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12"/>
  </p:notesMasterIdLst>
  <p:handoutMasterIdLst>
    <p:handoutMasterId r:id="rId13"/>
  </p:handoutMasterIdLst>
  <p:sldIdLst>
    <p:sldId id="267" r:id="rId6"/>
    <p:sldId id="314" r:id="rId7"/>
    <p:sldId id="317" r:id="rId8"/>
    <p:sldId id="320" r:id="rId9"/>
    <p:sldId id="316" r:id="rId10"/>
    <p:sldId id="312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uane, Mark" initials="M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D1E2"/>
    <a:srgbClr val="C4E3E1"/>
    <a:srgbClr val="005386"/>
    <a:srgbClr val="55BAB7"/>
    <a:srgbClr val="00385E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>
        <p:scale>
          <a:sx n="80" d="100"/>
          <a:sy n="80" d="100"/>
        </p:scale>
        <p:origin x="-1020" y="-72"/>
      </p:cViewPr>
      <p:guideLst>
        <p:guide orient="horz" pos="4032"/>
        <p:guide orient="horz" pos="544"/>
        <p:guide orient="horz" pos="1168"/>
        <p:guide pos="2888"/>
        <p:guide pos="323"/>
        <p:guide pos="3960"/>
        <p:guide pos="5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2/16/2015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2/16/2015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3"/>
          <p:cNvGrpSpPr>
            <a:grpSpLocks/>
          </p:cNvGrpSpPr>
          <p:nvPr/>
        </p:nvGrpSpPr>
        <p:grpSpPr bwMode="auto">
          <a:xfrm>
            <a:off x="603250" y="1498600"/>
            <a:ext cx="6470650" cy="1319213"/>
            <a:chOff x="603250" y="546100"/>
            <a:chExt cx="6470650" cy="1319323"/>
          </a:xfrm>
        </p:grpSpPr>
        <p:pic>
          <p:nvPicPr>
            <p:cNvPr id="409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3" name="Straight Connector 12"/>
            <p:cNvCxnSpPr/>
            <p:nvPr/>
          </p:nvCxnSpPr>
          <p:spPr>
            <a:xfrm flipV="1">
              <a:off x="787400" y="1852722"/>
              <a:ext cx="6286500" cy="12701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603250" y="1498064"/>
            <a:ext cx="7727950" cy="4120516"/>
            <a:chOff x="603250" y="546100"/>
            <a:chExt cx="7727950" cy="4120516"/>
          </a:xfrm>
        </p:grpSpPr>
        <p:pic>
          <p:nvPicPr>
            <p:cNvPr id="7" name="Picture 6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87400" y="1865849"/>
              <a:ext cx="7543800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Seasonal Adjustment Factor</a:t>
              </a:r>
              <a:endParaRPr lang="en-US" sz="2000" dirty="0" smtClean="0"/>
            </a:p>
            <a:p>
              <a:endParaRPr lang="en-US" sz="2000" dirty="0" smtClean="0"/>
            </a:p>
            <a:p>
              <a:endParaRPr lang="en-US" sz="2000" dirty="0" smtClean="0"/>
            </a:p>
            <a:p>
              <a:pPr>
                <a:tabLst>
                  <a:tab pos="5257800" algn="l"/>
                </a:tabLst>
              </a:pPr>
              <a:r>
                <a:rPr lang="en-US" b="1" dirty="0" smtClean="0"/>
                <a:t>Mark </a:t>
              </a:r>
              <a:r>
                <a:rPr lang="en-US" b="1" dirty="0"/>
                <a:t>Ruane</a:t>
              </a:r>
            </a:p>
            <a:p>
              <a:pPr>
                <a:tabLst>
                  <a:tab pos="5257800" algn="l"/>
                </a:tabLst>
              </a:pPr>
              <a:r>
                <a:rPr lang="en-US" b="1" dirty="0"/>
                <a:t>Director, Market Credit</a:t>
              </a:r>
            </a:p>
            <a:p>
              <a:endParaRPr lang="en-US" dirty="0" smtClean="0"/>
            </a:p>
            <a:p>
              <a:r>
                <a:rPr lang="en-US" dirty="0" smtClean="0"/>
                <a:t>CWG / MCWG</a:t>
              </a:r>
            </a:p>
            <a:p>
              <a:r>
                <a:rPr lang="en-US" dirty="0" smtClean="0"/>
                <a:t>February 18, 2015</a:t>
              </a:r>
            </a:p>
            <a:p>
              <a:r>
                <a:rPr lang="en-US" dirty="0"/>
                <a:t>ERCOT </a:t>
              </a:r>
              <a:r>
                <a:rPr lang="en-US" dirty="0" smtClean="0"/>
                <a:t>Public</a:t>
              </a:r>
              <a:endParaRPr lang="en-US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Seasonal Adjustment Factor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495300" y="1066800"/>
            <a:ext cx="80391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Seasonal Adjustment Factors used in Summer 2014:  </a:t>
            </a:r>
          </a:p>
          <a:p>
            <a:endParaRPr lang="en-US" sz="2000" dirty="0"/>
          </a:p>
          <a:p>
            <a:r>
              <a:rPr lang="en-US" sz="2000" b="1" dirty="0" smtClean="0"/>
              <a:t> </a:t>
            </a:r>
            <a:endParaRPr lang="en-US" sz="2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652752"/>
              </p:ext>
            </p:extLst>
          </p:nvPr>
        </p:nvGraphicFramePr>
        <p:xfrm>
          <a:off x="2557417" y="2008579"/>
          <a:ext cx="387927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9636"/>
                <a:gridCol w="19396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Effective Date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Factor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July 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200%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August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300%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September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150%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October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93325" y="4223575"/>
            <a:ext cx="80391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Both increases  in the SAF resulted in material increases to calculated exposure (34% in each case) but immaterial increases </a:t>
            </a:r>
            <a:r>
              <a:rPr lang="en-US" sz="2000" smtClean="0"/>
              <a:t>to collateral </a:t>
            </a:r>
            <a:r>
              <a:rPr lang="en-US" sz="2000" dirty="0" smtClean="0"/>
              <a:t>posted.  Resulting collateral calls were primarily to smaller </a:t>
            </a:r>
            <a:r>
              <a:rPr lang="en-US" sz="2000" dirty="0" err="1" smtClean="0"/>
              <a:t>REPs.</a:t>
            </a:r>
            <a:r>
              <a:rPr lang="en-US" sz="2000" dirty="0" smtClean="0"/>
              <a:t>  SAF impacts only the Minimum Current Exposure (MCE) component of Total Potential Exposure (TPE).  </a:t>
            </a:r>
          </a:p>
        </p:txBody>
      </p:sp>
    </p:spTree>
    <p:extLst>
      <p:ext uri="{BB962C8B-B14F-4D97-AF65-F5344CB8AC3E}">
        <p14:creationId xmlns:p14="http://schemas.microsoft.com/office/powerpoint/2010/main" val="198876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Seasonal Adjustment Factor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9" name="Rectangle 8"/>
          <p:cNvSpPr/>
          <p:nvPr/>
        </p:nvSpPr>
        <p:spPr>
          <a:xfrm>
            <a:off x="508000" y="902577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 smtClean="0"/>
              <a:t>2014 Summary results</a:t>
            </a:r>
          </a:p>
          <a:p>
            <a:endParaRPr lang="en-US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93" y="2261734"/>
            <a:ext cx="7694414" cy="1562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50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Seasonal Adjustment Factor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7" name="Rectangle 6"/>
          <p:cNvSpPr/>
          <p:nvPr/>
        </p:nvSpPr>
        <p:spPr>
          <a:xfrm>
            <a:off x="508000" y="902577"/>
            <a:ext cx="8153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 smtClean="0"/>
              <a:t>2014 TPE Determinants</a:t>
            </a:r>
          </a:p>
          <a:p>
            <a:endParaRPr lang="en-US" sz="2000" dirty="0"/>
          </a:p>
          <a:p>
            <a:r>
              <a:rPr lang="en-US" sz="2000" dirty="0" smtClean="0"/>
              <a:t>Counter-Party </a:t>
            </a:r>
            <a:r>
              <a:rPr lang="en-US" sz="2000" dirty="0"/>
              <a:t>TPE determinants during SAF implementation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850" y="2344038"/>
            <a:ext cx="6561448" cy="2631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549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Seasonal Adjustment Factor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495300" y="829300"/>
            <a:ext cx="80391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ERCOT will be addressing the market regarding use of the Seasonal Adjustment Factor again in 2015.  </a:t>
            </a:r>
          </a:p>
          <a:p>
            <a:endParaRPr lang="en-US" sz="2000" dirty="0"/>
          </a:p>
          <a:p>
            <a:r>
              <a:rPr lang="en-US" sz="2000" dirty="0" smtClean="0"/>
              <a:t>Potential analytical approach to estimating SAF: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For the months of May, June, July and August, compute the average Hub price for 2011-2014, substituting the current market price cap for previous price caps in effect.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For the months of June, July and August, take the ratio of historical prices to the previous month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No SAF would be imposed in September because of the carry-over effect of August prices.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Resulting factors under this approach: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June		1.15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July		1.01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August	2.24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466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508000" y="2600696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ym typeface="Wingdings" pitchFamily="2" charset="2"/>
              </a:rPr>
              <a:t>Questions</a:t>
            </a:r>
            <a:endParaRPr lang="en-US" sz="2800" b="1" dirty="0">
              <a:sym typeface="Wingdings" pitchFamily="2" charset="2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Market Credit Update – Seasonal Adjustment Factor</a:t>
            </a:r>
          </a:p>
        </p:txBody>
      </p:sp>
    </p:spTree>
    <p:extLst>
      <p:ext uri="{BB962C8B-B14F-4D97-AF65-F5344CB8AC3E}">
        <p14:creationId xmlns:p14="http://schemas.microsoft.com/office/powerpoint/2010/main" val="83378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5894F7-4D7A-4D8F-A591-B84DC218AF70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purl.org/dc/terms/"/>
    <ds:schemaRef ds:uri="c34af464-7aa1-4edd-9be4-83dffc1cb926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24201</TotalTime>
  <Words>242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K. Landry</cp:lastModifiedBy>
  <cp:revision>313</cp:revision>
  <cp:lastPrinted>2014-07-21T20:53:41Z</cp:lastPrinted>
  <dcterms:created xsi:type="dcterms:W3CDTF">2010-04-12T23:12:02Z</dcterms:created>
  <dcterms:modified xsi:type="dcterms:W3CDTF">2015-02-16T22:47:50Z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