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2.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23.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24.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25.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57"/>
  </p:notesMasterIdLst>
  <p:handoutMasterIdLst>
    <p:handoutMasterId r:id="rId58"/>
  </p:handoutMasterIdLst>
  <p:sldIdLst>
    <p:sldId id="510" r:id="rId6"/>
    <p:sldId id="487" r:id="rId7"/>
    <p:sldId id="488" r:id="rId8"/>
    <p:sldId id="489" r:id="rId9"/>
    <p:sldId id="490" r:id="rId10"/>
    <p:sldId id="491" r:id="rId11"/>
    <p:sldId id="492" r:id="rId12"/>
    <p:sldId id="493" r:id="rId13"/>
    <p:sldId id="494" r:id="rId14"/>
    <p:sldId id="495" r:id="rId15"/>
    <p:sldId id="496" r:id="rId16"/>
    <p:sldId id="497" r:id="rId17"/>
    <p:sldId id="498" r:id="rId18"/>
    <p:sldId id="499" r:id="rId19"/>
    <p:sldId id="500" r:id="rId20"/>
    <p:sldId id="501" r:id="rId21"/>
    <p:sldId id="502" r:id="rId22"/>
    <p:sldId id="503" r:id="rId23"/>
    <p:sldId id="504" r:id="rId24"/>
    <p:sldId id="505" r:id="rId25"/>
    <p:sldId id="262" r:id="rId26"/>
    <p:sldId id="477" r:id="rId27"/>
    <p:sldId id="478" r:id="rId28"/>
    <p:sldId id="479" r:id="rId29"/>
    <p:sldId id="480" r:id="rId30"/>
    <p:sldId id="481" r:id="rId31"/>
    <p:sldId id="482" r:id="rId32"/>
    <p:sldId id="483" r:id="rId33"/>
    <p:sldId id="484" r:id="rId34"/>
    <p:sldId id="485" r:id="rId35"/>
    <p:sldId id="486" r:id="rId36"/>
    <p:sldId id="462" r:id="rId37"/>
    <p:sldId id="463" r:id="rId38"/>
    <p:sldId id="464" r:id="rId39"/>
    <p:sldId id="465" r:id="rId40"/>
    <p:sldId id="466" r:id="rId41"/>
    <p:sldId id="467" r:id="rId42"/>
    <p:sldId id="468" r:id="rId43"/>
    <p:sldId id="469" r:id="rId44"/>
    <p:sldId id="470" r:id="rId45"/>
    <p:sldId id="438" r:id="rId46"/>
    <p:sldId id="472" r:id="rId47"/>
    <p:sldId id="473" r:id="rId48"/>
    <p:sldId id="474" r:id="rId49"/>
    <p:sldId id="475" r:id="rId50"/>
    <p:sldId id="476" r:id="rId51"/>
    <p:sldId id="511" r:id="rId52"/>
    <p:sldId id="513" r:id="rId53"/>
    <p:sldId id="507" r:id="rId54"/>
    <p:sldId id="512" r:id="rId55"/>
    <p:sldId id="509" r:id="rId5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b, Magie" initials="A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39" autoAdjust="0"/>
  </p:normalViewPr>
  <p:slideViewPr>
    <p:cSldViewPr snapToGrid="0" snapToObjects="1">
      <p:cViewPr varScale="1">
        <p:scale>
          <a:sx n="63" d="100"/>
          <a:sy n="63" d="100"/>
        </p:scale>
        <p:origin x="-1632" y="-108"/>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rcot.com\users\lliu\Guang\BODREPORT_autoplot\JAN2015\Copy%20of%20WMO%20BOD%20plot_SAMPLE_201412_LLIU.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rcot.com\users\lliu\Guang\BODREPORT_autoplot\JAN2015\Copy%20of%20WMO%20BOD%20plot_SAMPLE_201412_LLIU.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rcot.com\users\lliu\Guang\BODREPORT_autoplot\JAN2015\Copy%20of%20WMO%20BOD%20plot_SAMPLE_201412_LLIU.xlsm"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rcot.com\users\lliu\Guang\BODREPORT_autoplot\JAN2015\Copy%20of%20WMO%20BOD%20plot_SAMPLE_201412_LLIU.xlsm"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rcot.com\users\lliu\Guang\BODREPORT_autoplot\JAN2015\Copy%20of%20WMO%20BOD%20plot_SAMPLE_201412_LLIU.xlsm"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ercot.com\users\lliu\Guang\BODREPORT_autoplot\JAN2015\Copy%20of%20WMO%20BOD%20plot_SAMPLE_201412_LLIU.xlsm"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ercot.com\users\lliu\Guang\BODREPORT_autoplot\DEC2014\CRR%20Convergence%20graph%20template%2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ercot.com\users\lliu\Guang\BODREPORT_autoplot\JAN2015\Monthly%20ORDC%20PAdder%20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90461652423797E-2"/>
          <c:y val="1.5225581211584457E-2"/>
          <c:w val="0.89456159822419534"/>
          <c:h val="0.90375203915171287"/>
        </c:manualLayout>
      </c:layout>
      <c:barChart>
        <c:barDir val="col"/>
        <c:grouping val="stacked"/>
        <c:varyColors val="0"/>
        <c:ser>
          <c:idx val="1"/>
          <c:order val="0"/>
          <c:tx>
            <c:strRef>
              <c:f>'DA-Sch Data'!$B$1</c:f>
              <c:strCache>
                <c:ptCount val="1"/>
                <c:pt idx="0">
                  <c:v>Scheduled Three-part Offer</c:v>
                </c:pt>
              </c:strCache>
            </c:strRef>
          </c:tx>
          <c:spPr>
            <a:solidFill>
              <a:srgbClr val="009999"/>
            </a:solidFill>
            <a:ln w="15875">
              <a:solidFill>
                <a:srgbClr val="009999"/>
              </a:solidFill>
              <a:prstDash val="solid"/>
            </a:ln>
          </c:spPr>
          <c:invertIfNegative val="0"/>
          <c:cat>
            <c:numRef>
              <c:f>'DA-Sch Data'!$A$2:$A$25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'DA-Sch Data'!$B$2:$B$25</c:f>
              <c:numCache>
                <c:formatCode>General</c:formatCode>
                <c:ptCount val="24"/>
                <c:pt idx="0">
                  <c:v>10995.343412</c:v>
                </c:pt>
                <c:pt idx="1">
                  <c:v>10681.941525</c:v>
                </c:pt>
                <c:pt idx="2">
                  <c:v>10624.389773999999</c:v>
                </c:pt>
                <c:pt idx="3">
                  <c:v>10723.075172000001</c:v>
                </c:pt>
                <c:pt idx="4">
                  <c:v>11503.420985000001</c:v>
                </c:pt>
                <c:pt idx="5">
                  <c:v>13178.143491999999</c:v>
                </c:pt>
                <c:pt idx="6">
                  <c:v>15691.464502000001</c:v>
                </c:pt>
                <c:pt idx="7">
                  <c:v>15951.775272000001</c:v>
                </c:pt>
                <c:pt idx="8">
                  <c:v>15827.268947</c:v>
                </c:pt>
                <c:pt idx="9">
                  <c:v>15446.267387</c:v>
                </c:pt>
                <c:pt idx="10">
                  <c:v>15030.637323000001</c:v>
                </c:pt>
                <c:pt idx="11">
                  <c:v>13979.185958</c:v>
                </c:pt>
                <c:pt idx="12">
                  <c:v>13121.089608</c:v>
                </c:pt>
                <c:pt idx="13">
                  <c:v>12378.432097999999</c:v>
                </c:pt>
                <c:pt idx="14">
                  <c:v>12011.664763999999</c:v>
                </c:pt>
                <c:pt idx="15">
                  <c:v>11875.069873</c:v>
                </c:pt>
                <c:pt idx="16">
                  <c:v>12262.751625000001</c:v>
                </c:pt>
                <c:pt idx="17">
                  <c:v>14955.499669999999</c:v>
                </c:pt>
                <c:pt idx="18">
                  <c:v>15831.130847</c:v>
                </c:pt>
                <c:pt idx="19">
                  <c:v>15235.562152</c:v>
                </c:pt>
                <c:pt idx="20">
                  <c:v>14958.22192</c:v>
                </c:pt>
                <c:pt idx="21">
                  <c:v>14002.910823</c:v>
                </c:pt>
                <c:pt idx="22">
                  <c:v>12554.536834</c:v>
                </c:pt>
                <c:pt idx="23">
                  <c:v>11286.264101999999</c:v>
                </c:pt>
              </c:numCache>
            </c:numRef>
          </c:val>
        </c:ser>
        <c:ser>
          <c:idx val="2"/>
          <c:order val="1"/>
          <c:tx>
            <c:strRef>
              <c:f>'DA-Sch Data'!$C$1</c:f>
              <c:strCache>
                <c:ptCount val="1"/>
                <c:pt idx="0">
                  <c:v>Scheduled Energy Only Offer</c:v>
                </c:pt>
              </c:strCache>
            </c:strRef>
          </c:tx>
          <c:spPr>
            <a:solidFill>
              <a:srgbClr val="BFBFBF">
                <a:alpha val="87000"/>
              </a:srgbClr>
            </a:solidFill>
            <a:ln w="15875">
              <a:solidFill>
                <a:srgbClr val="BFBFBF"/>
              </a:solidFill>
              <a:prstDash val="solid"/>
            </a:ln>
          </c:spPr>
          <c:invertIfNegative val="0"/>
          <c:cat>
            <c:numRef>
              <c:f>'DA-Sch Data'!$A$2:$A$25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'DA-Sch Data'!$C$2:$C$25</c:f>
              <c:numCache>
                <c:formatCode>General</c:formatCode>
                <c:ptCount val="24"/>
                <c:pt idx="0">
                  <c:v>5023.8642594000003</c:v>
                </c:pt>
                <c:pt idx="1">
                  <c:v>5022.6820255000002</c:v>
                </c:pt>
                <c:pt idx="2">
                  <c:v>4950.4270568000002</c:v>
                </c:pt>
                <c:pt idx="3">
                  <c:v>4953.3532703000001</c:v>
                </c:pt>
                <c:pt idx="4">
                  <c:v>4852.7261922999996</c:v>
                </c:pt>
                <c:pt idx="5">
                  <c:v>4869.1819039000002</c:v>
                </c:pt>
                <c:pt idx="6">
                  <c:v>5934.4860513000003</c:v>
                </c:pt>
                <c:pt idx="7">
                  <c:v>6078.0667426</c:v>
                </c:pt>
                <c:pt idx="8">
                  <c:v>5955.4140712999997</c:v>
                </c:pt>
                <c:pt idx="9">
                  <c:v>6093.8932377000001</c:v>
                </c:pt>
                <c:pt idx="10">
                  <c:v>6260.4247074000004</c:v>
                </c:pt>
                <c:pt idx="11">
                  <c:v>6507.4615064999998</c:v>
                </c:pt>
                <c:pt idx="12">
                  <c:v>6685.0407189999996</c:v>
                </c:pt>
                <c:pt idx="13">
                  <c:v>7056.2546173999999</c:v>
                </c:pt>
                <c:pt idx="14">
                  <c:v>7064.8938570999999</c:v>
                </c:pt>
                <c:pt idx="15">
                  <c:v>7161.4182490000003</c:v>
                </c:pt>
                <c:pt idx="16">
                  <c:v>7100.3208365</c:v>
                </c:pt>
                <c:pt idx="17">
                  <c:v>6273.3165370999996</c:v>
                </c:pt>
                <c:pt idx="18">
                  <c:v>6044.2694451999996</c:v>
                </c:pt>
                <c:pt idx="19">
                  <c:v>6462.0687386999998</c:v>
                </c:pt>
                <c:pt idx="20">
                  <c:v>6440.7935845000002</c:v>
                </c:pt>
                <c:pt idx="21">
                  <c:v>6736.8570818999997</c:v>
                </c:pt>
                <c:pt idx="22">
                  <c:v>5133.8556471000002</c:v>
                </c:pt>
                <c:pt idx="23">
                  <c:v>5100.7349516000004</c:v>
                </c:pt>
              </c:numCache>
            </c:numRef>
          </c:val>
        </c:ser>
        <c:dLbls>
          <c:showLegendKey val="0"/>
          <c:showVal val="0"/>
          <c:showCatName val="0"/>
          <c:showSerName val="0"/>
          <c:showPercent val="0"/>
          <c:showBubbleSize val="0"/>
        </c:dLbls>
        <c:gapWidth val="320"/>
        <c:overlap val="100"/>
        <c:axId val="110695552"/>
        <c:axId val="110697088"/>
      </c:barChart>
      <c:scatterChart>
        <c:scatterStyle val="lineMarker"/>
        <c:varyColors val="0"/>
        <c:ser>
          <c:idx val="0"/>
          <c:order val="2"/>
          <c:tx>
            <c:strRef>
              <c:f>'DA-Sch Data'!$D$1</c:f>
              <c:strCache>
                <c:ptCount val="1"/>
                <c:pt idx="0">
                  <c:v>DAM Energy Purchase</c:v>
                </c:pt>
              </c:strCache>
            </c:strRef>
          </c:tx>
          <c:spPr>
            <a:ln w="28575">
              <a:solidFill>
                <a:srgbClr val="FFCC00"/>
              </a:solidFill>
              <a:prstDash val="solid"/>
            </a:ln>
          </c:spPr>
          <c:marker>
            <c:symbol val="none"/>
          </c:marker>
          <c:yVal>
            <c:numRef>
              <c:f>'DA-Sch Data'!$D$2:$D$25</c:f>
              <c:numCache>
                <c:formatCode>General</c:formatCode>
                <c:ptCount val="24"/>
                <c:pt idx="0">
                  <c:v>16019.207671</c:v>
                </c:pt>
                <c:pt idx="1">
                  <c:v>15704.62355</c:v>
                </c:pt>
                <c:pt idx="2">
                  <c:v>15574.816831</c:v>
                </c:pt>
                <c:pt idx="3">
                  <c:v>15676.428443000001</c:v>
                </c:pt>
                <c:pt idx="4">
                  <c:v>16356.147177000001</c:v>
                </c:pt>
                <c:pt idx="5">
                  <c:v>18047.325396</c:v>
                </c:pt>
                <c:pt idx="6">
                  <c:v>21625.950552999999</c:v>
                </c:pt>
                <c:pt idx="7">
                  <c:v>22029.842014999998</c:v>
                </c:pt>
                <c:pt idx="8">
                  <c:v>21782.683019</c:v>
                </c:pt>
                <c:pt idx="9">
                  <c:v>21540.160625</c:v>
                </c:pt>
                <c:pt idx="10">
                  <c:v>21291.062030000001</c:v>
                </c:pt>
                <c:pt idx="11">
                  <c:v>20486.647464000001</c:v>
                </c:pt>
                <c:pt idx="12">
                  <c:v>19806.130326999999</c:v>
                </c:pt>
                <c:pt idx="13">
                  <c:v>19434.686715</c:v>
                </c:pt>
                <c:pt idx="14">
                  <c:v>19076.558621</c:v>
                </c:pt>
                <c:pt idx="15">
                  <c:v>19036.488121999999</c:v>
                </c:pt>
                <c:pt idx="16">
                  <c:v>19363.072462</c:v>
                </c:pt>
                <c:pt idx="17">
                  <c:v>21228.816207</c:v>
                </c:pt>
                <c:pt idx="18">
                  <c:v>21875.400292999999</c:v>
                </c:pt>
                <c:pt idx="19">
                  <c:v>21697.630891000001</c:v>
                </c:pt>
                <c:pt idx="20">
                  <c:v>21399.015504999999</c:v>
                </c:pt>
                <c:pt idx="21">
                  <c:v>20739.767905000001</c:v>
                </c:pt>
                <c:pt idx="22">
                  <c:v>17688.392480999999</c:v>
                </c:pt>
                <c:pt idx="23">
                  <c:v>16386.999054</c:v>
                </c:pt>
              </c:numCache>
            </c:numRef>
          </c:yVal>
          <c:smooth val="0"/>
        </c:ser>
        <c:ser>
          <c:idx val="5"/>
          <c:order val="4"/>
          <c:tx>
            <c:strRef>
              <c:f>'DA-Sch Data'!$F$1</c:f>
              <c:strCache>
                <c:ptCount val="1"/>
                <c:pt idx="0">
                  <c:v>RT System Load</c:v>
                </c:pt>
              </c:strCache>
            </c:strRef>
          </c:tx>
          <c:spPr>
            <a:ln w="28575">
              <a:solidFill>
                <a:srgbClr val="17375E"/>
              </a:solidFill>
              <a:prstDash val="solid"/>
            </a:ln>
          </c:spPr>
          <c:marker>
            <c:symbol val="none"/>
          </c:marker>
          <c:xVal>
            <c:numRef>
              <c:f>'DA-Sch Data'!$A$2:$A$25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'DA-Sch Data'!$F$2:$F$25</c:f>
              <c:numCache>
                <c:formatCode>General</c:formatCode>
                <c:ptCount val="24"/>
                <c:pt idx="0">
                  <c:v>34993.585214999999</c:v>
                </c:pt>
                <c:pt idx="1">
                  <c:v>34448.174730999999</c:v>
                </c:pt>
                <c:pt idx="2">
                  <c:v>34351.427688000003</c:v>
                </c:pt>
                <c:pt idx="3">
                  <c:v>34695.204300999998</c:v>
                </c:pt>
                <c:pt idx="4">
                  <c:v>35772.860215000001</c:v>
                </c:pt>
                <c:pt idx="5">
                  <c:v>38230.622312</c:v>
                </c:pt>
                <c:pt idx="6">
                  <c:v>41600.911827999997</c:v>
                </c:pt>
                <c:pt idx="7">
                  <c:v>42821.373925</c:v>
                </c:pt>
                <c:pt idx="8">
                  <c:v>42346.523842000002</c:v>
                </c:pt>
                <c:pt idx="9">
                  <c:v>41866.979839</c:v>
                </c:pt>
                <c:pt idx="10">
                  <c:v>41083.877418999997</c:v>
                </c:pt>
                <c:pt idx="11">
                  <c:v>40115.383602000002</c:v>
                </c:pt>
                <c:pt idx="12">
                  <c:v>39079.68172</c:v>
                </c:pt>
                <c:pt idx="13">
                  <c:v>38303.890323</c:v>
                </c:pt>
                <c:pt idx="14">
                  <c:v>37625.886137000001</c:v>
                </c:pt>
                <c:pt idx="15">
                  <c:v>37325.881182999998</c:v>
                </c:pt>
                <c:pt idx="16">
                  <c:v>37676.366934999998</c:v>
                </c:pt>
                <c:pt idx="17">
                  <c:v>39248.054032</c:v>
                </c:pt>
                <c:pt idx="18">
                  <c:v>41349.953495000002</c:v>
                </c:pt>
                <c:pt idx="19">
                  <c:v>41517.073386999997</c:v>
                </c:pt>
                <c:pt idx="20">
                  <c:v>41158.405644999999</c:v>
                </c:pt>
                <c:pt idx="21">
                  <c:v>39976.007919999996</c:v>
                </c:pt>
                <c:pt idx="22">
                  <c:v>37937.285607999998</c:v>
                </c:pt>
                <c:pt idx="23">
                  <c:v>35901.226074999999</c:v>
                </c:pt>
              </c:numCache>
            </c:numRef>
          </c:yVal>
          <c:smooth val="0"/>
        </c:ser>
        <c:ser>
          <c:idx val="4"/>
          <c:order val="3"/>
          <c:tx>
            <c:strRef>
              <c:f>'DA-Sch Data'!$E$1</c:f>
              <c:strCache>
                <c:ptCount val="1"/>
                <c:pt idx="0">
                  <c:v>DAM Net Flow</c:v>
                </c:pt>
              </c:strCache>
            </c:strRef>
          </c:tx>
          <c:spPr>
            <a:ln w="28575">
              <a:solidFill>
                <a:srgbClr val="E46C0A"/>
              </a:solidFill>
              <a:prstDash val="solid"/>
            </a:ln>
          </c:spPr>
          <c:marker>
            <c:symbol val="none"/>
          </c:marker>
          <c:yVal>
            <c:numRef>
              <c:f>'DA-Sch Data'!$E$2:$E$25</c:f>
              <c:numCache>
                <c:formatCode>General</c:formatCode>
                <c:ptCount val="24"/>
                <c:pt idx="0">
                  <c:v>45951.287097</c:v>
                </c:pt>
                <c:pt idx="1">
                  <c:v>44783.458064999999</c:v>
                </c:pt>
                <c:pt idx="2">
                  <c:v>44432.622581000003</c:v>
                </c:pt>
                <c:pt idx="3">
                  <c:v>44642.303226000004</c:v>
                </c:pt>
                <c:pt idx="4">
                  <c:v>45791.209676999999</c:v>
                </c:pt>
                <c:pt idx="5">
                  <c:v>49986.893548</c:v>
                </c:pt>
                <c:pt idx="6">
                  <c:v>56299.106452</c:v>
                </c:pt>
                <c:pt idx="7">
                  <c:v>57546.832258000002</c:v>
                </c:pt>
                <c:pt idx="8">
                  <c:v>57680.906452000003</c:v>
                </c:pt>
                <c:pt idx="9">
                  <c:v>56948.819355</c:v>
                </c:pt>
                <c:pt idx="10">
                  <c:v>55905.712903</c:v>
                </c:pt>
                <c:pt idx="11">
                  <c:v>55047.467742000001</c:v>
                </c:pt>
                <c:pt idx="12">
                  <c:v>54716.470968000001</c:v>
                </c:pt>
                <c:pt idx="13">
                  <c:v>53791.535484</c:v>
                </c:pt>
                <c:pt idx="14">
                  <c:v>53221.706451999999</c:v>
                </c:pt>
                <c:pt idx="15">
                  <c:v>53211.477419000003</c:v>
                </c:pt>
                <c:pt idx="16">
                  <c:v>54367.467742000001</c:v>
                </c:pt>
                <c:pt idx="17">
                  <c:v>56800.9</c:v>
                </c:pt>
                <c:pt idx="18">
                  <c:v>58617.480645000003</c:v>
                </c:pt>
                <c:pt idx="19">
                  <c:v>58313.912902999997</c:v>
                </c:pt>
                <c:pt idx="20">
                  <c:v>57368.735483999997</c:v>
                </c:pt>
                <c:pt idx="21">
                  <c:v>55299.077419000001</c:v>
                </c:pt>
                <c:pt idx="22">
                  <c:v>49092.274193999998</c:v>
                </c:pt>
                <c:pt idx="23">
                  <c:v>47136.538710000001</c:v>
                </c:pt>
              </c:numCache>
            </c:numRef>
          </c:yVal>
          <c:smooth val="0"/>
        </c:ser>
        <c:dLbls>
          <c:showLegendKey val="0"/>
          <c:showVal val="0"/>
          <c:showCatName val="0"/>
          <c:showSerName val="0"/>
          <c:showPercent val="0"/>
          <c:showBubbleSize val="0"/>
        </c:dLbls>
        <c:axId val="110695552"/>
        <c:axId val="110697088"/>
      </c:scatterChart>
      <c:catAx>
        <c:axId val="11069555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0697088"/>
        <c:crosses val="autoZero"/>
        <c:auto val="1"/>
        <c:lblAlgn val="ctr"/>
        <c:lblOffset val="100"/>
        <c:tickMarkSkip val="1"/>
        <c:noMultiLvlLbl val="0"/>
      </c:catAx>
      <c:valAx>
        <c:axId val="110697088"/>
        <c:scaling>
          <c:orientation val="minMax"/>
          <c:max val="80000"/>
        </c:scaling>
        <c:delete val="0"/>
        <c:axPos val="l"/>
        <c:majorGridlines>
          <c:spPr>
            <a:ln w="12700">
              <a:solidFill>
                <a:schemeClr val="bg1">
                  <a:lumMod val="50000"/>
                </a:schemeClr>
              </a:solidFill>
              <a:prstDash val="solid"/>
            </a:ln>
          </c:spPr>
        </c:majorGridlines>
        <c:title>
          <c:tx>
            <c:rich>
              <a:bodyPr rot="0" vert="horz"/>
              <a:lstStyle/>
              <a:p>
                <a:pPr algn="ctr">
                  <a:defRPr sz="1050" b="1" i="0" u="none" strike="noStrike" baseline="0">
                    <a:solidFill>
                      <a:srgbClr val="000000"/>
                    </a:solidFill>
                    <a:latin typeface="Arial"/>
                    <a:ea typeface="Arial"/>
                    <a:cs typeface="Arial"/>
                  </a:defRPr>
                </a:pPr>
                <a:r>
                  <a:rPr lang="en-US"/>
                  <a:t>MW</a:t>
                </a:r>
              </a:p>
            </c:rich>
          </c:tx>
          <c:layout>
            <c:manualLayout>
              <c:xMode val="edge"/>
              <c:yMode val="edge"/>
              <c:x val="2.219676897612919E-2"/>
              <c:y val="0.40009886763307151"/>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0695552"/>
        <c:crosses val="autoZero"/>
        <c:crossBetween val="between"/>
        <c:majorUnit val="10000"/>
        <c:minorUnit val="500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1"/>
        <c:txPr>
          <a:bodyPr/>
          <a:lstStyle/>
          <a:p>
            <a:pPr>
              <a:defRPr sz="675" b="1" i="0" u="none" strike="noStrike" baseline="0">
                <a:solidFill>
                  <a:srgbClr val="000000"/>
                </a:solidFill>
                <a:latin typeface="Arial"/>
                <a:ea typeface="Arial"/>
                <a:cs typeface="Arial"/>
              </a:defRPr>
            </a:pPr>
            <a:endParaRPr lang="en-US"/>
          </a:p>
        </c:txPr>
      </c:legendEntry>
      <c:legendEntry>
        <c:idx val="2"/>
        <c:txPr>
          <a:bodyPr/>
          <a:lstStyle/>
          <a:p>
            <a:pPr>
              <a:defRPr sz="675" b="1" i="0" u="none" strike="noStrike" baseline="0">
                <a:solidFill>
                  <a:srgbClr val="000000"/>
                </a:solidFill>
                <a:latin typeface="Arial"/>
                <a:ea typeface="Arial"/>
                <a:cs typeface="Arial"/>
              </a:defRPr>
            </a:pPr>
            <a:endParaRPr lang="en-US"/>
          </a:p>
        </c:txPr>
      </c:legendEntry>
      <c:legendEntry>
        <c:idx val="3"/>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6100567360314253"/>
          <c:y val="1.9605547626071234E-2"/>
          <c:w val="0.21630046521654273"/>
          <c:h val="0.193672102462602"/>
        </c:manualLayout>
      </c:layout>
      <c:overlay val="0"/>
      <c:spPr>
        <a:no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195031073980821E-2"/>
          <c:y val="1.5223867140275996E-2"/>
          <c:w val="0.91527931927488271"/>
          <c:h val="0.90375203915171287"/>
        </c:manualLayout>
      </c:layout>
      <c:barChart>
        <c:barDir val="col"/>
        <c:grouping val="clustered"/>
        <c:varyColors val="0"/>
        <c:ser>
          <c:idx val="0"/>
          <c:order val="1"/>
          <c:tx>
            <c:strRef>
              <c:f>'DA-Prc Data'!$C$1</c:f>
              <c:strCache>
                <c:ptCount val="1"/>
                <c:pt idx="0">
                  <c:v>Regulation Up</c:v>
                </c:pt>
              </c:strCache>
            </c:strRef>
          </c:tx>
          <c:spPr>
            <a:solidFill>
              <a:srgbClr val="FFCC00">
                <a:alpha val="57000"/>
              </a:srgbClr>
            </a:solidFill>
            <a:ln w="9525">
              <a:solidFill>
                <a:srgbClr val="009999"/>
              </a:solidFill>
              <a:prstDash val="solid"/>
            </a:ln>
          </c:spPr>
          <c:invertIfNegative val="0"/>
          <c:val>
            <c:numRef>
              <c:f>'DA-Prc Data'!$C$2:$C$25</c:f>
              <c:numCache>
                <c:formatCode>General</c:formatCode>
                <c:ptCount val="24"/>
                <c:pt idx="0">
                  <c:v>2.1206174193999998</c:v>
                </c:pt>
                <c:pt idx="1">
                  <c:v>1.6406496773999999</c:v>
                </c:pt>
                <c:pt idx="2">
                  <c:v>1.6789267742</c:v>
                </c:pt>
                <c:pt idx="3">
                  <c:v>1.7596925805999999</c:v>
                </c:pt>
                <c:pt idx="4">
                  <c:v>2.5417735484000001</c:v>
                </c:pt>
                <c:pt idx="5">
                  <c:v>4.6318080645000004</c:v>
                </c:pt>
                <c:pt idx="6">
                  <c:v>26.860738452</c:v>
                </c:pt>
                <c:pt idx="7">
                  <c:v>13.175462742000001</c:v>
                </c:pt>
                <c:pt idx="8">
                  <c:v>7.8393831934999998</c:v>
                </c:pt>
                <c:pt idx="9">
                  <c:v>6.8808741613000004</c:v>
                </c:pt>
                <c:pt idx="10">
                  <c:v>5.4788238710000003</c:v>
                </c:pt>
                <c:pt idx="11">
                  <c:v>3.8767625805999999</c:v>
                </c:pt>
                <c:pt idx="12">
                  <c:v>3.15937</c:v>
                </c:pt>
                <c:pt idx="13">
                  <c:v>3.1233729031999999</c:v>
                </c:pt>
                <c:pt idx="14">
                  <c:v>2.2826880644999998</c:v>
                </c:pt>
                <c:pt idx="15">
                  <c:v>2.3725990323000001</c:v>
                </c:pt>
                <c:pt idx="16">
                  <c:v>3.1998003225999998</c:v>
                </c:pt>
                <c:pt idx="17">
                  <c:v>10.575063547999999</c:v>
                </c:pt>
                <c:pt idx="18">
                  <c:v>14.916388355</c:v>
                </c:pt>
                <c:pt idx="19">
                  <c:v>6.3040474515999998</c:v>
                </c:pt>
                <c:pt idx="20">
                  <c:v>5.0290909677000002</c:v>
                </c:pt>
                <c:pt idx="21">
                  <c:v>3.8888280645000002</c:v>
                </c:pt>
                <c:pt idx="22">
                  <c:v>3.7953738709999998</c:v>
                </c:pt>
                <c:pt idx="23">
                  <c:v>2.9936280645000002</c:v>
                </c:pt>
              </c:numCache>
            </c:numRef>
          </c:val>
        </c:ser>
        <c:ser>
          <c:idx val="4"/>
          <c:order val="2"/>
          <c:tx>
            <c:strRef>
              <c:f>'DA-Prc Data'!$D$1</c:f>
              <c:strCache>
                <c:ptCount val="1"/>
                <c:pt idx="0">
                  <c:v>Regulation Down</c:v>
                </c:pt>
              </c:strCache>
            </c:strRef>
          </c:tx>
          <c:spPr>
            <a:solidFill>
              <a:srgbClr val="17375E">
                <a:alpha val="87000"/>
              </a:srgbClr>
            </a:solidFill>
            <a:ln w="9525">
              <a:solidFill>
                <a:srgbClr val="17375E">
                  <a:alpha val="87000"/>
                </a:srgbClr>
              </a:solidFill>
              <a:prstDash val="solid"/>
            </a:ln>
          </c:spPr>
          <c:invertIfNegative val="0"/>
          <c:dPt>
            <c:idx val="2"/>
            <c:invertIfNegative val="0"/>
            <c:bubble3D val="0"/>
            <c:spPr>
              <a:solidFill>
                <a:srgbClr val="1E497C">
                  <a:alpha val="87000"/>
                </a:srgbClr>
              </a:solidFill>
              <a:ln w="9525">
                <a:solidFill>
                  <a:srgbClr val="1E497C">
                    <a:alpha val="87000"/>
                  </a:srgbClr>
                </a:solidFill>
                <a:prstDash val="solid"/>
              </a:ln>
            </c:spPr>
          </c:dPt>
          <c:dPt>
            <c:idx val="5"/>
            <c:invertIfNegative val="0"/>
            <c:bubble3D val="0"/>
            <c:spPr>
              <a:solidFill>
                <a:srgbClr val="17375E">
                  <a:alpha val="87000"/>
                </a:srgbClr>
              </a:solidFill>
              <a:ln w="9525">
                <a:solidFill>
                  <a:srgbClr val="1E497C">
                    <a:alpha val="87000"/>
                  </a:srgbClr>
                </a:solidFill>
                <a:prstDash val="solid"/>
              </a:ln>
            </c:spPr>
          </c:dPt>
          <c:val>
            <c:numRef>
              <c:f>'DA-Prc Data'!$D$2:$D$25</c:f>
              <c:numCache>
                <c:formatCode>General</c:formatCode>
                <c:ptCount val="24"/>
                <c:pt idx="0">
                  <c:v>2.9948919355000001</c:v>
                </c:pt>
                <c:pt idx="1">
                  <c:v>2.2739134838999999</c:v>
                </c:pt>
                <c:pt idx="2">
                  <c:v>2.1212505805999999</c:v>
                </c:pt>
                <c:pt idx="3">
                  <c:v>2.1661314516000001</c:v>
                </c:pt>
                <c:pt idx="4">
                  <c:v>3.7963374193999999</c:v>
                </c:pt>
                <c:pt idx="5">
                  <c:v>14.044947097</c:v>
                </c:pt>
                <c:pt idx="6">
                  <c:v>11.379750903</c:v>
                </c:pt>
                <c:pt idx="7">
                  <c:v>4.7431006452000002</c:v>
                </c:pt>
                <c:pt idx="8">
                  <c:v>3.2057250968000002</c:v>
                </c:pt>
                <c:pt idx="9">
                  <c:v>3.4488419355</c:v>
                </c:pt>
                <c:pt idx="10">
                  <c:v>13.021270903</c:v>
                </c:pt>
                <c:pt idx="11">
                  <c:v>3.5257435483999999</c:v>
                </c:pt>
                <c:pt idx="12">
                  <c:v>3.5958296773999998</c:v>
                </c:pt>
                <c:pt idx="13">
                  <c:v>4.0413306452000004</c:v>
                </c:pt>
                <c:pt idx="14">
                  <c:v>4.1713983871</c:v>
                </c:pt>
                <c:pt idx="15">
                  <c:v>3.2774909676999999</c:v>
                </c:pt>
                <c:pt idx="16">
                  <c:v>3.3890996774</c:v>
                </c:pt>
                <c:pt idx="17">
                  <c:v>4.8466883871000004</c:v>
                </c:pt>
                <c:pt idx="18">
                  <c:v>5.0210435483999998</c:v>
                </c:pt>
                <c:pt idx="19">
                  <c:v>3.3021002580999999</c:v>
                </c:pt>
                <c:pt idx="20">
                  <c:v>3.2530341935</c:v>
                </c:pt>
                <c:pt idx="21">
                  <c:v>10.198753612999999</c:v>
                </c:pt>
                <c:pt idx="22">
                  <c:v>3.1559183870999998</c:v>
                </c:pt>
                <c:pt idx="23">
                  <c:v>3.4620880645000001</c:v>
                </c:pt>
              </c:numCache>
            </c:numRef>
          </c:val>
        </c:ser>
        <c:ser>
          <c:idx val="5"/>
          <c:order val="3"/>
          <c:tx>
            <c:strRef>
              <c:f>'DA-Prc Data'!$E$1</c:f>
              <c:strCache>
                <c:ptCount val="1"/>
                <c:pt idx="0">
                  <c:v>Responsive Reserve</c:v>
                </c:pt>
              </c:strCache>
            </c:strRef>
          </c:tx>
          <c:spPr>
            <a:solidFill>
              <a:srgbClr val="009999"/>
            </a:solidFill>
            <a:ln w="12700">
              <a:solidFill>
                <a:srgbClr val="BFBFBF"/>
              </a:solidFill>
              <a:prstDash val="solid"/>
            </a:ln>
          </c:spPr>
          <c:invertIfNegative val="0"/>
          <c:val>
            <c:numRef>
              <c:f>'DA-Prc Data'!$E$2:$E$25</c:f>
              <c:numCache>
                <c:formatCode>General</c:formatCode>
                <c:ptCount val="24"/>
                <c:pt idx="0">
                  <c:v>2.7056248386999999</c:v>
                </c:pt>
                <c:pt idx="1">
                  <c:v>2.5763454839</c:v>
                </c:pt>
                <c:pt idx="2">
                  <c:v>2.4890409676999998</c:v>
                </c:pt>
                <c:pt idx="3">
                  <c:v>2.5680480645000001</c:v>
                </c:pt>
                <c:pt idx="4">
                  <c:v>2.8403632258</c:v>
                </c:pt>
                <c:pt idx="5">
                  <c:v>4.7409115805999997</c:v>
                </c:pt>
                <c:pt idx="6">
                  <c:v>21.781210548000001</c:v>
                </c:pt>
                <c:pt idx="7">
                  <c:v>14.081348323</c:v>
                </c:pt>
                <c:pt idx="8">
                  <c:v>9.3955106451999999</c:v>
                </c:pt>
                <c:pt idx="9">
                  <c:v>7.9881790644999997</c:v>
                </c:pt>
                <c:pt idx="10">
                  <c:v>6.5638390644999998</c:v>
                </c:pt>
                <c:pt idx="11">
                  <c:v>4.7413109676999996</c:v>
                </c:pt>
                <c:pt idx="12">
                  <c:v>3.9018154839000001</c:v>
                </c:pt>
                <c:pt idx="13">
                  <c:v>3.6056151612999998</c:v>
                </c:pt>
                <c:pt idx="14">
                  <c:v>3.3636858064999999</c:v>
                </c:pt>
                <c:pt idx="15">
                  <c:v>3.2965277418999999</c:v>
                </c:pt>
                <c:pt idx="16">
                  <c:v>3.7425316129000001</c:v>
                </c:pt>
                <c:pt idx="17">
                  <c:v>10.433564129000001</c:v>
                </c:pt>
                <c:pt idx="18">
                  <c:v>15.435332839000001</c:v>
                </c:pt>
                <c:pt idx="19">
                  <c:v>8.5477015806000001</c:v>
                </c:pt>
                <c:pt idx="20">
                  <c:v>6.8603800000000001</c:v>
                </c:pt>
                <c:pt idx="21">
                  <c:v>5.4585454839000001</c:v>
                </c:pt>
                <c:pt idx="22">
                  <c:v>4.3823158065000003</c:v>
                </c:pt>
                <c:pt idx="23">
                  <c:v>3.6994732257999998</c:v>
                </c:pt>
              </c:numCache>
            </c:numRef>
          </c:val>
        </c:ser>
        <c:ser>
          <c:idx val="3"/>
          <c:order val="4"/>
          <c:tx>
            <c:strRef>
              <c:f>'DA-Prc Data'!$F$1</c:f>
              <c:strCache>
                <c:ptCount val="1"/>
                <c:pt idx="0">
                  <c:v>Non Spinning Reserve</c:v>
                </c:pt>
              </c:strCache>
            </c:strRef>
          </c:tx>
          <c:spPr>
            <a:solidFill>
              <a:srgbClr val="BFBFBF">
                <a:alpha val="87000"/>
              </a:srgbClr>
            </a:solidFill>
            <a:ln>
              <a:solidFill>
                <a:srgbClr val="BFBFBF"/>
              </a:solidFill>
            </a:ln>
          </c:spPr>
          <c:invertIfNegative val="0"/>
          <c:val>
            <c:numRef>
              <c:f>'DA-Prc Data'!$F$2:$F$25</c:f>
              <c:numCache>
                <c:formatCode>General</c:formatCode>
                <c:ptCount val="24"/>
                <c:pt idx="0">
                  <c:v>1.1275290323</c:v>
                </c:pt>
                <c:pt idx="1">
                  <c:v>1.0916858064999999</c:v>
                </c:pt>
                <c:pt idx="2">
                  <c:v>1.1081154839</c:v>
                </c:pt>
                <c:pt idx="3">
                  <c:v>1.0849029031999999</c:v>
                </c:pt>
                <c:pt idx="4">
                  <c:v>1.1207016129</c:v>
                </c:pt>
                <c:pt idx="5">
                  <c:v>1.3789870968</c:v>
                </c:pt>
                <c:pt idx="6">
                  <c:v>5.9778683226</c:v>
                </c:pt>
                <c:pt idx="7">
                  <c:v>4.9552822258000004</c:v>
                </c:pt>
                <c:pt idx="8">
                  <c:v>3.0858741935</c:v>
                </c:pt>
                <c:pt idx="9">
                  <c:v>2.1498716129000002</c:v>
                </c:pt>
                <c:pt idx="10">
                  <c:v>1.6419909677</c:v>
                </c:pt>
                <c:pt idx="11">
                  <c:v>1.2309829031999999</c:v>
                </c:pt>
                <c:pt idx="12">
                  <c:v>1.1256509676999999</c:v>
                </c:pt>
                <c:pt idx="13">
                  <c:v>1.0656970967999999</c:v>
                </c:pt>
                <c:pt idx="14">
                  <c:v>1.0359174194</c:v>
                </c:pt>
                <c:pt idx="15">
                  <c:v>1.0329709677000001</c:v>
                </c:pt>
                <c:pt idx="16">
                  <c:v>1.0007316128999999</c:v>
                </c:pt>
                <c:pt idx="17">
                  <c:v>2.3401735484000001</c:v>
                </c:pt>
                <c:pt idx="18">
                  <c:v>3.4223196774</c:v>
                </c:pt>
                <c:pt idx="19">
                  <c:v>2.3007309676999999</c:v>
                </c:pt>
                <c:pt idx="20">
                  <c:v>1.6455454839000001</c:v>
                </c:pt>
                <c:pt idx="21">
                  <c:v>1.1414719355</c:v>
                </c:pt>
                <c:pt idx="22">
                  <c:v>1.1194703226</c:v>
                </c:pt>
                <c:pt idx="23">
                  <c:v>1.0250277419</c:v>
                </c:pt>
              </c:numCache>
            </c:numRef>
          </c:val>
        </c:ser>
        <c:dLbls>
          <c:showLegendKey val="0"/>
          <c:showVal val="0"/>
          <c:showCatName val="0"/>
          <c:showSerName val="0"/>
          <c:showPercent val="0"/>
          <c:showBubbleSize val="0"/>
        </c:dLbls>
        <c:gapWidth val="100"/>
        <c:axId val="111565056"/>
        <c:axId val="111575040"/>
      </c:barChart>
      <c:scatterChart>
        <c:scatterStyle val="lineMarker"/>
        <c:varyColors val="0"/>
        <c:ser>
          <c:idx val="2"/>
          <c:order val="0"/>
          <c:tx>
            <c:strRef>
              <c:f>'DA-Prc Data'!$B$1</c:f>
              <c:strCache>
                <c:ptCount val="1"/>
                <c:pt idx="0">
                  <c:v>DAM Power Balance Price 
(System Lambda)</c:v>
                </c:pt>
              </c:strCache>
            </c:strRef>
          </c:tx>
          <c:spPr>
            <a:ln w="28575">
              <a:solidFill>
                <a:srgbClr val="E46C0A"/>
              </a:solidFill>
              <a:prstDash val="solid"/>
            </a:ln>
          </c:spPr>
          <c:marker>
            <c:symbol val="none"/>
          </c:marker>
          <c:yVal>
            <c:numRef>
              <c:f>'DA-Prc Data'!$B$2:$B$25</c:f>
              <c:numCache>
                <c:formatCode>General</c:formatCode>
                <c:ptCount val="24"/>
                <c:pt idx="0">
                  <c:v>20.187761323</c:v>
                </c:pt>
                <c:pt idx="1">
                  <c:v>19.143818903</c:v>
                </c:pt>
                <c:pt idx="2">
                  <c:v>18.903259968</c:v>
                </c:pt>
                <c:pt idx="3">
                  <c:v>19.069990193999999</c:v>
                </c:pt>
                <c:pt idx="4">
                  <c:v>20.429512677000002</c:v>
                </c:pt>
                <c:pt idx="5">
                  <c:v>23.560338677000001</c:v>
                </c:pt>
                <c:pt idx="6">
                  <c:v>39.716664581000003</c:v>
                </c:pt>
                <c:pt idx="7">
                  <c:v>33.527987193999998</c:v>
                </c:pt>
                <c:pt idx="8">
                  <c:v>29.226725644999998</c:v>
                </c:pt>
                <c:pt idx="9">
                  <c:v>27.642780612999999</c:v>
                </c:pt>
                <c:pt idx="10">
                  <c:v>26.094045194</c:v>
                </c:pt>
                <c:pt idx="11">
                  <c:v>24.062819451999999</c:v>
                </c:pt>
                <c:pt idx="12">
                  <c:v>23.025732161000001</c:v>
                </c:pt>
                <c:pt idx="13">
                  <c:v>22.271193645</c:v>
                </c:pt>
                <c:pt idx="14">
                  <c:v>21.801035355</c:v>
                </c:pt>
                <c:pt idx="15">
                  <c:v>21.659022547999999</c:v>
                </c:pt>
                <c:pt idx="16">
                  <c:v>22.182706387</c:v>
                </c:pt>
                <c:pt idx="17">
                  <c:v>28.704103226000001</c:v>
                </c:pt>
                <c:pt idx="18">
                  <c:v>34.301945000000003</c:v>
                </c:pt>
                <c:pt idx="19">
                  <c:v>28.072371032</c:v>
                </c:pt>
                <c:pt idx="20">
                  <c:v>26.324241806</c:v>
                </c:pt>
                <c:pt idx="21">
                  <c:v>24.544348418999999</c:v>
                </c:pt>
                <c:pt idx="22">
                  <c:v>23.217855064999998</c:v>
                </c:pt>
                <c:pt idx="23">
                  <c:v>21.852403419000002</c:v>
                </c:pt>
              </c:numCache>
            </c:numRef>
          </c:yVal>
          <c:smooth val="0"/>
        </c:ser>
        <c:dLbls>
          <c:showLegendKey val="0"/>
          <c:showVal val="0"/>
          <c:showCatName val="0"/>
          <c:showSerName val="0"/>
          <c:showPercent val="0"/>
          <c:showBubbleSize val="0"/>
        </c:dLbls>
        <c:axId val="111565056"/>
        <c:axId val="111575040"/>
      </c:scatterChart>
      <c:catAx>
        <c:axId val="11156505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575040"/>
        <c:crosses val="autoZero"/>
        <c:auto val="1"/>
        <c:lblAlgn val="ctr"/>
        <c:lblOffset val="100"/>
        <c:tickLblSkip val="1"/>
        <c:tickMarkSkip val="1"/>
        <c:noMultiLvlLbl val="0"/>
      </c:catAx>
      <c:valAx>
        <c:axId val="111575040"/>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Price ($/MWh)</a:t>
                </a:r>
              </a:p>
            </c:rich>
          </c:tx>
          <c:layout>
            <c:manualLayout>
              <c:xMode val="edge"/>
              <c:yMode val="edge"/>
              <c:x val="2.9588233141478334E-3"/>
              <c:y val="0.37406315290047432"/>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565056"/>
        <c:crosses val="autoZero"/>
        <c:crossBetween val="between"/>
        <c:majorUnit val="1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2"/>
        <c:txPr>
          <a:bodyPr/>
          <a:lstStyle/>
          <a:p>
            <a:pPr>
              <a:defRPr sz="675" b="1" i="0" u="none" strike="noStrike" baseline="0">
                <a:solidFill>
                  <a:srgbClr val="000000"/>
                </a:solidFill>
                <a:latin typeface="Arial"/>
                <a:ea typeface="Arial"/>
                <a:cs typeface="Arial"/>
              </a:defRPr>
            </a:pPr>
            <a:endParaRPr lang="en-US"/>
          </a:p>
        </c:txPr>
      </c:legendEntry>
      <c:legendEntry>
        <c:idx val="4"/>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9.6447407463348622E-2"/>
          <c:y val="3.9157102005926224E-2"/>
          <c:w val="0.17895671476137659"/>
          <c:h val="0.18824851975172796"/>
        </c:manualLayout>
      </c:layout>
      <c:overlay val="0"/>
      <c:spPr>
        <a:solidFill>
          <a:srgbClr val="FFFFFF">
            <a:alpha val="0"/>
          </a:srgbClr>
        </a:solid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299998544544223E-2"/>
          <c:y val="1.3041682957486062E-2"/>
          <c:w val="0.90492045874953764"/>
          <c:h val="0.90375203915171287"/>
        </c:manualLayout>
      </c:layout>
      <c:barChart>
        <c:barDir val="col"/>
        <c:grouping val="clustered"/>
        <c:varyColors val="0"/>
        <c:ser>
          <c:idx val="0"/>
          <c:order val="1"/>
          <c:tx>
            <c:strRef>
              <c:f>'LZ Prc Data'!$C$1</c:f>
              <c:strCache>
                <c:ptCount val="1"/>
                <c:pt idx="0">
                  <c:v>RTSPP - LZ West </c:v>
                </c:pt>
              </c:strCache>
            </c:strRef>
          </c:tx>
          <c:spPr>
            <a:solidFill>
              <a:srgbClr val="BFBFBF">
                <a:alpha val="87000"/>
              </a:srgbClr>
            </a:solidFill>
            <a:ln w="9525">
              <a:solidFill>
                <a:srgbClr val="BFBFBF"/>
              </a:solidFill>
              <a:prstDash val="solid"/>
            </a:ln>
          </c:spPr>
          <c:invertIfNegative val="0"/>
          <c:val>
            <c:numRef>
              <c:f>'LZ Prc Data'!$C$2:$C$25</c:f>
              <c:numCache>
                <c:formatCode>General</c:formatCode>
                <c:ptCount val="24"/>
                <c:pt idx="0">
                  <c:v>20.222540323</c:v>
                </c:pt>
                <c:pt idx="1">
                  <c:v>19.890806452</c:v>
                </c:pt>
                <c:pt idx="2">
                  <c:v>21.833588710000001</c:v>
                </c:pt>
                <c:pt idx="3">
                  <c:v>23.360483871</c:v>
                </c:pt>
                <c:pt idx="4">
                  <c:v>24.142056451999999</c:v>
                </c:pt>
                <c:pt idx="5">
                  <c:v>24.114354839000001</c:v>
                </c:pt>
                <c:pt idx="6">
                  <c:v>39.975120967999999</c:v>
                </c:pt>
                <c:pt idx="7">
                  <c:v>27.829274194</c:v>
                </c:pt>
                <c:pt idx="8">
                  <c:v>27.727217742000001</c:v>
                </c:pt>
                <c:pt idx="9">
                  <c:v>30.279193547999999</c:v>
                </c:pt>
                <c:pt idx="10">
                  <c:v>27.321370968</c:v>
                </c:pt>
                <c:pt idx="11">
                  <c:v>24.956250000000001</c:v>
                </c:pt>
                <c:pt idx="12">
                  <c:v>24.149072580999999</c:v>
                </c:pt>
                <c:pt idx="13">
                  <c:v>25.697580644999999</c:v>
                </c:pt>
                <c:pt idx="14">
                  <c:v>21.025322581000001</c:v>
                </c:pt>
                <c:pt idx="15">
                  <c:v>20.910362902999999</c:v>
                </c:pt>
                <c:pt idx="16">
                  <c:v>22.101451612999998</c:v>
                </c:pt>
                <c:pt idx="17">
                  <c:v>27.690080644999998</c:v>
                </c:pt>
                <c:pt idx="18">
                  <c:v>27.034153226000001</c:v>
                </c:pt>
                <c:pt idx="19">
                  <c:v>24.889274193999999</c:v>
                </c:pt>
                <c:pt idx="20">
                  <c:v>26.569435484</c:v>
                </c:pt>
                <c:pt idx="21">
                  <c:v>23.990887097000002</c:v>
                </c:pt>
                <c:pt idx="22">
                  <c:v>22.179838709999999</c:v>
                </c:pt>
                <c:pt idx="23">
                  <c:v>21.393629032</c:v>
                </c:pt>
              </c:numCache>
            </c:numRef>
          </c:val>
        </c:ser>
        <c:ser>
          <c:idx val="4"/>
          <c:order val="3"/>
          <c:tx>
            <c:strRef>
              <c:f>'LZ Prc Data'!$E$1</c:f>
              <c:strCache>
                <c:ptCount val="1"/>
                <c:pt idx="0">
                  <c:v>RTSPP - LZ North </c:v>
                </c:pt>
              </c:strCache>
            </c:strRef>
          </c:tx>
          <c:spPr>
            <a:solidFill>
              <a:srgbClr val="17375E">
                <a:alpha val="87000"/>
              </a:srgbClr>
            </a:solidFill>
            <a:ln w="9525">
              <a:solidFill>
                <a:srgbClr val="29159F">
                  <a:alpha val="87000"/>
                </a:srgbClr>
              </a:solidFill>
              <a:prstDash val="solid"/>
            </a:ln>
          </c:spPr>
          <c:invertIfNegative val="0"/>
          <c:val>
            <c:numRef>
              <c:f>'LZ Prc Data'!$E$2:$E$25</c:f>
              <c:numCache>
                <c:formatCode>General</c:formatCode>
                <c:ptCount val="24"/>
                <c:pt idx="0">
                  <c:v>19.804435483999999</c:v>
                </c:pt>
                <c:pt idx="1">
                  <c:v>19.504637097</c:v>
                </c:pt>
                <c:pt idx="2">
                  <c:v>19.379112902999999</c:v>
                </c:pt>
                <c:pt idx="3">
                  <c:v>19.914354839000001</c:v>
                </c:pt>
                <c:pt idx="4">
                  <c:v>20.727177419</c:v>
                </c:pt>
                <c:pt idx="5">
                  <c:v>22.891935484000001</c:v>
                </c:pt>
                <c:pt idx="6">
                  <c:v>37.002741935000003</c:v>
                </c:pt>
                <c:pt idx="7">
                  <c:v>25.981169354999999</c:v>
                </c:pt>
                <c:pt idx="8">
                  <c:v>25.45608871</c:v>
                </c:pt>
                <c:pt idx="9">
                  <c:v>27.068225806000001</c:v>
                </c:pt>
                <c:pt idx="10">
                  <c:v>25.717540323000001</c:v>
                </c:pt>
                <c:pt idx="11">
                  <c:v>23.225766129</c:v>
                </c:pt>
                <c:pt idx="12">
                  <c:v>22.449959676999999</c:v>
                </c:pt>
                <c:pt idx="13">
                  <c:v>21.718911290000001</c:v>
                </c:pt>
                <c:pt idx="14">
                  <c:v>20.810201613</c:v>
                </c:pt>
                <c:pt idx="15">
                  <c:v>20.875927419</c:v>
                </c:pt>
                <c:pt idx="16">
                  <c:v>21.548669355000001</c:v>
                </c:pt>
                <c:pt idx="17">
                  <c:v>27.769596774</c:v>
                </c:pt>
                <c:pt idx="18">
                  <c:v>26.248750000000001</c:v>
                </c:pt>
                <c:pt idx="19">
                  <c:v>24.681653226000002</c:v>
                </c:pt>
                <c:pt idx="20">
                  <c:v>24.896249999999998</c:v>
                </c:pt>
                <c:pt idx="21">
                  <c:v>22.828104839000002</c:v>
                </c:pt>
                <c:pt idx="22">
                  <c:v>22.007661290000001</c:v>
                </c:pt>
                <c:pt idx="23">
                  <c:v>20.617943548</c:v>
                </c:pt>
              </c:numCache>
            </c:numRef>
          </c:val>
        </c:ser>
        <c:ser>
          <c:idx val="7"/>
          <c:order val="5"/>
          <c:tx>
            <c:strRef>
              <c:f>'LZ Prc Data'!$G$1</c:f>
              <c:strCache>
                <c:ptCount val="1"/>
                <c:pt idx="0">
                  <c:v>RTSPP - LZ South </c:v>
                </c:pt>
              </c:strCache>
            </c:strRef>
          </c:tx>
          <c:spPr>
            <a:solidFill>
              <a:srgbClr val="009999"/>
            </a:solidFill>
            <a:ln w="9525">
              <a:solidFill>
                <a:srgbClr val="BFBFBF"/>
              </a:solidFill>
            </a:ln>
          </c:spPr>
          <c:invertIfNegative val="0"/>
          <c:val>
            <c:numRef>
              <c:f>'LZ Prc Data'!$G$2:$G$25</c:f>
              <c:numCache>
                <c:formatCode>General</c:formatCode>
                <c:ptCount val="24"/>
                <c:pt idx="0">
                  <c:v>20.016290323</c:v>
                </c:pt>
                <c:pt idx="1">
                  <c:v>19.705806452000001</c:v>
                </c:pt>
                <c:pt idx="2">
                  <c:v>19.710080645000001</c:v>
                </c:pt>
                <c:pt idx="3">
                  <c:v>20.274999999999999</c:v>
                </c:pt>
                <c:pt idx="4">
                  <c:v>21.190766129</c:v>
                </c:pt>
                <c:pt idx="5">
                  <c:v>23.071491935000001</c:v>
                </c:pt>
                <c:pt idx="6">
                  <c:v>44.996854839000001</c:v>
                </c:pt>
                <c:pt idx="7">
                  <c:v>35.794233871000003</c:v>
                </c:pt>
                <c:pt idx="8">
                  <c:v>34.001330645000003</c:v>
                </c:pt>
                <c:pt idx="9">
                  <c:v>31.944758064999998</c:v>
                </c:pt>
                <c:pt idx="10">
                  <c:v>25.169435484000001</c:v>
                </c:pt>
                <c:pt idx="11">
                  <c:v>24.868467742</c:v>
                </c:pt>
                <c:pt idx="12">
                  <c:v>22.629637097</c:v>
                </c:pt>
                <c:pt idx="13">
                  <c:v>21.788911290000001</c:v>
                </c:pt>
                <c:pt idx="14">
                  <c:v>24.652338709999999</c:v>
                </c:pt>
                <c:pt idx="15">
                  <c:v>26.068185484000001</c:v>
                </c:pt>
                <c:pt idx="16">
                  <c:v>26.764072581000001</c:v>
                </c:pt>
                <c:pt idx="17">
                  <c:v>32.369475805999997</c:v>
                </c:pt>
                <c:pt idx="18">
                  <c:v>30.886451612999998</c:v>
                </c:pt>
                <c:pt idx="19">
                  <c:v>25.717701612999999</c:v>
                </c:pt>
                <c:pt idx="20">
                  <c:v>24.959112903000001</c:v>
                </c:pt>
                <c:pt idx="21">
                  <c:v>23.097822580999999</c:v>
                </c:pt>
                <c:pt idx="22">
                  <c:v>23.086209676999999</c:v>
                </c:pt>
                <c:pt idx="23">
                  <c:v>20.946532258000001</c:v>
                </c:pt>
              </c:numCache>
            </c:numRef>
          </c:val>
        </c:ser>
        <c:ser>
          <c:idx val="6"/>
          <c:order val="7"/>
          <c:tx>
            <c:strRef>
              <c:f>'LZ Prc Data'!$I$1</c:f>
              <c:strCache>
                <c:ptCount val="1"/>
                <c:pt idx="0">
                  <c:v>RTSPP - LZ Houston </c:v>
                </c:pt>
              </c:strCache>
            </c:strRef>
          </c:tx>
          <c:spPr>
            <a:solidFill>
              <a:srgbClr val="FFCC00">
                <a:alpha val="57000"/>
              </a:srgbClr>
            </a:solidFill>
            <a:ln>
              <a:solidFill>
                <a:srgbClr val="009999">
                  <a:alpha val="50000"/>
                </a:srgbClr>
              </a:solidFill>
            </a:ln>
          </c:spPr>
          <c:invertIfNegative val="0"/>
          <c:val>
            <c:numRef>
              <c:f>'LZ Prc Data'!$I$2:$I$25</c:f>
              <c:numCache>
                <c:formatCode>General</c:formatCode>
                <c:ptCount val="24"/>
                <c:pt idx="0">
                  <c:v>19.966653225999998</c:v>
                </c:pt>
                <c:pt idx="1">
                  <c:v>19.592016129000001</c:v>
                </c:pt>
                <c:pt idx="2">
                  <c:v>19.598064516000001</c:v>
                </c:pt>
                <c:pt idx="3">
                  <c:v>20.126088710000001</c:v>
                </c:pt>
                <c:pt idx="4">
                  <c:v>20.926330645</c:v>
                </c:pt>
                <c:pt idx="5">
                  <c:v>22.778024194</c:v>
                </c:pt>
                <c:pt idx="6">
                  <c:v>39.189838709999997</c:v>
                </c:pt>
                <c:pt idx="7">
                  <c:v>25.821774194</c:v>
                </c:pt>
                <c:pt idx="8">
                  <c:v>25.794475806000001</c:v>
                </c:pt>
                <c:pt idx="9">
                  <c:v>27.638104839</c:v>
                </c:pt>
                <c:pt idx="10">
                  <c:v>25.506048387</c:v>
                </c:pt>
                <c:pt idx="11">
                  <c:v>23.737983871000001</c:v>
                </c:pt>
                <c:pt idx="12">
                  <c:v>22.972258064999998</c:v>
                </c:pt>
                <c:pt idx="13">
                  <c:v>22.250443548</c:v>
                </c:pt>
                <c:pt idx="14">
                  <c:v>21.819435484</c:v>
                </c:pt>
                <c:pt idx="15">
                  <c:v>21.311612903</c:v>
                </c:pt>
                <c:pt idx="16">
                  <c:v>21.944717742000002</c:v>
                </c:pt>
                <c:pt idx="17">
                  <c:v>28.079072580999998</c:v>
                </c:pt>
                <c:pt idx="18">
                  <c:v>26.316572580999999</c:v>
                </c:pt>
                <c:pt idx="19">
                  <c:v>25.047419354999999</c:v>
                </c:pt>
                <c:pt idx="20">
                  <c:v>25.407137097</c:v>
                </c:pt>
                <c:pt idx="21">
                  <c:v>23.276330645000002</c:v>
                </c:pt>
                <c:pt idx="22">
                  <c:v>22.238387097</c:v>
                </c:pt>
                <c:pt idx="23">
                  <c:v>20.942379032000002</c:v>
                </c:pt>
              </c:numCache>
            </c:numRef>
          </c:val>
        </c:ser>
        <c:dLbls>
          <c:showLegendKey val="0"/>
          <c:showVal val="0"/>
          <c:showCatName val="0"/>
          <c:showSerName val="0"/>
          <c:showPercent val="0"/>
          <c:showBubbleSize val="0"/>
        </c:dLbls>
        <c:gapWidth val="150"/>
        <c:axId val="111057920"/>
        <c:axId val="111080192"/>
      </c:barChart>
      <c:scatterChart>
        <c:scatterStyle val="lineMarker"/>
        <c:varyColors val="0"/>
        <c:ser>
          <c:idx val="2"/>
          <c:order val="0"/>
          <c:tx>
            <c:strRef>
              <c:f>'LZ Prc Data'!$B$1</c:f>
              <c:strCache>
                <c:ptCount val="1"/>
                <c:pt idx="0">
                  <c:v>DASPP - LZ West </c:v>
                </c:pt>
              </c:strCache>
            </c:strRef>
          </c:tx>
          <c:spPr>
            <a:ln w="28575">
              <a:solidFill>
                <a:srgbClr val="BFBFBF"/>
              </a:solidFill>
              <a:prstDash val="solid"/>
            </a:ln>
          </c:spPr>
          <c:marker>
            <c:symbol val="none"/>
          </c:marker>
          <c:yVal>
            <c:numRef>
              <c:f>'LZ Prc Data'!$B$2:$B$25</c:f>
              <c:numCache>
                <c:formatCode>General</c:formatCode>
                <c:ptCount val="24"/>
                <c:pt idx="0">
                  <c:v>21.352258065000001</c:v>
                </c:pt>
                <c:pt idx="1">
                  <c:v>20.415806452000002</c:v>
                </c:pt>
                <c:pt idx="2">
                  <c:v>20.126129032000001</c:v>
                </c:pt>
                <c:pt idx="3">
                  <c:v>20.352580645</c:v>
                </c:pt>
                <c:pt idx="4">
                  <c:v>21.659677419000001</c:v>
                </c:pt>
                <c:pt idx="5">
                  <c:v>24.961290323</c:v>
                </c:pt>
                <c:pt idx="6">
                  <c:v>44.170967742000002</c:v>
                </c:pt>
                <c:pt idx="7">
                  <c:v>37.103225805999998</c:v>
                </c:pt>
                <c:pt idx="8">
                  <c:v>32.628387097000001</c:v>
                </c:pt>
                <c:pt idx="9">
                  <c:v>30.514838709999999</c:v>
                </c:pt>
                <c:pt idx="10">
                  <c:v>29.471612903</c:v>
                </c:pt>
                <c:pt idx="11">
                  <c:v>26.585806452</c:v>
                </c:pt>
                <c:pt idx="12">
                  <c:v>25.292258064999999</c:v>
                </c:pt>
                <c:pt idx="13">
                  <c:v>24.660322580999999</c:v>
                </c:pt>
                <c:pt idx="14">
                  <c:v>23.927096773999999</c:v>
                </c:pt>
                <c:pt idx="15">
                  <c:v>23.850645160999999</c:v>
                </c:pt>
                <c:pt idx="16">
                  <c:v>24.154516129000001</c:v>
                </c:pt>
                <c:pt idx="17">
                  <c:v>32.361290322999999</c:v>
                </c:pt>
                <c:pt idx="18">
                  <c:v>38.016451613000001</c:v>
                </c:pt>
                <c:pt idx="19">
                  <c:v>30.549354838999999</c:v>
                </c:pt>
                <c:pt idx="20">
                  <c:v>28.496129031999999</c:v>
                </c:pt>
                <c:pt idx="21">
                  <c:v>27.166129032000001</c:v>
                </c:pt>
                <c:pt idx="22">
                  <c:v>23.99</c:v>
                </c:pt>
                <c:pt idx="23">
                  <c:v>22.624193548000001</c:v>
                </c:pt>
              </c:numCache>
            </c:numRef>
          </c:yVal>
          <c:smooth val="0"/>
        </c:ser>
        <c:dLbls>
          <c:showLegendKey val="0"/>
          <c:showVal val="0"/>
          <c:showCatName val="0"/>
          <c:showSerName val="0"/>
          <c:showPercent val="0"/>
          <c:showBubbleSize val="0"/>
        </c:dLbls>
        <c:axId val="111057920"/>
        <c:axId val="111080192"/>
      </c:scatterChart>
      <c:lineChart>
        <c:grouping val="standard"/>
        <c:varyColors val="0"/>
        <c:ser>
          <c:idx val="5"/>
          <c:order val="2"/>
          <c:tx>
            <c:strRef>
              <c:f>'LZ Prc Data'!$D$1</c:f>
              <c:strCache>
                <c:ptCount val="1"/>
                <c:pt idx="0">
                  <c:v>DASPP - LZ North </c:v>
                </c:pt>
              </c:strCache>
            </c:strRef>
          </c:tx>
          <c:spPr>
            <a:ln w="28575">
              <a:solidFill>
                <a:srgbClr val="17375E"/>
              </a:solidFill>
              <a:prstDash val="solid"/>
            </a:ln>
          </c:spPr>
          <c:marker>
            <c:symbol val="none"/>
          </c:marker>
          <c:val>
            <c:numRef>
              <c:f>'LZ Prc Data'!$D$2:$D$25</c:f>
              <c:numCache>
                <c:formatCode>General</c:formatCode>
                <c:ptCount val="24"/>
                <c:pt idx="0">
                  <c:v>20.198064515999999</c:v>
                </c:pt>
                <c:pt idx="1">
                  <c:v>19.153548387000001</c:v>
                </c:pt>
                <c:pt idx="2">
                  <c:v>18.91516129</c:v>
                </c:pt>
                <c:pt idx="3">
                  <c:v>19.081612903</c:v>
                </c:pt>
                <c:pt idx="4">
                  <c:v>20.432903226000001</c:v>
                </c:pt>
                <c:pt idx="5">
                  <c:v>23.550967742000001</c:v>
                </c:pt>
                <c:pt idx="6">
                  <c:v>40.083870967999999</c:v>
                </c:pt>
                <c:pt idx="7">
                  <c:v>33.939677418999999</c:v>
                </c:pt>
                <c:pt idx="8">
                  <c:v>29.414838710000001</c:v>
                </c:pt>
                <c:pt idx="9">
                  <c:v>27.777741935000002</c:v>
                </c:pt>
                <c:pt idx="10">
                  <c:v>26.377741935</c:v>
                </c:pt>
                <c:pt idx="11">
                  <c:v>24.359032257999999</c:v>
                </c:pt>
                <c:pt idx="12">
                  <c:v>23.272258064999999</c:v>
                </c:pt>
                <c:pt idx="13">
                  <c:v>22.351935483999998</c:v>
                </c:pt>
                <c:pt idx="14">
                  <c:v>21.878064515999998</c:v>
                </c:pt>
                <c:pt idx="15">
                  <c:v>21.783548387</c:v>
                </c:pt>
                <c:pt idx="16">
                  <c:v>22.229032258</c:v>
                </c:pt>
                <c:pt idx="17">
                  <c:v>28.82516129</c:v>
                </c:pt>
                <c:pt idx="18">
                  <c:v>34.492580644999997</c:v>
                </c:pt>
                <c:pt idx="19">
                  <c:v>28.247741935000001</c:v>
                </c:pt>
                <c:pt idx="20">
                  <c:v>26.46</c:v>
                </c:pt>
                <c:pt idx="21">
                  <c:v>24.612258064999999</c:v>
                </c:pt>
                <c:pt idx="22">
                  <c:v>23.217741934999999</c:v>
                </c:pt>
                <c:pt idx="23">
                  <c:v>21.861290322999999</c:v>
                </c:pt>
              </c:numCache>
            </c:numRef>
          </c:val>
          <c:smooth val="0"/>
        </c:ser>
        <c:ser>
          <c:idx val="1"/>
          <c:order val="4"/>
          <c:tx>
            <c:strRef>
              <c:f>'LZ Prc Data'!$F$1</c:f>
              <c:strCache>
                <c:ptCount val="1"/>
                <c:pt idx="0">
                  <c:v>DASPP - LZ South </c:v>
                </c:pt>
              </c:strCache>
            </c:strRef>
          </c:tx>
          <c:spPr>
            <a:ln w="28575">
              <a:solidFill>
                <a:srgbClr val="009999"/>
              </a:solidFill>
            </a:ln>
          </c:spPr>
          <c:marker>
            <c:symbol val="none"/>
          </c:marker>
          <c:val>
            <c:numRef>
              <c:f>'LZ Prc Data'!$F$2:$F$25</c:f>
              <c:numCache>
                <c:formatCode>General</c:formatCode>
                <c:ptCount val="24"/>
                <c:pt idx="0">
                  <c:v>20.374516129</c:v>
                </c:pt>
                <c:pt idx="1">
                  <c:v>19.327419355</c:v>
                </c:pt>
                <c:pt idx="2">
                  <c:v>19.068709677000001</c:v>
                </c:pt>
                <c:pt idx="3">
                  <c:v>19.254838710000001</c:v>
                </c:pt>
                <c:pt idx="4">
                  <c:v>20.594193548</c:v>
                </c:pt>
                <c:pt idx="5">
                  <c:v>23.792903226</c:v>
                </c:pt>
                <c:pt idx="6">
                  <c:v>41.801612902999999</c:v>
                </c:pt>
                <c:pt idx="7">
                  <c:v>35.325483871000003</c:v>
                </c:pt>
                <c:pt idx="8">
                  <c:v>30.371935484000002</c:v>
                </c:pt>
                <c:pt idx="9">
                  <c:v>29.405483871000001</c:v>
                </c:pt>
                <c:pt idx="10">
                  <c:v>27.135161289999999</c:v>
                </c:pt>
                <c:pt idx="11">
                  <c:v>25.177741935</c:v>
                </c:pt>
                <c:pt idx="12">
                  <c:v>23.969677419</c:v>
                </c:pt>
                <c:pt idx="13">
                  <c:v>23.021935484</c:v>
                </c:pt>
                <c:pt idx="14">
                  <c:v>22.567096773999999</c:v>
                </c:pt>
                <c:pt idx="15">
                  <c:v>22.420645160999999</c:v>
                </c:pt>
                <c:pt idx="16">
                  <c:v>22.775483870999999</c:v>
                </c:pt>
                <c:pt idx="17">
                  <c:v>29.184193548</c:v>
                </c:pt>
                <c:pt idx="18">
                  <c:v>35.362258064999999</c:v>
                </c:pt>
                <c:pt idx="19">
                  <c:v>28.963548386999999</c:v>
                </c:pt>
                <c:pt idx="20">
                  <c:v>27.409677419000001</c:v>
                </c:pt>
                <c:pt idx="21">
                  <c:v>25.422258065000001</c:v>
                </c:pt>
                <c:pt idx="22">
                  <c:v>23.547741935000001</c:v>
                </c:pt>
                <c:pt idx="23">
                  <c:v>22.066129031999999</c:v>
                </c:pt>
              </c:numCache>
            </c:numRef>
          </c:val>
          <c:smooth val="0"/>
        </c:ser>
        <c:ser>
          <c:idx val="3"/>
          <c:order val="6"/>
          <c:tx>
            <c:strRef>
              <c:f>'LZ Prc Data'!$H$1</c:f>
              <c:strCache>
                <c:ptCount val="1"/>
                <c:pt idx="0">
                  <c:v>DASPP - LZ Houston </c:v>
                </c:pt>
              </c:strCache>
            </c:strRef>
          </c:tx>
          <c:spPr>
            <a:ln>
              <a:solidFill>
                <a:srgbClr val="FFCC00"/>
              </a:solidFill>
            </a:ln>
          </c:spPr>
          <c:marker>
            <c:symbol val="none"/>
          </c:marker>
          <c:val>
            <c:numRef>
              <c:f>'LZ Prc Data'!$H$2:$H$25</c:f>
              <c:numCache>
                <c:formatCode>General</c:formatCode>
                <c:ptCount val="24"/>
                <c:pt idx="0">
                  <c:v>20.204193547999999</c:v>
                </c:pt>
                <c:pt idx="1">
                  <c:v>19.186129032</c:v>
                </c:pt>
                <c:pt idx="2">
                  <c:v>18.93516129</c:v>
                </c:pt>
                <c:pt idx="3">
                  <c:v>19.095483870999999</c:v>
                </c:pt>
                <c:pt idx="4">
                  <c:v>20.408709677000001</c:v>
                </c:pt>
                <c:pt idx="5">
                  <c:v>23.435483870999999</c:v>
                </c:pt>
                <c:pt idx="6">
                  <c:v>39.901290322999998</c:v>
                </c:pt>
                <c:pt idx="7">
                  <c:v>33.834516129000001</c:v>
                </c:pt>
                <c:pt idx="8">
                  <c:v>29.377741935</c:v>
                </c:pt>
                <c:pt idx="9">
                  <c:v>28.11</c:v>
                </c:pt>
                <c:pt idx="10">
                  <c:v>26.625161290000001</c:v>
                </c:pt>
                <c:pt idx="11">
                  <c:v>24.735483871</c:v>
                </c:pt>
                <c:pt idx="12">
                  <c:v>23.698064515999999</c:v>
                </c:pt>
                <c:pt idx="13">
                  <c:v>22.843548386999998</c:v>
                </c:pt>
                <c:pt idx="14">
                  <c:v>22.394516128999999</c:v>
                </c:pt>
                <c:pt idx="15">
                  <c:v>22.232258065</c:v>
                </c:pt>
                <c:pt idx="16">
                  <c:v>22.673870967999999</c:v>
                </c:pt>
                <c:pt idx="17">
                  <c:v>29.120322581</c:v>
                </c:pt>
                <c:pt idx="18">
                  <c:v>34.729032257999997</c:v>
                </c:pt>
                <c:pt idx="19">
                  <c:v>28.410645161000001</c:v>
                </c:pt>
                <c:pt idx="20">
                  <c:v>26.618709676999998</c:v>
                </c:pt>
                <c:pt idx="21">
                  <c:v>24.713225806000001</c:v>
                </c:pt>
                <c:pt idx="22">
                  <c:v>23.197419355000001</c:v>
                </c:pt>
                <c:pt idx="23">
                  <c:v>21.897741934999999</c:v>
                </c:pt>
              </c:numCache>
            </c:numRef>
          </c:val>
          <c:smooth val="0"/>
        </c:ser>
        <c:dLbls>
          <c:showLegendKey val="0"/>
          <c:showVal val="0"/>
          <c:showCatName val="0"/>
          <c:showSerName val="0"/>
          <c:showPercent val="0"/>
          <c:showBubbleSize val="0"/>
        </c:dLbls>
        <c:marker val="1"/>
        <c:smooth val="0"/>
        <c:axId val="111057920"/>
        <c:axId val="111080192"/>
      </c:lineChart>
      <c:catAx>
        <c:axId val="111057920"/>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080192"/>
        <c:crosses val="autoZero"/>
        <c:auto val="1"/>
        <c:lblAlgn val="ctr"/>
        <c:lblOffset val="100"/>
        <c:tickLblSkip val="1"/>
        <c:tickMarkSkip val="1"/>
        <c:noMultiLvlLbl val="0"/>
      </c:catAx>
      <c:valAx>
        <c:axId val="111080192"/>
        <c:scaling>
          <c:orientation val="minMax"/>
          <c:max val="60"/>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Price ($/MWh)</a:t>
                </a:r>
              </a:p>
            </c:rich>
          </c:tx>
          <c:layout>
            <c:manualLayout>
              <c:xMode val="edge"/>
              <c:yMode val="edge"/>
              <c:x val="7.3991860895301822E-3"/>
              <c:y val="0.43936922240348031"/>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057920"/>
        <c:crosses val="autoZero"/>
        <c:crossBetween val="between"/>
      </c:valAx>
      <c:spPr>
        <a:noFill/>
        <a:ln w="25400">
          <a:noFill/>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4"/>
        <c:txPr>
          <a:bodyPr/>
          <a:lstStyle/>
          <a:p>
            <a:pPr>
              <a:defRPr sz="675" b="1" i="0" u="none" strike="noStrike" baseline="0">
                <a:solidFill>
                  <a:srgbClr val="000000"/>
                </a:solidFill>
                <a:latin typeface="Arial"/>
                <a:ea typeface="Arial"/>
                <a:cs typeface="Arial"/>
              </a:defRPr>
            </a:pPr>
            <a:endParaRPr lang="en-US"/>
          </a:p>
        </c:txPr>
      </c:legendEntry>
      <c:legendEntry>
        <c:idx val="5"/>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83648154091900673"/>
          <c:y val="3.2626490320725024E-2"/>
          <c:w val="0.15187569367369588"/>
          <c:h val="0.24735488800857997"/>
        </c:manualLayout>
      </c:layout>
      <c:overlay val="0"/>
      <c:spPr>
        <a:noFill/>
        <a:ln w="25400">
          <a:noFill/>
        </a:ln>
        <a:effectLst>
          <a:outerShdw blurRad="50800" dist="50800" dir="5400000" algn="ctr" rotWithShape="0">
            <a:srgbClr val="000000"/>
          </a:outerShdw>
        </a:effectLst>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112240409460472E-2"/>
          <c:y val="1.7400761283306181E-2"/>
          <c:w val="0.91527931927488271"/>
          <c:h val="0.90375203915171287"/>
        </c:manualLayout>
      </c:layout>
      <c:barChart>
        <c:barDir val="col"/>
        <c:grouping val="clustered"/>
        <c:varyColors val="0"/>
        <c:ser>
          <c:idx val="0"/>
          <c:order val="1"/>
          <c:tx>
            <c:strRef>
              <c:f>'Hub Avg Data'!$C$1</c:f>
              <c:strCache>
                <c:ptCount val="1"/>
                <c:pt idx="0">
                  <c:v>RTSPP - Hub Average </c:v>
                </c:pt>
              </c:strCache>
            </c:strRef>
          </c:tx>
          <c:spPr>
            <a:solidFill>
              <a:srgbClr val="009999">
                <a:alpha val="87000"/>
              </a:srgbClr>
            </a:solidFill>
            <a:ln w="22225">
              <a:solidFill>
                <a:srgbClr val="009999"/>
              </a:solidFill>
              <a:prstDash val="solid"/>
            </a:ln>
          </c:spPr>
          <c:invertIfNegative val="0"/>
          <c:val>
            <c:numRef>
              <c:f>'Hub Avg Data'!$C$2:$C$25</c:f>
              <c:numCache>
                <c:formatCode>General</c:formatCode>
                <c:ptCount val="24"/>
                <c:pt idx="0">
                  <c:v>19.932661289999999</c:v>
                </c:pt>
                <c:pt idx="1">
                  <c:v>19.602822581000002</c:v>
                </c:pt>
                <c:pt idx="2">
                  <c:v>19.710403226</c:v>
                </c:pt>
                <c:pt idx="3">
                  <c:v>20.251048387000001</c:v>
                </c:pt>
                <c:pt idx="4">
                  <c:v>21.088467741999999</c:v>
                </c:pt>
                <c:pt idx="5">
                  <c:v>22.831451612999999</c:v>
                </c:pt>
                <c:pt idx="6">
                  <c:v>38.802419354999998</c:v>
                </c:pt>
                <c:pt idx="7">
                  <c:v>26.561209677000001</c:v>
                </c:pt>
                <c:pt idx="8">
                  <c:v>26.437741934999998</c:v>
                </c:pt>
                <c:pt idx="9">
                  <c:v>27.994677418999999</c:v>
                </c:pt>
                <c:pt idx="10">
                  <c:v>25.228064516</c:v>
                </c:pt>
                <c:pt idx="11">
                  <c:v>23.459274193999999</c:v>
                </c:pt>
                <c:pt idx="12">
                  <c:v>22.571048387000001</c:v>
                </c:pt>
                <c:pt idx="13">
                  <c:v>21.803548386999999</c:v>
                </c:pt>
                <c:pt idx="14">
                  <c:v>21.315564515999998</c:v>
                </c:pt>
                <c:pt idx="15">
                  <c:v>21.233387097000001</c:v>
                </c:pt>
                <c:pt idx="16">
                  <c:v>21.871693548</c:v>
                </c:pt>
                <c:pt idx="17">
                  <c:v>27.851370968000001</c:v>
                </c:pt>
                <c:pt idx="18">
                  <c:v>26.242419354999999</c:v>
                </c:pt>
                <c:pt idx="19">
                  <c:v>24.716209676999998</c:v>
                </c:pt>
                <c:pt idx="20">
                  <c:v>25.049032258</c:v>
                </c:pt>
                <c:pt idx="21">
                  <c:v>22.986129032000001</c:v>
                </c:pt>
                <c:pt idx="22">
                  <c:v>22.22</c:v>
                </c:pt>
                <c:pt idx="23">
                  <c:v>20.856290323</c:v>
                </c:pt>
              </c:numCache>
            </c:numRef>
          </c:val>
        </c:ser>
        <c:dLbls>
          <c:showLegendKey val="0"/>
          <c:showVal val="0"/>
          <c:showCatName val="0"/>
          <c:showSerName val="0"/>
          <c:showPercent val="0"/>
          <c:showBubbleSize val="0"/>
        </c:dLbls>
        <c:gapWidth val="406"/>
        <c:axId val="111133056"/>
        <c:axId val="111134592"/>
      </c:barChart>
      <c:scatterChart>
        <c:scatterStyle val="lineMarker"/>
        <c:varyColors val="0"/>
        <c:ser>
          <c:idx val="2"/>
          <c:order val="0"/>
          <c:tx>
            <c:strRef>
              <c:f>'Hub Avg Data'!$B$1</c:f>
              <c:strCache>
                <c:ptCount val="1"/>
                <c:pt idx="0">
                  <c:v>DASPP - Hub Average </c:v>
                </c:pt>
              </c:strCache>
            </c:strRef>
          </c:tx>
          <c:spPr>
            <a:ln w="28575">
              <a:solidFill>
                <a:srgbClr val="E46C0A"/>
              </a:solidFill>
              <a:prstDash val="solid"/>
            </a:ln>
          </c:spPr>
          <c:marker>
            <c:symbol val="none"/>
          </c:marker>
          <c:yVal>
            <c:numRef>
              <c:f>'Hub Avg Data'!$B$2:$B$25</c:f>
              <c:numCache>
                <c:formatCode>General</c:formatCode>
                <c:ptCount val="24"/>
                <c:pt idx="0">
                  <c:v>20.233548386999999</c:v>
                </c:pt>
                <c:pt idx="1">
                  <c:v>19.194838709999999</c:v>
                </c:pt>
                <c:pt idx="2">
                  <c:v>18.951290322999998</c:v>
                </c:pt>
                <c:pt idx="3">
                  <c:v>19.118064516</c:v>
                </c:pt>
                <c:pt idx="4">
                  <c:v>20.441935483999998</c:v>
                </c:pt>
                <c:pt idx="5">
                  <c:v>23.470967741999999</c:v>
                </c:pt>
                <c:pt idx="6">
                  <c:v>39.752258064999999</c:v>
                </c:pt>
                <c:pt idx="7">
                  <c:v>33.556451613</c:v>
                </c:pt>
                <c:pt idx="8">
                  <c:v>29.136129031999999</c:v>
                </c:pt>
                <c:pt idx="9">
                  <c:v>27.785806451999999</c:v>
                </c:pt>
                <c:pt idx="10">
                  <c:v>26.325806451999998</c:v>
                </c:pt>
                <c:pt idx="11">
                  <c:v>24.390967742000001</c:v>
                </c:pt>
                <c:pt idx="12">
                  <c:v>23.346129032</c:v>
                </c:pt>
                <c:pt idx="13">
                  <c:v>22.479354838999999</c:v>
                </c:pt>
                <c:pt idx="14">
                  <c:v>22.03</c:v>
                </c:pt>
                <c:pt idx="15">
                  <c:v>21.890967742000001</c:v>
                </c:pt>
                <c:pt idx="16">
                  <c:v>22.327741934999999</c:v>
                </c:pt>
                <c:pt idx="17">
                  <c:v>28.763870967999999</c:v>
                </c:pt>
                <c:pt idx="18">
                  <c:v>34.375161290000001</c:v>
                </c:pt>
                <c:pt idx="19">
                  <c:v>28.163870968000001</c:v>
                </c:pt>
                <c:pt idx="20">
                  <c:v>26.448064515999999</c:v>
                </c:pt>
                <c:pt idx="21">
                  <c:v>24.634516129000001</c:v>
                </c:pt>
                <c:pt idx="22">
                  <c:v>23.248709677000001</c:v>
                </c:pt>
                <c:pt idx="23">
                  <c:v>21.90483871</c:v>
                </c:pt>
              </c:numCache>
            </c:numRef>
          </c:yVal>
          <c:smooth val="0"/>
        </c:ser>
        <c:dLbls>
          <c:showLegendKey val="0"/>
          <c:showVal val="0"/>
          <c:showCatName val="0"/>
          <c:showSerName val="0"/>
          <c:showPercent val="0"/>
          <c:showBubbleSize val="0"/>
        </c:dLbls>
        <c:axId val="111133056"/>
        <c:axId val="111134592"/>
      </c:scatterChart>
      <c:catAx>
        <c:axId val="11113305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134592"/>
        <c:crosses val="autoZero"/>
        <c:auto val="1"/>
        <c:lblAlgn val="ctr"/>
        <c:lblOffset val="100"/>
        <c:tickLblSkip val="1"/>
        <c:tickMarkSkip val="1"/>
        <c:noMultiLvlLbl val="0"/>
      </c:catAx>
      <c:valAx>
        <c:axId val="111134592"/>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Price ($/MWh)</a:t>
                </a:r>
              </a:p>
            </c:rich>
          </c:tx>
          <c:layout>
            <c:manualLayout>
              <c:xMode val="edge"/>
              <c:yMode val="edge"/>
              <c:x val="7.3991860895301787E-3"/>
              <c:y val="0.41326808047852093"/>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133056"/>
        <c:crosses val="autoZero"/>
        <c:crossBetween val="between"/>
        <c:majorUnit val="10"/>
        <c:minorUnit val="1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1"/>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906030336662998"/>
          <c:y val="3.2626427406199046E-2"/>
          <c:w val="0.17303736588975221"/>
          <c:h val="6.377995572739377E-2"/>
        </c:manualLayout>
      </c:layout>
      <c:overlay val="0"/>
      <c:spPr>
        <a:solidFill>
          <a:srgbClr val="FFFFFF">
            <a:alpha val="0"/>
          </a:srgbClr>
        </a:solid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8984767581096E-2"/>
          <c:y val="1.7400761283306181E-2"/>
          <c:w val="0.88568257491675617"/>
          <c:h val="0.90375203915171287"/>
        </c:manualLayout>
      </c:layout>
      <c:barChart>
        <c:barDir val="col"/>
        <c:grouping val="clustered"/>
        <c:varyColors val="0"/>
        <c:ser>
          <c:idx val="0"/>
          <c:order val="1"/>
          <c:tx>
            <c:strRef>
              <c:f>'DRUC Data'!$C$1</c:f>
              <c:strCache>
                <c:ptCount val="1"/>
                <c:pt idx="0">
                  <c:v>Self Scheduled Capacity</c:v>
                </c:pt>
              </c:strCache>
            </c:strRef>
          </c:tx>
          <c:spPr>
            <a:solidFill>
              <a:srgbClr val="D7E4BD"/>
            </a:solidFill>
            <a:ln w="22225">
              <a:solidFill>
                <a:srgbClr val="BFBFBF"/>
              </a:solidFill>
              <a:prstDash val="solid"/>
            </a:ln>
          </c:spPr>
          <c:invertIfNegative val="0"/>
          <c:val>
            <c:numRef>
              <c:f>'DRUC Data'!$C$2:$C$25</c:f>
              <c:numCache>
                <c:formatCode>General</c:formatCode>
                <c:ptCount val="24"/>
                <c:pt idx="0">
                  <c:v>45577.3</c:v>
                </c:pt>
                <c:pt idx="1">
                  <c:v>45526.69</c:v>
                </c:pt>
                <c:pt idx="2">
                  <c:v>45472.72</c:v>
                </c:pt>
                <c:pt idx="3">
                  <c:v>45531.22</c:v>
                </c:pt>
                <c:pt idx="4">
                  <c:v>45974.03</c:v>
                </c:pt>
                <c:pt idx="5">
                  <c:v>47403.46</c:v>
                </c:pt>
                <c:pt idx="6">
                  <c:v>49774.31</c:v>
                </c:pt>
                <c:pt idx="7">
                  <c:v>49967.39</c:v>
                </c:pt>
                <c:pt idx="8">
                  <c:v>49891.66</c:v>
                </c:pt>
                <c:pt idx="9">
                  <c:v>49266.66</c:v>
                </c:pt>
                <c:pt idx="10">
                  <c:v>48719.01</c:v>
                </c:pt>
                <c:pt idx="11">
                  <c:v>48364.17</c:v>
                </c:pt>
                <c:pt idx="12">
                  <c:v>47913.85</c:v>
                </c:pt>
                <c:pt idx="13">
                  <c:v>47704</c:v>
                </c:pt>
                <c:pt idx="14">
                  <c:v>47679.07</c:v>
                </c:pt>
                <c:pt idx="15">
                  <c:v>47684.43</c:v>
                </c:pt>
                <c:pt idx="16">
                  <c:v>47979.74</c:v>
                </c:pt>
                <c:pt idx="17">
                  <c:v>48203.55</c:v>
                </c:pt>
                <c:pt idx="18">
                  <c:v>48486.89</c:v>
                </c:pt>
                <c:pt idx="19">
                  <c:v>48588.6</c:v>
                </c:pt>
                <c:pt idx="20">
                  <c:v>48694.67</c:v>
                </c:pt>
                <c:pt idx="21">
                  <c:v>48243.55</c:v>
                </c:pt>
                <c:pt idx="22">
                  <c:v>46733</c:v>
                </c:pt>
                <c:pt idx="23">
                  <c:v>46089.91</c:v>
                </c:pt>
              </c:numCache>
            </c:numRef>
          </c:val>
        </c:ser>
        <c:ser>
          <c:idx val="4"/>
          <c:order val="2"/>
          <c:tx>
            <c:strRef>
              <c:f>'DRUC Data'!$D$1</c:f>
              <c:strCache>
                <c:ptCount val="1"/>
                <c:pt idx="0">
                  <c:v>Self Scheduled Ancillary Service Limit</c:v>
                </c:pt>
              </c:strCache>
            </c:strRef>
          </c:tx>
          <c:spPr>
            <a:solidFill>
              <a:srgbClr val="009999">
                <a:alpha val="87000"/>
              </a:srgbClr>
            </a:solidFill>
            <a:ln w="12700">
              <a:solidFill>
                <a:srgbClr val="009999"/>
              </a:solidFill>
              <a:prstDash val="solid"/>
            </a:ln>
          </c:spPr>
          <c:invertIfNegative val="0"/>
          <c:val>
            <c:numRef>
              <c:f>'DRUC Data'!$D$2:$D$25</c:f>
              <c:numCache>
                <c:formatCode>General</c:formatCode>
                <c:ptCount val="24"/>
                <c:pt idx="0">
                  <c:v>43100.69</c:v>
                </c:pt>
                <c:pt idx="1">
                  <c:v>43102.57</c:v>
                </c:pt>
                <c:pt idx="2">
                  <c:v>43061.86</c:v>
                </c:pt>
                <c:pt idx="3">
                  <c:v>43104.92</c:v>
                </c:pt>
                <c:pt idx="4">
                  <c:v>43442.25</c:v>
                </c:pt>
                <c:pt idx="5">
                  <c:v>44751.46</c:v>
                </c:pt>
                <c:pt idx="6">
                  <c:v>46938.7</c:v>
                </c:pt>
                <c:pt idx="7">
                  <c:v>47485.96</c:v>
                </c:pt>
                <c:pt idx="8">
                  <c:v>47473.7</c:v>
                </c:pt>
                <c:pt idx="9">
                  <c:v>46865.47</c:v>
                </c:pt>
                <c:pt idx="10">
                  <c:v>46321.91</c:v>
                </c:pt>
                <c:pt idx="11">
                  <c:v>45943.62</c:v>
                </c:pt>
                <c:pt idx="12">
                  <c:v>45549.19</c:v>
                </c:pt>
                <c:pt idx="13">
                  <c:v>45284.59</c:v>
                </c:pt>
                <c:pt idx="14">
                  <c:v>45388.09</c:v>
                </c:pt>
                <c:pt idx="15">
                  <c:v>45385.75</c:v>
                </c:pt>
                <c:pt idx="16">
                  <c:v>45585.02</c:v>
                </c:pt>
                <c:pt idx="17">
                  <c:v>45638.97</c:v>
                </c:pt>
                <c:pt idx="18">
                  <c:v>46057.38</c:v>
                </c:pt>
                <c:pt idx="19">
                  <c:v>46337.919999999998</c:v>
                </c:pt>
                <c:pt idx="20">
                  <c:v>46399.12</c:v>
                </c:pt>
                <c:pt idx="21">
                  <c:v>45890.6</c:v>
                </c:pt>
                <c:pt idx="22">
                  <c:v>44215.87</c:v>
                </c:pt>
                <c:pt idx="23">
                  <c:v>43600.27</c:v>
                </c:pt>
              </c:numCache>
            </c:numRef>
          </c:val>
        </c:ser>
        <c:dLbls>
          <c:showLegendKey val="0"/>
          <c:showVal val="0"/>
          <c:showCatName val="0"/>
          <c:showSerName val="0"/>
          <c:showPercent val="0"/>
          <c:showBubbleSize val="0"/>
        </c:dLbls>
        <c:gapWidth val="223"/>
        <c:axId val="111257088"/>
        <c:axId val="111258624"/>
      </c:barChart>
      <c:scatterChart>
        <c:scatterStyle val="lineMarker"/>
        <c:varyColors val="0"/>
        <c:ser>
          <c:idx val="2"/>
          <c:order val="0"/>
          <c:tx>
            <c:strRef>
              <c:f>'DRUC Data'!$B$1</c:f>
              <c:strCache>
                <c:ptCount val="1"/>
                <c:pt idx="0">
                  <c:v>Load Forecast </c:v>
                </c:pt>
              </c:strCache>
            </c:strRef>
          </c:tx>
          <c:spPr>
            <a:ln w="28575">
              <a:solidFill>
                <a:srgbClr val="E46C0A"/>
              </a:solidFill>
              <a:prstDash val="solid"/>
            </a:ln>
          </c:spPr>
          <c:marker>
            <c:symbol val="none"/>
          </c:marker>
          <c:yVal>
            <c:numRef>
              <c:f>'DRUC Data'!$B$2:$B$25</c:f>
              <c:numCache>
                <c:formatCode>General</c:formatCode>
                <c:ptCount val="24"/>
                <c:pt idx="0">
                  <c:v>35415.68</c:v>
                </c:pt>
                <c:pt idx="1">
                  <c:v>34705.480000000003</c:v>
                </c:pt>
                <c:pt idx="2">
                  <c:v>34523.980000000003</c:v>
                </c:pt>
                <c:pt idx="3">
                  <c:v>34841.67</c:v>
                </c:pt>
                <c:pt idx="4">
                  <c:v>35775.9</c:v>
                </c:pt>
                <c:pt idx="5">
                  <c:v>38061.089999999997</c:v>
                </c:pt>
                <c:pt idx="6">
                  <c:v>41423.480000000003</c:v>
                </c:pt>
                <c:pt idx="7">
                  <c:v>42864.85</c:v>
                </c:pt>
                <c:pt idx="8">
                  <c:v>42288.6</c:v>
                </c:pt>
                <c:pt idx="9">
                  <c:v>41908.400000000001</c:v>
                </c:pt>
                <c:pt idx="10">
                  <c:v>41272.15</c:v>
                </c:pt>
                <c:pt idx="11">
                  <c:v>40173.550000000003</c:v>
                </c:pt>
                <c:pt idx="12">
                  <c:v>39015.730000000003</c:v>
                </c:pt>
                <c:pt idx="13">
                  <c:v>38094.28</c:v>
                </c:pt>
                <c:pt idx="14">
                  <c:v>37257.760000000002</c:v>
                </c:pt>
                <c:pt idx="15">
                  <c:v>36921.480000000003</c:v>
                </c:pt>
                <c:pt idx="16">
                  <c:v>37147.86</c:v>
                </c:pt>
                <c:pt idx="17">
                  <c:v>38614.199999999997</c:v>
                </c:pt>
                <c:pt idx="18">
                  <c:v>41122.29</c:v>
                </c:pt>
                <c:pt idx="19">
                  <c:v>41355.5</c:v>
                </c:pt>
                <c:pt idx="20">
                  <c:v>41026.550000000003</c:v>
                </c:pt>
                <c:pt idx="21">
                  <c:v>40049.620000000003</c:v>
                </c:pt>
                <c:pt idx="22">
                  <c:v>38094.699999999997</c:v>
                </c:pt>
                <c:pt idx="23">
                  <c:v>36157.43</c:v>
                </c:pt>
              </c:numCache>
            </c:numRef>
          </c:yVal>
          <c:smooth val="0"/>
        </c:ser>
        <c:ser>
          <c:idx val="3"/>
          <c:order val="3"/>
          <c:tx>
            <c:strRef>
              <c:f>'DRUC Data'!$F$1</c:f>
              <c:strCache>
                <c:ptCount val="1"/>
                <c:pt idx="0">
                  <c:v>DRUC Recommended Capacity </c:v>
                </c:pt>
              </c:strCache>
            </c:strRef>
          </c:tx>
          <c:spPr>
            <a:ln>
              <a:solidFill>
                <a:srgbClr val="FFCC00"/>
              </a:solidFill>
            </a:ln>
          </c:spPr>
          <c:marker>
            <c:symbol val="none"/>
          </c:marker>
          <c:yVal>
            <c:numRef>
              <c:f>'DRUC Data'!$F$2:$F$25</c:f>
              <c:numCache>
                <c:formatCode>General</c:formatCode>
                <c:ptCount val="24"/>
                <c:pt idx="0">
                  <c:v>45577.3</c:v>
                </c:pt>
                <c:pt idx="1">
                  <c:v>45526.69</c:v>
                </c:pt>
                <c:pt idx="2">
                  <c:v>45472.72</c:v>
                </c:pt>
                <c:pt idx="3">
                  <c:v>45531.22</c:v>
                </c:pt>
                <c:pt idx="4">
                  <c:v>45974.03</c:v>
                </c:pt>
                <c:pt idx="5">
                  <c:v>47403.46</c:v>
                </c:pt>
                <c:pt idx="6">
                  <c:v>49774.31</c:v>
                </c:pt>
                <c:pt idx="7">
                  <c:v>49967.39</c:v>
                </c:pt>
                <c:pt idx="8">
                  <c:v>49891.66</c:v>
                </c:pt>
                <c:pt idx="9">
                  <c:v>49266.66</c:v>
                </c:pt>
                <c:pt idx="10">
                  <c:v>48719.01</c:v>
                </c:pt>
                <c:pt idx="11">
                  <c:v>48364.17</c:v>
                </c:pt>
                <c:pt idx="12">
                  <c:v>47913.85</c:v>
                </c:pt>
                <c:pt idx="13">
                  <c:v>47704</c:v>
                </c:pt>
                <c:pt idx="14">
                  <c:v>47679.07</c:v>
                </c:pt>
                <c:pt idx="15">
                  <c:v>47684.43</c:v>
                </c:pt>
                <c:pt idx="16">
                  <c:v>47979.74</c:v>
                </c:pt>
                <c:pt idx="17">
                  <c:v>48203.55</c:v>
                </c:pt>
                <c:pt idx="18">
                  <c:v>48486.89</c:v>
                </c:pt>
                <c:pt idx="19">
                  <c:v>48588.6</c:v>
                </c:pt>
                <c:pt idx="20">
                  <c:v>48694.67</c:v>
                </c:pt>
                <c:pt idx="21">
                  <c:v>48243.55</c:v>
                </c:pt>
                <c:pt idx="22">
                  <c:v>46733</c:v>
                </c:pt>
                <c:pt idx="23">
                  <c:v>46089.91</c:v>
                </c:pt>
              </c:numCache>
            </c:numRef>
          </c:yVal>
          <c:smooth val="0"/>
        </c:ser>
        <c:dLbls>
          <c:showLegendKey val="0"/>
          <c:showVal val="0"/>
          <c:showCatName val="0"/>
          <c:showSerName val="0"/>
          <c:showPercent val="0"/>
          <c:showBubbleSize val="0"/>
        </c:dLbls>
        <c:axId val="111257088"/>
        <c:axId val="111258624"/>
      </c:scatterChart>
      <c:catAx>
        <c:axId val="11125708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258624"/>
        <c:crosses val="autoZero"/>
        <c:auto val="1"/>
        <c:lblAlgn val="ctr"/>
        <c:lblOffset val="100"/>
        <c:tickLblSkip val="1"/>
        <c:tickMarkSkip val="1"/>
        <c:noMultiLvlLbl val="0"/>
      </c:catAx>
      <c:valAx>
        <c:axId val="111258624"/>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MWh</a:t>
                </a:r>
              </a:p>
            </c:rich>
          </c:tx>
          <c:layout>
            <c:manualLayout>
              <c:xMode val="edge"/>
              <c:yMode val="edge"/>
              <c:x val="7.3991860895301822E-3"/>
              <c:y val="0.43936922240348031"/>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257088"/>
        <c:crosses val="autoZero"/>
        <c:crossBetween val="between"/>
        <c:majorUnit val="10000"/>
        <c:minorUnit val="500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2"/>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5358633035935207"/>
          <c:y val="2.3919056919919492E-2"/>
          <c:w val="0.22779134295227574"/>
          <c:h val="0.12930998541497479"/>
        </c:manualLayout>
      </c:layout>
      <c:overlay val="0"/>
      <c:spPr>
        <a:solidFill>
          <a:srgbClr val="FFFFFF">
            <a:alpha val="0"/>
          </a:srgbClr>
        </a:solid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'HRUC Data'!$B$1</c:f>
              <c:strCache>
                <c:ptCount val="1"/>
                <c:pt idx="0">
                  <c:v>NUECES_B_CC1_1</c:v>
                </c:pt>
              </c:strCache>
            </c:strRef>
          </c:tx>
          <c:invertIfNegative val="0"/>
          <c:val>
            <c:numRef>
              <c:f>'HRUC Data'!$B$2:$B$25</c:f>
              <c:numCache>
                <c:formatCode>General</c:formatCode>
                <c:ptCount val="24"/>
                <c:pt idx="0">
                  <c:v>0</c:v>
                </c:pt>
                <c:pt idx="1">
                  <c:v>0</c:v>
                </c:pt>
                <c:pt idx="2">
                  <c:v>0</c:v>
                </c:pt>
                <c:pt idx="3">
                  <c:v>0</c:v>
                </c:pt>
                <c:pt idx="4">
                  <c:v>0</c:v>
                </c:pt>
                <c:pt idx="5">
                  <c:v>0</c:v>
                </c:pt>
                <c:pt idx="6">
                  <c:v>0</c:v>
                </c:pt>
                <c:pt idx="7">
                  <c:v>0</c:v>
                </c:pt>
                <c:pt idx="8">
                  <c:v>0</c:v>
                </c:pt>
                <c:pt idx="9">
                  <c:v>258</c:v>
                </c:pt>
                <c:pt idx="10">
                  <c:v>258</c:v>
                </c:pt>
                <c:pt idx="11">
                  <c:v>258</c:v>
                </c:pt>
                <c:pt idx="12">
                  <c:v>258</c:v>
                </c:pt>
                <c:pt idx="13">
                  <c:v>258</c:v>
                </c:pt>
                <c:pt idx="14">
                  <c:v>258</c:v>
                </c:pt>
                <c:pt idx="15">
                  <c:v>258</c:v>
                </c:pt>
                <c:pt idx="16">
                  <c:v>258</c:v>
                </c:pt>
                <c:pt idx="17">
                  <c:v>0</c:v>
                </c:pt>
                <c:pt idx="18">
                  <c:v>0</c:v>
                </c:pt>
                <c:pt idx="19">
                  <c:v>0</c:v>
                </c:pt>
                <c:pt idx="20">
                  <c:v>0</c:v>
                </c:pt>
                <c:pt idx="21">
                  <c:v>0</c:v>
                </c:pt>
                <c:pt idx="22">
                  <c:v>0</c:v>
                </c:pt>
                <c:pt idx="23">
                  <c:v>0</c:v>
                </c:pt>
              </c:numCache>
            </c:numRef>
          </c:val>
        </c:ser>
        <c:ser>
          <c:idx val="2"/>
          <c:order val="1"/>
          <c:tx>
            <c:strRef>
              <c:f>'HRUC Data'!$C$1</c:f>
              <c:strCache>
                <c:ptCount val="1"/>
              </c:strCache>
            </c:strRef>
          </c:tx>
          <c:invertIfNegative val="0"/>
          <c:val>
            <c:numRef>
              <c:f>'HRUC Data'!$C$2:$C$25</c:f>
              <c:numCache>
                <c:formatCode>General</c:formatCode>
                <c:ptCount val="24"/>
              </c:numCache>
            </c:numRef>
          </c:val>
        </c:ser>
        <c:ser>
          <c:idx val="3"/>
          <c:order val="2"/>
          <c:tx>
            <c:strRef>
              <c:f>'HRUC Data'!$D$1</c:f>
              <c:strCache>
                <c:ptCount val="1"/>
              </c:strCache>
            </c:strRef>
          </c:tx>
          <c:invertIfNegative val="0"/>
          <c:val>
            <c:numRef>
              <c:f>'HRUC Data'!$D$2:$D$25</c:f>
              <c:numCache>
                <c:formatCode>General</c:formatCode>
                <c:ptCount val="24"/>
              </c:numCache>
            </c:numRef>
          </c:val>
        </c:ser>
        <c:ser>
          <c:idx val="4"/>
          <c:order val="3"/>
          <c:tx>
            <c:strRef>
              <c:f>'HRUC Data'!$E$1</c:f>
              <c:strCache>
                <c:ptCount val="1"/>
              </c:strCache>
            </c:strRef>
          </c:tx>
          <c:invertIfNegative val="0"/>
          <c:val>
            <c:numRef>
              <c:f>'HRUC Data'!$E$2:$E$25</c:f>
              <c:numCache>
                <c:formatCode>General</c:formatCode>
                <c:ptCount val="24"/>
              </c:numCache>
            </c:numRef>
          </c:val>
        </c:ser>
        <c:ser>
          <c:idx val="5"/>
          <c:order val="4"/>
          <c:tx>
            <c:strRef>
              <c:f>'HRUC Data'!$F$1</c:f>
              <c:strCache>
                <c:ptCount val="1"/>
              </c:strCache>
            </c:strRef>
          </c:tx>
          <c:invertIfNegative val="0"/>
          <c:val>
            <c:numRef>
              <c:f>'HRUC Data'!$F$2:$F$25</c:f>
              <c:numCache>
                <c:formatCode>General</c:formatCode>
                <c:ptCount val="24"/>
              </c:numCache>
            </c:numRef>
          </c:val>
        </c:ser>
        <c:ser>
          <c:idx val="6"/>
          <c:order val="5"/>
          <c:tx>
            <c:strRef>
              <c:f>'HRUC Data'!$G$1</c:f>
              <c:strCache>
                <c:ptCount val="1"/>
              </c:strCache>
            </c:strRef>
          </c:tx>
          <c:invertIfNegative val="0"/>
          <c:val>
            <c:numRef>
              <c:f>'HRUC Data'!$G$2:$G$25</c:f>
              <c:numCache>
                <c:formatCode>General</c:formatCode>
                <c:ptCount val="24"/>
              </c:numCache>
            </c:numRef>
          </c:val>
        </c:ser>
        <c:ser>
          <c:idx val="7"/>
          <c:order val="6"/>
          <c:tx>
            <c:strRef>
              <c:f>'HRUC Data'!$H$1</c:f>
              <c:strCache>
                <c:ptCount val="1"/>
              </c:strCache>
            </c:strRef>
          </c:tx>
          <c:invertIfNegative val="0"/>
          <c:val>
            <c:numRef>
              <c:f>'HRUC Data'!$H$2:$H$25</c:f>
              <c:numCache>
                <c:formatCode>General</c:formatCode>
                <c:ptCount val="24"/>
              </c:numCache>
            </c:numRef>
          </c:val>
        </c:ser>
        <c:ser>
          <c:idx val="8"/>
          <c:order val="7"/>
          <c:tx>
            <c:strRef>
              <c:f>'HRUC Data'!$I$1</c:f>
              <c:strCache>
                <c:ptCount val="1"/>
              </c:strCache>
            </c:strRef>
          </c:tx>
          <c:invertIfNegative val="0"/>
          <c:val>
            <c:numRef>
              <c:f>'HRUC Data'!$I$2:$I$25</c:f>
              <c:numCache>
                <c:formatCode>General</c:formatCode>
                <c:ptCount val="24"/>
              </c:numCache>
            </c:numRef>
          </c:val>
        </c:ser>
        <c:ser>
          <c:idx val="0"/>
          <c:order val="8"/>
          <c:tx>
            <c:strRef>
              <c:f>'HRUC Data'!$J$1</c:f>
              <c:strCache>
                <c:ptCount val="1"/>
              </c:strCache>
            </c:strRef>
          </c:tx>
          <c:invertIfNegative val="0"/>
          <c:val>
            <c:numRef>
              <c:f>'HRUC Data'!$J$2:$J$25</c:f>
              <c:numCache>
                <c:formatCode>General</c:formatCode>
                <c:ptCount val="24"/>
              </c:numCache>
            </c:numRef>
          </c:val>
        </c:ser>
        <c:ser>
          <c:idx val="9"/>
          <c:order val="9"/>
          <c:tx>
            <c:strRef>
              <c:f>'HRUC Data'!$K$1</c:f>
              <c:strCache>
                <c:ptCount val="1"/>
              </c:strCache>
            </c:strRef>
          </c:tx>
          <c:invertIfNegative val="0"/>
          <c:val>
            <c:numRef>
              <c:f>'HRUC Data'!$K$2:$K$25</c:f>
              <c:numCache>
                <c:formatCode>General</c:formatCode>
                <c:ptCount val="24"/>
              </c:numCache>
            </c:numRef>
          </c:val>
        </c:ser>
        <c:ser>
          <c:idx val="10"/>
          <c:order val="10"/>
          <c:tx>
            <c:strRef>
              <c:f>'HRUC Data'!$L$1</c:f>
              <c:strCache>
                <c:ptCount val="1"/>
              </c:strCache>
            </c:strRef>
          </c:tx>
          <c:invertIfNegative val="0"/>
          <c:val>
            <c:numRef>
              <c:f>'HRUC Data'!$L$2:$L$25</c:f>
              <c:numCache>
                <c:formatCode>General</c:formatCode>
                <c:ptCount val="24"/>
              </c:numCache>
            </c:numRef>
          </c:val>
        </c:ser>
        <c:ser>
          <c:idx val="11"/>
          <c:order val="11"/>
          <c:tx>
            <c:strRef>
              <c:f>'HRUC Data'!$M$1</c:f>
              <c:strCache>
                <c:ptCount val="1"/>
              </c:strCache>
            </c:strRef>
          </c:tx>
          <c:invertIfNegative val="0"/>
          <c:val>
            <c:numRef>
              <c:f>'HRUC Data'!$M$2:$M$25</c:f>
              <c:numCache>
                <c:formatCode>General</c:formatCode>
                <c:ptCount val="24"/>
              </c:numCache>
            </c:numRef>
          </c:val>
        </c:ser>
        <c:ser>
          <c:idx val="12"/>
          <c:order val="12"/>
          <c:tx>
            <c:strRef>
              <c:f>'HRUC Data'!$N$1</c:f>
              <c:strCache>
                <c:ptCount val="1"/>
              </c:strCache>
            </c:strRef>
          </c:tx>
          <c:invertIfNegative val="0"/>
          <c:val>
            <c:numRef>
              <c:f>'HRUC Data'!$N$2:$N$25</c:f>
              <c:numCache>
                <c:formatCode>General</c:formatCode>
                <c:ptCount val="24"/>
              </c:numCache>
            </c:numRef>
          </c:val>
        </c:ser>
        <c:ser>
          <c:idx val="13"/>
          <c:order val="13"/>
          <c:tx>
            <c:strRef>
              <c:f>'HRUC Data'!$O$1</c:f>
              <c:strCache>
                <c:ptCount val="1"/>
              </c:strCache>
            </c:strRef>
          </c:tx>
          <c:invertIfNegative val="0"/>
          <c:val>
            <c:numRef>
              <c:f>'HRUC Data'!$O$2:$O$25</c:f>
              <c:numCache>
                <c:formatCode>General</c:formatCode>
                <c:ptCount val="24"/>
              </c:numCache>
            </c:numRef>
          </c:val>
        </c:ser>
        <c:ser>
          <c:idx val="14"/>
          <c:order val="14"/>
          <c:tx>
            <c:strRef>
              <c:f>'HRUC Data'!$P$1</c:f>
              <c:strCache>
                <c:ptCount val="1"/>
              </c:strCache>
            </c:strRef>
          </c:tx>
          <c:invertIfNegative val="0"/>
          <c:val>
            <c:numRef>
              <c:f>'HRUC Data'!$P$2:$P$25</c:f>
              <c:numCache>
                <c:formatCode>General</c:formatCode>
                <c:ptCount val="24"/>
              </c:numCache>
            </c:numRef>
          </c:val>
        </c:ser>
        <c:ser>
          <c:idx val="15"/>
          <c:order val="15"/>
          <c:tx>
            <c:strRef>
              <c:f>'HRUC Data'!$Q$1</c:f>
              <c:strCache>
                <c:ptCount val="1"/>
              </c:strCache>
            </c:strRef>
          </c:tx>
          <c:invertIfNegative val="0"/>
          <c:val>
            <c:numRef>
              <c:f>'HRUC Data'!$Q$2:$Q$25</c:f>
              <c:numCache>
                <c:formatCode>General</c:formatCode>
                <c:ptCount val="24"/>
              </c:numCache>
            </c:numRef>
          </c:val>
        </c:ser>
        <c:ser>
          <c:idx val="16"/>
          <c:order val="16"/>
          <c:tx>
            <c:strRef>
              <c:f>'HRUC Data'!$R$1</c:f>
              <c:strCache>
                <c:ptCount val="1"/>
              </c:strCache>
            </c:strRef>
          </c:tx>
          <c:invertIfNegative val="0"/>
          <c:val>
            <c:numRef>
              <c:f>'HRUC Data'!$R$2:$R$25</c:f>
              <c:numCache>
                <c:formatCode>General</c:formatCode>
                <c:ptCount val="24"/>
              </c:numCache>
            </c:numRef>
          </c:val>
        </c:ser>
        <c:ser>
          <c:idx val="17"/>
          <c:order val="17"/>
          <c:tx>
            <c:strRef>
              <c:f>'HRUC Data'!$S$1</c:f>
              <c:strCache>
                <c:ptCount val="1"/>
              </c:strCache>
            </c:strRef>
          </c:tx>
          <c:invertIfNegative val="0"/>
          <c:val>
            <c:numRef>
              <c:f>'HRUC Data'!$S$2:$S$25</c:f>
              <c:numCache>
                <c:formatCode>General</c:formatCode>
                <c:ptCount val="24"/>
              </c:numCache>
            </c:numRef>
          </c:val>
        </c:ser>
        <c:ser>
          <c:idx val="18"/>
          <c:order val="18"/>
          <c:tx>
            <c:strRef>
              <c:f>'HRUC Data'!$T$1</c:f>
              <c:strCache>
                <c:ptCount val="1"/>
              </c:strCache>
            </c:strRef>
          </c:tx>
          <c:invertIfNegative val="0"/>
          <c:val>
            <c:numRef>
              <c:f>'HRUC Data'!$T$2:$T$25</c:f>
              <c:numCache>
                <c:formatCode>General</c:formatCode>
                <c:ptCount val="24"/>
              </c:numCache>
            </c:numRef>
          </c:val>
        </c:ser>
        <c:ser>
          <c:idx val="19"/>
          <c:order val="19"/>
          <c:tx>
            <c:strRef>
              <c:f>'HRUC Data'!$U$1</c:f>
              <c:strCache>
                <c:ptCount val="1"/>
              </c:strCache>
            </c:strRef>
          </c:tx>
          <c:invertIfNegative val="0"/>
          <c:val>
            <c:numRef>
              <c:f>'HRUC Data'!$U$2:$U$25</c:f>
              <c:numCache>
                <c:formatCode>General</c:formatCode>
                <c:ptCount val="24"/>
              </c:numCache>
            </c:numRef>
          </c:val>
        </c:ser>
        <c:dLbls>
          <c:showLegendKey val="0"/>
          <c:showVal val="0"/>
          <c:showCatName val="0"/>
          <c:showSerName val="0"/>
          <c:showPercent val="0"/>
          <c:showBubbleSize val="0"/>
        </c:dLbls>
        <c:gapWidth val="150"/>
        <c:overlap val="100"/>
        <c:axId val="111988736"/>
        <c:axId val="111990272"/>
      </c:barChart>
      <c:catAx>
        <c:axId val="111988736"/>
        <c:scaling>
          <c:orientation val="minMax"/>
        </c:scaling>
        <c:delete val="0"/>
        <c:axPos val="b"/>
        <c:majorTickMark val="out"/>
        <c:minorTickMark val="none"/>
        <c:tickLblPos val="nextTo"/>
        <c:crossAx val="111990272"/>
        <c:crosses val="autoZero"/>
        <c:auto val="1"/>
        <c:lblAlgn val="ctr"/>
        <c:lblOffset val="100"/>
        <c:noMultiLvlLbl val="0"/>
      </c:catAx>
      <c:valAx>
        <c:axId val="111990272"/>
        <c:scaling>
          <c:orientation val="minMax"/>
        </c:scaling>
        <c:delete val="0"/>
        <c:axPos val="l"/>
        <c:majorGridlines/>
        <c:title>
          <c:tx>
            <c:rich>
              <a:bodyPr rot="-5400000" vert="horz"/>
              <a:lstStyle/>
              <a:p>
                <a:pPr>
                  <a:defRPr/>
                </a:pPr>
                <a:r>
                  <a:rPr lang="en-US"/>
                  <a:t>MWh</a:t>
                </a:r>
              </a:p>
            </c:rich>
          </c:tx>
          <c:overlay val="0"/>
        </c:title>
        <c:numFmt formatCode="General" sourceLinked="1"/>
        <c:majorTickMark val="out"/>
        <c:minorTickMark val="none"/>
        <c:tickLblPos val="nextTo"/>
        <c:crossAx val="111988736"/>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8984767581096E-2"/>
          <c:y val="1.7400761283306181E-2"/>
          <c:w val="0.88568257491675606"/>
          <c:h val="0.86460032626427519"/>
        </c:manualLayout>
      </c:layout>
      <c:barChart>
        <c:barDir val="col"/>
        <c:grouping val="clustered"/>
        <c:varyColors val="0"/>
        <c:ser>
          <c:idx val="2"/>
          <c:order val="0"/>
          <c:tx>
            <c:strRef>
              <c:f>'CRR Cnvg Data'!$G$2</c:f>
              <c:strCache>
                <c:ptCount val="1"/>
                <c:pt idx="0">
                  <c:v> Cost</c:v>
                </c:pt>
              </c:strCache>
            </c:strRef>
          </c:tx>
          <c:spPr>
            <a:solidFill>
              <a:srgbClr val="D7E4BD"/>
            </a:solidFill>
            <a:ln>
              <a:solidFill>
                <a:srgbClr val="1E497C"/>
              </a:solidFill>
            </a:ln>
          </c:spPr>
          <c:invertIfNegative val="0"/>
          <c:cat>
            <c:numRef>
              <c:f>'CRR Cnvg Data'!$F$3:$F$15</c:f>
              <c:numCache>
                <c:formatCode>[$-409]mmm\-yy;@</c:formatCode>
                <c:ptCount val="13"/>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numCache>
            </c:numRef>
          </c:cat>
          <c:val>
            <c:numRef>
              <c:f>'CRR Cnvg Data'!$G$3:$G$15</c:f>
              <c:numCache>
                <c:formatCode>"$"#,##0.00_);[Red]\("$"#,##0.00\)</c:formatCode>
                <c:ptCount val="13"/>
                <c:pt idx="0">
                  <c:v>20.63</c:v>
                </c:pt>
                <c:pt idx="1">
                  <c:v>17.79</c:v>
                </c:pt>
                <c:pt idx="2">
                  <c:v>25.84</c:v>
                </c:pt>
                <c:pt idx="3">
                  <c:v>29.08</c:v>
                </c:pt>
                <c:pt idx="4">
                  <c:v>33.049999999999997</c:v>
                </c:pt>
                <c:pt idx="5">
                  <c:v>39.97</c:v>
                </c:pt>
                <c:pt idx="6">
                  <c:v>50.868000000000002</c:v>
                </c:pt>
                <c:pt idx="7">
                  <c:v>44.213000000000001</c:v>
                </c:pt>
                <c:pt idx="8">
                  <c:v>35.103999999999999</c:v>
                </c:pt>
                <c:pt idx="9">
                  <c:v>30.751000000000001</c:v>
                </c:pt>
                <c:pt idx="10">
                  <c:v>22.51</c:v>
                </c:pt>
                <c:pt idx="11">
                  <c:v>26.074999999999999</c:v>
                </c:pt>
                <c:pt idx="12">
                  <c:v>23.15</c:v>
                </c:pt>
              </c:numCache>
            </c:numRef>
          </c:val>
        </c:ser>
        <c:ser>
          <c:idx val="0"/>
          <c:order val="1"/>
          <c:tx>
            <c:strRef>
              <c:f>'CRR Cnvg Data'!$H$2</c:f>
              <c:strCache>
                <c:ptCount val="1"/>
                <c:pt idx="0">
                  <c:v> Value </c:v>
                </c:pt>
              </c:strCache>
            </c:strRef>
          </c:tx>
          <c:spPr>
            <a:solidFill>
              <a:srgbClr val="009999"/>
            </a:solidFill>
            <a:ln w="9525">
              <a:solidFill>
                <a:srgbClr val="17375E"/>
              </a:solidFill>
              <a:prstDash val="solid"/>
            </a:ln>
          </c:spPr>
          <c:invertIfNegative val="0"/>
          <c:cat>
            <c:numRef>
              <c:f>'CRR Cnvg Data'!$F$3:$F$15</c:f>
              <c:numCache>
                <c:formatCode>[$-409]mmm\-yy;@</c:formatCode>
                <c:ptCount val="13"/>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numCache>
            </c:numRef>
          </c:cat>
          <c:val>
            <c:numRef>
              <c:f>'CRR Cnvg Data'!$H$3:$H$15</c:f>
              <c:numCache>
                <c:formatCode>"$"#,##0.00_);[Red]\("$"#,##0.00\)</c:formatCode>
                <c:ptCount val="13"/>
                <c:pt idx="0">
                  <c:v>24.94</c:v>
                </c:pt>
                <c:pt idx="1">
                  <c:v>47.36</c:v>
                </c:pt>
                <c:pt idx="2">
                  <c:v>30.9</c:v>
                </c:pt>
                <c:pt idx="3">
                  <c:v>60.1</c:v>
                </c:pt>
                <c:pt idx="4">
                  <c:v>54.13</c:v>
                </c:pt>
                <c:pt idx="5">
                  <c:v>28.51</c:v>
                </c:pt>
                <c:pt idx="6">
                  <c:v>32.65</c:v>
                </c:pt>
                <c:pt idx="7">
                  <c:v>25.507999999999999</c:v>
                </c:pt>
                <c:pt idx="8">
                  <c:v>35.734999999999999</c:v>
                </c:pt>
                <c:pt idx="9">
                  <c:v>105.76900000000001</c:v>
                </c:pt>
                <c:pt idx="10">
                  <c:v>35.993000000000002</c:v>
                </c:pt>
                <c:pt idx="11">
                  <c:v>9.0779999999999994</c:v>
                </c:pt>
                <c:pt idx="12">
                  <c:v>17.86</c:v>
                </c:pt>
              </c:numCache>
            </c:numRef>
          </c:val>
        </c:ser>
        <c:dLbls>
          <c:showLegendKey val="0"/>
          <c:showVal val="0"/>
          <c:showCatName val="0"/>
          <c:showSerName val="0"/>
          <c:showPercent val="0"/>
          <c:showBubbleSize val="0"/>
        </c:dLbls>
        <c:gapWidth val="170"/>
        <c:axId val="111668224"/>
        <c:axId val="111678208"/>
      </c:barChart>
      <c:dateAx>
        <c:axId val="111668224"/>
        <c:scaling>
          <c:orientation val="minMax"/>
        </c:scaling>
        <c:delete val="0"/>
        <c:axPos val="b"/>
        <c:numFmt formatCode="[$-409]mmm\-yy;@"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678208"/>
        <c:crosses val="autoZero"/>
        <c:auto val="1"/>
        <c:lblOffset val="100"/>
        <c:baseTimeUnit val="months"/>
        <c:majorUnit val="1"/>
        <c:minorUnit val="1"/>
      </c:dateAx>
      <c:valAx>
        <c:axId val="111678208"/>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Million</a:t>
                </a:r>
                <a:r>
                  <a:rPr lang="en-US" baseline="0"/>
                  <a:t>s $</a:t>
                </a:r>
                <a:endParaRPr lang="en-US"/>
              </a:p>
            </c:rich>
          </c:tx>
          <c:layout>
            <c:manualLayout>
              <c:xMode val="edge"/>
              <c:yMode val="edge"/>
              <c:x val="2.2197558268590448E-2"/>
              <c:y val="0.43501903208265508"/>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668224"/>
        <c:crosses val="autoZero"/>
        <c:crossBetween val="between"/>
      </c:valAx>
      <c:spPr>
        <a:noFill/>
        <a:ln w="25400">
          <a:noFill/>
        </a:ln>
      </c:spPr>
    </c:plotArea>
    <c:legend>
      <c:legendPos val="r"/>
      <c:layout>
        <c:manualLayout>
          <c:xMode val="edge"/>
          <c:yMode val="edge"/>
          <c:x val="0.89671203264915"/>
          <c:y val="3.1754334134008126E-2"/>
          <c:w val="6.5426263787466327E-2"/>
          <c:h val="7.9503667261820773E-2"/>
        </c:manualLayout>
      </c:layout>
      <c:overlay val="1"/>
      <c:txPr>
        <a:bodyPr/>
        <a:lstStyle/>
        <a:p>
          <a:pPr>
            <a:defRPr sz="680" b="1"/>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0" dirty="0"/>
              <a:t>Average Daily Real-Time System Lambda, Real-Time On-Line Reserve Price Adder (RTORPA), and Real-Time Offline</a:t>
            </a:r>
            <a:r>
              <a:rPr lang="en-US" sz="1200" b="0" baseline="0" dirty="0"/>
              <a:t> Reserve </a:t>
            </a:r>
            <a:r>
              <a:rPr lang="en-US" sz="1200" b="0" dirty="0"/>
              <a:t>Price Adder (RTOFFPA)</a:t>
            </a:r>
            <a:r>
              <a:rPr lang="en-US" sz="1200" b="0" baseline="0" dirty="0"/>
              <a:t> </a:t>
            </a:r>
            <a:r>
              <a:rPr lang="en-US" sz="1200" b="0" baseline="0" dirty="0" smtClean="0"/>
              <a:t>- January 2015</a:t>
            </a:r>
            <a:endParaRPr lang="en-US" sz="1200" b="0" dirty="0"/>
          </a:p>
        </c:rich>
      </c:tx>
      <c:overlay val="0"/>
    </c:title>
    <c:autoTitleDeleted val="0"/>
    <c:plotArea>
      <c:layout/>
      <c:barChart>
        <c:barDir val="col"/>
        <c:grouping val="stacked"/>
        <c:varyColors val="0"/>
        <c:ser>
          <c:idx val="0"/>
          <c:order val="1"/>
          <c:tx>
            <c:strRef>
              <c:f>'DAILY AVG'!$B$1</c:f>
              <c:strCache>
                <c:ptCount val="1"/>
                <c:pt idx="0">
                  <c:v>AVERAGE_OF_SYSTEM_LAMBDA</c:v>
                </c:pt>
              </c:strCache>
            </c:strRef>
          </c:tx>
          <c:spPr>
            <a:solidFill>
              <a:schemeClr val="bg1">
                <a:lumMod val="85000"/>
              </a:schemeClr>
            </a:solidFill>
          </c:spPr>
          <c:invertIfNegative val="0"/>
          <c:val>
            <c:numRef>
              <c:f>'DAILY AVG'!$B$2:$B$32</c:f>
              <c:numCache>
                <c:formatCode>General</c:formatCode>
                <c:ptCount val="31"/>
                <c:pt idx="0">
                  <c:v>25.1972614791658</c:v>
                </c:pt>
                <c:pt idx="1">
                  <c:v>24.544418650659999</c:v>
                </c:pt>
                <c:pt idx="2">
                  <c:v>23.310660454962001</c:v>
                </c:pt>
                <c:pt idx="3">
                  <c:v>22.9172706868913</c:v>
                </c:pt>
                <c:pt idx="4">
                  <c:v>21.7765732871162</c:v>
                </c:pt>
                <c:pt idx="5">
                  <c:v>22.627146323521899</c:v>
                </c:pt>
                <c:pt idx="6">
                  <c:v>20.9122121151951</c:v>
                </c:pt>
                <c:pt idx="7">
                  <c:v>27.795939204602099</c:v>
                </c:pt>
                <c:pt idx="8">
                  <c:v>26.883064435588</c:v>
                </c:pt>
                <c:pt idx="9">
                  <c:v>25.5761496888267</c:v>
                </c:pt>
                <c:pt idx="10">
                  <c:v>36.228465855121598</c:v>
                </c:pt>
                <c:pt idx="11">
                  <c:v>28.952249599827599</c:v>
                </c:pt>
                <c:pt idx="12">
                  <c:v>38.806322455406203</c:v>
                </c:pt>
                <c:pt idx="13">
                  <c:v>25.729613542556802</c:v>
                </c:pt>
                <c:pt idx="14">
                  <c:v>24.4545840422312</c:v>
                </c:pt>
                <c:pt idx="15">
                  <c:v>34.855392389827301</c:v>
                </c:pt>
                <c:pt idx="16">
                  <c:v>22.627563633954601</c:v>
                </c:pt>
                <c:pt idx="17">
                  <c:v>20.6455650793181</c:v>
                </c:pt>
                <c:pt idx="18">
                  <c:v>22.425256268731498</c:v>
                </c:pt>
                <c:pt idx="19">
                  <c:v>21.046308274781001</c:v>
                </c:pt>
                <c:pt idx="20">
                  <c:v>19.879892164178401</c:v>
                </c:pt>
                <c:pt idx="21">
                  <c:v>19.331373535720601</c:v>
                </c:pt>
                <c:pt idx="22">
                  <c:v>22.583614216910501</c:v>
                </c:pt>
                <c:pt idx="23">
                  <c:v>20.663255161709198</c:v>
                </c:pt>
                <c:pt idx="24">
                  <c:v>19.793633434507601</c:v>
                </c:pt>
                <c:pt idx="25">
                  <c:v>21.583193149831502</c:v>
                </c:pt>
                <c:pt idx="26">
                  <c:v>21.1319447027312</c:v>
                </c:pt>
                <c:pt idx="27">
                  <c:v>21.3436250719759</c:v>
                </c:pt>
                <c:pt idx="28">
                  <c:v>19.662820769680899</c:v>
                </c:pt>
                <c:pt idx="29">
                  <c:v>24.376205431090501</c:v>
                </c:pt>
                <c:pt idx="30">
                  <c:v>19.662886891100101</c:v>
                </c:pt>
              </c:numCache>
            </c:numRef>
          </c:val>
        </c:ser>
        <c:ser>
          <c:idx val="1"/>
          <c:order val="2"/>
          <c:tx>
            <c:strRef>
              <c:f>'DAILY AVG'!$C$1</c:f>
              <c:strCache>
                <c:ptCount val="1"/>
                <c:pt idx="0">
                  <c:v>AVERAGE_OF_RTORPA</c:v>
                </c:pt>
              </c:strCache>
            </c:strRef>
          </c:tx>
          <c:spPr>
            <a:solidFill>
              <a:srgbClr val="FF0000"/>
            </a:solidFill>
          </c:spPr>
          <c:invertIfNegative val="0"/>
          <c:val>
            <c:numRef>
              <c:f>'DAILY AVG'!$C$2:$C$32</c:f>
              <c:numCache>
                <c:formatCode>0.00000</c:formatCode>
                <c:ptCount val="31"/>
                <c:pt idx="0">
                  <c:v>1.7970501469613201E-4</c:v>
                </c:pt>
                <c:pt idx="1">
                  <c:v>5.6219325007097095E-7</c:v>
                </c:pt>
                <c:pt idx="2">
                  <c:v>6.2087232600151405E-4</c:v>
                </c:pt>
                <c:pt idx="3">
                  <c:v>3.2863589821874698E-14</c:v>
                </c:pt>
                <c:pt idx="4">
                  <c:v>2.16748442836978E-12</c:v>
                </c:pt>
                <c:pt idx="5">
                  <c:v>7.2664820476141603E-8</c:v>
                </c:pt>
                <c:pt idx="6">
                  <c:v>0</c:v>
                </c:pt>
                <c:pt idx="7">
                  <c:v>1.4103130849874E-5</c:v>
                </c:pt>
                <c:pt idx="8">
                  <c:v>5.6208519960177297E-3</c:v>
                </c:pt>
                <c:pt idx="9">
                  <c:v>1.30456111817073E-3</c:v>
                </c:pt>
                <c:pt idx="10">
                  <c:v>6.9425089927892605E-2</c:v>
                </c:pt>
                <c:pt idx="11">
                  <c:v>2.3520952691911599E-2</c:v>
                </c:pt>
                <c:pt idx="12">
                  <c:v>0.48143175948471401</c:v>
                </c:pt>
                <c:pt idx="13">
                  <c:v>1.14800273559637E-2</c:v>
                </c:pt>
                <c:pt idx="14">
                  <c:v>3.9716478759855896E-3</c:v>
                </c:pt>
                <c:pt idx="15">
                  <c:v>1.78571757610024</c:v>
                </c:pt>
                <c:pt idx="16">
                  <c:v>2.4914951058346201E-4</c:v>
                </c:pt>
                <c:pt idx="17">
                  <c:v>5.1432021525874596E-7</c:v>
                </c:pt>
                <c:pt idx="18">
                  <c:v>3.9583942774412901E-3</c:v>
                </c:pt>
                <c:pt idx="19">
                  <c:v>1.61463452023004E-4</c:v>
                </c:pt>
                <c:pt idx="20">
                  <c:v>4.3665605750893701E-6</c:v>
                </c:pt>
                <c:pt idx="21">
                  <c:v>8.7382794140202495E-7</c:v>
                </c:pt>
                <c:pt idx="22">
                  <c:v>7.6998716115925898E-4</c:v>
                </c:pt>
                <c:pt idx="23">
                  <c:v>6.8476618613947903E-6</c:v>
                </c:pt>
                <c:pt idx="24">
                  <c:v>1.21160355063422E-9</c:v>
                </c:pt>
                <c:pt idx="25">
                  <c:v>6.4597366886048804E-3</c:v>
                </c:pt>
                <c:pt idx="26">
                  <c:v>2.7417096649191099E-3</c:v>
                </c:pt>
                <c:pt idx="27">
                  <c:v>1.3959661687217899E-5</c:v>
                </c:pt>
                <c:pt idx="28">
                  <c:v>7.1730051944561604E-11</c:v>
                </c:pt>
                <c:pt idx="29">
                  <c:v>2.62858782047223E-2</c:v>
                </c:pt>
                <c:pt idx="30">
                  <c:v>9.3192164117152201E-9</c:v>
                </c:pt>
              </c:numCache>
            </c:numRef>
          </c:val>
        </c:ser>
        <c:dLbls>
          <c:showLegendKey val="0"/>
          <c:showVal val="0"/>
          <c:showCatName val="0"/>
          <c:showSerName val="0"/>
          <c:showPercent val="0"/>
          <c:showBubbleSize val="0"/>
        </c:dLbls>
        <c:gapWidth val="150"/>
        <c:overlap val="100"/>
        <c:axId val="114443008"/>
        <c:axId val="114444928"/>
      </c:barChart>
      <c:barChart>
        <c:barDir val="col"/>
        <c:grouping val="stacked"/>
        <c:varyColors val="0"/>
        <c:ser>
          <c:idx val="2"/>
          <c:order val="0"/>
          <c:tx>
            <c:strRef>
              <c:f>'DAILY AVG'!$D$1</c:f>
              <c:strCache>
                <c:ptCount val="1"/>
                <c:pt idx="0">
                  <c:v>AVERAGE_OF_RTOFFPA</c:v>
                </c:pt>
              </c:strCache>
            </c:strRef>
          </c:tx>
          <c:spPr>
            <a:solidFill>
              <a:schemeClr val="tx2"/>
            </a:solidFill>
            <a:ln>
              <a:solidFill>
                <a:schemeClr val="tx1"/>
              </a:solidFill>
            </a:ln>
          </c:spPr>
          <c:invertIfNegative val="0"/>
          <c:val>
            <c:numRef>
              <c:f>'DAILY AVG'!$D$2:$D$32</c:f>
              <c:numCache>
                <c:formatCode>0.00E+00</c:formatCode>
                <c:ptCount val="31"/>
                <c:pt idx="0">
                  <c:v>1.10545857738549E-6</c:v>
                </c:pt>
                <c:pt idx="1">
                  <c:v>1.1880548939739E-8</c:v>
                </c:pt>
                <c:pt idx="2">
                  <c:v>5.9328391228566802E-6</c:v>
                </c:pt>
                <c:pt idx="3">
                  <c:v>2.5944993024375399E-14</c:v>
                </c:pt>
                <c:pt idx="4">
                  <c:v>9.4968138492381408E-13</c:v>
                </c:pt>
                <c:pt idx="5">
                  <c:v>3.7965082406066499E-9</c:v>
                </c:pt>
                <c:pt idx="6">
                  <c:v>0</c:v>
                </c:pt>
                <c:pt idx="7">
                  <c:v>1.7501724934202099E-6</c:v>
                </c:pt>
                <c:pt idx="8">
                  <c:v>5.4807279365102597E-5</c:v>
                </c:pt>
                <c:pt idx="9">
                  <c:v>3.651327240516E-6</c:v>
                </c:pt>
                <c:pt idx="10">
                  <c:v>9.7025291792322301E-4</c:v>
                </c:pt>
                <c:pt idx="11">
                  <c:v>1.23816437343841E-4</c:v>
                </c:pt>
                <c:pt idx="12">
                  <c:v>9.0230607118851405E-3</c:v>
                </c:pt>
                <c:pt idx="13">
                  <c:v>3.6977519108959101E-4</c:v>
                </c:pt>
                <c:pt idx="14">
                  <c:v>1.2296737251094599E-5</c:v>
                </c:pt>
                <c:pt idx="15">
                  <c:v>0.26545209752554599</c:v>
                </c:pt>
                <c:pt idx="16">
                  <c:v>5.3265738474839701E-7</c:v>
                </c:pt>
                <c:pt idx="17">
                  <c:v>1.6302584806610699E-8</c:v>
                </c:pt>
                <c:pt idx="18">
                  <c:v>2.2825697919606601E-5</c:v>
                </c:pt>
                <c:pt idx="19">
                  <c:v>1.9210083987526498E-6</c:v>
                </c:pt>
                <c:pt idx="20">
                  <c:v>8.7033627195759803E-8</c:v>
                </c:pt>
                <c:pt idx="21">
                  <c:v>3.0993934450355402E-9</c:v>
                </c:pt>
                <c:pt idx="22">
                  <c:v>1.6012903966849399E-5</c:v>
                </c:pt>
                <c:pt idx="23">
                  <c:v>1.6176644906939901E-7</c:v>
                </c:pt>
                <c:pt idx="24">
                  <c:v>8.9630800269216603E-13</c:v>
                </c:pt>
                <c:pt idx="25">
                  <c:v>2.7030725455572399E-5</c:v>
                </c:pt>
                <c:pt idx="26">
                  <c:v>3.4154666411517202E-5</c:v>
                </c:pt>
                <c:pt idx="27">
                  <c:v>2.5988915730763899E-8</c:v>
                </c:pt>
                <c:pt idx="28">
                  <c:v>3.5305243183172899E-13</c:v>
                </c:pt>
                <c:pt idx="29">
                  <c:v>3.42950128974327E-4</c:v>
                </c:pt>
                <c:pt idx="30">
                  <c:v>3.87785640553481E-10</c:v>
                </c:pt>
              </c:numCache>
            </c:numRef>
          </c:val>
        </c:ser>
        <c:dLbls>
          <c:showLegendKey val="0"/>
          <c:showVal val="0"/>
          <c:showCatName val="0"/>
          <c:showSerName val="0"/>
          <c:showPercent val="0"/>
          <c:showBubbleSize val="0"/>
        </c:dLbls>
        <c:gapWidth val="150"/>
        <c:overlap val="100"/>
        <c:axId val="114452736"/>
        <c:axId val="114451200"/>
      </c:barChart>
      <c:catAx>
        <c:axId val="114443008"/>
        <c:scaling>
          <c:orientation val="minMax"/>
        </c:scaling>
        <c:delete val="0"/>
        <c:axPos val="b"/>
        <c:title>
          <c:tx>
            <c:rich>
              <a:bodyPr/>
              <a:lstStyle/>
              <a:p>
                <a:pPr>
                  <a:defRPr/>
                </a:pPr>
                <a:r>
                  <a:rPr lang="en-US"/>
                  <a:t>Day of Month</a:t>
                </a:r>
              </a:p>
            </c:rich>
          </c:tx>
          <c:overlay val="0"/>
        </c:title>
        <c:majorTickMark val="out"/>
        <c:minorTickMark val="none"/>
        <c:tickLblPos val="nextTo"/>
        <c:crossAx val="114444928"/>
        <c:crosses val="autoZero"/>
        <c:auto val="1"/>
        <c:lblAlgn val="ctr"/>
        <c:lblOffset val="100"/>
        <c:noMultiLvlLbl val="0"/>
      </c:catAx>
      <c:valAx>
        <c:axId val="114444928"/>
        <c:scaling>
          <c:orientation val="minMax"/>
        </c:scaling>
        <c:delete val="0"/>
        <c:axPos val="l"/>
        <c:majorGridlines>
          <c:spPr>
            <a:ln>
              <a:solidFill>
                <a:schemeClr val="bg1">
                  <a:lumMod val="85000"/>
                </a:schemeClr>
              </a:solidFill>
              <a:prstDash val="sysDot"/>
            </a:ln>
          </c:spPr>
        </c:majorGridlines>
        <c:title>
          <c:tx>
            <c:rich>
              <a:bodyPr rot="-5400000" vert="horz"/>
              <a:lstStyle/>
              <a:p>
                <a:pPr>
                  <a:defRPr/>
                </a:pPr>
                <a:r>
                  <a:rPr lang="en-US"/>
                  <a:t>$/MWh</a:t>
                </a:r>
              </a:p>
            </c:rich>
          </c:tx>
          <c:overlay val="0"/>
        </c:title>
        <c:numFmt formatCode="#,##0" sourceLinked="0"/>
        <c:majorTickMark val="out"/>
        <c:minorTickMark val="none"/>
        <c:tickLblPos val="nextTo"/>
        <c:crossAx val="114443008"/>
        <c:crosses val="autoZero"/>
        <c:crossBetween val="between"/>
      </c:valAx>
      <c:valAx>
        <c:axId val="114451200"/>
        <c:scaling>
          <c:orientation val="minMax"/>
          <c:max val="50"/>
        </c:scaling>
        <c:delete val="1"/>
        <c:axPos val="r"/>
        <c:numFmt formatCode="#,##0" sourceLinked="0"/>
        <c:majorTickMark val="out"/>
        <c:minorTickMark val="none"/>
        <c:tickLblPos val="nextTo"/>
        <c:crossAx val="114452736"/>
        <c:crosses val="max"/>
        <c:crossBetween val="between"/>
      </c:valAx>
      <c:catAx>
        <c:axId val="114452736"/>
        <c:scaling>
          <c:orientation val="minMax"/>
        </c:scaling>
        <c:delete val="1"/>
        <c:axPos val="b"/>
        <c:majorTickMark val="out"/>
        <c:minorTickMark val="none"/>
        <c:tickLblPos val="nextTo"/>
        <c:crossAx val="114451200"/>
        <c:crosses val="autoZero"/>
        <c:auto val="1"/>
        <c:lblAlgn val="ctr"/>
        <c:lblOffset val="100"/>
        <c:noMultiLvlLbl val="0"/>
      </c:catAx>
    </c:plotArea>
    <c:legend>
      <c:legendPos val="b"/>
      <c:overlay val="0"/>
    </c:legend>
    <c:plotVisOnly val="1"/>
    <c:dispBlanksAs val="gap"/>
    <c:showDLblsOverMax val="0"/>
  </c:chart>
  <c:externalData r:id="rId1">
    <c:autoUpdate val="0"/>
  </c:externalData>
  <c:userShapes r:id="rId2"/>
</c:chartSpace>
</file>

<file path=ppt/drawings/_rels/drawing8.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0.11709</cdr:x>
      <cdr:y>0.0416</cdr:y>
    </cdr:from>
    <cdr:to>
      <cdr:x>0.54624</cdr:x>
      <cdr:y>0.09734</cdr:y>
    </cdr:to>
    <cdr:sp macro="" textlink="">
      <cdr:nvSpPr>
        <cdr:cNvPr id="3" name="TextBox 2"/>
        <cdr:cNvSpPr txBox="1"/>
      </cdr:nvSpPr>
      <cdr:spPr>
        <a:xfrm xmlns:a="http://schemas.openxmlformats.org/drawingml/2006/main">
          <a:off x="1004869" y="242895"/>
          <a:ext cx="3683019" cy="325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100" b="1">
              <a:latin typeface="Arial" pitchFamily="34" charset="0"/>
              <a:ea typeface="+mn-ea"/>
              <a:cs typeface="Arial" pitchFamily="34" charset="0"/>
            </a:rPr>
            <a:t>Liquidity and activity is normal in Day-Ahead Market </a:t>
          </a:r>
        </a:p>
        <a:p xmlns:a="http://schemas.openxmlformats.org/drawingml/2006/main">
          <a:endParaRPr lang="en-US" sz="1100" b="1">
            <a:latin typeface="Arial" pitchFamily="34" charset="0"/>
            <a:cs typeface="Arial" pitchFamily="34" charset="0"/>
          </a:endParaRPr>
        </a:p>
      </cdr:txBody>
    </cdr:sp>
  </cdr:relSizeAnchor>
  <cdr:relSizeAnchor xmlns:cdr="http://schemas.openxmlformats.org/drawingml/2006/chartDrawing">
    <cdr:from>
      <cdr:x>0.13093</cdr:x>
      <cdr:y>0.13923</cdr:y>
    </cdr:from>
    <cdr:to>
      <cdr:x>0.69419</cdr:x>
      <cdr:y>0.25614</cdr:y>
    </cdr:to>
    <cdr:sp macro="" textlink="">
      <cdr:nvSpPr>
        <cdr:cNvPr id="4" name="TextBox 3"/>
        <cdr:cNvSpPr txBox="1"/>
      </cdr:nvSpPr>
      <cdr:spPr>
        <a:xfrm xmlns:a="http://schemas.openxmlformats.org/drawingml/2006/main">
          <a:off x="1123472" y="812252"/>
          <a:ext cx="4833018" cy="6820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a:latin typeface="Arial" pitchFamily="34" charset="0"/>
              <a:ea typeface="+mn-ea"/>
              <a:cs typeface="Arial" pitchFamily="34" charset="0"/>
            </a:rPr>
            <a:t>DAM_Net_Flow = Combined market transmission flow of Energy purchased/sold in </a:t>
          </a:r>
          <a:endParaRPr lang="en-US" sz="1000">
            <a:latin typeface="Arial" pitchFamily="34" charset="0"/>
            <a:cs typeface="Arial" pitchFamily="34" charset="0"/>
          </a:endParaRPr>
        </a:p>
        <a:p xmlns:a="http://schemas.openxmlformats.org/drawingml/2006/main">
          <a:r>
            <a:rPr lang="en-US" sz="1000">
              <a:latin typeface="Arial" pitchFamily="34" charset="0"/>
              <a:ea typeface="+mn-ea"/>
              <a:cs typeface="Arial" pitchFamily="34" charset="0"/>
            </a:rPr>
            <a:t>	Day-Ahead Market plus Point-to-Point Obligations</a:t>
          </a:r>
          <a:endParaRPr lang="en-US" sz="100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0.32764</cdr:x>
      <cdr:y>0.02445</cdr:y>
    </cdr:from>
    <cdr:to>
      <cdr:x>0.83261</cdr:x>
      <cdr:y>0.31293</cdr:y>
    </cdr:to>
    <cdr:sp macro="" textlink="">
      <cdr:nvSpPr>
        <cdr:cNvPr id="4" name="TextBox 1"/>
        <cdr:cNvSpPr txBox="1"/>
      </cdr:nvSpPr>
      <cdr:spPr>
        <a:xfrm xmlns:a="http://schemas.openxmlformats.org/drawingml/2006/main">
          <a:off x="2712776" y="128320"/>
          <a:ext cx="4181084" cy="15140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baseline="0" dirty="0">
              <a:latin typeface="Arial" pitchFamily="34" charset="0"/>
              <a:ea typeface="+mn-ea"/>
              <a:cs typeface="Arial" pitchFamily="34" charset="0"/>
            </a:rPr>
            <a:t>Ancillary Service price reflect the opportunity cost of </a:t>
          </a:r>
          <a:r>
            <a:rPr lang="en-US" sz="1100" b="1" baseline="0" dirty="0" smtClean="0">
              <a:latin typeface="Arial" pitchFamily="34" charset="0"/>
              <a:ea typeface="+mn-ea"/>
              <a:cs typeface="Arial" pitchFamily="34" charset="0"/>
            </a:rPr>
            <a:t>energy</a:t>
          </a:r>
        </a:p>
        <a:p xmlns:a="http://schemas.openxmlformats.org/drawingml/2006/main">
          <a:endParaRPr lang="en-US" sz="1100" b="1" baseline="0" dirty="0">
            <a:latin typeface="Arial" pitchFamily="34" charset="0"/>
            <a:ea typeface="+mn-ea"/>
            <a:cs typeface="Arial" pitchFamily="34" charset="0"/>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solidFill>
                <a:srgbClr val="C00000"/>
              </a:solidFill>
              <a:effectLst/>
              <a:latin typeface="+mn-lt"/>
              <a:ea typeface="+mn-ea"/>
              <a:cs typeface="+mn-cs"/>
            </a:rPr>
            <a:t>High </a:t>
          </a:r>
          <a:r>
            <a:rPr lang="en-US" sz="1100" b="1" dirty="0">
              <a:solidFill>
                <a:srgbClr val="C00000"/>
              </a:solidFill>
              <a:effectLst/>
              <a:latin typeface="+mn-lt"/>
              <a:ea typeface="+mn-ea"/>
              <a:cs typeface="+mn-cs"/>
            </a:rPr>
            <a:t>prices for DAM system lambda, Regulation Up,</a:t>
          </a:r>
          <a:r>
            <a:rPr lang="en-US" sz="1100" b="1" baseline="0" dirty="0">
              <a:solidFill>
                <a:srgbClr val="C00000"/>
              </a:solidFill>
              <a:effectLst/>
              <a:latin typeface="+mn-lt"/>
              <a:ea typeface="+mn-ea"/>
              <a:cs typeface="+mn-cs"/>
            </a:rPr>
            <a:t> and </a:t>
          </a:r>
          <a:r>
            <a:rPr lang="en-US" sz="1100" b="1" dirty="0" smtClean="0">
              <a:solidFill>
                <a:srgbClr val="C00000"/>
              </a:solidFill>
              <a:effectLst/>
              <a:latin typeface="+mn-lt"/>
              <a:ea typeface="+mn-ea"/>
              <a:cs typeface="+mn-cs"/>
            </a:rPr>
            <a:t>Responsive </a:t>
          </a:r>
          <a:r>
            <a:rPr lang="en-US" sz="1100" b="1" dirty="0">
              <a:solidFill>
                <a:srgbClr val="C00000"/>
              </a:solidFill>
              <a:effectLst/>
              <a:latin typeface="+mn-lt"/>
              <a:ea typeface="+mn-ea"/>
              <a:cs typeface="+mn-cs"/>
            </a:rPr>
            <a:t>Reserve</a:t>
          </a:r>
          <a:r>
            <a:rPr lang="en-US" sz="1100" b="1" baseline="0" dirty="0">
              <a:solidFill>
                <a:srgbClr val="C00000"/>
              </a:solidFill>
              <a:effectLst/>
              <a:latin typeface="+mn-lt"/>
              <a:ea typeface="+mn-ea"/>
              <a:cs typeface="+mn-cs"/>
            </a:rPr>
            <a:t>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solidFill>
                <a:srgbClr val="C00000"/>
              </a:solidFill>
              <a:effectLst/>
              <a:latin typeface="+mn-lt"/>
              <a:ea typeface="+mn-ea"/>
              <a:cs typeface="+mn-cs"/>
            </a:rPr>
            <a:t>during </a:t>
          </a:r>
          <a:r>
            <a:rPr lang="en-US" sz="1100" b="1" dirty="0">
              <a:solidFill>
                <a:srgbClr val="C00000"/>
              </a:solidFill>
              <a:effectLst/>
              <a:latin typeface="+mn-lt"/>
              <a:ea typeface="+mn-ea"/>
              <a:cs typeface="+mn-cs"/>
            </a:rPr>
            <a:t>hour</a:t>
          </a:r>
          <a:r>
            <a:rPr lang="en-US" sz="1100" b="1" baseline="0" dirty="0">
              <a:solidFill>
                <a:srgbClr val="C00000"/>
              </a:solidFill>
              <a:effectLst/>
              <a:latin typeface="+mn-lt"/>
              <a:ea typeface="+mn-ea"/>
              <a:cs typeface="+mn-cs"/>
            </a:rPr>
            <a:t> 7 and 19 </a:t>
          </a:r>
          <a:r>
            <a:rPr lang="en-US" sz="1100" b="1" dirty="0">
              <a:solidFill>
                <a:srgbClr val="C00000"/>
              </a:solidFill>
              <a:effectLst/>
              <a:latin typeface="+mn-lt"/>
              <a:ea typeface="+mn-ea"/>
              <a:cs typeface="+mn-cs"/>
            </a:rPr>
            <a:t>were </a:t>
          </a:r>
          <a:r>
            <a:rPr lang="en-US" sz="1100" b="1" dirty="0" smtClean="0">
              <a:solidFill>
                <a:srgbClr val="C00000"/>
              </a:solidFill>
              <a:effectLst/>
              <a:latin typeface="+mn-lt"/>
              <a:ea typeface="+mn-ea"/>
              <a:cs typeface="+mn-cs"/>
            </a:rPr>
            <a:t>due </a:t>
          </a:r>
          <a:r>
            <a:rPr lang="en-US" sz="1100" b="1" dirty="0">
              <a:solidFill>
                <a:srgbClr val="C00000"/>
              </a:solidFill>
              <a:effectLst/>
              <a:latin typeface="+mn-lt"/>
              <a:ea typeface="+mn-ea"/>
              <a:cs typeface="+mn-cs"/>
            </a:rPr>
            <a:t>to </a:t>
          </a:r>
          <a:r>
            <a:rPr lang="en-US" sz="1100" b="1" dirty="0" smtClean="0">
              <a:solidFill>
                <a:srgbClr val="C00000"/>
              </a:solidFill>
              <a:effectLst/>
              <a:latin typeface="+mn-lt"/>
              <a:ea typeface="+mn-ea"/>
              <a:cs typeface="+mn-cs"/>
            </a:rPr>
            <a:t>the </a:t>
          </a:r>
          <a:r>
            <a:rPr lang="en-US" sz="1100" b="1" dirty="0">
              <a:solidFill>
                <a:srgbClr val="C00000"/>
              </a:solidFill>
              <a:effectLst/>
              <a:latin typeface="+mn-lt"/>
              <a:ea typeface="+mn-ea"/>
              <a:cs typeface="+mn-cs"/>
            </a:rPr>
            <a:t>co-optimization </a:t>
          </a:r>
          <a:r>
            <a:rPr lang="en-US" sz="1100" b="1" dirty="0" smtClean="0">
              <a:solidFill>
                <a:srgbClr val="C00000"/>
              </a:solidFill>
              <a:effectLst/>
              <a:latin typeface="+mn-lt"/>
              <a:ea typeface="+mn-ea"/>
              <a:cs typeface="+mn-cs"/>
            </a:rPr>
            <a:t>of </a:t>
          </a:r>
          <a:r>
            <a:rPr lang="en-US" sz="1100" b="1" dirty="0">
              <a:solidFill>
                <a:srgbClr val="C00000"/>
              </a:solidFill>
              <a:effectLst/>
              <a:latin typeface="+mn-lt"/>
              <a:ea typeface="+mn-ea"/>
              <a:cs typeface="+mn-cs"/>
            </a:rPr>
            <a:t>higher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a:solidFill>
                <a:srgbClr val="C00000"/>
              </a:solidFill>
              <a:effectLst/>
              <a:latin typeface="+mn-lt"/>
              <a:ea typeface="+mn-ea"/>
              <a:cs typeface="+mn-cs"/>
            </a:rPr>
            <a:t>Energy/Ancillary </a:t>
          </a:r>
          <a:r>
            <a:rPr lang="en-US" sz="1100" b="1" dirty="0" smtClean="0">
              <a:solidFill>
                <a:srgbClr val="C00000"/>
              </a:solidFill>
              <a:effectLst/>
              <a:latin typeface="+mn-lt"/>
              <a:ea typeface="+mn-ea"/>
              <a:cs typeface="+mn-cs"/>
            </a:rPr>
            <a:t>Service </a:t>
          </a:r>
          <a:r>
            <a:rPr lang="en-US" sz="1100" b="1" dirty="0">
              <a:solidFill>
                <a:srgbClr val="C00000"/>
              </a:solidFill>
              <a:effectLst/>
              <a:latin typeface="+mn-lt"/>
              <a:ea typeface="+mn-ea"/>
              <a:cs typeface="+mn-cs"/>
            </a:rPr>
            <a:t>offers,</a:t>
          </a:r>
          <a:r>
            <a:rPr lang="en-US" sz="1100" b="1" baseline="0" dirty="0">
              <a:solidFill>
                <a:srgbClr val="C00000"/>
              </a:solidFill>
              <a:effectLst/>
              <a:latin typeface="+mn-lt"/>
              <a:ea typeface="+mn-ea"/>
              <a:cs typeface="+mn-cs"/>
            </a:rPr>
            <a:t> </a:t>
          </a:r>
          <a:r>
            <a:rPr lang="en-US" sz="1100" b="1" dirty="0">
              <a:solidFill>
                <a:srgbClr val="C00000"/>
              </a:solidFill>
              <a:effectLst/>
              <a:latin typeface="+mn-lt"/>
              <a:ea typeface="+mn-ea"/>
              <a:cs typeface="+mn-cs"/>
            </a:rPr>
            <a:t>higher Energy bids and</a:t>
          </a:r>
          <a:r>
            <a:rPr lang="en-US" sz="1100" b="1" baseline="0" dirty="0">
              <a:solidFill>
                <a:srgbClr val="C00000"/>
              </a:solidFill>
              <a:effectLst/>
              <a:latin typeface="+mn-lt"/>
              <a:ea typeface="+mn-ea"/>
              <a:cs typeface="+mn-cs"/>
            </a:rPr>
            <a:t> higher AS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baseline="0" dirty="0">
              <a:solidFill>
                <a:srgbClr val="C00000"/>
              </a:solidFill>
              <a:effectLst/>
              <a:latin typeface="+mn-lt"/>
              <a:ea typeface="+mn-ea"/>
              <a:cs typeface="+mn-cs"/>
            </a:rPr>
            <a:t>requirement </a:t>
          </a:r>
          <a:r>
            <a:rPr lang="en-US" sz="1100" b="1" dirty="0">
              <a:solidFill>
                <a:srgbClr val="C00000"/>
              </a:solidFill>
              <a:effectLst/>
              <a:latin typeface="+mn-lt"/>
              <a:ea typeface="+mn-ea"/>
              <a:cs typeface="+mn-cs"/>
            </a:rPr>
            <a:t>for </a:t>
          </a:r>
          <a:r>
            <a:rPr lang="en-US" sz="1100" b="1" dirty="0" smtClean="0">
              <a:solidFill>
                <a:srgbClr val="C00000"/>
              </a:solidFill>
              <a:effectLst/>
              <a:latin typeface="+mn-lt"/>
              <a:ea typeface="+mn-ea"/>
              <a:cs typeface="+mn-cs"/>
            </a:rPr>
            <a:t>these </a:t>
          </a:r>
          <a:r>
            <a:rPr lang="en-US" sz="1100" b="1" dirty="0">
              <a:solidFill>
                <a:srgbClr val="C00000"/>
              </a:solidFill>
              <a:effectLst/>
              <a:latin typeface="+mn-lt"/>
              <a:ea typeface="+mn-ea"/>
              <a:cs typeface="+mn-cs"/>
            </a:rPr>
            <a:t>hours.</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600" b="0" dirty="0">
            <a:solidFill>
              <a:srgbClr val="C00000"/>
            </a:solidFill>
            <a:effectLst/>
            <a:latin typeface="+mn-lt"/>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b="1" dirty="0">
            <a:solidFill>
              <a:srgbClr val="FF0000"/>
            </a:solidFill>
            <a:effectLst/>
          </a:endParaRPr>
        </a:p>
        <a:p xmlns:a="http://schemas.openxmlformats.org/drawingml/2006/main">
          <a:endParaRPr lang="en-US" sz="1100" b="1" baseline="0" dirty="0">
            <a:latin typeface="Arial" pitchFamily="34" charset="0"/>
            <a:ea typeface="+mn-ea"/>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0.10908</cdr:x>
      <cdr:y>0.02133</cdr:y>
    </cdr:from>
    <cdr:to>
      <cdr:x>0.64885</cdr:x>
      <cdr:y>0.07435</cdr:y>
    </cdr:to>
    <cdr:sp macro="" textlink="">
      <cdr:nvSpPr>
        <cdr:cNvPr id="2" name="TextBox 1"/>
        <cdr:cNvSpPr txBox="1"/>
      </cdr:nvSpPr>
      <cdr:spPr>
        <a:xfrm xmlns:a="http://schemas.openxmlformats.org/drawingml/2006/main">
          <a:off x="925262" y="117507"/>
          <a:ext cx="4578629" cy="292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latin typeface="Arial" pitchFamily="34" charset="0"/>
              <a:cs typeface="Arial" pitchFamily="34" charset="0"/>
            </a:rPr>
            <a:t>Prices reflect relative transmission congestion</a:t>
          </a:r>
          <a:r>
            <a:rPr lang="en-US" sz="1100" b="1" baseline="0" dirty="0">
              <a:latin typeface="Arial" pitchFamily="34" charset="0"/>
              <a:cs typeface="Arial" pitchFamily="34" charset="0"/>
            </a:rPr>
            <a:t> and system scarcity</a:t>
          </a:r>
          <a:endParaRPr lang="en-US" sz="1100" b="1" dirty="0">
            <a:latin typeface="Arial" pitchFamily="34" charset="0"/>
            <a:cs typeface="Arial" pitchFamily="34" charset="0"/>
          </a:endParaRPr>
        </a:p>
      </cdr:txBody>
    </cdr:sp>
  </cdr:relSizeAnchor>
  <cdr:relSizeAnchor xmlns:cdr="http://schemas.openxmlformats.org/drawingml/2006/chartDrawing">
    <cdr:from>
      <cdr:x>0.10908</cdr:x>
      <cdr:y>0.06134</cdr:y>
    </cdr:from>
    <cdr:to>
      <cdr:x>0.75723</cdr:x>
      <cdr:y>0.38545</cdr:y>
    </cdr:to>
    <cdr:sp macro="" textlink="">
      <cdr:nvSpPr>
        <cdr:cNvPr id="6" name="Rectangle 5"/>
        <cdr:cNvSpPr/>
      </cdr:nvSpPr>
      <cdr:spPr>
        <a:xfrm xmlns:a="http://schemas.openxmlformats.org/drawingml/2006/main">
          <a:off x="925262" y="337868"/>
          <a:ext cx="5497986" cy="178510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C00000"/>
              </a:solidFill>
            </a:rPr>
            <a:t>Higher Real-Time prices in Load Zones </a:t>
          </a:r>
          <a:r>
            <a:rPr lang="en-US" sz="1100" b="1" dirty="0" smtClean="0">
              <a:solidFill>
                <a:srgbClr val="C00000"/>
              </a:solidFill>
            </a:rPr>
            <a:t>in hour 7,</a:t>
          </a:r>
          <a:r>
            <a:rPr lang="en-US" sz="1100" b="1" baseline="0" dirty="0" smtClean="0">
              <a:solidFill>
                <a:srgbClr val="C00000"/>
              </a:solidFill>
            </a:rPr>
            <a:t> 10, 18 and 19  </a:t>
          </a:r>
          <a:r>
            <a:rPr lang="en-US" sz="1100" b="1" dirty="0" smtClean="0">
              <a:solidFill>
                <a:srgbClr val="C00000"/>
              </a:solidFill>
            </a:rPr>
            <a:t>were </a:t>
          </a:r>
          <a:r>
            <a:rPr lang="en-US" sz="1100" b="1" dirty="0">
              <a:solidFill>
                <a:srgbClr val="C00000"/>
              </a:solidFill>
            </a:rPr>
            <a:t>mainly due to quick</a:t>
          </a:r>
          <a:r>
            <a:rPr lang="en-US" sz="1100" b="1" baseline="0" dirty="0">
              <a:solidFill>
                <a:srgbClr val="C00000"/>
              </a:solidFill>
            </a:rPr>
            <a:t> l</a:t>
          </a:r>
          <a:r>
            <a:rPr lang="en-US" sz="1100" b="1" dirty="0" smtClean="0">
              <a:solidFill>
                <a:srgbClr val="C00000"/>
              </a:solidFill>
            </a:rPr>
            <a:t>oad increase</a:t>
          </a:r>
          <a:r>
            <a:rPr lang="en-US" sz="1100" b="1" baseline="0" dirty="0" smtClean="0">
              <a:solidFill>
                <a:srgbClr val="C00000"/>
              </a:solidFill>
            </a:rPr>
            <a:t> and low dispatchable capacity</a:t>
          </a:r>
        </a:p>
        <a:p xmlns:a="http://schemas.openxmlformats.org/drawingml/2006/main">
          <a:endParaRPr lang="en-US" sz="1100" b="1" baseline="0" dirty="0" smtClean="0">
            <a:solidFill>
              <a:srgbClr val="C00000"/>
            </a:solidFill>
          </a:endParaRPr>
        </a:p>
        <a:p xmlns:a="http://schemas.openxmlformats.org/drawingml/2006/main">
          <a:r>
            <a:rPr lang="en-US" sz="1100" b="1" dirty="0">
              <a:solidFill>
                <a:srgbClr val="C00000"/>
              </a:solidFill>
              <a:effectLst/>
              <a:latin typeface="+mn-lt"/>
              <a:ea typeface="+mn-ea"/>
              <a:cs typeface="+mn-cs"/>
            </a:rPr>
            <a:t>Higher Real-Time prices in Load Zone South comparing to other Load Zones in </a:t>
          </a:r>
          <a:r>
            <a:rPr lang="en-US" sz="1100" b="1" dirty="0" smtClean="0">
              <a:solidFill>
                <a:srgbClr val="C00000"/>
              </a:solidFill>
              <a:effectLst/>
              <a:latin typeface="+mn-lt"/>
              <a:ea typeface="+mn-ea"/>
              <a:cs typeface="+mn-cs"/>
            </a:rPr>
            <a:t>later mornings and afternoons were </a:t>
          </a:r>
          <a:r>
            <a:rPr lang="en-US" sz="1100" b="1" dirty="0">
              <a:solidFill>
                <a:srgbClr val="C00000"/>
              </a:solidFill>
              <a:effectLst/>
              <a:latin typeface="+mn-lt"/>
              <a:ea typeface="+mn-ea"/>
              <a:cs typeface="+mn-cs"/>
            </a:rPr>
            <a:t>mainly due to constraint</a:t>
          </a:r>
          <a:r>
            <a:rPr lang="en-US" sz="1100" b="1" baseline="0" dirty="0">
              <a:solidFill>
                <a:srgbClr val="C00000"/>
              </a:solidFill>
              <a:effectLst/>
              <a:latin typeface="+mn-lt"/>
              <a:ea typeface="+mn-ea"/>
              <a:cs typeface="+mn-cs"/>
            </a:rPr>
            <a:t> violation in this area</a:t>
          </a:r>
          <a:endParaRPr lang="en-US" dirty="0">
            <a:solidFill>
              <a:srgbClr val="C00000"/>
            </a:solidFill>
            <a:effectLst/>
          </a:endParaRPr>
        </a:p>
        <a:p xmlns:a="http://schemas.openxmlformats.org/drawingml/2006/main">
          <a:endParaRPr lang="en-US" sz="1100" b="1" dirty="0" smtClean="0">
            <a:solidFill>
              <a:srgbClr val="C00000"/>
            </a:solidFill>
          </a:endParaRPr>
        </a:p>
        <a:p xmlns:a="http://schemas.openxmlformats.org/drawingml/2006/main">
          <a:r>
            <a:rPr lang="en-US" sz="1100" b="1" dirty="0" smtClean="0">
              <a:solidFill>
                <a:srgbClr val="C00000"/>
              </a:solidFill>
            </a:rPr>
            <a:t>Higher </a:t>
          </a:r>
          <a:r>
            <a:rPr lang="en-US" sz="1100" b="1" dirty="0">
              <a:solidFill>
                <a:srgbClr val="C00000"/>
              </a:solidFill>
            </a:rPr>
            <a:t>Day-Ahead prices in </a:t>
          </a:r>
          <a:r>
            <a:rPr lang="en-US" sz="1100" b="1" dirty="0" smtClean="0">
              <a:solidFill>
                <a:srgbClr val="C00000"/>
              </a:solidFill>
            </a:rPr>
            <a:t>hour 7 and 19</a:t>
          </a:r>
          <a:r>
            <a:rPr lang="en-US" sz="1100" b="1" baseline="0" dirty="0" smtClean="0">
              <a:solidFill>
                <a:srgbClr val="C00000"/>
              </a:solidFill>
            </a:rPr>
            <a:t> </a:t>
          </a:r>
          <a:r>
            <a:rPr lang="en-US" sz="1100" b="1" dirty="0">
              <a:solidFill>
                <a:srgbClr val="C00000"/>
              </a:solidFill>
            </a:rPr>
            <a:t>reflect </a:t>
          </a:r>
          <a:r>
            <a:rPr lang="en-US" sz="1100" b="1" dirty="0" smtClean="0">
              <a:solidFill>
                <a:srgbClr val="C00000"/>
              </a:solidFill>
            </a:rPr>
            <a:t>hedging </a:t>
          </a:r>
          <a:r>
            <a:rPr lang="en-US" sz="1100" b="1" dirty="0">
              <a:solidFill>
                <a:srgbClr val="C00000"/>
              </a:solidFill>
            </a:rPr>
            <a:t>activities against exposure to Real-Time prices</a:t>
          </a:r>
        </a:p>
        <a:p xmlns:a="http://schemas.openxmlformats.org/drawingml/2006/main">
          <a:endParaRPr lang="en-US" sz="1100" b="1" dirty="0">
            <a:solidFill>
              <a:srgbClr val="C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0.09397</cdr:x>
      <cdr:y>0.0416</cdr:y>
    </cdr:from>
    <cdr:to>
      <cdr:x>0.67203</cdr:x>
      <cdr:y>0.10277</cdr:y>
    </cdr:to>
    <cdr:sp macro="" textlink="">
      <cdr:nvSpPr>
        <cdr:cNvPr id="3" name="TextBox 2"/>
        <cdr:cNvSpPr txBox="1"/>
      </cdr:nvSpPr>
      <cdr:spPr>
        <a:xfrm xmlns:a="http://schemas.openxmlformats.org/drawingml/2006/main">
          <a:off x="806446" y="242897"/>
          <a:ext cx="4960941" cy="3571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latin typeface="Arial" pitchFamily="34" charset="0"/>
              <a:ea typeface="+mn-ea"/>
              <a:cs typeface="Arial" pitchFamily="34" charset="0"/>
            </a:rPr>
            <a:t>Energy prices reflect</a:t>
          </a:r>
          <a:r>
            <a:rPr lang="en-US" sz="1100" b="1" baseline="0">
              <a:latin typeface="Arial" pitchFamily="34" charset="0"/>
              <a:ea typeface="+mn-ea"/>
              <a:cs typeface="Arial" pitchFamily="34" charset="0"/>
            </a:rPr>
            <a:t> the risk premium between Day-Ahead &amp; </a:t>
          </a:r>
          <a:r>
            <a:rPr lang="en-US" sz="1100" b="1">
              <a:latin typeface="Arial" pitchFamily="34" charset="0"/>
              <a:ea typeface="+mn-ea"/>
              <a:cs typeface="Arial" pitchFamily="34" charset="0"/>
            </a:rPr>
            <a:t>Real</a:t>
          </a:r>
          <a:r>
            <a:rPr lang="en-US" sz="1100" b="1" baseline="0">
              <a:latin typeface="Arial" pitchFamily="34" charset="0"/>
              <a:ea typeface="+mn-ea"/>
              <a:cs typeface="Arial" pitchFamily="34" charset="0"/>
            </a:rPr>
            <a:t>-Time</a:t>
          </a:r>
          <a:endParaRPr lang="en-US" sz="1100" b="1">
            <a:latin typeface="Arial" pitchFamily="34" charset="0"/>
            <a:cs typeface="Arial" pitchFamily="34" charset="0"/>
          </a:endParaRPr>
        </a:p>
      </cdr:txBody>
    </cdr:sp>
  </cdr:relSizeAnchor>
  <cdr:relSizeAnchor xmlns:cdr="http://schemas.openxmlformats.org/drawingml/2006/chartDrawing">
    <cdr:from>
      <cdr:x>0.15825</cdr:x>
      <cdr:y>0.07827</cdr:y>
    </cdr:from>
    <cdr:to>
      <cdr:x>0.73858</cdr:x>
      <cdr:y>0.2517</cdr:y>
    </cdr:to>
    <cdr:sp macro="" textlink="">
      <cdr:nvSpPr>
        <cdr:cNvPr id="5" name="Rectangle 4"/>
        <cdr:cNvSpPr/>
      </cdr:nvSpPr>
      <cdr:spPr>
        <a:xfrm xmlns:a="http://schemas.openxmlformats.org/drawingml/2006/main">
          <a:off x="1320421" y="421220"/>
          <a:ext cx="4842253" cy="933335"/>
        </a:xfrm>
        <a:prstGeom xmlns:a="http://schemas.openxmlformats.org/drawingml/2006/main" prst="rect">
          <a:avLst/>
        </a:prstGeom>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eaLnBrk="1" fontAlgn="auto" latinLnBrk="0" hangingPunct="1">
            <a:lnSpc>
              <a:spcPct val="100000"/>
            </a:lnSpc>
            <a:spcAft>
              <a:spcPts val="0"/>
            </a:spcAft>
            <a:buClrTx/>
            <a:buSzTx/>
            <a:buFontTx/>
            <a:buNone/>
            <a:tabLst/>
            <a:defRPr/>
          </a:pPr>
          <a:r>
            <a:rPr lang="en-US" sz="1100" b="1" dirty="0">
              <a:solidFill>
                <a:srgbClr val="C00000"/>
              </a:solidFill>
            </a:rPr>
            <a:t>High Real-Time prices in </a:t>
          </a:r>
          <a:r>
            <a:rPr lang="en-US" sz="1100" b="1" dirty="0" smtClean="0">
              <a:solidFill>
                <a:srgbClr val="C00000"/>
              </a:solidFill>
            </a:rPr>
            <a:t>hour</a:t>
          </a:r>
          <a:r>
            <a:rPr lang="en-US" sz="1100" b="1" baseline="0" dirty="0" smtClean="0">
              <a:solidFill>
                <a:srgbClr val="C00000"/>
              </a:solidFill>
            </a:rPr>
            <a:t> 7, 10 and 18 </a:t>
          </a:r>
          <a:r>
            <a:rPr lang="en-US" sz="1100" b="1" dirty="0" smtClean="0">
              <a:solidFill>
                <a:srgbClr val="C00000"/>
              </a:solidFill>
            </a:rPr>
            <a:t>were </a:t>
          </a:r>
          <a:r>
            <a:rPr lang="en-US" sz="1100" b="1" dirty="0">
              <a:solidFill>
                <a:srgbClr val="C00000"/>
              </a:solidFill>
            </a:rPr>
            <a:t>mainly due to</a:t>
          </a:r>
          <a:r>
            <a:rPr lang="en-US" sz="1100" b="1" baseline="0" dirty="0">
              <a:solidFill>
                <a:srgbClr val="C00000"/>
              </a:solidFill>
            </a:rPr>
            <a:t> </a:t>
          </a:r>
          <a:r>
            <a:rPr lang="en-US" sz="1100" b="1" dirty="0">
              <a:solidFill>
                <a:srgbClr val="C00000"/>
              </a:solidFill>
            </a:rPr>
            <a:t>under</a:t>
          </a:r>
          <a:r>
            <a:rPr lang="en-US" sz="1800" b="1" kern="1200" dirty="0">
              <a:solidFill>
                <a:schemeClr val="tx1"/>
              </a:solidFill>
              <a:effectLst/>
              <a:latin typeface="+mn-lt"/>
              <a:ea typeface="+mn-ea"/>
              <a:cs typeface="+mn-cs"/>
            </a:rPr>
            <a:t> </a:t>
          </a:r>
          <a:r>
            <a:rPr lang="en-US" sz="1100" b="1" kern="1200" dirty="0">
              <a:solidFill>
                <a:srgbClr val="C00000"/>
              </a:solidFill>
              <a:effectLst/>
            </a:rPr>
            <a:t>generation caused by quick load increase</a:t>
          </a:r>
          <a:r>
            <a:rPr lang="en-US" sz="1100" b="1" kern="1200" baseline="0" dirty="0">
              <a:solidFill>
                <a:srgbClr val="C00000"/>
              </a:solidFill>
              <a:effectLst/>
            </a:rPr>
            <a:t> </a:t>
          </a:r>
          <a:r>
            <a:rPr lang="en-US" b="1" kern="1200" dirty="0" smtClean="0">
              <a:solidFill>
                <a:srgbClr val="C00000"/>
              </a:solidFill>
            </a:rPr>
            <a:t>or</a:t>
          </a:r>
          <a:r>
            <a:rPr lang="en-US" sz="1100" b="1" kern="1200" dirty="0" smtClean="0">
              <a:solidFill>
                <a:srgbClr val="C00000"/>
              </a:solidFill>
              <a:effectLst/>
            </a:rPr>
            <a:t> </a:t>
          </a:r>
          <a:r>
            <a:rPr lang="en-US" sz="1100" b="1" kern="1200" dirty="0">
              <a:solidFill>
                <a:srgbClr val="C00000"/>
              </a:solidFill>
              <a:effectLst/>
            </a:rPr>
            <a:t>transmission constraint violation in these hours of some Operating Days</a:t>
          </a:r>
        </a:p>
        <a:p xmlns:a="http://schemas.openxmlformats.org/drawingml/2006/main">
          <a:pPr marL="0" marR="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rgbClr val="C00000"/>
            </a:solidFill>
            <a:effectLst/>
          </a:endParaRPr>
        </a:p>
        <a:p xmlns:a="http://schemas.openxmlformats.org/drawingml/2006/main">
          <a:endParaRPr lang="en-US" sz="1100" b="1" dirty="0">
            <a:solidFill>
              <a:srgbClr val="C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0.10691</cdr:x>
      <cdr:y>0.02799</cdr:y>
    </cdr:from>
    <cdr:to>
      <cdr:x>0.37188</cdr:x>
      <cdr:y>0.18498</cdr:y>
    </cdr:to>
    <cdr:sp macro="" textlink="">
      <cdr:nvSpPr>
        <cdr:cNvPr id="2" name="TextBox 1"/>
        <cdr:cNvSpPr txBox="1"/>
      </cdr:nvSpPr>
      <cdr:spPr>
        <a:xfrm xmlns:a="http://schemas.openxmlformats.org/drawingml/2006/main">
          <a:off x="906870" y="157097"/>
          <a:ext cx="2247623" cy="8811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latin typeface="Arial" pitchFamily="34" charset="0"/>
              <a:ea typeface="+mn-ea"/>
              <a:cs typeface="Arial" pitchFamily="34" charset="0"/>
            </a:rPr>
            <a:t>31 executions (none missed)</a:t>
          </a:r>
          <a:endParaRPr lang="en-US" dirty="0">
            <a:latin typeface="Arial" pitchFamily="34" charset="0"/>
            <a:cs typeface="Arial" pitchFamily="34" charset="0"/>
          </a:endParaRPr>
        </a:p>
        <a:p xmlns:a="http://schemas.openxmlformats.org/drawingml/2006/main">
          <a:r>
            <a:rPr lang="en-US" sz="1100" b="1" dirty="0">
              <a:latin typeface="Arial" pitchFamily="34" charset="0"/>
              <a:ea typeface="+mn-ea"/>
              <a:cs typeface="Arial" pitchFamily="34" charset="0"/>
            </a:rPr>
            <a:t>None published after 1600</a:t>
          </a:r>
          <a:endParaRPr lang="en-US" dirty="0">
            <a:latin typeface="Arial" pitchFamily="34" charset="0"/>
            <a:cs typeface="Arial" pitchFamily="34" charset="0"/>
          </a:endParaRPr>
        </a:p>
        <a:p xmlns:a="http://schemas.openxmlformats.org/drawingml/2006/main">
          <a:r>
            <a:rPr lang="en-US" sz="1100" b="1" dirty="0" smtClean="0">
              <a:latin typeface="Arial" pitchFamily="34" charset="0"/>
              <a:ea typeface="+mn-ea"/>
              <a:cs typeface="Arial" pitchFamily="34" charset="0"/>
            </a:rPr>
            <a:t>4 </a:t>
          </a:r>
          <a:r>
            <a:rPr lang="en-US" sz="1100" b="1" dirty="0">
              <a:latin typeface="Arial" pitchFamily="34" charset="0"/>
              <a:ea typeface="+mn-ea"/>
              <a:cs typeface="Arial" pitchFamily="34" charset="0"/>
            </a:rPr>
            <a:t>minutes average execution time</a:t>
          </a:r>
          <a:endParaRPr lang="en-US" dirty="0">
            <a:latin typeface="Arial" pitchFamily="34" charset="0"/>
            <a:cs typeface="Arial" pitchFamily="34" charset="0"/>
          </a:endParaRPr>
        </a:p>
        <a:p xmlns:a="http://schemas.openxmlformats.org/drawingml/2006/main">
          <a:r>
            <a:rPr lang="en-US" sz="1100" b="1" dirty="0">
              <a:latin typeface="Arial" pitchFamily="34" charset="0"/>
              <a:ea typeface="+mn-ea"/>
              <a:cs typeface="Arial" pitchFamily="34" charset="0"/>
            </a:rPr>
            <a:t>no resource committed</a:t>
          </a:r>
          <a:endParaRPr lang="en-US" dirty="0">
            <a:latin typeface="Arial" pitchFamily="34" charset="0"/>
            <a:cs typeface="Arial" pitchFamily="34" charset="0"/>
          </a:endParaRPr>
        </a:p>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0.64549</cdr:x>
      <cdr:y>0.03244</cdr:y>
    </cdr:from>
    <cdr:to>
      <cdr:x>0.94992</cdr:x>
      <cdr:y>0.15949</cdr:y>
    </cdr:to>
    <cdr:sp macro="" textlink="">
      <cdr:nvSpPr>
        <cdr:cNvPr id="3" name="TextBox 1"/>
        <cdr:cNvSpPr txBox="1"/>
      </cdr:nvSpPr>
      <cdr:spPr>
        <a:xfrm xmlns:a="http://schemas.openxmlformats.org/drawingml/2006/main">
          <a:off x="5591267" y="204159"/>
          <a:ext cx="2636989" cy="7995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ea typeface="+mn-ea"/>
              <a:cs typeface="Arial" pitchFamily="34" charset="0"/>
            </a:rPr>
            <a:t>744 executions (none</a:t>
          </a:r>
          <a:r>
            <a:rPr lang="en-US" sz="1100" b="1" baseline="0" dirty="0">
              <a:latin typeface="Arial" pitchFamily="34" charset="0"/>
              <a:ea typeface="+mn-ea"/>
              <a:cs typeface="Arial" pitchFamily="34" charset="0"/>
            </a:rPr>
            <a:t> </a:t>
          </a:r>
          <a:r>
            <a:rPr lang="en-US" sz="1100" b="1" dirty="0">
              <a:latin typeface="Arial" pitchFamily="34" charset="0"/>
              <a:ea typeface="+mn-ea"/>
              <a:cs typeface="Arial" pitchFamily="34" charset="0"/>
            </a:rPr>
            <a:t>missed)</a:t>
          </a:r>
        </a:p>
        <a:p xmlns:a="http://schemas.openxmlformats.org/drawingml/2006/main">
          <a:r>
            <a:rPr lang="en-US" sz="1100" b="1" dirty="0" smtClean="0">
              <a:latin typeface="Arial" pitchFamily="34" charset="0"/>
              <a:ea typeface="+mn-ea"/>
              <a:cs typeface="Arial" pitchFamily="34" charset="0"/>
            </a:rPr>
            <a:t>6 </a:t>
          </a:r>
          <a:r>
            <a:rPr lang="en-US" sz="1100" b="1" dirty="0">
              <a:latin typeface="Arial" pitchFamily="34" charset="0"/>
              <a:ea typeface="+mn-ea"/>
              <a:cs typeface="Arial" pitchFamily="34" charset="0"/>
            </a:rPr>
            <a:t>minutes average execution time</a:t>
          </a:r>
        </a:p>
        <a:p xmlns:a="http://schemas.openxmlformats.org/drawingml/2006/main">
          <a:r>
            <a:rPr lang="en-US" sz="1100" b="1" dirty="0">
              <a:latin typeface="Arial" pitchFamily="34" charset="0"/>
              <a:ea typeface="+mn-ea"/>
              <a:cs typeface="Arial" pitchFamily="34" charset="0"/>
            </a:rPr>
            <a:t>1 resource</a:t>
          </a:r>
          <a:r>
            <a:rPr lang="en-US" sz="1100" b="1" baseline="0" dirty="0">
              <a:latin typeface="Arial" pitchFamily="34" charset="0"/>
              <a:ea typeface="+mn-ea"/>
              <a:cs typeface="Arial" pitchFamily="34" charset="0"/>
            </a:rPr>
            <a:t> </a:t>
          </a:r>
          <a:r>
            <a:rPr lang="en-US" sz="1100" b="1" baseline="0" dirty="0" smtClean="0">
              <a:latin typeface="Arial" pitchFamily="34" charset="0"/>
              <a:ea typeface="+mn-ea"/>
              <a:cs typeface="Arial" pitchFamily="34" charset="0"/>
            </a:rPr>
            <a:t>committed</a:t>
          </a:r>
          <a:endParaRPr lang="en-US" sz="1100" b="1" dirty="0">
            <a:latin typeface="Arial" pitchFamily="34" charset="0"/>
            <a:ea typeface="+mn-ea"/>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0.32564</cdr:x>
      <cdr:y>0.03102</cdr:y>
    </cdr:from>
    <cdr:to>
      <cdr:x>0.86337</cdr:x>
      <cdr:y>0.22059</cdr:y>
    </cdr:to>
    <cdr:sp macro="" textlink="">
      <cdr:nvSpPr>
        <cdr:cNvPr id="4" name="TextBox 1"/>
        <cdr:cNvSpPr txBox="1"/>
      </cdr:nvSpPr>
      <cdr:spPr>
        <a:xfrm xmlns:a="http://schemas.openxmlformats.org/drawingml/2006/main">
          <a:off x="2794095" y="180960"/>
          <a:ext cx="4613959" cy="11059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fontAlgn="base"/>
          <a:r>
            <a:rPr lang="en-US" sz="1100" b="1" dirty="0">
              <a:latin typeface="+mn-lt"/>
              <a:ea typeface="+mn-ea"/>
              <a:cs typeface="+mn-cs"/>
            </a:rPr>
            <a:t>Congestion Revenue Right cost in auction convergence with </a:t>
          </a:r>
          <a:endParaRPr lang="en-US" dirty="0"/>
        </a:p>
        <a:p xmlns:a="http://schemas.openxmlformats.org/drawingml/2006/main">
          <a:pPr rtl="0" fontAlgn="base"/>
          <a:r>
            <a:rPr lang="en-US" sz="1100" b="1" dirty="0">
              <a:latin typeface="+mn-lt"/>
              <a:ea typeface="+mn-ea"/>
              <a:cs typeface="+mn-cs"/>
            </a:rPr>
            <a:t>payment in Day-Ahead Market and Real</a:t>
          </a:r>
          <a:r>
            <a:rPr lang="en-US" sz="1100" b="1" baseline="0" dirty="0">
              <a:latin typeface="+mn-lt"/>
              <a:ea typeface="+mn-ea"/>
              <a:cs typeface="+mn-cs"/>
            </a:rPr>
            <a:t> Time </a:t>
          </a:r>
          <a:r>
            <a:rPr lang="en-US" sz="1100" b="1" baseline="0" dirty="0" smtClean="0">
              <a:latin typeface="+mn-lt"/>
              <a:ea typeface="+mn-ea"/>
              <a:cs typeface="+mn-cs"/>
            </a:rPr>
            <a:t>Market</a:t>
          </a:r>
        </a:p>
        <a:p xmlns:a="http://schemas.openxmlformats.org/drawingml/2006/main">
          <a:pPr rtl="0" fontAlgn="base"/>
          <a:endParaRPr lang="en-US" b="1" dirty="0"/>
        </a:p>
        <a:p xmlns:a="http://schemas.openxmlformats.org/drawingml/2006/main">
          <a:r>
            <a:rPr lang="en-US" dirty="0" smtClean="0">
              <a:latin typeface="+mn-lt"/>
              <a:ea typeface="+mn-ea"/>
              <a:cs typeface="+mn-cs"/>
            </a:rPr>
            <a:t>Note: Last month’s values are estimates and </a:t>
          </a:r>
        </a:p>
        <a:p xmlns:a="http://schemas.openxmlformats.org/drawingml/2006/main">
          <a:r>
            <a:rPr lang="en-US" dirty="0" smtClean="0">
              <a:latin typeface="+mn-lt"/>
              <a:ea typeface="+mn-ea"/>
              <a:cs typeface="+mn-cs"/>
            </a:rPr>
            <a:t>previous month’s values are based on settlement data</a:t>
          </a:r>
        </a:p>
        <a:p xmlns:a="http://schemas.openxmlformats.org/drawingml/2006/main">
          <a:pPr rtl="0" fontAlgn="base"/>
          <a:endParaRPr lang="en-US" sz="1100" b="1" dirty="0">
            <a:latin typeface="+mn-lt"/>
            <a:ea typeface="+mn-ea"/>
            <a:cs typeface="+mn-cs"/>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0.58434</cdr:x>
      <cdr:y>0.28485</cdr:y>
    </cdr:from>
    <cdr:to>
      <cdr:x>0.90347</cdr:x>
      <cdr:y>0.40695</cdr:y>
    </cdr:to>
    <cdr:sp macro="" textlink="">
      <cdr:nvSpPr>
        <cdr:cNvPr id="2" name="TextBox 1"/>
        <cdr:cNvSpPr txBox="1"/>
      </cdr:nvSpPr>
      <cdr:spPr>
        <a:xfrm xmlns:a="http://schemas.openxmlformats.org/drawingml/2006/main">
          <a:off x="4670519" y="1454273"/>
          <a:ext cx="2550767" cy="623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C00000"/>
              </a:solidFill>
            </a:rPr>
            <a:t>The</a:t>
          </a:r>
          <a:r>
            <a:rPr lang="en-US" sz="1100" b="1" baseline="0" dirty="0">
              <a:solidFill>
                <a:srgbClr val="C00000"/>
              </a:solidFill>
            </a:rPr>
            <a:t> price adder on 1/16 was due to increase in load that outpaced generation ramping</a:t>
          </a:r>
          <a:endParaRPr lang="en-US" sz="1100" b="1" dirty="0">
            <a:solidFill>
              <a:srgbClr val="C00000"/>
            </a:solidFill>
          </a:endParaRPr>
        </a:p>
      </cdr:txBody>
    </cdr:sp>
  </cdr:relSizeAnchor>
  <cdr:relSizeAnchor xmlns:cdr="http://schemas.openxmlformats.org/drawingml/2006/chartDrawing">
    <cdr:from>
      <cdr:x>0.57321</cdr:x>
      <cdr:y>0.12313</cdr:y>
    </cdr:from>
    <cdr:to>
      <cdr:x>0.94973</cdr:x>
      <cdr:y>0.23693</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81525" y="628650"/>
          <a:ext cx="3009524" cy="58095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2/16/2015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2/16/2015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3D283BBA-295A-4A52-BCDD-1004FB6141C6}" type="slidenum">
              <a:rPr lang="en-US" smtClean="0">
                <a:solidFill>
                  <a:prstClr val="black"/>
                </a:solidFill>
              </a:rPr>
              <a:pPr eaLnBrk="1" hangingPunct="1"/>
              <a:t>11</a:t>
            </a:fld>
            <a:endParaRPr lang="en-US"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B42A8EC6-09EA-40D7-A9E5-CD6E14FD73CC}" type="slidenum">
              <a:rPr lang="en-US" smtClean="0"/>
              <a:pPr eaLnBrk="1" hangingPunct="1"/>
              <a:t>12</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dirty="0"/>
              <a:t>Emergency Notices:</a:t>
            </a:r>
          </a:p>
          <a:p>
            <a:r>
              <a:rPr lang="en-US" dirty="0"/>
              <a:t>1/2/15 - ERCOT has issued an advisory for the cold weather system that is forecasted to impact most of the region.</a:t>
            </a:r>
          </a:p>
          <a:p>
            <a:r>
              <a:rPr lang="en-US" dirty="0"/>
              <a:t> </a:t>
            </a:r>
          </a:p>
          <a:p>
            <a:r>
              <a:rPr lang="en-US" dirty="0"/>
              <a:t>1/6/15 - ERCOT has issued an advisory for the extreme cold weather system forecasted to sweep through the state Wednesday leaving temperatures in the teens and 20’s for most of the region. </a:t>
            </a:r>
          </a:p>
          <a:p>
            <a:endParaRPr lang="en-US" dirty="0"/>
          </a:p>
          <a:p>
            <a:r>
              <a:rPr lang="en-US" dirty="0"/>
              <a:t>1/7/15 - ERCOT is issuing an Advisory for a K Index 7 geomagnetic disturbance storm alert that has been issued until 09:00 for January 7, 2015. </a:t>
            </a:r>
          </a:p>
          <a:p>
            <a:endParaRPr lang="en-US" dirty="0"/>
          </a:p>
          <a:p>
            <a:pPr defTabSz="906902">
              <a:defRPr/>
            </a:pPr>
            <a:r>
              <a:rPr lang="en-US" dirty="0"/>
              <a:t>1/7/15 - ERCOT issued a watch for the extreme cold weather system impacting the region leaving temperatures in the teens and 20s for most of the region. </a:t>
            </a:r>
          </a:p>
          <a:p>
            <a:endParaRPr lang="en-US" dirty="0"/>
          </a:p>
          <a:p>
            <a:r>
              <a:rPr lang="en-US" dirty="0"/>
              <a:t>1/28/15 – HOT line call made and advisory issued due to delay of DAM, Brazos repeated back. DAM reported they did make the posting.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13</a:t>
            </a:fld>
            <a:endParaRPr lang="en-US" dirty="0"/>
          </a:p>
        </p:txBody>
      </p:sp>
    </p:spTree>
    <p:extLst>
      <p:ext uri="{BB962C8B-B14F-4D97-AF65-F5344CB8AC3E}">
        <p14:creationId xmlns:p14="http://schemas.microsoft.com/office/powerpoint/2010/main" val="2984543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18</a:t>
            </a:fld>
            <a:endParaRPr lang="en-US" dirty="0"/>
          </a:p>
        </p:txBody>
      </p:sp>
    </p:spTree>
    <p:extLst>
      <p:ext uri="{BB962C8B-B14F-4D97-AF65-F5344CB8AC3E}">
        <p14:creationId xmlns:p14="http://schemas.microsoft.com/office/powerpoint/2010/main" val="3040796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20442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067018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0548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Emergency Notices:</a:t>
            </a:r>
          </a:p>
          <a:p>
            <a:r>
              <a:rPr lang="en-US" dirty="0"/>
              <a:t>1/2/15 - ERCOT has issued an advisory for the cold weather system that is forecasted to impact most of the region.</a:t>
            </a:r>
          </a:p>
          <a:p>
            <a:r>
              <a:rPr lang="en-US" dirty="0"/>
              <a:t> </a:t>
            </a:r>
          </a:p>
          <a:p>
            <a:r>
              <a:rPr lang="en-US" dirty="0"/>
              <a:t>1/6/15 - ERCOT has issued an advisory for the extreme cold weather system forecasted to sweep through the state Wednesday leaving temperatures in the teens and 20’s for most of the region. </a:t>
            </a:r>
          </a:p>
          <a:p>
            <a:endParaRPr lang="en-US" dirty="0"/>
          </a:p>
          <a:p>
            <a:r>
              <a:rPr lang="en-US" dirty="0"/>
              <a:t>1/7/15 - ERCOT is issuing an Advisory for a K Index 7 geomagnetic disturbance storm alert that has been issued until 09:00 for January 7, 2015. </a:t>
            </a:r>
          </a:p>
          <a:p>
            <a:endParaRPr lang="en-US" dirty="0"/>
          </a:p>
          <a:p>
            <a:pPr defTabSz="906902">
              <a:defRPr/>
            </a:pPr>
            <a:r>
              <a:rPr lang="en-US" dirty="0"/>
              <a:t>1/7/15 - ERCOT issued a watch for the extreme cold weather system impacting the region leaving temperatures in the teens and 20s for most of the region. </a:t>
            </a:r>
          </a:p>
          <a:p>
            <a:endParaRPr lang="en-US" dirty="0"/>
          </a:p>
          <a:p>
            <a:r>
              <a:rPr lang="en-US" dirty="0"/>
              <a:t>1/28/15 – HOT line call made and advisory issued due to delay of DAM, Brazos repeated back. DAM reported they did make the posting.</a:t>
            </a:r>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04909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23</a:t>
            </a:fld>
            <a:endParaRPr lang="en-US"/>
          </a:p>
        </p:txBody>
      </p:sp>
    </p:spTree>
    <p:extLst>
      <p:ext uri="{BB962C8B-B14F-4D97-AF65-F5344CB8AC3E}">
        <p14:creationId xmlns:p14="http://schemas.microsoft.com/office/powerpoint/2010/main" val="210796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latin typeface="Arial" pitchFamily="34" charset="0"/>
            </a:endParaRPr>
          </a:p>
        </p:txBody>
      </p:sp>
      <p:sp>
        <p:nvSpPr>
          <p:cNvPr id="30724" name="Slide Number Placeholder 3"/>
          <p:cNvSpPr>
            <a:spLocks noGrp="1"/>
          </p:cNvSpPr>
          <p:nvPr>
            <p:ph type="sldNum" sz="quarter" idx="5"/>
          </p:nvPr>
        </p:nvSpPr>
        <p:spPr>
          <a:noFill/>
        </p:spPr>
        <p:txBody>
          <a:bodyPr/>
          <a:lstStyle/>
          <a:p>
            <a:fld id="{B4CE85B4-4939-417A-BF2A-3F7E0581DC94}" type="slidenum">
              <a:rPr lang="en-US" smtClean="0">
                <a:latin typeface="Arial" pitchFamily="34" charset="0"/>
              </a:rPr>
              <a:pPr/>
              <a:t>24</a:t>
            </a:fld>
            <a:endParaRPr lang="en-US" smtClean="0">
              <a:latin typeface="Arial" pitchFamily="34" charset="0"/>
            </a:endParaRPr>
          </a:p>
        </p:txBody>
      </p:sp>
    </p:spTree>
    <p:extLst>
      <p:ext uri="{BB962C8B-B14F-4D97-AF65-F5344CB8AC3E}">
        <p14:creationId xmlns:p14="http://schemas.microsoft.com/office/powerpoint/2010/main" val="136861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25</a:t>
            </a:fld>
            <a:endParaRPr lang="en-US"/>
          </a:p>
        </p:txBody>
      </p:sp>
    </p:spTree>
    <p:extLst>
      <p:ext uri="{BB962C8B-B14F-4D97-AF65-F5344CB8AC3E}">
        <p14:creationId xmlns:p14="http://schemas.microsoft.com/office/powerpoint/2010/main" val="1385406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26</a:t>
            </a:fld>
            <a:endParaRPr lang="en-US"/>
          </a:p>
        </p:txBody>
      </p:sp>
    </p:spTree>
    <p:extLst>
      <p:ext uri="{BB962C8B-B14F-4D97-AF65-F5344CB8AC3E}">
        <p14:creationId xmlns:p14="http://schemas.microsoft.com/office/powerpoint/2010/main" val="3536253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27</a:t>
            </a:fld>
            <a:endParaRPr lang="en-US"/>
          </a:p>
        </p:txBody>
      </p:sp>
    </p:spTree>
    <p:extLst>
      <p:ext uri="{BB962C8B-B14F-4D97-AF65-F5344CB8AC3E}">
        <p14:creationId xmlns:p14="http://schemas.microsoft.com/office/powerpoint/2010/main" val="82810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28</a:t>
            </a:fld>
            <a:endParaRPr lang="en-US"/>
          </a:p>
        </p:txBody>
      </p:sp>
    </p:spTree>
    <p:extLst>
      <p:ext uri="{BB962C8B-B14F-4D97-AF65-F5344CB8AC3E}">
        <p14:creationId xmlns:p14="http://schemas.microsoft.com/office/powerpoint/2010/main" val="4164247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42</a:t>
            </a:fld>
            <a:endParaRPr lang="en-US"/>
          </a:p>
        </p:txBody>
      </p:sp>
    </p:spTree>
    <p:extLst>
      <p:ext uri="{BB962C8B-B14F-4D97-AF65-F5344CB8AC3E}">
        <p14:creationId xmlns:p14="http://schemas.microsoft.com/office/powerpoint/2010/main" val="203539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43</a:t>
            </a:fld>
            <a:endParaRPr lang="en-US"/>
          </a:p>
        </p:txBody>
      </p:sp>
    </p:spTree>
    <p:extLst>
      <p:ext uri="{BB962C8B-B14F-4D97-AF65-F5344CB8AC3E}">
        <p14:creationId xmlns:p14="http://schemas.microsoft.com/office/powerpoint/2010/main" val="535372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44</a:t>
            </a:fld>
            <a:endParaRPr lang="en-US"/>
          </a:p>
        </p:txBody>
      </p:sp>
    </p:spTree>
    <p:extLst>
      <p:ext uri="{BB962C8B-B14F-4D97-AF65-F5344CB8AC3E}">
        <p14:creationId xmlns:p14="http://schemas.microsoft.com/office/powerpoint/2010/main" val="3418072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baseline="0" dirty="0" smtClean="0"/>
          </a:p>
        </p:txBody>
      </p:sp>
      <p:sp>
        <p:nvSpPr>
          <p:cNvPr id="21507" name="Slide Number Placeholder 3"/>
          <p:cNvSpPr>
            <a:spLocks noGrp="1"/>
          </p:cNvSpPr>
          <p:nvPr>
            <p:ph type="sldNum" sz="quarter" idx="5"/>
          </p:nvPr>
        </p:nvSpPr>
        <p:spPr>
          <a:noFill/>
        </p:spPr>
        <p:txBody>
          <a:bodyPr/>
          <a:lstStyle/>
          <a:p>
            <a:fld id="{57AADDF4-2B1D-4776-9510-9D17F3C59C00}" type="slidenum">
              <a:rPr lang="en-US" smtClean="0"/>
              <a:pPr/>
              <a:t>45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0EEF7A90-D07A-49B0-9AF8-881786BB5A93}" type="slidenum">
              <a:rPr lang="en-US" smtClean="0">
                <a:solidFill>
                  <a:prstClr val="black"/>
                </a:solidFill>
              </a:rPr>
              <a:pPr eaLnBrk="1" hangingPunct="1"/>
              <a:t>4</a:t>
            </a:fld>
            <a:endParaRPr lang="en-US" dirty="0"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46</a:t>
            </a:fld>
            <a:endParaRPr lang="en-US"/>
          </a:p>
        </p:txBody>
      </p:sp>
    </p:spTree>
    <p:extLst>
      <p:ext uri="{BB962C8B-B14F-4D97-AF65-F5344CB8AC3E}">
        <p14:creationId xmlns:p14="http://schemas.microsoft.com/office/powerpoint/2010/main" val="204031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0EEF7A90-D07A-49B0-9AF8-881786BB5A93}" type="slidenum">
              <a:rPr lang="en-US" smtClean="0">
                <a:solidFill>
                  <a:prstClr val="black"/>
                </a:solidFill>
              </a:rPr>
              <a:pPr eaLnBrk="1" hangingPunct="1"/>
              <a:t>5</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73F81620-97EE-4729-BA4F-68844D1D1FD3}" type="slidenum">
              <a:rPr lang="en-US" smtClean="0">
                <a:solidFill>
                  <a:prstClr val="black"/>
                </a:solidFill>
              </a:rPr>
              <a:pPr eaLnBrk="1" hangingPunct="1"/>
              <a:t>6</a:t>
            </a:fld>
            <a:endParaRPr lang="en-US" dirty="0" smtClean="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8245"/>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2AB735A5-5758-47B7-A480-BE5D08C9FDA0}" type="slidenum">
              <a:rPr lang="en-US" smtClean="0">
                <a:solidFill>
                  <a:prstClr val="black"/>
                </a:solidFill>
              </a:rPr>
              <a:pPr eaLnBrk="1" hangingPunct="1"/>
              <a:t>7</a:t>
            </a:fld>
            <a:endParaRPr lang="en-US"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Monthly peak demand is based on Settlements EPS meter data.</a:t>
            </a:r>
          </a:p>
          <a:p>
            <a:pPr defTabSz="906902">
              <a:defRPr/>
            </a:pPr>
            <a:r>
              <a:rPr lang="en-US" dirty="0" smtClean="0"/>
              <a:t>January 15 Peak Interval occurred at HE 08:00 on 01/08/15</a:t>
            </a:r>
            <a:r>
              <a:rPr lang="en-US" b="1" dirty="0" smtClean="0"/>
              <a:t>:  </a:t>
            </a:r>
            <a:r>
              <a:rPr lang="en-US" b="0" dirty="0" smtClean="0"/>
              <a:t>56,831 MW</a:t>
            </a:r>
            <a:endParaRPr lang="en-US" dirty="0" smtClean="0">
              <a:solidFill>
                <a:srgbClr val="FF0000"/>
              </a:solidFill>
            </a:endParaRPr>
          </a:p>
          <a:p>
            <a:pPr eaLnBrk="1" hangingPunct="1"/>
            <a:r>
              <a:rPr lang="en-US" dirty="0" smtClean="0"/>
              <a:t>January 14 Peak Interval occurred at HE 08:00 on 01/07/14</a:t>
            </a:r>
            <a:r>
              <a:rPr lang="en-US" b="1" dirty="0" smtClean="0"/>
              <a:t>:  </a:t>
            </a:r>
            <a:r>
              <a:rPr lang="en-US" b="0" dirty="0" smtClean="0"/>
              <a:t>58,360 MW</a:t>
            </a:r>
          </a:p>
          <a:p>
            <a:pPr eaLnBrk="1" hangingPunct="1"/>
            <a:endParaRPr lang="en-US" dirty="0" smtClean="0">
              <a:solidFill>
                <a:srgbClr val="FF0000"/>
              </a:solidFill>
            </a:endParaRPr>
          </a:p>
          <a:p>
            <a:pPr eaLnBrk="1" hangingPunct="1"/>
            <a:r>
              <a:rPr lang="en-US" dirty="0" smtClean="0">
                <a:solidFill>
                  <a:srgbClr val="FF0000"/>
                </a:solidFill>
              </a:rPr>
              <a:t>ERCOT Summary page has January 2014 peak from 2014 Annual ERCOT Demand &amp; Energy report.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A0B78BD5-C902-464F-B5FF-4C2D4CB4E70C}" type="slidenum">
              <a:rPr lang="en-US" smtClean="0">
                <a:solidFill>
                  <a:prstClr val="black"/>
                </a:solidFill>
              </a:rPr>
              <a:pPr eaLnBrk="1" hangingPunct="1"/>
              <a:t>8</a:t>
            </a:fld>
            <a:endParaRPr lang="en-US"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9025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FB6B1D40-A75E-4E86-B570-D1E311360CC2}" type="slidenum">
              <a:rPr lang="en-US" smtClean="0">
                <a:solidFill>
                  <a:prstClr val="black"/>
                </a:solidFill>
              </a:rPr>
              <a:pPr eaLnBrk="1" hangingPunct="1"/>
              <a:t>10</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0274583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6012185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928166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4724400"/>
          </a:xfrm>
          <a:prstGeom prst="rect">
            <a:avLst/>
          </a:prstGeom>
        </p:spPr>
        <p:txBody>
          <a:bodyPr/>
          <a:lstStyle/>
          <a:p>
            <a:pPr lvl="0"/>
            <a:endParaRPr lang="en-US" noProof="0" dirty="0" smtClean="0"/>
          </a:p>
        </p:txBody>
      </p:sp>
      <p:sp>
        <p:nvSpPr>
          <p:cNvPr id="4" name="Rectangle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A2BBD035-3520-4906-939B-45E7E91E01A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8593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2394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218220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p:cNvPicPr>
          <p:nvPr userDrawn="1"/>
        </p:nvPicPr>
        <p:blipFill rotWithShape="1">
          <a:blip r:embed="rId9">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9" name="Picture 8" descr="ERCOT cmyk-01.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
        <p:nvSpPr>
          <p:cNvPr id="8" name="TextBox 7"/>
          <p:cNvSpPr txBox="1"/>
          <p:nvPr userDrawn="1"/>
        </p:nvSpPr>
        <p:spPr>
          <a:xfrm>
            <a:off x="1085849" y="6010274"/>
            <a:ext cx="6867526" cy="415498"/>
          </a:xfrm>
          <a:prstGeom prst="rect">
            <a:avLst/>
          </a:prstGeom>
          <a:noFill/>
        </p:spPr>
        <p:txBody>
          <a:bodyPr wrap="square" rtlCol="0">
            <a:spAutoFit/>
          </a:bodyPr>
          <a:lstStyle/>
          <a:p>
            <a:pPr algn="l"/>
            <a:endParaRPr lang="en-US" sz="1050" b="1" dirty="0"/>
          </a:p>
          <a:p>
            <a:pPr algn="l"/>
            <a:r>
              <a:rPr lang="en-US" sz="1050" dirty="0" smtClean="0"/>
              <a:t>ERCOT</a:t>
            </a:r>
            <a:r>
              <a:rPr lang="en-US" sz="1050" baseline="0" dirty="0" smtClean="0"/>
              <a:t> Public</a:t>
            </a:r>
            <a:endParaRPr lang="en-US" sz="1050"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 id="2147493458" r:id="rId2"/>
    <p:sldLayoutId id="2147493459" r:id="rId3"/>
    <p:sldLayoutId id="2147493460" r:id="rId4"/>
    <p:sldLayoutId id="2147493461" r:id="rId5"/>
    <p:sldLayoutId id="2147493462" r:id="rId6"/>
    <p:sldLayoutId id="2147493463"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68453"/>
            <a:ext cx="9144000" cy="7216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p:cNvPicPr>
          <p:nvPr userDrawn="1"/>
        </p:nvPicPr>
        <p:blipFill rotWithShape="1">
          <a:blip r:embed="rId8">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 id="2147493477" r:id="rId4"/>
    <p:sldLayoutId id="2147493478" r:id="rId5"/>
    <p:sldLayoutId id="2147493479" r:id="rId6"/>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3250" y="1498064"/>
            <a:ext cx="7727950" cy="4323536"/>
            <a:chOff x="603250" y="546100"/>
            <a:chExt cx="7727950" cy="4323536"/>
          </a:xfrm>
        </p:grpSpPr>
        <p:pic>
          <p:nvPicPr>
            <p:cNvPr id="9" name="Picture 8" descr="ERCOT cmy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546100"/>
              <a:ext cx="2457704" cy="1041400"/>
            </a:xfrm>
            <a:prstGeom prst="rect">
              <a:avLst/>
            </a:prstGeom>
          </p:spPr>
        </p:pic>
        <p:sp>
          <p:nvSpPr>
            <p:cNvPr id="10" name="TextBox 9"/>
            <p:cNvSpPr txBox="1"/>
            <p:nvPr/>
          </p:nvSpPr>
          <p:spPr>
            <a:xfrm>
              <a:off x="787400" y="2130425"/>
              <a:ext cx="7543800" cy="2739211"/>
            </a:xfrm>
            <a:prstGeom prst="rect">
              <a:avLst/>
            </a:prstGeom>
            <a:noFill/>
          </p:spPr>
          <p:txBody>
            <a:bodyPr wrap="square" rtlCol="0">
              <a:spAutoFit/>
            </a:bodyPr>
            <a:lstStyle/>
            <a:p>
              <a:r>
                <a:rPr lang="en-US" sz="3200" b="1" dirty="0" smtClean="0"/>
                <a:t>ERCOT </a:t>
              </a:r>
              <a:r>
                <a:rPr lang="en-US" sz="3200" b="1" dirty="0"/>
                <a:t>Monthly Operational Overview  </a:t>
              </a:r>
              <a:r>
                <a:rPr lang="en-US" sz="3200" b="1" dirty="0" smtClean="0"/>
                <a:t>(</a:t>
              </a:r>
              <a:r>
                <a:rPr lang="en-US" sz="3200" b="1" dirty="0" smtClean="0">
                  <a:solidFill>
                    <a:srgbClr val="C00000"/>
                  </a:solidFill>
                </a:rPr>
                <a:t>January 2015</a:t>
              </a:r>
              <a:r>
                <a:rPr lang="en-US" sz="3200" b="1" dirty="0" smtClean="0"/>
                <a:t>)</a:t>
              </a:r>
            </a:p>
            <a:p>
              <a:endParaRPr lang="en-US" b="1" dirty="0" smtClean="0"/>
            </a:p>
            <a:p>
              <a:endParaRPr lang="en-US" dirty="0" smtClean="0"/>
            </a:p>
            <a:p>
              <a:endParaRPr lang="en-US" dirty="0"/>
            </a:p>
            <a:p>
              <a:r>
                <a:rPr lang="en-US" dirty="0" smtClean="0"/>
                <a:t> </a:t>
              </a:r>
            </a:p>
            <a:p>
              <a:r>
                <a:rPr lang="en-US" dirty="0" smtClean="0"/>
                <a:t>ERCOT Public</a:t>
              </a:r>
            </a:p>
            <a:p>
              <a:r>
                <a:rPr lang="en-US" dirty="0" smtClean="0"/>
                <a:t>February 15, 2015</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74097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algn="l"/>
            <a:r>
              <a:rPr lang="en-US" sz="1800" b="1" dirty="0" smtClean="0">
                <a:solidFill>
                  <a:srgbClr val="000000"/>
                </a:solidFill>
              </a:rPr>
              <a:t>Reliability </a:t>
            </a:r>
            <a:r>
              <a:rPr lang="en-US" sz="1800" b="1" dirty="0">
                <a:solidFill>
                  <a:srgbClr val="000000"/>
                </a:solidFill>
              </a:rPr>
              <a:t>Unit Commitment (RUC) Capacity by Weather </a:t>
            </a:r>
            <a:r>
              <a:rPr lang="en-US" sz="1800" b="1" dirty="0" smtClean="0">
                <a:solidFill>
                  <a:srgbClr val="000000"/>
                </a:solidFill>
              </a:rPr>
              <a:t>Zone – </a:t>
            </a:r>
            <a:r>
              <a:rPr lang="en-US" sz="1800" b="1" dirty="0" smtClean="0">
                <a:solidFill>
                  <a:srgbClr val="C00000"/>
                </a:solidFill>
              </a:rPr>
              <a:t>Jan 2015</a:t>
            </a:r>
            <a:endParaRPr lang="en-US" sz="18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825500"/>
            <a:ext cx="8675687"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574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l"/>
            <a:r>
              <a:rPr lang="en-US" sz="1800" b="1" dirty="0" smtClean="0">
                <a:solidFill>
                  <a:srgbClr val="000000"/>
                </a:solidFill>
              </a:rPr>
              <a:t>  Generic </a:t>
            </a:r>
            <a:r>
              <a:rPr lang="en-US" sz="1800" b="1" dirty="0">
                <a:solidFill>
                  <a:srgbClr val="000000"/>
                </a:solidFill>
              </a:rPr>
              <a:t>Transmission Limits (GTLs) – </a:t>
            </a:r>
            <a:r>
              <a:rPr lang="en-US" sz="1800" b="1" dirty="0" smtClean="0">
                <a:solidFill>
                  <a:srgbClr val="C00000"/>
                </a:solidFill>
              </a:rPr>
              <a:t>January 2015</a:t>
            </a:r>
            <a:endParaRPr lang="en-US" sz="1800" b="1" dirty="0" smtClean="0">
              <a:solidFill>
                <a:srgbClr val="000000"/>
              </a:solidFill>
            </a:endParaRPr>
          </a:p>
        </p:txBody>
      </p:sp>
      <p:sp>
        <p:nvSpPr>
          <p:cNvPr id="13315" name="TextBox 5"/>
          <p:cNvSpPr txBox="1">
            <a:spLocks noChangeArrowheads="1"/>
          </p:cNvSpPr>
          <p:nvPr/>
        </p:nvSpPr>
        <p:spPr bwMode="auto">
          <a:xfrm>
            <a:off x="457200" y="4452938"/>
            <a:ext cx="82296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prstClr val="black"/>
                </a:solidFill>
              </a:rPr>
              <a:t>GTL: </a:t>
            </a:r>
            <a:r>
              <a:rPr lang="en-US" sz="1400" dirty="0">
                <a:solidFill>
                  <a:prstClr val="black"/>
                </a:solidFill>
              </a:rPr>
              <a:t>A transmission flow limit more constraining than a Transmission Element’s normal limit established to constrain flow between geographic areas of the ERCOT Transmission System that is used to enforce stability and voltage constraints that cannot be modeled directly in ERCOT’s transmission security analysis applications.  </a:t>
            </a:r>
          </a:p>
          <a:p>
            <a:pPr eaLnBrk="1" hangingPunct="1"/>
            <a:endParaRPr lang="en-US" sz="1400" dirty="0">
              <a:solidFill>
                <a:prstClr val="black"/>
              </a:solidFill>
            </a:endParaRPr>
          </a:p>
          <a:p>
            <a:pPr eaLnBrk="1" hangingPunct="1"/>
            <a:r>
              <a:rPr lang="en-US" sz="1200" b="1" dirty="0">
                <a:solidFill>
                  <a:prstClr val="black"/>
                </a:solidFill>
              </a:rPr>
              <a:t>Note: This table lists how many times a constraint has been activated to avoid exceeding a GTL limit, it does not imply an exceedance of the GTL occurred.</a:t>
            </a:r>
            <a:endParaRPr lang="en-US" sz="1200" dirty="0">
              <a:solidFill>
                <a:prstClr val="black"/>
              </a:solidFill>
            </a:endParaRPr>
          </a:p>
        </p:txBody>
      </p:sp>
      <p:sp>
        <p:nvSpPr>
          <p:cNvPr id="8" name="AutoShape 39"/>
          <p:cNvSpPr>
            <a:spLocks noChangeArrowheads="1"/>
          </p:cNvSpPr>
          <p:nvPr/>
        </p:nvSpPr>
        <p:spPr bwMode="auto">
          <a:xfrm>
            <a:off x="533400" y="704850"/>
            <a:ext cx="8153400" cy="37338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6" name="Group 41"/>
          <p:cNvGraphicFramePr>
            <a:graphicFrameLocks/>
          </p:cNvGraphicFramePr>
          <p:nvPr>
            <p:extLst>
              <p:ext uri="{D42A27DB-BD31-4B8C-83A1-F6EECF244321}">
                <p14:modId xmlns:p14="http://schemas.microsoft.com/office/powerpoint/2010/main" val="615266737"/>
              </p:ext>
            </p:extLst>
          </p:nvPr>
        </p:nvGraphicFramePr>
        <p:xfrm>
          <a:off x="685800" y="816300"/>
          <a:ext cx="7848600" cy="3443284"/>
        </p:xfrm>
        <a:graphic>
          <a:graphicData uri="http://schemas.openxmlformats.org/drawingml/2006/table">
            <a:tbl>
              <a:tblPr/>
              <a:tblGrid>
                <a:gridCol w="1981200"/>
                <a:gridCol w="1047750"/>
                <a:gridCol w="1076325"/>
                <a:gridCol w="1152525"/>
                <a:gridCol w="1219200"/>
                <a:gridCol w="1371600"/>
              </a:tblGrid>
              <a:tr h="10044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GTLs</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Jan 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373"/>
                          </a:solidFill>
                          <a:effectLst/>
                          <a:latin typeface="Arial" charset="0"/>
                          <a:cs typeface="Arial" charset="0"/>
                        </a:rPr>
                        <a:t>GTLs</a:t>
                      </a:r>
                      <a:endParaRPr kumimoji="0" lang="en-US" sz="1400" b="0" i="0" u="none" strike="noStrike" cap="none" normalizeH="0" baseline="0" dirty="0" smtClean="0">
                        <a:ln>
                          <a:noFill/>
                        </a:ln>
                        <a:solidFill>
                          <a:srgbClr val="008373"/>
                        </a:solidFill>
                        <a:effectLst/>
                        <a:latin typeface="Arial" charset="0"/>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Nov 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80"/>
                          </a:solidFill>
                          <a:effectLst/>
                          <a:latin typeface="Arial" charset="0"/>
                        </a:rPr>
                        <a:t>GTLs</a:t>
                      </a:r>
                      <a:endParaRPr kumimoji="0" lang="en-US" sz="1400" b="0" i="0" u="none" strike="noStrike" cap="none" normalizeH="0" baseline="0" dirty="0" smtClean="0">
                        <a:ln>
                          <a:noFill/>
                        </a:ln>
                        <a:solidFill>
                          <a:srgbClr val="008080"/>
                        </a:solidFill>
                        <a:effectLst/>
                        <a:latin typeface="Arial" charset="0"/>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Dec 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80"/>
                          </a:solidFill>
                          <a:effectLst/>
                          <a:latin typeface="Arial" charset="0"/>
                        </a:rPr>
                        <a:t>GTLs</a:t>
                      </a:r>
                      <a:endParaRPr kumimoji="0" lang="en-US" sz="1400" b="0" i="0" u="none" strike="noStrike" cap="none" normalizeH="0" baseline="0" dirty="0" smtClean="0">
                        <a:ln>
                          <a:noFill/>
                        </a:ln>
                        <a:solidFill>
                          <a:srgbClr val="008080"/>
                        </a:solidFill>
                        <a:effectLst/>
                        <a:latin typeface="Arial" charset="0"/>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Jan 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80"/>
                          </a:solidFill>
                          <a:effectLst/>
                          <a:latin typeface="Arial" charset="0"/>
                        </a:rPr>
                        <a:t>GTLs</a:t>
                      </a:r>
                      <a:endParaRPr kumimoji="0" lang="en-US" sz="1400" b="0" i="0" u="none" strike="noStrike" cap="none" normalizeH="0" baseline="0" dirty="0" smtClean="0">
                        <a:ln>
                          <a:noFill/>
                        </a:ln>
                        <a:solidFill>
                          <a:srgbClr val="008080"/>
                        </a:solidFill>
                        <a:effectLst/>
                        <a:latin typeface="Arial" charset="0"/>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Last 12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Months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Total Days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(Dec13 – Nov14)</a:t>
                      </a:r>
                    </a:p>
                  </a:txBody>
                  <a:tcPr marT="45718" marB="45718" anchor="ctr" horzOverflow="overflow">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5716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Times New Roman" charset="0"/>
                          <a:cs typeface="Arial" charset="0"/>
                        </a:rPr>
                        <a:t>North – Houston </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58943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charset="0"/>
                          <a:cs typeface="Arial" charset="0"/>
                        </a:rPr>
                        <a:t>West – North</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6</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600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Times New Roman" charset="0"/>
                          <a:cs typeface="Arial" charset="0"/>
                        </a:rPr>
                        <a:t>Valley Import</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10</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600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Times New Roman" charset="0"/>
                          <a:cs typeface="Arial" charset="0"/>
                        </a:rPr>
                        <a:t>SOP110</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11</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r>
            </a:tbl>
          </a:graphicData>
        </a:graphic>
      </p:graphicFrame>
    </p:spTree>
    <p:extLst>
      <p:ext uri="{BB962C8B-B14F-4D97-AF65-F5344CB8AC3E}">
        <p14:creationId xmlns:p14="http://schemas.microsoft.com/office/powerpoint/2010/main" val="3638637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1800" dirty="0">
                <a:solidFill>
                  <a:srgbClr val="000000"/>
                </a:solidFill>
              </a:rPr>
              <a:t>Advisories and Watches - </a:t>
            </a:r>
            <a:r>
              <a:rPr lang="en-US" sz="1800" dirty="0" smtClean="0">
                <a:solidFill>
                  <a:srgbClr val="C00000"/>
                </a:solidFill>
              </a:rPr>
              <a:t>January 2015</a:t>
            </a:r>
            <a:endParaRPr lang="en-US" dirty="0" smtClean="0">
              <a:solidFill>
                <a:srgbClr val="000000"/>
              </a:solidFill>
            </a:endParaRPr>
          </a:p>
        </p:txBody>
      </p:sp>
      <p:sp>
        <p:nvSpPr>
          <p:cNvPr id="14339" name="Rectangle 3"/>
          <p:cNvSpPr>
            <a:spLocks noGrp="1" noChangeArrowheads="1"/>
          </p:cNvSpPr>
          <p:nvPr>
            <p:ph idx="4294967295"/>
          </p:nvPr>
        </p:nvSpPr>
        <p:spPr>
          <a:xfrm>
            <a:off x="685800" y="714375"/>
            <a:ext cx="8458200" cy="5314950"/>
          </a:xfrm>
        </p:spPr>
        <p:txBody>
          <a:bodyPr>
            <a:normAutofit/>
          </a:bodyPr>
          <a:lstStyle/>
          <a:p>
            <a:pPr marL="0" indent="0">
              <a:lnSpc>
                <a:spcPct val="80000"/>
              </a:lnSpc>
              <a:buNone/>
              <a:defRPr/>
            </a:pPr>
            <a:endParaRPr lang="en-US" sz="1600" b="1" dirty="0" smtClean="0"/>
          </a:p>
          <a:p>
            <a:pPr>
              <a:lnSpc>
                <a:spcPct val="80000"/>
              </a:lnSpc>
              <a:defRPr/>
            </a:pPr>
            <a:r>
              <a:rPr lang="en-US" sz="1800" dirty="0" smtClean="0"/>
              <a:t>Two advisories due to cold weather</a:t>
            </a:r>
            <a:endParaRPr lang="en-US" sz="1800" dirty="0"/>
          </a:p>
          <a:p>
            <a:pPr lvl="1">
              <a:lnSpc>
                <a:spcPct val="80000"/>
              </a:lnSpc>
              <a:defRPr/>
            </a:pPr>
            <a:r>
              <a:rPr lang="en-US" sz="1600" dirty="0"/>
              <a:t>Issued on </a:t>
            </a:r>
            <a:r>
              <a:rPr lang="en-US" sz="1600" dirty="0" smtClean="0"/>
              <a:t>1/2 and 1/6</a:t>
            </a:r>
          </a:p>
          <a:p>
            <a:pPr lvl="1">
              <a:lnSpc>
                <a:spcPct val="80000"/>
              </a:lnSpc>
              <a:defRPr/>
            </a:pPr>
            <a:endParaRPr lang="en-US" sz="1600" dirty="0"/>
          </a:p>
          <a:p>
            <a:pPr>
              <a:lnSpc>
                <a:spcPct val="80000"/>
              </a:lnSpc>
              <a:defRPr/>
            </a:pPr>
            <a:r>
              <a:rPr lang="en-US" sz="1800" dirty="0" smtClean="0"/>
              <a:t>One advisory for a K Index 7 geomagnetic disturbance</a:t>
            </a:r>
          </a:p>
          <a:p>
            <a:pPr lvl="1">
              <a:lnSpc>
                <a:spcPct val="80000"/>
              </a:lnSpc>
              <a:defRPr/>
            </a:pPr>
            <a:r>
              <a:rPr lang="en-US" sz="1600" dirty="0" smtClean="0"/>
              <a:t>Issued on 1/7</a:t>
            </a:r>
          </a:p>
          <a:p>
            <a:pPr lvl="1">
              <a:lnSpc>
                <a:spcPct val="80000"/>
              </a:lnSpc>
              <a:defRPr/>
            </a:pPr>
            <a:endParaRPr lang="en-US" sz="1600" dirty="0"/>
          </a:p>
          <a:p>
            <a:pPr>
              <a:lnSpc>
                <a:spcPct val="80000"/>
              </a:lnSpc>
              <a:defRPr/>
            </a:pPr>
            <a:r>
              <a:rPr lang="en-US" sz="1800" dirty="0"/>
              <a:t>One watch due to cold weather</a:t>
            </a:r>
          </a:p>
          <a:p>
            <a:pPr lvl="1">
              <a:lnSpc>
                <a:spcPct val="80000"/>
              </a:lnSpc>
              <a:defRPr/>
            </a:pPr>
            <a:r>
              <a:rPr lang="en-US" sz="1600" dirty="0"/>
              <a:t>Issued on 1/7</a:t>
            </a:r>
          </a:p>
          <a:p>
            <a:pPr>
              <a:lnSpc>
                <a:spcPct val="80000"/>
              </a:lnSpc>
              <a:defRPr/>
            </a:pPr>
            <a:endParaRPr lang="en-US" sz="1800" dirty="0"/>
          </a:p>
          <a:p>
            <a:pPr>
              <a:lnSpc>
                <a:spcPct val="80000"/>
              </a:lnSpc>
              <a:defRPr/>
            </a:pPr>
            <a:r>
              <a:rPr lang="en-US" sz="1800" dirty="0" smtClean="0"/>
              <a:t>One advisory </a:t>
            </a:r>
            <a:r>
              <a:rPr lang="en-US" sz="1800" dirty="0"/>
              <a:t>due to </a:t>
            </a:r>
            <a:r>
              <a:rPr lang="en-US" sz="1800" dirty="0" smtClean="0"/>
              <a:t>postponing of the DAM Solution</a:t>
            </a:r>
            <a:endParaRPr lang="en-US" sz="1800" dirty="0"/>
          </a:p>
          <a:p>
            <a:pPr lvl="1">
              <a:lnSpc>
                <a:spcPct val="80000"/>
              </a:lnSpc>
              <a:defRPr/>
            </a:pPr>
            <a:r>
              <a:rPr lang="en-US" sz="1600" dirty="0"/>
              <a:t>Issued </a:t>
            </a:r>
            <a:r>
              <a:rPr lang="en-US" sz="1600" dirty="0" smtClean="0"/>
              <a:t>on 1/28</a:t>
            </a:r>
          </a:p>
          <a:p>
            <a:pPr marL="457200" lvl="1" indent="0">
              <a:lnSpc>
                <a:spcPct val="80000"/>
              </a:lnSpc>
              <a:buNone/>
              <a:defRPr/>
            </a:pPr>
            <a:endParaRPr lang="en-US" sz="1600" dirty="0"/>
          </a:p>
        </p:txBody>
      </p:sp>
    </p:spTree>
    <p:extLst>
      <p:ext uri="{BB962C8B-B14F-4D97-AF65-F5344CB8AC3E}">
        <p14:creationId xmlns:p14="http://schemas.microsoft.com/office/powerpoint/2010/main" val="1668908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Lake Levels Update – </a:t>
            </a:r>
            <a:r>
              <a:rPr lang="en-US" sz="1800" dirty="0" smtClean="0">
                <a:solidFill>
                  <a:srgbClr val="C00000"/>
                </a:solidFill>
              </a:rPr>
              <a:t>February 1, 2015</a:t>
            </a:r>
            <a:endParaRPr lang="en-US" sz="1800"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2" y="767737"/>
            <a:ext cx="6753224" cy="529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5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smtClean="0"/>
              <a:t>Planning Summary – </a:t>
            </a:r>
            <a:r>
              <a:rPr lang="en-US" sz="1800" dirty="0" smtClean="0">
                <a:solidFill>
                  <a:srgbClr val="C00000"/>
                </a:solidFill>
              </a:rPr>
              <a:t>January 2015</a:t>
            </a:r>
            <a:endParaRPr lang="en-US" sz="1800" dirty="0">
              <a:solidFill>
                <a:srgbClr val="C00000"/>
              </a:solidFill>
            </a:endParaRPr>
          </a:p>
        </p:txBody>
      </p:sp>
      <p:sp>
        <p:nvSpPr>
          <p:cNvPr id="5" name="Content Placeholder 4"/>
          <p:cNvSpPr>
            <a:spLocks noGrp="1"/>
          </p:cNvSpPr>
          <p:nvPr>
            <p:ph idx="4294967295"/>
          </p:nvPr>
        </p:nvSpPr>
        <p:spPr>
          <a:xfrm>
            <a:off x="499078" y="840486"/>
            <a:ext cx="7926388" cy="3736975"/>
          </a:xfrm>
          <a:prstGeom prst="rect">
            <a:avLst/>
          </a:prstGeom>
        </p:spPr>
        <p:txBody>
          <a:bodyPr wrap="square">
            <a:spAutoFit/>
          </a:bodyPr>
          <a:lstStyle/>
          <a:p>
            <a:pPr marL="285750" indent="-285750">
              <a:buFont typeface="Arial" charset="0"/>
              <a:buChar char="•"/>
            </a:pPr>
            <a:r>
              <a:rPr lang="en-US" sz="1600" dirty="0"/>
              <a:t>ERCOT is currently tracking </a:t>
            </a:r>
            <a:r>
              <a:rPr lang="en-US" sz="1600" dirty="0" smtClean="0"/>
              <a:t>239 </a:t>
            </a:r>
            <a:r>
              <a:rPr lang="en-US" sz="1600" dirty="0"/>
              <a:t>active generation interconnection requests totaling over </a:t>
            </a:r>
            <a:r>
              <a:rPr lang="en-US" sz="1600" dirty="0" smtClean="0"/>
              <a:t>62,100 </a:t>
            </a:r>
            <a:r>
              <a:rPr lang="en-US" sz="1600" dirty="0"/>
              <a:t>MW. </a:t>
            </a:r>
            <a:r>
              <a:rPr lang="en-US" sz="1600" dirty="0" smtClean="0"/>
              <a:t>This </a:t>
            </a:r>
            <a:r>
              <a:rPr lang="en-US" sz="1600" dirty="0"/>
              <a:t>includes over </a:t>
            </a:r>
            <a:r>
              <a:rPr lang="en-US" sz="1600" dirty="0" smtClean="0"/>
              <a:t>24,100 </a:t>
            </a:r>
            <a:r>
              <a:rPr lang="en-US" sz="1600" dirty="0"/>
              <a:t>MW of wind </a:t>
            </a:r>
            <a:r>
              <a:rPr lang="en-US" sz="1600" dirty="0" smtClean="0"/>
              <a:t>generation.</a:t>
            </a:r>
          </a:p>
          <a:p>
            <a:pPr marL="0" indent="0">
              <a:buNone/>
            </a:pPr>
            <a:endParaRPr lang="en-US" sz="1600" strike="sngStrike" dirty="0" smtClean="0"/>
          </a:p>
          <a:p>
            <a:pPr marL="285750" lvl="0" indent="-285750"/>
            <a:r>
              <a:rPr lang="en-US" sz="1600" dirty="0"/>
              <a:t>ERCOT is currently reviewing proposed transmission improvements with a total cost of </a:t>
            </a:r>
            <a:r>
              <a:rPr lang="en-US" sz="1600" dirty="0" smtClean="0"/>
              <a:t>$483.1 </a:t>
            </a:r>
            <a:r>
              <a:rPr lang="en-US" sz="1600" dirty="0"/>
              <a:t>Million</a:t>
            </a:r>
            <a:r>
              <a:rPr lang="en-US" sz="1600" dirty="0" smtClean="0"/>
              <a:t>.</a:t>
            </a:r>
          </a:p>
          <a:p>
            <a:pPr marL="285750" lvl="0" indent="-285750"/>
            <a:endParaRPr lang="en-US" sz="1600" dirty="0"/>
          </a:p>
          <a:p>
            <a:pPr marL="285750" lvl="0" indent="-285750"/>
            <a:r>
              <a:rPr lang="en-US" sz="1600" dirty="0"/>
              <a:t>Transmission Projects endorsed in </a:t>
            </a:r>
            <a:r>
              <a:rPr lang="en-US" sz="1600" dirty="0" smtClean="0"/>
              <a:t>2015 </a:t>
            </a:r>
            <a:r>
              <a:rPr lang="en-US" sz="1600" dirty="0"/>
              <a:t>total </a:t>
            </a:r>
            <a:r>
              <a:rPr lang="en-US" sz="1600" dirty="0" smtClean="0"/>
              <a:t>$24 </a:t>
            </a:r>
            <a:r>
              <a:rPr lang="en-US" sz="1600" dirty="0"/>
              <a:t>Million</a:t>
            </a:r>
            <a:r>
              <a:rPr lang="en-US" sz="1600" dirty="0" smtClean="0"/>
              <a:t>.</a:t>
            </a:r>
          </a:p>
          <a:p>
            <a:pPr marL="285750" lvl="0" indent="-285750"/>
            <a:endParaRPr lang="en-US" sz="1600" dirty="0"/>
          </a:p>
          <a:p>
            <a:pPr marL="285750" lvl="0" indent="-285750"/>
            <a:r>
              <a:rPr lang="en-US" sz="1600" dirty="0"/>
              <a:t>All projects (in engineering, routing, </a:t>
            </a:r>
            <a:r>
              <a:rPr lang="en-US" sz="1600" dirty="0" smtClean="0"/>
              <a:t>licensing, </a:t>
            </a:r>
            <a:r>
              <a:rPr lang="en-US" sz="1600" dirty="0"/>
              <a:t>and construction) total approximately </a:t>
            </a:r>
            <a:r>
              <a:rPr lang="en-US" sz="1600" dirty="0" smtClean="0"/>
              <a:t>$5.54 </a:t>
            </a:r>
            <a:r>
              <a:rPr lang="en-US" sz="1600" dirty="0"/>
              <a:t>Billion</a:t>
            </a:r>
            <a:r>
              <a:rPr lang="en-US" sz="1600" dirty="0" smtClean="0"/>
              <a:t>.</a:t>
            </a:r>
          </a:p>
          <a:p>
            <a:pPr marL="285750" lvl="0" indent="-285750">
              <a:buNone/>
            </a:pPr>
            <a:endParaRPr lang="en-US" sz="1600" strike="sngStrike" dirty="0"/>
          </a:p>
          <a:p>
            <a:pPr marL="285750" lvl="0" indent="-285750"/>
            <a:r>
              <a:rPr lang="en-US" sz="1600" dirty="0"/>
              <a:t>Transmission Projects energized in 2014 total about </a:t>
            </a:r>
            <a:r>
              <a:rPr lang="en-US" sz="1600" dirty="0" smtClean="0"/>
              <a:t>$693.7 </a:t>
            </a:r>
            <a:r>
              <a:rPr lang="en-US" sz="1600" dirty="0"/>
              <a:t>Million.</a:t>
            </a:r>
          </a:p>
          <a:p>
            <a:pPr marL="0" indent="0">
              <a:buNone/>
            </a:pPr>
            <a:endParaRPr lang="en-US" sz="1600" dirty="0"/>
          </a:p>
        </p:txBody>
      </p:sp>
      <p:sp>
        <p:nvSpPr>
          <p:cNvPr id="4" name="Rectangle 3"/>
          <p:cNvSpPr/>
          <p:nvPr/>
        </p:nvSpPr>
        <p:spPr>
          <a:xfrm>
            <a:off x="2286000" y="612845"/>
            <a:ext cx="4572000" cy="369332"/>
          </a:xfrm>
          <a:prstGeom prst="rect">
            <a:avLst/>
          </a:prstGeom>
        </p:spPr>
        <p:txBody>
          <a:bodyPr>
            <a:spAutoFit/>
          </a:bodyPr>
          <a:lstStyle/>
          <a:p>
            <a:pPr marL="285750" indent="-285750">
              <a:buFont typeface="Arial" charset="0"/>
              <a:buChar char="•"/>
            </a:pPr>
            <a:endParaRPr lang="en-US" dirty="0">
              <a:solidFill>
                <a:prstClr val="black"/>
              </a:solidFill>
            </a:endParaRPr>
          </a:p>
        </p:txBody>
      </p:sp>
    </p:spTree>
    <p:extLst>
      <p:ext uri="{BB962C8B-B14F-4D97-AF65-F5344CB8AC3E}">
        <p14:creationId xmlns:p14="http://schemas.microsoft.com/office/powerpoint/2010/main" val="159548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Cumulative Installed MW Capacity of Interconnection Requests</a:t>
            </a:r>
            <a:r>
              <a:rPr lang="en-US" sz="1800" dirty="0"/>
              <a:t> </a:t>
            </a:r>
            <a:r>
              <a:rPr lang="en-US" sz="1800" dirty="0" smtClean="0"/>
              <a:t/>
            </a:r>
            <a:br>
              <a:rPr lang="en-US" sz="1800" dirty="0" smtClean="0"/>
            </a:br>
            <a:r>
              <a:rPr lang="en-US" sz="1800" dirty="0" smtClean="0"/>
              <a:t>by Zone – </a:t>
            </a:r>
            <a:r>
              <a:rPr lang="en-US" sz="1800" dirty="0" smtClean="0">
                <a:solidFill>
                  <a:srgbClr val="C00000"/>
                </a:solidFill>
              </a:rPr>
              <a:t>January 2015</a:t>
            </a:r>
            <a:endParaRPr lang="en-US" sz="1800" dirty="0">
              <a:solidFill>
                <a:srgbClr val="C0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4" name="Rectangle 3"/>
          <p:cNvSpPr>
            <a:spLocks noChangeArrowheads="1"/>
          </p:cNvSpPr>
          <p:nvPr/>
        </p:nvSpPr>
        <p:spPr bwMode="auto">
          <a:xfrm>
            <a:off x="285750" y="824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29" y="1556724"/>
            <a:ext cx="3559271" cy="2978290"/>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779" y="1451850"/>
            <a:ext cx="3840471" cy="3188036"/>
          </a:xfrm>
          <a:prstGeom prst="rect">
            <a:avLst/>
          </a:prstGeom>
        </p:spPr>
      </p:pic>
    </p:spTree>
    <p:extLst>
      <p:ext uri="{BB962C8B-B14F-4D97-AF65-F5344CB8AC3E}">
        <p14:creationId xmlns:p14="http://schemas.microsoft.com/office/powerpoint/2010/main" val="3415048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Cumulative Installed MW Capacity of Interconnection Requests</a:t>
            </a:r>
            <a:br>
              <a:rPr lang="en-US" sz="1800" dirty="0" smtClean="0"/>
            </a:br>
            <a:r>
              <a:rPr lang="en-US" sz="1800" dirty="0" smtClean="0"/>
              <a:t> by Zone – </a:t>
            </a:r>
            <a:r>
              <a:rPr lang="en-US" sz="1800" dirty="0" smtClean="0">
                <a:solidFill>
                  <a:srgbClr val="C00000"/>
                </a:solidFill>
              </a:rPr>
              <a:t>January 2015</a:t>
            </a:r>
            <a:endParaRPr lang="en-US" sz="1800" dirty="0">
              <a:solidFill>
                <a:srgbClr val="C0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4" name="Rectangle 3"/>
          <p:cNvSpPr>
            <a:spLocks noChangeArrowheads="1"/>
          </p:cNvSpPr>
          <p:nvPr/>
        </p:nvSpPr>
        <p:spPr bwMode="auto">
          <a:xfrm>
            <a:off x="285750" y="824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48" y="1442599"/>
            <a:ext cx="3794431" cy="3186443"/>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799" y="1452646"/>
            <a:ext cx="3794433" cy="3186444"/>
          </a:xfrm>
          <a:prstGeom prst="rect">
            <a:avLst/>
          </a:prstGeom>
        </p:spPr>
      </p:pic>
    </p:spTree>
    <p:extLst>
      <p:ext uri="{BB962C8B-B14F-4D97-AF65-F5344CB8AC3E}">
        <p14:creationId xmlns:p14="http://schemas.microsoft.com/office/powerpoint/2010/main" val="1085589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Cumulative Installed MW Capacity of Interconnection Requests</a:t>
            </a:r>
            <a:br>
              <a:rPr lang="en-US" sz="1800" dirty="0" smtClean="0"/>
            </a:br>
            <a:r>
              <a:rPr lang="en-US" sz="1800" dirty="0" smtClean="0"/>
              <a:t> by Zone – </a:t>
            </a:r>
            <a:r>
              <a:rPr lang="en-US" sz="1800" dirty="0" smtClean="0">
                <a:solidFill>
                  <a:srgbClr val="C00000"/>
                </a:solidFill>
              </a:rPr>
              <a:t>January 2015</a:t>
            </a:r>
            <a:endParaRPr lang="en-US" sz="1800" dirty="0">
              <a:solidFill>
                <a:srgbClr val="C0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4" name="Rectangle 3"/>
          <p:cNvSpPr>
            <a:spLocks noChangeArrowheads="1"/>
          </p:cNvSpPr>
          <p:nvPr/>
        </p:nvSpPr>
        <p:spPr bwMode="auto">
          <a:xfrm>
            <a:off x="285750" y="824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47" y="1442598"/>
            <a:ext cx="3794431" cy="3186443"/>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800" y="1452646"/>
            <a:ext cx="3794431" cy="3186443"/>
          </a:xfrm>
          <a:prstGeom prst="rect">
            <a:avLst/>
          </a:prstGeom>
        </p:spPr>
      </p:pic>
    </p:spTree>
    <p:extLst>
      <p:ext uri="{BB962C8B-B14F-4D97-AF65-F5344CB8AC3E}">
        <p14:creationId xmlns:p14="http://schemas.microsoft.com/office/powerpoint/2010/main" val="3450518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Wind Generation – </a:t>
            </a:r>
            <a:r>
              <a:rPr lang="en-US" sz="1800" dirty="0" smtClean="0">
                <a:solidFill>
                  <a:srgbClr val="C00000"/>
                </a:solidFill>
              </a:rPr>
              <a:t>January 2015</a:t>
            </a:r>
            <a:endParaRPr lang="en-US" sz="1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680" y="781050"/>
            <a:ext cx="5932050" cy="5248275"/>
          </a:xfrm>
          <a:prstGeom prst="rect">
            <a:avLst/>
          </a:prstGeom>
        </p:spPr>
      </p:pic>
    </p:spTree>
    <p:extLst>
      <p:ext uri="{BB962C8B-B14F-4D97-AF65-F5344CB8AC3E}">
        <p14:creationId xmlns:p14="http://schemas.microsoft.com/office/powerpoint/2010/main" val="2616515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Generation Interconnection Activity by Fuel – </a:t>
            </a:r>
            <a:r>
              <a:rPr lang="en-US" sz="1800" dirty="0" smtClean="0">
                <a:solidFill>
                  <a:srgbClr val="C00000"/>
                </a:solidFill>
              </a:rPr>
              <a:t>January 2015</a:t>
            </a:r>
            <a:endParaRPr lang="en-US" sz="1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Rectangle 2"/>
          <p:cNvSpPr>
            <a:spLocks noChangeArrowheads="1"/>
          </p:cNvSpPr>
          <p:nvPr/>
        </p:nvSpPr>
        <p:spPr bwMode="auto">
          <a:xfrm>
            <a:off x="258513" y="318170"/>
            <a:ext cx="8047288" cy="27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3" y="1268929"/>
            <a:ext cx="8571150" cy="4053439"/>
          </a:xfrm>
          <a:prstGeom prst="rect">
            <a:avLst/>
          </a:prstGeom>
        </p:spPr>
      </p:pic>
    </p:spTree>
    <p:extLst>
      <p:ext uri="{BB962C8B-B14F-4D97-AF65-F5344CB8AC3E}">
        <p14:creationId xmlns:p14="http://schemas.microsoft.com/office/powerpoint/2010/main" val="85377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04925" y="2736053"/>
            <a:ext cx="6553200" cy="1385895"/>
            <a:chOff x="1304925" y="2799182"/>
            <a:chExt cx="6553200" cy="1385895"/>
          </a:xfrm>
        </p:grpSpPr>
        <p:sp>
          <p:nvSpPr>
            <p:cNvPr id="2" name="TextBox 1"/>
            <p:cNvSpPr txBox="1"/>
            <p:nvPr/>
          </p:nvSpPr>
          <p:spPr>
            <a:xfrm>
              <a:off x="1304925" y="3160868"/>
              <a:ext cx="6553200" cy="584775"/>
            </a:xfrm>
            <a:prstGeom prst="rect">
              <a:avLst/>
            </a:prstGeom>
            <a:noFill/>
          </p:spPr>
          <p:txBody>
            <a:bodyPr wrap="square" rtlCol="0">
              <a:spAutoFit/>
            </a:bodyPr>
            <a:lstStyle/>
            <a:p>
              <a:pPr algn="ctr"/>
              <a:r>
                <a:rPr lang="en-US" sz="3200" b="1" dirty="0" smtClean="0">
                  <a:solidFill>
                    <a:prstClr val="black"/>
                  </a:solidFill>
                </a:rPr>
                <a:t>Grid Planning &amp; Operations</a:t>
              </a:r>
              <a:endParaRPr lang="en-US" b="1" dirty="0" smtClean="0">
                <a:solidFill>
                  <a:prstClr val="black"/>
                </a:solidFill>
              </a:endParaRPr>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39873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Generation Interconnection Activity by Project Phase </a:t>
            </a:r>
            <a:r>
              <a:rPr lang="en-US" sz="1800" dirty="0" smtClean="0"/>
              <a:t>– </a:t>
            </a:r>
            <a:r>
              <a:rPr lang="en-US" sz="1800" dirty="0" smtClean="0">
                <a:solidFill>
                  <a:srgbClr val="C00000"/>
                </a:solidFill>
              </a:rPr>
              <a:t>January 2015</a:t>
            </a:r>
            <a:endParaRPr lang="en-US" sz="1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81" y="894243"/>
            <a:ext cx="8483636" cy="5153675"/>
          </a:xfrm>
          <a:prstGeom prst="rect">
            <a:avLst/>
          </a:prstGeom>
        </p:spPr>
      </p:pic>
    </p:spTree>
    <p:extLst>
      <p:ext uri="{BB962C8B-B14F-4D97-AF65-F5344CB8AC3E}">
        <p14:creationId xmlns:p14="http://schemas.microsoft.com/office/powerpoint/2010/main" val="1882749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214586"/>
              <a:ext cx="6553200" cy="584775"/>
            </a:xfrm>
            <a:prstGeom prst="rect">
              <a:avLst/>
            </a:prstGeom>
            <a:noFill/>
          </p:spPr>
          <p:txBody>
            <a:bodyPr wrap="square" rtlCol="0">
              <a:spAutoFit/>
            </a:bodyPr>
            <a:lstStyle/>
            <a:p>
              <a:pPr algn="ctr"/>
              <a:r>
                <a:rPr lang="en-US" sz="3200" b="1" dirty="0" smtClean="0"/>
                <a:t>Market Operations</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742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Day-Ahead Schedule (Hourly Average) – </a:t>
            </a:r>
            <a:r>
              <a:rPr lang="en-US" dirty="0" smtClean="0">
                <a:solidFill>
                  <a:srgbClr val="C00000"/>
                </a:solidFill>
              </a:rPr>
              <a:t>January 2015</a:t>
            </a:r>
            <a:endParaRPr lang="en-US" dirty="0">
              <a:solidFill>
                <a:srgbClr val="C00000"/>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288816160"/>
              </p:ext>
            </p:extLst>
          </p:nvPr>
        </p:nvGraphicFramePr>
        <p:xfrm>
          <a:off x="379665" y="733425"/>
          <a:ext cx="8135686" cy="5229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51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1800" dirty="0" smtClean="0"/>
              <a:t>Day-Ahead Electricity And Ancillary Service Hourly Average Prices –</a:t>
            </a:r>
            <a:br>
              <a:rPr lang="en-US" sz="1800" dirty="0" smtClean="0"/>
            </a:br>
            <a:r>
              <a:rPr lang="en-US" sz="1800" dirty="0" smtClean="0">
                <a:solidFill>
                  <a:srgbClr val="C00000"/>
                </a:solidFill>
              </a:rPr>
              <a:t>January 2015</a:t>
            </a:r>
            <a:endParaRPr lang="en-US" sz="1800" dirty="0" smtClean="0"/>
          </a:p>
        </p:txBody>
      </p:sp>
      <p:graphicFrame>
        <p:nvGraphicFramePr>
          <p:cNvPr id="5" name="Chart 4"/>
          <p:cNvGraphicFramePr>
            <a:graphicFrameLocks noGrp="1"/>
          </p:cNvGraphicFramePr>
          <p:nvPr>
            <p:extLst>
              <p:ext uri="{D42A27DB-BD31-4B8C-83A1-F6EECF244321}">
                <p14:modId xmlns:p14="http://schemas.microsoft.com/office/powerpoint/2010/main" val="2374637990"/>
              </p:ext>
            </p:extLst>
          </p:nvPr>
        </p:nvGraphicFramePr>
        <p:xfrm>
          <a:off x="447675" y="752475"/>
          <a:ext cx="8279866" cy="5248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6052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z="1800" dirty="0" smtClean="0"/>
              <a:t>Day-Ahead Vs Real-Time Load Zone SPP (Hourly Average) – </a:t>
            </a:r>
            <a:r>
              <a:rPr lang="en-US" sz="1800" dirty="0" smtClean="0">
                <a:solidFill>
                  <a:srgbClr val="C00000"/>
                </a:solidFill>
              </a:rPr>
              <a:t>January 2015</a:t>
            </a:r>
            <a:endParaRPr lang="en-US" sz="1800" dirty="0" smtClean="0"/>
          </a:p>
        </p:txBody>
      </p:sp>
      <p:sp>
        <p:nvSpPr>
          <p:cNvPr id="6" name="TextBox 1"/>
          <p:cNvSpPr txBox="1"/>
          <p:nvPr/>
        </p:nvSpPr>
        <p:spPr>
          <a:xfrm>
            <a:off x="1219200" y="1371600"/>
            <a:ext cx="914414" cy="91438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graphicFrame>
        <p:nvGraphicFramePr>
          <p:cNvPr id="5" name="Chart 4"/>
          <p:cNvGraphicFramePr>
            <a:graphicFrameLocks noGrp="1"/>
          </p:cNvGraphicFramePr>
          <p:nvPr>
            <p:extLst>
              <p:ext uri="{D42A27DB-BD31-4B8C-83A1-F6EECF244321}">
                <p14:modId xmlns:p14="http://schemas.microsoft.com/office/powerpoint/2010/main" val="1803010767"/>
              </p:ext>
            </p:extLst>
          </p:nvPr>
        </p:nvGraphicFramePr>
        <p:xfrm>
          <a:off x="293938" y="685800"/>
          <a:ext cx="8482556" cy="55078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055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1800" dirty="0" smtClean="0"/>
              <a:t>Day-Ahead Vs Real-Time Hub Average SPP (Hourly Average) – </a:t>
            </a:r>
            <a:r>
              <a:rPr lang="en-US" sz="1800" dirty="0" smtClean="0">
                <a:solidFill>
                  <a:srgbClr val="C00000"/>
                </a:solidFill>
              </a:rPr>
              <a:t>January 2015</a:t>
            </a:r>
            <a:endParaRPr lang="en-US" sz="1800" dirty="0"/>
          </a:p>
        </p:txBody>
      </p:sp>
      <p:graphicFrame>
        <p:nvGraphicFramePr>
          <p:cNvPr id="4" name="Chart 3"/>
          <p:cNvGraphicFramePr>
            <a:graphicFrameLocks noGrp="1"/>
          </p:cNvGraphicFramePr>
          <p:nvPr>
            <p:extLst>
              <p:ext uri="{D42A27DB-BD31-4B8C-83A1-F6EECF244321}">
                <p14:modId xmlns:p14="http://schemas.microsoft.com/office/powerpoint/2010/main" val="432944388"/>
              </p:ext>
            </p:extLst>
          </p:nvPr>
        </p:nvGraphicFramePr>
        <p:xfrm>
          <a:off x="352425" y="704850"/>
          <a:ext cx="8343900"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803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DRUC </a:t>
            </a:r>
            <a:r>
              <a:rPr lang="en-US" sz="2000" dirty="0"/>
              <a:t>Monthly Summary </a:t>
            </a:r>
            <a:r>
              <a:rPr lang="en-US" sz="2000" dirty="0" smtClean="0"/>
              <a:t>(Hourly Average) – </a:t>
            </a:r>
            <a:r>
              <a:rPr lang="en-US" sz="2000" dirty="0" smtClean="0">
                <a:solidFill>
                  <a:srgbClr val="C00000"/>
                </a:solidFill>
              </a:rPr>
              <a:t>January 2015</a:t>
            </a:r>
            <a:endParaRPr lang="en-US" sz="2000" dirty="0"/>
          </a:p>
        </p:txBody>
      </p:sp>
      <p:graphicFrame>
        <p:nvGraphicFramePr>
          <p:cNvPr id="4" name="Chart 3"/>
          <p:cNvGraphicFramePr>
            <a:graphicFrameLocks noGrp="1"/>
          </p:cNvGraphicFramePr>
          <p:nvPr>
            <p:extLst>
              <p:ext uri="{D42A27DB-BD31-4B8C-83A1-F6EECF244321}">
                <p14:modId xmlns:p14="http://schemas.microsoft.com/office/powerpoint/2010/main" val="4177836948"/>
              </p:ext>
            </p:extLst>
          </p:nvPr>
        </p:nvGraphicFramePr>
        <p:xfrm>
          <a:off x="379663" y="733425"/>
          <a:ext cx="8482555" cy="5612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8470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HRUC Monthly Summary – </a:t>
            </a:r>
            <a:r>
              <a:rPr lang="en-US" dirty="0" smtClean="0">
                <a:solidFill>
                  <a:srgbClr val="C00000"/>
                </a:solidFill>
              </a:rPr>
              <a:t>January 2015</a:t>
            </a:r>
            <a:endParaRPr lang="en-US" dirty="0" smtClean="0"/>
          </a:p>
        </p:txBody>
      </p:sp>
      <p:graphicFrame>
        <p:nvGraphicFramePr>
          <p:cNvPr id="4" name="Chart 3"/>
          <p:cNvGraphicFramePr>
            <a:graphicFrameLocks noGrp="1"/>
          </p:cNvGraphicFramePr>
          <p:nvPr>
            <p:extLst>
              <p:ext uri="{D42A27DB-BD31-4B8C-83A1-F6EECF244321}">
                <p14:modId xmlns:p14="http://schemas.microsoft.com/office/powerpoint/2010/main" val="2596656121"/>
              </p:ext>
            </p:extLst>
          </p:nvPr>
        </p:nvGraphicFramePr>
        <p:xfrm>
          <a:off x="295276" y="640808"/>
          <a:ext cx="8343900" cy="5436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4704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9"/>
          <p:cNvSpPr>
            <a:spLocks noChangeArrowheads="1"/>
          </p:cNvSpPr>
          <p:nvPr/>
        </p:nvSpPr>
        <p:spPr bwMode="auto">
          <a:xfrm>
            <a:off x="571878" y="1740021"/>
            <a:ext cx="7902166" cy="2947387"/>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sp>
        <p:nvSpPr>
          <p:cNvPr id="22530" name="Title 1"/>
          <p:cNvSpPr>
            <a:spLocks noGrp="1"/>
          </p:cNvSpPr>
          <p:nvPr>
            <p:ph type="title"/>
          </p:nvPr>
        </p:nvSpPr>
        <p:spPr/>
        <p:txBody>
          <a:bodyPr/>
          <a:lstStyle/>
          <a:p>
            <a:r>
              <a:rPr lang="en-US" sz="2000" dirty="0" smtClean="0"/>
              <a:t>Non-Spinning Reserve Service Deployment – </a:t>
            </a:r>
            <a:r>
              <a:rPr lang="en-US" sz="2000" dirty="0" smtClean="0">
                <a:solidFill>
                  <a:srgbClr val="C00000"/>
                </a:solidFill>
              </a:rPr>
              <a:t>January 2015</a:t>
            </a:r>
            <a:endParaRPr lang="en-US" sz="2000" dirty="0" smtClean="0"/>
          </a:p>
        </p:txBody>
      </p:sp>
      <p:graphicFrame>
        <p:nvGraphicFramePr>
          <p:cNvPr id="5" name="Table Placeholder 6"/>
          <p:cNvGraphicFramePr>
            <a:graphicFrameLocks/>
          </p:cNvGraphicFramePr>
          <p:nvPr>
            <p:extLst>
              <p:ext uri="{D42A27DB-BD31-4B8C-83A1-F6EECF244321}">
                <p14:modId xmlns:p14="http://schemas.microsoft.com/office/powerpoint/2010/main" val="268291288"/>
              </p:ext>
            </p:extLst>
          </p:nvPr>
        </p:nvGraphicFramePr>
        <p:xfrm>
          <a:off x="756719" y="1925726"/>
          <a:ext cx="7532483" cy="1303337"/>
        </p:xfrm>
        <a:graphic>
          <a:graphicData uri="http://schemas.openxmlformats.org/drawingml/2006/table">
            <a:tbl>
              <a:tblPr firstRow="1" bandRow="1">
                <a:effectLst/>
                <a:tableStyleId>{912C8C85-51F0-491E-9774-3900AFEF0FD7}</a:tableStyleId>
              </a:tblPr>
              <a:tblGrid>
                <a:gridCol w="1752017"/>
                <a:gridCol w="1568755"/>
                <a:gridCol w="1295912"/>
                <a:gridCol w="1376906"/>
                <a:gridCol w="1538893"/>
              </a:tblGrid>
              <a:tr h="693737">
                <a:tc>
                  <a:txBody>
                    <a:bodyPr/>
                    <a:lstStyle/>
                    <a:p>
                      <a:pPr algn="ctr" fontAlgn="b"/>
                      <a:r>
                        <a:rPr lang="en-US" sz="1200" b="1" i="0" u="none" strike="noStrike" dirty="0" smtClean="0">
                          <a:solidFill>
                            <a:srgbClr val="000000"/>
                          </a:solidFill>
                          <a:latin typeface="Arial" pitchFamily="34" charset="0"/>
                          <a:cs typeface="Arial" pitchFamily="34" charset="0"/>
                        </a:rPr>
                        <a:t>Deployment Start Time</a:t>
                      </a:r>
                      <a:endParaRPr lang="en-US" sz="12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Deployment End Time</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Deployment Duration (Hours)</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Max Deployment</a:t>
                      </a:r>
                      <a:r>
                        <a:rPr lang="en-US" sz="1200" b="1" i="0" u="none" strike="noStrike" baseline="0" dirty="0" smtClean="0">
                          <a:solidFill>
                            <a:srgbClr val="000000"/>
                          </a:solidFill>
                          <a:latin typeface="Arial" pitchFamily="34" charset="0"/>
                          <a:cs typeface="Arial" pitchFamily="34" charset="0"/>
                        </a:rPr>
                        <a:t> (MW)</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Reason</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r>
              <a:tr h="609600">
                <a:tc>
                  <a:txBody>
                    <a:bodyPr/>
                    <a:lstStyle/>
                    <a:p>
                      <a:pPr marL="0" algn="ctr" defTabSz="457200" rtl="0" eaLnBrk="1" fontAlgn="b" latinLnBrk="0" hangingPunct="1"/>
                      <a:r>
                        <a:rPr lang="en-US" sz="1400" b="0" i="0" u="none" strike="noStrike" kern="1200" dirty="0" smtClean="0">
                          <a:solidFill>
                            <a:srgbClr val="000000"/>
                          </a:solidFill>
                          <a:latin typeface="Calibri"/>
                          <a:ea typeface="+mn-ea"/>
                          <a:cs typeface="+mn-cs"/>
                        </a:rPr>
                        <a:t>None</a:t>
                      </a:r>
                      <a:endParaRPr lang="en-US" sz="1400" b="0" i="0" u="none" strike="noStrike" kern="1200" dirty="0">
                        <a:solidFill>
                          <a:srgbClr val="000000"/>
                        </a:solidFill>
                        <a:latin typeface="Calibri"/>
                        <a:ea typeface="+mn-ea"/>
                        <a:cs typeface="+mn-cs"/>
                      </a:endParaRPr>
                    </a:p>
                  </a:txBody>
                  <a:tcPr marL="0" marR="0" marT="0"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algn="ctr" defTabSz="457200" rtl="0" eaLnBrk="1" fontAlgn="b" latinLnBrk="0" hangingPunct="1"/>
                      <a:endParaRPr lang="en-US" sz="1400" b="0" i="0" u="none" strike="noStrike" kern="1200" dirty="0">
                        <a:solidFill>
                          <a:srgbClr val="000000"/>
                        </a:solidFill>
                        <a:latin typeface="Calibri"/>
                        <a:ea typeface="+mn-ea"/>
                        <a:cs typeface="+mn-cs"/>
                      </a:endParaRPr>
                    </a:p>
                  </a:txBody>
                  <a:tcPr marL="0" marR="0" marT="0" marB="0" anchor="b">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0" algn="ctr" defTabSz="457200" rtl="0" eaLnBrk="1" fontAlgn="b" latinLnBrk="0" hangingPunct="1"/>
                      <a:endParaRPr lang="en-US" sz="1400" b="0" i="0" u="none" strike="noStrike" kern="1200" dirty="0">
                        <a:solidFill>
                          <a:srgbClr val="000000"/>
                        </a:solidFill>
                        <a:latin typeface="Calibri"/>
                        <a:ea typeface="+mn-ea"/>
                        <a:cs typeface="+mn-cs"/>
                      </a:endParaRPr>
                    </a:p>
                  </a:txBody>
                  <a:tcPr marL="0" marR="0" marT="0" marB="0" anchor="b">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0" algn="ctr" defTabSz="457200" rtl="0" eaLnBrk="1" fontAlgn="b" latinLnBrk="0" hangingPunct="1"/>
                      <a:endParaRPr lang="en-US" sz="1400" b="0" i="0" u="none" strike="noStrike" kern="1200" dirty="0" smtClean="0">
                        <a:solidFill>
                          <a:srgbClr val="000000"/>
                        </a:solidFill>
                        <a:latin typeface="Calibri"/>
                        <a:ea typeface="+mn-ea"/>
                        <a:cs typeface="+mn-cs"/>
                      </a:endParaRPr>
                    </a:p>
                  </a:txBody>
                  <a:tcPr marL="9525" marR="9525" marT="9525" marB="0" anchor="b">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0" algn="ctr" defTabSz="457200" rtl="0" eaLnBrk="1" fontAlgn="b" latinLnBrk="0" hangingPunct="1"/>
                      <a:endParaRPr lang="en-US" sz="1400" b="0" i="0" u="none" strike="noStrike" kern="1200" dirty="0">
                        <a:solidFill>
                          <a:srgbClr val="000000"/>
                        </a:solidFill>
                        <a:latin typeface="Calibri"/>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r>
            </a:tbl>
          </a:graphicData>
        </a:graphic>
      </p:graphicFrame>
    </p:spTree>
    <p:extLst>
      <p:ext uri="{BB962C8B-B14F-4D97-AF65-F5344CB8AC3E}">
        <p14:creationId xmlns:p14="http://schemas.microsoft.com/office/powerpoint/2010/main" val="3892652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CRR </a:t>
            </a:r>
            <a:r>
              <a:rPr lang="en-US" dirty="0"/>
              <a:t>Price Convergence – </a:t>
            </a:r>
            <a:r>
              <a:rPr lang="en-US" dirty="0" smtClean="0">
                <a:solidFill>
                  <a:srgbClr val="C00000"/>
                </a:solidFill>
              </a:rPr>
              <a:t>January 2015</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2868267693"/>
              </p:ext>
            </p:extLst>
          </p:nvPr>
        </p:nvGraphicFramePr>
        <p:xfrm>
          <a:off x="296799" y="771525"/>
          <a:ext cx="8409051" cy="5381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965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250375" y="924343"/>
            <a:ext cx="8493576"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228600" indent="0" algn="just">
              <a:spcBef>
                <a:spcPts val="0"/>
              </a:spcBef>
              <a:spcAft>
                <a:spcPts val="600"/>
              </a:spcAft>
              <a:buNone/>
              <a:defRPr/>
            </a:pPr>
            <a:r>
              <a:rPr lang="en-US" sz="1800" dirty="0" smtClean="0">
                <a:solidFill>
                  <a:prstClr val="black"/>
                </a:solidFill>
              </a:rPr>
              <a:t>Operations</a:t>
            </a:r>
          </a:p>
          <a:p>
            <a:pPr marL="457200" indent="-228600" algn="just">
              <a:spcBef>
                <a:spcPts val="0"/>
              </a:spcBef>
              <a:spcAft>
                <a:spcPts val="600"/>
              </a:spcAft>
              <a:defRPr/>
            </a:pPr>
            <a:r>
              <a:rPr lang="en-US" sz="1400" b="0" dirty="0" smtClean="0"/>
              <a:t>The peak demand of 56,764 MW on January 8th was slightly greater than the mid-term forecast peak of 56,215 MW of the same operating period. However, it was less than the January 2014 actual peak demand of 57,277 MW. The instantaneous peak load on January 8th was 57,470 MW. </a:t>
            </a:r>
          </a:p>
          <a:p>
            <a:pPr marL="457200" indent="-228600" algn="just">
              <a:spcBef>
                <a:spcPts val="0"/>
              </a:spcBef>
              <a:spcAft>
                <a:spcPts val="600"/>
              </a:spcAft>
              <a:defRPr/>
            </a:pPr>
            <a:r>
              <a:rPr lang="en-US" sz="1400" b="0" dirty="0" smtClean="0"/>
              <a:t>Day-ahead load forecast error for January was 3.44%</a:t>
            </a:r>
          </a:p>
          <a:p>
            <a:pPr marL="457200" indent="-228600" algn="just">
              <a:spcBef>
                <a:spcPts val="0"/>
              </a:spcBef>
              <a:spcAft>
                <a:spcPts val="600"/>
              </a:spcAft>
              <a:defRPr/>
            </a:pPr>
            <a:r>
              <a:rPr lang="en-US" sz="1400" b="0" dirty="0" smtClean="0"/>
              <a:t>ERCOT issued four notifications</a:t>
            </a:r>
          </a:p>
          <a:p>
            <a:pPr marL="857250" lvl="1" indent="-228600" algn="just">
              <a:spcBef>
                <a:spcPts val="0"/>
              </a:spcBef>
              <a:spcAft>
                <a:spcPts val="600"/>
              </a:spcAft>
              <a:defRPr/>
            </a:pPr>
            <a:r>
              <a:rPr lang="en-US" sz="1400" dirty="0" smtClean="0"/>
              <a:t>Two advisories due to cold weather (1/2 and 1/6)</a:t>
            </a:r>
          </a:p>
          <a:p>
            <a:pPr marL="857250" lvl="1" indent="-228600" algn="just">
              <a:spcBef>
                <a:spcPts val="0"/>
              </a:spcBef>
              <a:spcAft>
                <a:spcPts val="600"/>
              </a:spcAft>
              <a:defRPr/>
            </a:pPr>
            <a:r>
              <a:rPr lang="en-US" sz="1400" dirty="0" smtClean="0"/>
              <a:t>One advisory for a K Index 7 geomagnetic disturbance (1/7)</a:t>
            </a:r>
          </a:p>
          <a:p>
            <a:pPr marL="857250" lvl="1" indent="-228600" algn="just">
              <a:spcBef>
                <a:spcPts val="0"/>
              </a:spcBef>
              <a:spcAft>
                <a:spcPts val="600"/>
              </a:spcAft>
              <a:defRPr/>
            </a:pPr>
            <a:r>
              <a:rPr lang="en-US" sz="1400" dirty="0" smtClean="0"/>
              <a:t>One </a:t>
            </a:r>
            <a:r>
              <a:rPr lang="en-US" sz="1400" dirty="0"/>
              <a:t>watch due to cold weather (1/7)</a:t>
            </a:r>
          </a:p>
          <a:p>
            <a:pPr marL="857250" lvl="1" indent="-228600" algn="just">
              <a:spcBef>
                <a:spcPts val="0"/>
              </a:spcBef>
              <a:spcAft>
                <a:spcPts val="600"/>
              </a:spcAft>
              <a:defRPr/>
            </a:pPr>
            <a:r>
              <a:rPr lang="en-US" sz="1400" dirty="0" smtClean="0"/>
              <a:t>One advisory due to postponing of the DAM solution (1/28)</a:t>
            </a:r>
          </a:p>
          <a:p>
            <a:pPr marL="228600" indent="0" algn="just">
              <a:spcBef>
                <a:spcPts val="0"/>
              </a:spcBef>
              <a:spcAft>
                <a:spcPts val="600"/>
              </a:spcAft>
              <a:buNone/>
              <a:defRPr/>
            </a:pPr>
            <a:r>
              <a:rPr lang="en-US" sz="1800" dirty="0" smtClean="0">
                <a:solidFill>
                  <a:prstClr val="black"/>
                </a:solidFill>
              </a:rPr>
              <a:t/>
            </a:r>
            <a:br>
              <a:rPr lang="en-US" sz="1800" dirty="0" smtClean="0">
                <a:solidFill>
                  <a:prstClr val="black"/>
                </a:solidFill>
              </a:rPr>
            </a:br>
            <a:r>
              <a:rPr lang="en-US" sz="1800" dirty="0" smtClean="0">
                <a:solidFill>
                  <a:prstClr val="black"/>
                </a:solidFill>
              </a:rPr>
              <a:t>Planning Activities</a:t>
            </a:r>
            <a:endParaRPr lang="en-US" sz="1800" dirty="0">
              <a:solidFill>
                <a:prstClr val="black"/>
              </a:solidFill>
            </a:endParaRPr>
          </a:p>
          <a:p>
            <a:pPr marL="457200" indent="-228600" algn="just">
              <a:spcBef>
                <a:spcPts val="0"/>
              </a:spcBef>
              <a:spcAft>
                <a:spcPts val="600"/>
              </a:spcAft>
              <a:defRPr/>
            </a:pPr>
            <a:r>
              <a:rPr lang="en-US" sz="1400" b="0" dirty="0" smtClean="0"/>
              <a:t>239 </a:t>
            </a:r>
            <a:r>
              <a:rPr lang="en-US" sz="1400" b="0" dirty="0"/>
              <a:t>active generation interconnection requests totaling over </a:t>
            </a:r>
            <a:r>
              <a:rPr lang="en-US" sz="1400" b="0" dirty="0" smtClean="0"/>
              <a:t>62,100 MW</a:t>
            </a:r>
            <a:r>
              <a:rPr lang="en-US" sz="1400" b="0" dirty="0"/>
              <a:t>, including </a:t>
            </a:r>
            <a:r>
              <a:rPr lang="en-US" sz="1400" b="0" dirty="0" smtClean="0"/>
              <a:t>24,100 MW </a:t>
            </a:r>
            <a:r>
              <a:rPr lang="en-US" sz="1400" b="0" dirty="0"/>
              <a:t>of wind generation as of </a:t>
            </a:r>
            <a:r>
              <a:rPr lang="en-US" sz="1400" b="0" dirty="0" smtClean="0"/>
              <a:t>January 31, 2015. The same amount of requests</a:t>
            </a:r>
            <a:r>
              <a:rPr lang="en-US" sz="1400" b="0" dirty="0"/>
              <a:t> </a:t>
            </a:r>
            <a:r>
              <a:rPr lang="en-US" sz="1400" b="0" dirty="0" smtClean="0"/>
              <a:t>and 100 more MW </a:t>
            </a:r>
            <a:r>
              <a:rPr lang="en-US" sz="1400" b="0" dirty="0"/>
              <a:t>from </a:t>
            </a:r>
            <a:r>
              <a:rPr lang="en-US" sz="1400" b="0" dirty="0" smtClean="0"/>
              <a:t>December 31, 2014.</a:t>
            </a:r>
            <a:endParaRPr lang="en-US" sz="1400" b="0" dirty="0"/>
          </a:p>
          <a:p>
            <a:pPr marL="457200" indent="-228600" algn="just">
              <a:spcBef>
                <a:spcPts val="0"/>
              </a:spcBef>
              <a:spcAft>
                <a:spcPts val="600"/>
              </a:spcAft>
              <a:defRPr/>
            </a:pPr>
            <a:r>
              <a:rPr lang="en-US" sz="1400" b="0" dirty="0" smtClean="0">
                <a:uFill>
                  <a:solidFill>
                    <a:srgbClr val="FFFF00"/>
                  </a:solidFill>
                </a:uFill>
              </a:rPr>
              <a:t>12,470 MW </a:t>
            </a:r>
            <a:r>
              <a:rPr lang="en-US" sz="1400" b="0" dirty="0">
                <a:uFill>
                  <a:solidFill>
                    <a:srgbClr val="FFFF00"/>
                  </a:solidFill>
                </a:uFill>
              </a:rPr>
              <a:t>wind capacity in commercial operations </a:t>
            </a:r>
            <a:r>
              <a:rPr lang="en-US" sz="1400" b="0" dirty="0" smtClean="0">
                <a:uFill>
                  <a:solidFill>
                    <a:srgbClr val="FFFF00"/>
                  </a:solidFill>
                </a:uFill>
              </a:rPr>
              <a:t>on January 31, 2015.</a:t>
            </a:r>
            <a:endParaRPr lang="en-US" sz="1400" b="0" dirty="0">
              <a:uFill>
                <a:solidFill>
                  <a:srgbClr val="FFFF00"/>
                </a:solidFill>
              </a:uFill>
            </a:endParaRPr>
          </a:p>
        </p:txBody>
      </p:sp>
      <p:sp>
        <p:nvSpPr>
          <p:cNvPr id="9" name="Title 8"/>
          <p:cNvSpPr>
            <a:spLocks noGrp="1"/>
          </p:cNvSpPr>
          <p:nvPr>
            <p:ph type="title"/>
          </p:nvPr>
        </p:nvSpPr>
        <p:spPr/>
        <p:txBody>
          <a:bodyPr/>
          <a:lstStyle/>
          <a:p>
            <a:r>
              <a:rPr lang="en-US" sz="1800" dirty="0"/>
              <a:t>Summary –</a:t>
            </a:r>
            <a:r>
              <a:rPr lang="en-US" sz="1800" dirty="0">
                <a:solidFill>
                  <a:srgbClr val="FF0000"/>
                </a:solidFill>
              </a:rPr>
              <a:t> </a:t>
            </a:r>
            <a:r>
              <a:rPr lang="en-US" sz="1800" dirty="0" smtClean="0">
                <a:solidFill>
                  <a:srgbClr val="C00000"/>
                </a:solidFill>
              </a:rPr>
              <a:t>January 2015</a:t>
            </a:r>
            <a:endParaRPr lang="en-US" sz="1800" dirty="0"/>
          </a:p>
        </p:txBody>
      </p:sp>
    </p:spTree>
    <p:extLst>
      <p:ext uri="{BB962C8B-B14F-4D97-AF65-F5344CB8AC3E}">
        <p14:creationId xmlns:p14="http://schemas.microsoft.com/office/powerpoint/2010/main" val="2792863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ORDC Price Adder (Daily Average) </a:t>
            </a:r>
            <a:r>
              <a:rPr lang="en-US" smtClean="0"/>
              <a:t>– </a:t>
            </a:r>
            <a:r>
              <a:rPr lang="en-US" smtClean="0">
                <a:solidFill>
                  <a:srgbClr val="C00000"/>
                </a:solidFill>
              </a:rPr>
              <a:t>January 2015</a:t>
            </a:r>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445103569"/>
              </p:ext>
            </p:extLst>
          </p:nvPr>
        </p:nvGraphicFramePr>
        <p:xfrm>
          <a:off x="522538" y="774158"/>
          <a:ext cx="7992812"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5221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ERS Procurement for </a:t>
            </a:r>
            <a:r>
              <a:rPr lang="en-US" dirty="0" smtClean="0">
                <a:solidFill>
                  <a:srgbClr val="C00000"/>
                </a:solidFill>
              </a:rPr>
              <a:t>February 2015 – May 2015</a:t>
            </a:r>
          </a:p>
        </p:txBody>
      </p:sp>
      <p:sp>
        <p:nvSpPr>
          <p:cNvPr id="9" name="AutoShape 39"/>
          <p:cNvSpPr>
            <a:spLocks noChangeArrowheads="1"/>
          </p:cNvSpPr>
          <p:nvPr/>
        </p:nvSpPr>
        <p:spPr bwMode="auto">
          <a:xfrm>
            <a:off x="272084" y="946150"/>
            <a:ext cx="8611936" cy="4492542"/>
          </a:xfrm>
          <a:prstGeom prst="roundRect">
            <a:avLst>
              <a:gd name="adj" fmla="val 8269"/>
            </a:avLst>
          </a:prstGeom>
          <a:solidFill>
            <a:schemeClr val="bg1">
              <a:lumMod val="85000"/>
            </a:schemeClr>
          </a:solidFill>
          <a:ln w="9525" algn="ctr">
            <a:noFill/>
            <a:round/>
            <a:headEnd/>
            <a:tailEnd/>
          </a:ln>
        </p:spPr>
        <p:txBody>
          <a:bodyPr anchor="ctr"/>
          <a:lstStyle/>
          <a:p>
            <a:pPr defTabSz="914400" fontAlgn="b"/>
            <a:endParaRPr lang="en-US" sz="2000" dirty="0">
              <a:solidFill>
                <a:srgbClr val="000000"/>
              </a:solidFill>
              <a:latin typeface="Calibri"/>
            </a:endParaRPr>
          </a:p>
        </p:txBody>
      </p:sp>
      <p:graphicFrame>
        <p:nvGraphicFramePr>
          <p:cNvPr id="12" name="Group 41"/>
          <p:cNvGraphicFramePr>
            <a:graphicFrameLocks/>
          </p:cNvGraphicFramePr>
          <p:nvPr>
            <p:extLst>
              <p:ext uri="{D42A27DB-BD31-4B8C-83A1-F6EECF244321}">
                <p14:modId xmlns:p14="http://schemas.microsoft.com/office/powerpoint/2010/main" val="1613388577"/>
              </p:ext>
            </p:extLst>
          </p:nvPr>
        </p:nvGraphicFramePr>
        <p:xfrm>
          <a:off x="465389" y="1509202"/>
          <a:ext cx="8305801" cy="1948034"/>
        </p:xfrm>
        <a:graphic>
          <a:graphicData uri="http://schemas.openxmlformats.org/drawingml/2006/table">
            <a:tbl>
              <a:tblPr>
                <a:effectLst/>
              </a:tblPr>
              <a:tblGrid>
                <a:gridCol w="4604101"/>
                <a:gridCol w="925425"/>
                <a:gridCol w="925425"/>
                <a:gridCol w="925425"/>
                <a:gridCol w="925425"/>
              </a:tblGrid>
              <a:tr h="321392">
                <a:tc>
                  <a:txBody>
                    <a:bodyPr/>
                    <a:lstStyle/>
                    <a:p>
                      <a:pPr marL="0" algn="l" defTabSz="914400" rtl="0" eaLnBrk="1" fontAlgn="b" latinLnBrk="0" hangingPunct="1"/>
                      <a:endParaRPr lang="en-US" sz="1600" b="0" i="0" u="none" strike="noStrike" kern="1200" dirty="0">
                        <a:solidFill>
                          <a:srgbClr val="000000"/>
                        </a:solidFill>
                        <a:latin typeface="Calibri"/>
                        <a:ea typeface="+mn-ea"/>
                        <a:cs typeface="+mn-cs"/>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i="0" u="none" strike="noStrike" dirty="0" smtClean="0">
                          <a:solidFill>
                            <a:schemeClr val="tx1"/>
                          </a:solidFill>
                          <a:effectLst/>
                          <a:latin typeface="+mn-lt"/>
                        </a:rPr>
                        <a:t>BH1</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i="0" u="none" strike="noStrike" dirty="0" smtClean="0">
                          <a:solidFill>
                            <a:schemeClr val="tx1"/>
                          </a:solidFill>
                          <a:effectLst/>
                          <a:latin typeface="+mn-lt"/>
                        </a:rPr>
                        <a:t>BH2</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u="none" strike="noStrike" dirty="0" smtClean="0">
                          <a:solidFill>
                            <a:schemeClr val="tx1"/>
                          </a:solidFill>
                          <a:effectLst/>
                        </a:rPr>
                        <a:t>BH3</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u="none" strike="noStrike" dirty="0" smtClean="0">
                          <a:solidFill>
                            <a:schemeClr val="tx1"/>
                          </a:solidFill>
                          <a:effectLst/>
                        </a:rPr>
                        <a:t>NBH</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ERS-10</a:t>
                      </a:r>
                      <a:r>
                        <a:rPr lang="en-US" sz="1600" b="0" i="0" u="none" strike="noStrike" kern="1200" baseline="0" dirty="0" smtClean="0">
                          <a:solidFill>
                            <a:srgbClr val="000000"/>
                          </a:solidFill>
                          <a:latin typeface="Calibri"/>
                          <a:ea typeface="+mn-ea"/>
                          <a:cs typeface="+mn-cs"/>
                        </a:rPr>
                        <a:t> </a:t>
                      </a:r>
                      <a:r>
                        <a:rPr lang="en-US" sz="1600" b="0" i="0" u="none" strike="noStrike" kern="1200" dirty="0" smtClean="0">
                          <a:solidFill>
                            <a:srgbClr val="000000"/>
                          </a:solidFill>
                          <a:latin typeface="Calibri"/>
                          <a:ea typeface="+mn-ea"/>
                          <a:cs typeface="+mn-cs"/>
                        </a:rPr>
                        <a:t>MW Procured </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598.139</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576.648</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570.842</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539.822</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ERS-30</a:t>
                      </a:r>
                      <a:r>
                        <a:rPr lang="en-US" sz="1600" b="0" i="0" u="none" strike="noStrike" kern="1200" baseline="0" dirty="0" smtClean="0">
                          <a:solidFill>
                            <a:srgbClr val="000000"/>
                          </a:solidFill>
                          <a:latin typeface="Calibri"/>
                          <a:ea typeface="+mn-ea"/>
                          <a:cs typeface="+mn-cs"/>
                        </a:rPr>
                        <a:t> </a:t>
                      </a:r>
                      <a:r>
                        <a:rPr lang="en-US" sz="1600" b="0" i="0" u="none" strike="noStrike" kern="1200" dirty="0" smtClean="0">
                          <a:solidFill>
                            <a:srgbClr val="000000"/>
                          </a:solidFill>
                          <a:latin typeface="Calibri"/>
                          <a:ea typeface="+mn-ea"/>
                          <a:cs typeface="+mn-cs"/>
                        </a:rPr>
                        <a:t>MW Procured </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349.356</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347.416</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310.620</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kern="1200">
                          <a:solidFill>
                            <a:schemeClr val="tx1"/>
                          </a:solidFill>
                          <a:effectLst/>
                          <a:latin typeface="+mj-lt"/>
                          <a:ea typeface="Calibri"/>
                          <a:cs typeface="Times New Roman"/>
                        </a:rPr>
                        <a:t>275.695</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Total MW Procured</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947.495</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924.064</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881.462</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kern="1200" dirty="0">
                          <a:solidFill>
                            <a:schemeClr val="tx1"/>
                          </a:solidFill>
                          <a:effectLst/>
                          <a:latin typeface="+mj-lt"/>
                          <a:ea typeface="Calibri"/>
                          <a:cs typeface="Times New Roman"/>
                        </a:rPr>
                        <a:t>815.517</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Clearing Price</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$15.61</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$2.63</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$11.10</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$3.00</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3" name="TextBox 12"/>
          <p:cNvSpPr txBox="1"/>
          <p:nvPr/>
        </p:nvSpPr>
        <p:spPr>
          <a:xfrm>
            <a:off x="465389" y="3731672"/>
            <a:ext cx="8001000" cy="738664"/>
          </a:xfrm>
          <a:prstGeom prst="rect">
            <a:avLst/>
          </a:prstGeom>
          <a:noFill/>
        </p:spPr>
        <p:txBody>
          <a:bodyPr wrap="square" rtlCol="0">
            <a:spAutoFit/>
          </a:bodyPr>
          <a:lstStyle/>
          <a:p>
            <a:r>
              <a:rPr lang="en-US" sz="1050" dirty="0" smtClean="0">
                <a:latin typeface="Calibri" pitchFamily="34" charset="0"/>
                <a:cs typeface="Calibri" pitchFamily="34" charset="0"/>
              </a:rPr>
              <a:t>BH1 - Business Hours 1          	HE 0900 through 1300, Monday thru Friday except ERCOT Holidays</a:t>
            </a:r>
          </a:p>
          <a:p>
            <a:r>
              <a:rPr lang="en-US" sz="1050" dirty="0" smtClean="0">
                <a:latin typeface="Calibri" pitchFamily="34" charset="0"/>
                <a:cs typeface="Calibri" pitchFamily="34" charset="0"/>
              </a:rPr>
              <a:t>BH2 - Business Hours 2          	HE 1400 through 1600, Monday thru Friday except ERCOT Holidays </a:t>
            </a:r>
          </a:p>
          <a:p>
            <a:r>
              <a:rPr lang="en-US" sz="1050" dirty="0" smtClean="0">
                <a:latin typeface="Calibri" pitchFamily="34" charset="0"/>
                <a:cs typeface="Calibri" pitchFamily="34" charset="0"/>
              </a:rPr>
              <a:t>BH3 - Business Hours 3          	HE 1700 through 2000, Monday thru Friday except ERCOT Holidays</a:t>
            </a:r>
          </a:p>
          <a:p>
            <a:r>
              <a:rPr lang="en-US" sz="1050" dirty="0" smtClean="0">
                <a:latin typeface="Calibri" pitchFamily="34" charset="0"/>
                <a:cs typeface="Calibri" pitchFamily="34" charset="0"/>
              </a:rPr>
              <a:t>NBH - Non-Business Hours     	All other hours</a:t>
            </a:r>
            <a:endParaRPr lang="en-US" sz="1050" dirty="0">
              <a:latin typeface="Calibri" pitchFamily="34" charset="0"/>
              <a:cs typeface="Calibri" pitchFamily="34" charset="0"/>
            </a:endParaRPr>
          </a:p>
        </p:txBody>
      </p:sp>
    </p:spTree>
    <p:extLst>
      <p:ext uri="{BB962C8B-B14F-4D97-AF65-F5344CB8AC3E}">
        <p14:creationId xmlns:p14="http://schemas.microsoft.com/office/powerpoint/2010/main" val="2151450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Reliability Services – </a:t>
            </a:r>
            <a:r>
              <a:rPr lang="en-US" dirty="0" smtClean="0">
                <a:solidFill>
                  <a:srgbClr val="C00000"/>
                </a:solidFill>
              </a:rPr>
              <a:t>January 2015</a:t>
            </a:r>
            <a:endParaRPr lang="en-US" dirty="0" smtClean="0"/>
          </a:p>
        </p:txBody>
      </p:sp>
      <p:sp>
        <p:nvSpPr>
          <p:cNvPr id="8" name="AutoShape 39"/>
          <p:cNvSpPr>
            <a:spLocks noChangeArrowheads="1"/>
          </p:cNvSpPr>
          <p:nvPr/>
        </p:nvSpPr>
        <p:spPr bwMode="auto">
          <a:xfrm>
            <a:off x="342900" y="885825"/>
            <a:ext cx="4495800" cy="32766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1177473438"/>
              </p:ext>
            </p:extLst>
          </p:nvPr>
        </p:nvGraphicFramePr>
        <p:xfrm>
          <a:off x="495300" y="1035479"/>
          <a:ext cx="4191000" cy="3003121"/>
        </p:xfrm>
        <a:graphic>
          <a:graphicData uri="http://schemas.openxmlformats.org/drawingml/2006/table">
            <a:tbl>
              <a:tblPr/>
              <a:tblGrid>
                <a:gridCol w="3124200"/>
                <a:gridCol w="1066800"/>
              </a:tblGrid>
              <a:tr h="322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Reliability Unit Commitment (RUC)</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954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RUC Make-Whole Payments </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RUC Clawback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224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Times New Roman" charset="0"/>
                          <a:cs typeface="Arial" charset="0"/>
                        </a:rPr>
                        <a:t>RUC Commitment Settlement </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$0.02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192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4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RUC Capacity Short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a:t>
                      </a:r>
                      <a:r>
                        <a:rPr kumimoji="0" lang="en-US" sz="1050" b="0"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RUC Make-Whole Uplift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RUC Commitment Cost Allocation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a:t>
                      </a:r>
                      <a:r>
                        <a:rPr kumimoji="0" lang="en-US" sz="1200" b="1"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51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rgbClr val="000000"/>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RUC Decommitment Payments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7" name="TextBox 6"/>
          <p:cNvSpPr txBox="1"/>
          <p:nvPr/>
        </p:nvSpPr>
        <p:spPr>
          <a:xfrm>
            <a:off x="2049864" y="4381500"/>
            <a:ext cx="5124659" cy="1600438"/>
          </a:xfrm>
          <a:prstGeom prst="rect">
            <a:avLst/>
          </a:prstGeom>
          <a:noFill/>
          <a:ln w="19050">
            <a:solidFill>
              <a:srgbClr val="C00000"/>
            </a:solidFill>
          </a:ln>
        </p:spPr>
        <p:txBody>
          <a:bodyPr wrap="square" rtlCol="0">
            <a:spAutoFit/>
          </a:bodyPr>
          <a:lstStyle/>
          <a:p>
            <a:r>
              <a:rPr lang="en-US" sz="1400" dirty="0"/>
              <a:t>RUC </a:t>
            </a:r>
            <a:r>
              <a:rPr lang="en-US" sz="1400" dirty="0" smtClean="0"/>
              <a:t>Make-Whole Payments decreased in January. RUC </a:t>
            </a:r>
            <a:r>
              <a:rPr lang="en-US" sz="1400" dirty="0" err="1" smtClean="0"/>
              <a:t>Clawback</a:t>
            </a:r>
            <a:r>
              <a:rPr lang="en-US" sz="1400" dirty="0" smtClean="0"/>
              <a:t> Charges were $0.02M.</a:t>
            </a:r>
          </a:p>
          <a:p>
            <a:endParaRPr lang="en-US" sz="1400" dirty="0" smtClean="0"/>
          </a:p>
          <a:p>
            <a:r>
              <a:rPr lang="en-US" sz="1400" dirty="0" smtClean="0"/>
              <a:t>There was $0.02M credit allocated </a:t>
            </a:r>
            <a:r>
              <a:rPr lang="en-US" sz="1400" dirty="0"/>
              <a:t>directly to load </a:t>
            </a:r>
            <a:r>
              <a:rPr lang="en-US" sz="1400" dirty="0" smtClean="0"/>
              <a:t>in January 2015, </a:t>
            </a:r>
            <a:r>
              <a:rPr lang="en-US" sz="1400" dirty="0"/>
              <a:t>compared to: </a:t>
            </a:r>
            <a:r>
              <a:rPr lang="en-US" sz="1400" dirty="0" smtClean="0"/>
              <a:t> </a:t>
            </a:r>
          </a:p>
          <a:p>
            <a:pPr marL="285750" indent="-285750">
              <a:buFont typeface="Arial" pitchFamily="34" charset="0"/>
              <a:buChar char="•"/>
            </a:pPr>
            <a:r>
              <a:rPr lang="en-US" sz="1400" dirty="0" smtClean="0"/>
              <a:t>$0.00M in December 2014</a:t>
            </a:r>
            <a:endParaRPr lang="en-US" sz="1400" dirty="0"/>
          </a:p>
          <a:p>
            <a:pPr marL="285750" indent="-285750">
              <a:buFont typeface="Arial" pitchFamily="34" charset="0"/>
              <a:buChar char="•"/>
            </a:pPr>
            <a:r>
              <a:rPr lang="en-US" sz="1400" dirty="0" smtClean="0"/>
              <a:t>$0.91M credit in January 2014</a:t>
            </a:r>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317" y="1426369"/>
            <a:ext cx="3913883"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393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smtClean="0"/>
              <a:t>Capacity Services – </a:t>
            </a:r>
            <a:r>
              <a:rPr lang="en-US" dirty="0">
                <a:solidFill>
                  <a:srgbClr val="C00000"/>
                </a:solidFill>
              </a:rPr>
              <a:t>January 2015</a:t>
            </a:r>
            <a:endParaRPr lang="en-US" sz="4000" b="1" dirty="0" smtClean="0"/>
          </a:p>
        </p:txBody>
      </p:sp>
      <p:sp>
        <p:nvSpPr>
          <p:cNvPr id="8" name="AutoShape 39"/>
          <p:cNvSpPr>
            <a:spLocks noChangeArrowheads="1"/>
          </p:cNvSpPr>
          <p:nvPr/>
        </p:nvSpPr>
        <p:spPr bwMode="auto">
          <a:xfrm>
            <a:off x="2286000" y="776585"/>
            <a:ext cx="4495800" cy="30480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1187368314"/>
              </p:ext>
            </p:extLst>
          </p:nvPr>
        </p:nvGraphicFramePr>
        <p:xfrm>
          <a:off x="2438400" y="861950"/>
          <a:ext cx="4191000" cy="2801738"/>
        </p:xfrm>
        <a:graphic>
          <a:graphicData uri="http://schemas.openxmlformats.org/drawingml/2006/table">
            <a:tbl>
              <a:tblPr/>
              <a:tblGrid>
                <a:gridCol w="3124200"/>
                <a:gridCol w="1066800"/>
              </a:tblGrid>
              <a:tr h="322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Capacity Services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954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Regulation Up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$2.20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Regulation Down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$1.67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Responsive Reserve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$11.76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Non-Spinning Reserve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$1.95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Black Start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$0.62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Voltage Services - Reactive Power</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Voltage Services - Lost Opportunity</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Total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$18.20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0" name="TextBox 9"/>
          <p:cNvSpPr txBox="1"/>
          <p:nvPr/>
        </p:nvSpPr>
        <p:spPr>
          <a:xfrm>
            <a:off x="1600200" y="4051518"/>
            <a:ext cx="5867400" cy="1384995"/>
          </a:xfrm>
          <a:prstGeom prst="rect">
            <a:avLst/>
          </a:prstGeom>
          <a:noFill/>
          <a:ln w="19050">
            <a:solidFill>
              <a:srgbClr val="C00000"/>
            </a:solidFill>
          </a:ln>
        </p:spPr>
        <p:txBody>
          <a:bodyPr wrap="square" rtlCol="0">
            <a:spAutoFit/>
          </a:bodyPr>
          <a:lstStyle/>
          <a:p>
            <a:r>
              <a:rPr lang="en-US" sz="1400" dirty="0"/>
              <a:t>Capacity Services costs </a:t>
            </a:r>
            <a:r>
              <a:rPr lang="en-US" sz="1400" dirty="0" smtClean="0"/>
              <a:t>decreased from last month and from January 2014.  </a:t>
            </a:r>
          </a:p>
          <a:p>
            <a:endParaRPr lang="en-US" sz="1400" dirty="0" smtClean="0"/>
          </a:p>
          <a:p>
            <a:r>
              <a:rPr lang="en-US" sz="1400" dirty="0" smtClean="0"/>
              <a:t>January 2015 </a:t>
            </a:r>
            <a:r>
              <a:rPr lang="en-US" sz="1400" dirty="0"/>
              <a:t>cost was </a:t>
            </a:r>
            <a:r>
              <a:rPr lang="en-US" sz="1400" dirty="0" smtClean="0"/>
              <a:t>$</a:t>
            </a:r>
            <a:r>
              <a:rPr lang="en-US" sz="1400" dirty="0" smtClean="0">
                <a:latin typeface="Arial" charset="0"/>
              </a:rPr>
              <a:t>18.20</a:t>
            </a:r>
            <a:r>
              <a:rPr lang="en-US" sz="1400" dirty="0" smtClean="0"/>
              <a:t>M</a:t>
            </a:r>
            <a:r>
              <a:rPr lang="en-US" sz="1400" dirty="0"/>
              <a:t>, compared to: </a:t>
            </a:r>
          </a:p>
          <a:p>
            <a:pPr marL="285750" indent="-285750">
              <a:buFont typeface="Arial" pitchFamily="34" charset="0"/>
              <a:buChar char="•"/>
            </a:pPr>
            <a:r>
              <a:rPr lang="en-US" sz="1400" dirty="0" smtClean="0"/>
              <a:t>A charge of $</a:t>
            </a:r>
            <a:r>
              <a:rPr lang="en-US" sz="1400" dirty="0">
                <a:latin typeface="Arial" charset="0"/>
              </a:rPr>
              <a:t>22.22</a:t>
            </a:r>
            <a:r>
              <a:rPr lang="en-US" sz="1400" dirty="0" smtClean="0"/>
              <a:t>M in December 2014</a:t>
            </a:r>
          </a:p>
          <a:p>
            <a:pPr marL="285750" indent="-285750">
              <a:buFont typeface="Arial" pitchFamily="34" charset="0"/>
              <a:buChar char="•"/>
            </a:pPr>
            <a:r>
              <a:rPr lang="en-US" sz="1400" dirty="0" smtClean="0"/>
              <a:t>A charge of $</a:t>
            </a:r>
            <a:r>
              <a:rPr lang="en-US" sz="1400" dirty="0" smtClean="0">
                <a:latin typeface="Arial" charset="0"/>
              </a:rPr>
              <a:t>30.53</a:t>
            </a:r>
            <a:r>
              <a:rPr lang="en-US" sz="1400" dirty="0" smtClean="0"/>
              <a:t>M in January 2014</a:t>
            </a:r>
            <a:endParaRPr lang="en-US" sz="1400" dirty="0"/>
          </a:p>
        </p:txBody>
      </p:sp>
    </p:spTree>
    <p:extLst>
      <p:ext uri="{BB962C8B-B14F-4D97-AF65-F5344CB8AC3E}">
        <p14:creationId xmlns:p14="http://schemas.microsoft.com/office/powerpoint/2010/main" val="3223313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Energy Settlement – </a:t>
            </a:r>
            <a:r>
              <a:rPr lang="en-US" dirty="0">
                <a:solidFill>
                  <a:srgbClr val="C00000"/>
                </a:solidFill>
              </a:rPr>
              <a:t>January 2015</a:t>
            </a:r>
            <a:endParaRPr lang="en-US" dirty="0" smtClean="0"/>
          </a:p>
        </p:txBody>
      </p:sp>
      <p:sp>
        <p:nvSpPr>
          <p:cNvPr id="8" name="AutoShape 39"/>
          <p:cNvSpPr>
            <a:spLocks noChangeArrowheads="1"/>
          </p:cNvSpPr>
          <p:nvPr/>
        </p:nvSpPr>
        <p:spPr bwMode="auto">
          <a:xfrm>
            <a:off x="247650" y="815242"/>
            <a:ext cx="4086225" cy="2823307"/>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2372193220"/>
              </p:ext>
            </p:extLst>
          </p:nvPr>
        </p:nvGraphicFramePr>
        <p:xfrm>
          <a:off x="377057" y="868170"/>
          <a:ext cx="3804417" cy="2632267"/>
        </p:xfrm>
        <a:graphic>
          <a:graphicData uri="http://schemas.openxmlformats.org/drawingml/2006/table">
            <a:tbl>
              <a:tblPr/>
              <a:tblGrid>
                <a:gridCol w="2954296"/>
                <a:gridCol w="850121"/>
              </a:tblGrid>
              <a:tr h="2841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Day-Ahead Market Energy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3503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Purchases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$380.04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Point to Point Obligation Purchases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$14.35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RMR Day-Ahead Revenue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Energy Sales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($374.85)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62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Congestion Rent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$19.54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4597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Market Make-Whole Payments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($0.46)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2" name="AutoShape 39"/>
          <p:cNvSpPr>
            <a:spLocks noChangeArrowheads="1"/>
          </p:cNvSpPr>
          <p:nvPr/>
        </p:nvSpPr>
        <p:spPr bwMode="auto">
          <a:xfrm>
            <a:off x="4391025" y="809625"/>
            <a:ext cx="4495800" cy="44196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13" name="Group 41"/>
          <p:cNvGraphicFramePr>
            <a:graphicFrameLocks/>
          </p:cNvGraphicFramePr>
          <p:nvPr>
            <p:extLst>
              <p:ext uri="{D42A27DB-BD31-4B8C-83A1-F6EECF244321}">
                <p14:modId xmlns:p14="http://schemas.microsoft.com/office/powerpoint/2010/main" val="2800753111"/>
              </p:ext>
            </p:extLst>
          </p:nvPr>
        </p:nvGraphicFramePr>
        <p:xfrm>
          <a:off x="4524484" y="895350"/>
          <a:ext cx="4219466" cy="4182445"/>
        </p:xfrm>
        <a:graphic>
          <a:graphicData uri="http://schemas.openxmlformats.org/drawingml/2006/table">
            <a:tbl>
              <a:tblPr/>
              <a:tblGrid>
                <a:gridCol w="3357837"/>
                <a:gridCol w="861629"/>
              </a:tblGrid>
              <a:tr h="299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Real-Time Market Energy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526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Imbalance at a Resource Node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($408.91)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Imbalance at a Load Zone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$574.44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Imbalance at a Hub</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($151.34)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 Time Congestion from Self Schedules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$1.13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644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Block Load Transfers and DC Ties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   ($0.99)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4823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Impact to Revenue Neutrality</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$14.33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815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Emergency Energy Payments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($0.03)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Base Point Deviation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$0.24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2191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Real-Time Metered Generation </a:t>
                      </a:r>
                      <a:r>
                        <a:rPr kumimoji="0" lang="en-US" sz="1050" b="0" i="0" u="none" strike="noStrike" cap="none" normalizeH="0" baseline="0" dirty="0" smtClean="0">
                          <a:ln>
                            <a:noFill/>
                          </a:ln>
                          <a:solidFill>
                            <a:schemeClr val="tx1"/>
                          </a:solidFill>
                          <a:effectLst/>
                          <a:latin typeface="Arial" charset="0"/>
                          <a:ea typeface="Times New Roman" charset="0"/>
                          <a:cs typeface="Arial" charset="0"/>
                        </a:rPr>
                        <a:t>(MWh in millions)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28.78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0" name="Rectangle 9"/>
          <p:cNvSpPr/>
          <p:nvPr/>
        </p:nvSpPr>
        <p:spPr>
          <a:xfrm>
            <a:off x="360613" y="4131233"/>
            <a:ext cx="3782761" cy="954107"/>
          </a:xfrm>
          <a:prstGeom prst="rect">
            <a:avLst/>
          </a:prstGeom>
          <a:noFill/>
          <a:ln w="19050">
            <a:solidFill>
              <a:srgbClr val="C00000"/>
            </a:solidFill>
          </a:ln>
        </p:spPr>
        <p:txBody>
          <a:bodyPr wrap="square">
            <a:spAutoFit/>
          </a:bodyPr>
          <a:lstStyle/>
          <a:p>
            <a:r>
              <a:rPr lang="en-US" sz="1400" dirty="0" smtClean="0"/>
              <a:t>Both </a:t>
            </a:r>
            <a:r>
              <a:rPr lang="en-US" sz="1400" dirty="0"/>
              <a:t>Day-Ahead Market </a:t>
            </a:r>
            <a:r>
              <a:rPr lang="en-US" sz="1400" dirty="0" smtClean="0"/>
              <a:t>and </a:t>
            </a:r>
            <a:r>
              <a:rPr lang="en-US" sz="1400" dirty="0"/>
              <a:t>Real-Time Market energy </a:t>
            </a:r>
            <a:r>
              <a:rPr lang="en-US" sz="1400" dirty="0" smtClean="0"/>
              <a:t>settlement activity increased from last month and decreased from January 2014.</a:t>
            </a:r>
            <a:endParaRPr lang="en-US" sz="1400" dirty="0"/>
          </a:p>
        </p:txBody>
      </p:sp>
    </p:spTree>
    <p:extLst>
      <p:ext uri="{BB962C8B-B14F-4D97-AF65-F5344CB8AC3E}">
        <p14:creationId xmlns:p14="http://schemas.microsoft.com/office/powerpoint/2010/main" val="757334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Congestion Revenue Rights (CRR) – </a:t>
            </a:r>
            <a:r>
              <a:rPr lang="en-US" dirty="0">
                <a:solidFill>
                  <a:srgbClr val="C00000"/>
                </a:solidFill>
              </a:rPr>
              <a:t>January 2015</a:t>
            </a:r>
            <a:endParaRPr lang="en-US" b="1" dirty="0" smtClean="0"/>
          </a:p>
        </p:txBody>
      </p:sp>
      <p:sp>
        <p:nvSpPr>
          <p:cNvPr id="8" name="AutoShape 39"/>
          <p:cNvSpPr>
            <a:spLocks noChangeArrowheads="1"/>
          </p:cNvSpPr>
          <p:nvPr/>
        </p:nvSpPr>
        <p:spPr bwMode="auto">
          <a:xfrm>
            <a:off x="351089" y="673131"/>
            <a:ext cx="4897186" cy="5356194"/>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2956242383"/>
              </p:ext>
            </p:extLst>
          </p:nvPr>
        </p:nvGraphicFramePr>
        <p:xfrm>
          <a:off x="601973" y="744192"/>
          <a:ext cx="4408177" cy="5207306"/>
        </p:xfrm>
        <a:graphic>
          <a:graphicData uri="http://schemas.openxmlformats.org/drawingml/2006/table">
            <a:tbl>
              <a:tblPr/>
              <a:tblGrid>
                <a:gridCol w="3484252"/>
                <a:gridCol w="923925"/>
              </a:tblGrid>
              <a:tr h="3091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8321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Annual Auction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($16.35)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Monthly Auction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($6.30)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09156">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Times New Roman" charset="0"/>
                          <a:cs typeface="Arial" charset="0"/>
                        </a:rPr>
                        <a:t>Total Auction Revenue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($22.65)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480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4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CRR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($17.86)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CRR Short-Charges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 $0.50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CRR Short-Charges Refunded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($0.50)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480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CRR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CRR Short-Charges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CRR Short-Charges Refunded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Total CRR Funding</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($17.86)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normalizeH="0" baseline="0" dirty="0" smtClean="0">
                        <a:ln>
                          <a:noFill/>
                        </a:ln>
                        <a:solidFill>
                          <a:srgbClr val="C00000"/>
                        </a:solidFill>
                        <a:effectLst/>
                        <a:latin typeface="Arial" charset="0"/>
                        <a:ea typeface="+mn-ea"/>
                        <a:cs typeface="+mn-cs"/>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normalizeH="0" baseline="0" dirty="0" smtClean="0">
                        <a:ln>
                          <a:noFill/>
                        </a:ln>
                        <a:solidFill>
                          <a:schemeClr val="tx1"/>
                        </a:solidFill>
                        <a:effectLst/>
                        <a:latin typeface="Arial" charset="0"/>
                        <a:ea typeface="+mn-ea"/>
                        <a:cs typeface="+mn-cs"/>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059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Point to Point Obligations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$14.35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059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Point to Point Obligation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($16.71)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Net Point to Point Obligation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($2.36)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6" name="TextBox 5"/>
          <p:cNvSpPr txBox="1"/>
          <p:nvPr/>
        </p:nvSpPr>
        <p:spPr>
          <a:xfrm>
            <a:off x="5438776" y="1047298"/>
            <a:ext cx="3400424" cy="1815882"/>
          </a:xfrm>
          <a:prstGeom prst="rect">
            <a:avLst/>
          </a:prstGeom>
          <a:noFill/>
          <a:ln w="19050">
            <a:solidFill>
              <a:srgbClr val="C00000"/>
            </a:solidFill>
          </a:ln>
        </p:spPr>
        <p:txBody>
          <a:bodyPr wrap="square" rtlCol="0">
            <a:spAutoFit/>
          </a:bodyPr>
          <a:lstStyle/>
          <a:p>
            <a:r>
              <a:rPr lang="en-US" sz="1400" dirty="0"/>
              <a:t>Congestion Revenue Rights were fully funded and excess funds were </a:t>
            </a:r>
            <a:r>
              <a:rPr lang="en-US" sz="1400" dirty="0" smtClean="0"/>
              <a:t>deposited into the CRR Balancing Account Fund.  </a:t>
            </a:r>
            <a:endParaRPr lang="en-US" sz="1400" dirty="0" smtClean="0">
              <a:solidFill>
                <a:srgbClr val="FF0000"/>
              </a:solidFill>
            </a:endParaRPr>
          </a:p>
          <a:p>
            <a:pPr lvl="1"/>
            <a:endParaRPr lang="en-US" sz="1400" dirty="0">
              <a:solidFill>
                <a:srgbClr val="FF0000"/>
              </a:solidFill>
            </a:endParaRPr>
          </a:p>
          <a:p>
            <a:r>
              <a:rPr lang="en-US" sz="1400" dirty="0" smtClean="0"/>
              <a:t>Point </a:t>
            </a:r>
            <a:r>
              <a:rPr lang="en-US" sz="1400" dirty="0"/>
              <a:t>to Point Obligations settled with a net </a:t>
            </a:r>
            <a:r>
              <a:rPr lang="en-US" sz="1400" dirty="0" smtClean="0"/>
              <a:t>payment of $</a:t>
            </a:r>
            <a:r>
              <a:rPr lang="en-US" sz="1400" dirty="0" smtClean="0">
                <a:latin typeface="Arial" charset="0"/>
              </a:rPr>
              <a:t>2.36</a:t>
            </a:r>
            <a:r>
              <a:rPr lang="en-US" sz="1400" dirty="0" smtClean="0"/>
              <a:t>M compared to a net charge of $</a:t>
            </a:r>
            <a:r>
              <a:rPr lang="en-US" sz="1400" dirty="0" smtClean="0">
                <a:latin typeface="Arial" charset="0"/>
              </a:rPr>
              <a:t>2.78</a:t>
            </a:r>
            <a:r>
              <a:rPr lang="en-US" sz="1400" dirty="0" smtClean="0"/>
              <a:t>M </a:t>
            </a:r>
            <a:r>
              <a:rPr lang="en-US" sz="1400" dirty="0"/>
              <a:t>last </a:t>
            </a:r>
            <a:r>
              <a:rPr lang="en-US" sz="1400" dirty="0" smtClean="0"/>
              <a:t>month.</a:t>
            </a:r>
          </a:p>
        </p:txBody>
      </p:sp>
    </p:spTree>
    <p:extLst>
      <p:ext uri="{BB962C8B-B14F-4D97-AF65-F5344CB8AC3E}">
        <p14:creationId xmlns:p14="http://schemas.microsoft.com/office/powerpoint/2010/main" val="2199199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CRR Balancing Account </a:t>
            </a:r>
            <a:r>
              <a:rPr lang="en-US" dirty="0"/>
              <a:t>Fund – </a:t>
            </a:r>
            <a:r>
              <a:rPr lang="en-US" dirty="0">
                <a:solidFill>
                  <a:srgbClr val="C00000"/>
                </a:solidFill>
              </a:rPr>
              <a:t>January 2015</a:t>
            </a:r>
            <a:endParaRPr lang="en-US" dirty="0"/>
          </a:p>
        </p:txBody>
      </p:sp>
      <p:grpSp>
        <p:nvGrpSpPr>
          <p:cNvPr id="9" name="Group 8"/>
          <p:cNvGrpSpPr/>
          <p:nvPr/>
        </p:nvGrpSpPr>
        <p:grpSpPr>
          <a:xfrm>
            <a:off x="1695673" y="809730"/>
            <a:ext cx="5502570" cy="2628014"/>
            <a:chOff x="823803" y="838200"/>
            <a:chExt cx="5502570" cy="2628014"/>
          </a:xfrm>
        </p:grpSpPr>
        <p:sp>
          <p:nvSpPr>
            <p:cNvPr id="7" name="AutoShape 39"/>
            <p:cNvSpPr>
              <a:spLocks noChangeArrowheads="1"/>
            </p:cNvSpPr>
            <p:nvPr/>
          </p:nvSpPr>
          <p:spPr bwMode="auto">
            <a:xfrm>
              <a:off x="823803" y="838200"/>
              <a:ext cx="5502570" cy="2628014"/>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5" name="Group 41"/>
            <p:cNvGraphicFramePr>
              <a:graphicFrameLocks/>
            </p:cNvGraphicFramePr>
            <p:nvPr>
              <p:extLst>
                <p:ext uri="{D42A27DB-BD31-4B8C-83A1-F6EECF244321}">
                  <p14:modId xmlns:p14="http://schemas.microsoft.com/office/powerpoint/2010/main" val="2955876282"/>
                </p:ext>
              </p:extLst>
            </p:nvPr>
          </p:nvGraphicFramePr>
          <p:xfrm>
            <a:off x="1001786" y="962131"/>
            <a:ext cx="5154465" cy="2402957"/>
          </p:xfrm>
          <a:graphic>
            <a:graphicData uri="http://schemas.openxmlformats.org/drawingml/2006/table">
              <a:tbl>
                <a:tblPr/>
                <a:tblGrid>
                  <a:gridCol w="3697805"/>
                  <a:gridCol w="1456660"/>
                </a:tblGrid>
                <a:tr h="34108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CRR Balancing Account Fund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946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Beginning Balance for the Month</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$0.02</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CRR Balancing Account Credit Total</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$2.18</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CRR PTP Option Award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$0.07</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Day-Ahead CRR Short-Charges Refunded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($0.50)</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Total Fund Amount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$1.77</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grpSp>
      <p:sp>
        <p:nvSpPr>
          <p:cNvPr id="10" name="TextBox 9"/>
          <p:cNvSpPr txBox="1"/>
          <p:nvPr/>
        </p:nvSpPr>
        <p:spPr>
          <a:xfrm>
            <a:off x="1435395" y="3842665"/>
            <a:ext cx="6188149" cy="1815882"/>
          </a:xfrm>
          <a:prstGeom prst="rect">
            <a:avLst/>
          </a:prstGeom>
          <a:noFill/>
          <a:ln w="19050">
            <a:solidFill>
              <a:srgbClr val="C00000"/>
            </a:solidFill>
          </a:ln>
        </p:spPr>
        <p:txBody>
          <a:bodyPr wrap="square" rtlCol="0">
            <a:spAutoFit/>
          </a:bodyPr>
          <a:lstStyle/>
          <a:p>
            <a:r>
              <a:rPr lang="en-US" sz="1400" dirty="0" smtClean="0"/>
              <a:t>ERCOT implemented the rolling CRR Balancing Account Fund beginning with Operating Month December 2014.  The month of January 2015 closed with $1,747,349  in excess Day-Ahead congestion rent which was deposited into the Fund.</a:t>
            </a:r>
          </a:p>
          <a:p>
            <a:endParaRPr lang="en-US" sz="1400" dirty="0"/>
          </a:p>
          <a:p>
            <a:r>
              <a:rPr lang="en-US" sz="1400" dirty="0" smtClean="0"/>
              <a:t>As of February 2015, the amount available in the CRR Balancing Account Fund is $1,767,929 . </a:t>
            </a:r>
          </a:p>
          <a:p>
            <a:endParaRPr lang="en-US" sz="1400" dirty="0"/>
          </a:p>
        </p:txBody>
      </p:sp>
    </p:spTree>
    <p:extLst>
      <p:ext uri="{BB962C8B-B14F-4D97-AF65-F5344CB8AC3E}">
        <p14:creationId xmlns:p14="http://schemas.microsoft.com/office/powerpoint/2010/main" val="1492934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Revenue Neutrality – </a:t>
            </a:r>
            <a:r>
              <a:rPr lang="en-US" dirty="0">
                <a:solidFill>
                  <a:srgbClr val="C00000"/>
                </a:solidFill>
              </a:rPr>
              <a:t>January 2015</a:t>
            </a:r>
            <a:endParaRPr lang="en-US" dirty="0" smtClean="0"/>
          </a:p>
        </p:txBody>
      </p:sp>
      <p:sp>
        <p:nvSpPr>
          <p:cNvPr id="8" name="AutoShape 39"/>
          <p:cNvSpPr>
            <a:spLocks noChangeArrowheads="1"/>
          </p:cNvSpPr>
          <p:nvPr/>
        </p:nvSpPr>
        <p:spPr bwMode="auto">
          <a:xfrm>
            <a:off x="352425" y="838200"/>
            <a:ext cx="6858000" cy="27432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358362128"/>
              </p:ext>
            </p:extLst>
          </p:nvPr>
        </p:nvGraphicFramePr>
        <p:xfrm>
          <a:off x="504825" y="914400"/>
          <a:ext cx="6477000" cy="2519658"/>
        </p:xfrm>
        <a:graphic>
          <a:graphicData uri="http://schemas.openxmlformats.org/drawingml/2006/table">
            <a:tbl>
              <a:tblPr/>
              <a:tblGrid>
                <a:gridCol w="5608134"/>
                <a:gridCol w="868866"/>
              </a:tblGrid>
              <a:tr h="299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Revenue Neutrality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526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Real-Time Point to Point Obligation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($16.71)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Real-Time Point to Point Options and Options with Refund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Real-Time Energy Imbalance </a:t>
                      </a:r>
                      <a:r>
                        <a:rPr kumimoji="0" lang="en-US" sz="1100" b="1" i="0" u="none" strike="noStrike" cap="none" normalizeH="0" baseline="0" dirty="0" smtClean="0">
                          <a:ln>
                            <a:noFill/>
                          </a:ln>
                          <a:solidFill>
                            <a:srgbClr val="000000"/>
                          </a:solidFill>
                          <a:effectLst/>
                          <a:latin typeface="Arial" charset="0"/>
                          <a:ea typeface="Times New Roman" charset="0"/>
                          <a:cs typeface="Arial" charset="0"/>
                        </a:rPr>
                        <a:t>Settlement</a:t>
                      </a:r>
                      <a:endParaRPr kumimoji="0" lang="en-US" sz="1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$14.18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Real-Time Congestion from Self-Schedules </a:t>
                      </a:r>
                      <a:r>
                        <a:rPr kumimoji="0" lang="en-US" sz="1100" b="1" i="0" u="none" strike="noStrike" cap="none" normalizeH="0" baseline="0" dirty="0" smtClean="0">
                          <a:ln>
                            <a:noFill/>
                          </a:ln>
                          <a:solidFill>
                            <a:srgbClr val="000000"/>
                          </a:solidFill>
                          <a:effectLst/>
                          <a:latin typeface="Arial" charset="0"/>
                          <a:ea typeface="Times New Roman" charset="0"/>
                          <a:cs typeface="Arial" charset="0"/>
                        </a:rPr>
                        <a:t>Settlement</a:t>
                      </a:r>
                      <a:endParaRPr kumimoji="0" lang="en-US" sz="1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$1.13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DC Tie &amp; Block Load Transfer </a:t>
                      </a:r>
                      <a:r>
                        <a:rPr kumimoji="0" lang="en-US" sz="1100" b="1" i="0" u="none" strike="noStrike" cap="none" normalizeH="0" baseline="0" dirty="0" smtClean="0">
                          <a:ln>
                            <a:noFill/>
                          </a:ln>
                          <a:solidFill>
                            <a:srgbClr val="000000"/>
                          </a:solidFill>
                          <a:effectLst/>
                          <a:latin typeface="Arial" charset="0"/>
                          <a:ea typeface="Times New Roman" charset="0"/>
                          <a:cs typeface="Arial" charset="0"/>
                        </a:rPr>
                        <a:t>Settlement</a:t>
                      </a:r>
                      <a:endParaRPr kumimoji="0" lang="en-US" sz="1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($0.99)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charset="0"/>
                          <a:cs typeface="Arial" charset="0"/>
                        </a:rPr>
                        <a:t>Charge to Load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$2.39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0" name="TextBox 9"/>
          <p:cNvSpPr txBox="1"/>
          <p:nvPr/>
        </p:nvSpPr>
        <p:spPr>
          <a:xfrm>
            <a:off x="304800" y="3810000"/>
            <a:ext cx="4472948" cy="1384995"/>
          </a:xfrm>
          <a:prstGeom prst="rect">
            <a:avLst/>
          </a:prstGeom>
          <a:noFill/>
          <a:ln w="19050">
            <a:solidFill>
              <a:srgbClr val="C00000"/>
            </a:solidFill>
          </a:ln>
        </p:spPr>
        <p:txBody>
          <a:bodyPr wrap="square" rtlCol="0">
            <a:spAutoFit/>
          </a:bodyPr>
          <a:lstStyle/>
          <a:p>
            <a:r>
              <a:rPr lang="en-US" sz="1400" dirty="0" smtClean="0"/>
              <a:t>Revenue Neutrality </a:t>
            </a:r>
            <a:r>
              <a:rPr lang="en-US" sz="1400" dirty="0"/>
              <a:t>charges to load </a:t>
            </a:r>
            <a:r>
              <a:rPr lang="en-US" sz="1400" dirty="0" smtClean="0"/>
              <a:t>increased compared </a:t>
            </a:r>
            <a:r>
              <a:rPr lang="en-US" sz="1400" dirty="0"/>
              <a:t>to </a:t>
            </a:r>
            <a:r>
              <a:rPr lang="en-US" sz="1400" dirty="0" smtClean="0"/>
              <a:t>last month and to January 2014. </a:t>
            </a:r>
            <a:endParaRPr lang="en-US" sz="1400" dirty="0"/>
          </a:p>
          <a:p>
            <a:endParaRPr lang="en-US" sz="1400" dirty="0" smtClean="0"/>
          </a:p>
          <a:p>
            <a:r>
              <a:rPr lang="en-US" sz="1400" dirty="0" smtClean="0"/>
              <a:t>January 2015 </a:t>
            </a:r>
            <a:r>
              <a:rPr lang="en-US" sz="1400" dirty="0"/>
              <a:t>was a </a:t>
            </a:r>
            <a:r>
              <a:rPr lang="en-US" sz="1400" dirty="0" smtClean="0"/>
              <a:t>charge of $2.39M</a:t>
            </a:r>
            <a:r>
              <a:rPr lang="en-US" sz="1400" dirty="0"/>
              <a:t>, compared to: </a:t>
            </a:r>
          </a:p>
          <a:p>
            <a:pPr marL="285750" lvl="0" indent="-285750">
              <a:buFont typeface="Arial" pitchFamily="34" charset="0"/>
              <a:buChar char="•"/>
            </a:pPr>
            <a:r>
              <a:rPr lang="en-US" sz="1400" dirty="0" smtClean="0"/>
              <a:t>$0.51M </a:t>
            </a:r>
            <a:r>
              <a:rPr lang="en-US" sz="1400" dirty="0"/>
              <a:t>charge </a:t>
            </a:r>
            <a:r>
              <a:rPr lang="en-US" sz="1400" dirty="0" smtClean="0"/>
              <a:t>in December 2014</a:t>
            </a:r>
            <a:endParaRPr lang="en-US" sz="1400" dirty="0"/>
          </a:p>
          <a:p>
            <a:pPr marL="285750" indent="-285750">
              <a:buFont typeface="Arial" pitchFamily="34" charset="0"/>
              <a:buChar char="•"/>
            </a:pPr>
            <a:r>
              <a:rPr lang="en-US" sz="1400" dirty="0" smtClean="0"/>
              <a:t>$3.02M payment in January 2014</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74" y="3810000"/>
            <a:ext cx="3916325" cy="215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306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Real Time Ancillary Service Imbalance (ORDC</a:t>
            </a:r>
            <a:r>
              <a:rPr lang="en-US" sz="2000" dirty="0"/>
              <a:t>) –</a:t>
            </a:r>
            <a:r>
              <a:rPr lang="en-US" sz="2000" dirty="0" smtClean="0">
                <a:solidFill>
                  <a:srgbClr val="C00000"/>
                </a:solidFill>
              </a:rPr>
              <a:t> </a:t>
            </a:r>
            <a:r>
              <a:rPr lang="en-US" sz="2000" dirty="0">
                <a:solidFill>
                  <a:srgbClr val="C00000"/>
                </a:solidFill>
              </a:rPr>
              <a:t>January 2015</a:t>
            </a:r>
            <a:endParaRPr lang="en-US" sz="2000" dirty="0"/>
          </a:p>
        </p:txBody>
      </p:sp>
      <p:sp>
        <p:nvSpPr>
          <p:cNvPr id="5" name="AutoShape 39"/>
          <p:cNvSpPr>
            <a:spLocks noChangeArrowheads="1"/>
          </p:cNvSpPr>
          <p:nvPr/>
        </p:nvSpPr>
        <p:spPr bwMode="auto">
          <a:xfrm>
            <a:off x="1531088" y="925441"/>
            <a:ext cx="5667153" cy="15240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6" name="Group 41"/>
          <p:cNvGraphicFramePr>
            <a:graphicFrameLocks/>
          </p:cNvGraphicFramePr>
          <p:nvPr>
            <p:extLst>
              <p:ext uri="{D42A27DB-BD31-4B8C-83A1-F6EECF244321}">
                <p14:modId xmlns:p14="http://schemas.microsoft.com/office/powerpoint/2010/main" val="1498609049"/>
              </p:ext>
            </p:extLst>
          </p:nvPr>
        </p:nvGraphicFramePr>
        <p:xfrm>
          <a:off x="1531089" y="1065301"/>
          <a:ext cx="5507664" cy="1244279"/>
        </p:xfrm>
        <a:graphic>
          <a:graphicData uri="http://schemas.openxmlformats.org/drawingml/2006/table">
            <a:tbl>
              <a:tblPr/>
              <a:tblGrid>
                <a:gridCol w="4231758"/>
                <a:gridCol w="1275906"/>
              </a:tblGrid>
              <a:tr h="3249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Real Time Ancillary Service Imbalance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Thousands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954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Real-Time AS Imbalance Payment Amount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($52.70)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Load Allocated AS Imbalance Revenue Neutrality Amount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 $52.70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Total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Arial" charset="0"/>
                          <a:ea typeface="+mn-ea"/>
                          <a:cs typeface="+mn-cs"/>
                        </a:rPr>
                        <a:t> </a:t>
                      </a:r>
                      <a:r>
                        <a:rPr kumimoji="0" lang="en-US" sz="1050" b="0" i="0" u="none" strike="noStrike" kern="1200" cap="none" normalizeH="0" baseline="0" dirty="0" smtClean="0">
                          <a:ln>
                            <a:noFill/>
                          </a:ln>
                          <a:solidFill>
                            <a:srgbClr val="000000"/>
                          </a:solidFill>
                          <a:effectLst/>
                          <a:latin typeface="Arial" charset="0"/>
                          <a:ea typeface="+mn-ea"/>
                          <a:cs typeface="+mn-cs"/>
                        </a:rPr>
                        <a:t>$52.70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7" name="TextBox 6"/>
          <p:cNvSpPr txBox="1"/>
          <p:nvPr/>
        </p:nvSpPr>
        <p:spPr>
          <a:xfrm>
            <a:off x="2128190" y="2662451"/>
            <a:ext cx="4472948" cy="3539430"/>
          </a:xfrm>
          <a:prstGeom prst="rect">
            <a:avLst/>
          </a:prstGeom>
          <a:noFill/>
          <a:ln w="19050">
            <a:solidFill>
              <a:srgbClr val="C00000"/>
            </a:solidFill>
          </a:ln>
        </p:spPr>
        <p:txBody>
          <a:bodyPr wrap="square" rtlCol="0">
            <a:spAutoFit/>
          </a:bodyPr>
          <a:lstStyle/>
          <a:p>
            <a:r>
              <a:rPr lang="en-US" sz="1400" dirty="0" smtClean="0"/>
              <a:t>Real-Time Ancillary Service Imbalance Settlements decreased from December 2014 to January 2015. Total payments for the month of January 2015 were $52,700 compared to a payment of </a:t>
            </a:r>
            <a:r>
              <a:rPr lang="en-US" sz="1400" dirty="0"/>
              <a:t>$66,261 in </a:t>
            </a:r>
            <a:r>
              <a:rPr lang="en-US" sz="1400" dirty="0" smtClean="0"/>
              <a:t>December 2014. </a:t>
            </a:r>
          </a:p>
          <a:p>
            <a:endParaRPr lang="en-US" sz="1400" dirty="0"/>
          </a:p>
          <a:p>
            <a:r>
              <a:rPr lang="en-US" sz="1400" dirty="0" smtClean="0"/>
              <a:t>15 of the 31 days in January had settlement dollars equal to $0 for the day.</a:t>
            </a:r>
          </a:p>
          <a:p>
            <a:endParaRPr lang="en-US" sz="1400" dirty="0"/>
          </a:p>
          <a:p>
            <a:r>
              <a:rPr lang="en-US" sz="1400" dirty="0" smtClean="0"/>
              <a:t>All days were settled as a net credit to QSEs representing generation and as a charge to QSEs representing load.</a:t>
            </a:r>
          </a:p>
          <a:p>
            <a:endParaRPr lang="en-US" sz="1400" dirty="0"/>
          </a:p>
          <a:p>
            <a:r>
              <a:rPr lang="en-US" sz="1400" dirty="0" smtClean="0"/>
              <a:t>The highest settlement occurred on January 16</a:t>
            </a:r>
            <a:r>
              <a:rPr lang="en-US" sz="1400" baseline="30000" dirty="0" smtClean="0"/>
              <a:t>th</a:t>
            </a:r>
            <a:r>
              <a:rPr lang="en-US" sz="1400" dirty="0" smtClean="0"/>
              <a:t>.  The total Real Time Ancillary Service Imbalance payments on that day were $30,336.</a:t>
            </a:r>
          </a:p>
        </p:txBody>
      </p:sp>
    </p:spTree>
    <p:extLst>
      <p:ext uri="{BB962C8B-B14F-4D97-AF65-F5344CB8AC3E}">
        <p14:creationId xmlns:p14="http://schemas.microsoft.com/office/powerpoint/2010/main" val="1414776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Net Allocation to Load – </a:t>
            </a:r>
            <a:r>
              <a:rPr lang="en-US" dirty="0">
                <a:solidFill>
                  <a:srgbClr val="C00000"/>
                </a:solidFill>
              </a:rPr>
              <a:t>January 2015</a:t>
            </a:r>
            <a:endParaRPr lang="en-US" dirty="0" smtClean="0"/>
          </a:p>
        </p:txBody>
      </p:sp>
      <p:sp>
        <p:nvSpPr>
          <p:cNvPr id="8" name="AutoShape 39"/>
          <p:cNvSpPr>
            <a:spLocks noChangeArrowheads="1"/>
          </p:cNvSpPr>
          <p:nvPr/>
        </p:nvSpPr>
        <p:spPr bwMode="auto">
          <a:xfrm>
            <a:off x="285750" y="686238"/>
            <a:ext cx="4371866" cy="5342421"/>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830032069"/>
              </p:ext>
            </p:extLst>
          </p:nvPr>
        </p:nvGraphicFramePr>
        <p:xfrm>
          <a:off x="366104" y="801424"/>
          <a:ext cx="4211158" cy="5062559"/>
        </p:xfrm>
        <a:graphic>
          <a:graphicData uri="http://schemas.openxmlformats.org/drawingml/2006/table">
            <a:tbl>
              <a:tblPr/>
              <a:tblGrid>
                <a:gridCol w="3349920"/>
                <a:gridCol w="861238"/>
              </a:tblGrid>
              <a:tr h="297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Market-Based Allocation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289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CRR Auction Revenue Disbursement </a:t>
                      </a: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Settlement</a:t>
                      </a:r>
                      <a:endParaRPr kumimoji="0" lang="en-US" sz="1050" b="1" i="0" u="none" strike="noStrike" cap="none" normalizeH="0" baseline="0" dirty="0" smtClean="0">
                        <a:ln>
                          <a:noFill/>
                        </a:ln>
                        <a:solidFill>
                          <a:srgbClr val="000000"/>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($22.65)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Balancing Account Proceeds </a:t>
                      </a: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Settlement</a:t>
                      </a:r>
                      <a:endParaRPr kumimoji="0" lang="en-US" sz="105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Net Reliability Unit Commitment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Ancillary Services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$18.20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022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Reliability Must Run Settlement (incl. RMR for Capacity)</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Revenue Neutrality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$2.39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Emergency Energy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$0.03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718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Base Point Deviation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($0.24)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25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ORDC Settlement </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7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Total</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($2.24)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685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Fee Allocation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45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ERCOT Administrative Fee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$13.43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718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7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277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Net Allocated to Load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 $11.19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7" name="Rectangle 6"/>
          <p:cNvSpPr/>
          <p:nvPr/>
        </p:nvSpPr>
        <p:spPr>
          <a:xfrm>
            <a:off x="4800599" y="838200"/>
            <a:ext cx="4038601" cy="1815882"/>
          </a:xfrm>
          <a:prstGeom prst="rect">
            <a:avLst/>
          </a:prstGeom>
          <a:noFill/>
          <a:ln w="19050">
            <a:solidFill>
              <a:srgbClr val="C00000"/>
            </a:solidFill>
          </a:ln>
        </p:spPr>
        <p:txBody>
          <a:bodyPr wrap="square">
            <a:spAutoFit/>
          </a:bodyPr>
          <a:lstStyle/>
          <a:p>
            <a:r>
              <a:rPr lang="en-US" sz="1400" dirty="0" smtClean="0"/>
              <a:t>The charge for the net allocation to </a:t>
            </a:r>
            <a:r>
              <a:rPr lang="en-US" sz="1400" dirty="0"/>
              <a:t>Load </a:t>
            </a:r>
            <a:r>
              <a:rPr lang="en-US" sz="1400" dirty="0" smtClean="0"/>
              <a:t>increased from </a:t>
            </a:r>
            <a:r>
              <a:rPr lang="en-US" sz="1400" dirty="0"/>
              <a:t>last </a:t>
            </a:r>
            <a:r>
              <a:rPr lang="en-US" sz="1400" dirty="0" smtClean="0"/>
              <a:t>month and decreased from January of 2014.</a:t>
            </a:r>
            <a:br>
              <a:rPr lang="en-US" sz="1400" dirty="0" smtClean="0"/>
            </a:br>
            <a:endParaRPr lang="en-US" sz="1400" dirty="0" smtClean="0"/>
          </a:p>
          <a:p>
            <a:r>
              <a:rPr lang="en-US" sz="1400" dirty="0" smtClean="0"/>
              <a:t>January 2015 </a:t>
            </a:r>
            <a:r>
              <a:rPr lang="en-US" sz="1400" dirty="0"/>
              <a:t>was a </a:t>
            </a:r>
            <a:r>
              <a:rPr lang="en-US" sz="1400" dirty="0" smtClean="0"/>
              <a:t>charge of $11.19M</a:t>
            </a:r>
            <a:r>
              <a:rPr lang="en-US" sz="1400" dirty="0"/>
              <a:t>, compared to: </a:t>
            </a:r>
            <a:endParaRPr lang="en-US" sz="1400" dirty="0" smtClean="0"/>
          </a:p>
          <a:p>
            <a:pPr marL="285750" indent="-285750">
              <a:buFont typeface="Arial" pitchFamily="34" charset="0"/>
              <a:buChar char="•"/>
            </a:pPr>
            <a:r>
              <a:rPr lang="en-US" sz="1400" dirty="0"/>
              <a:t>A </a:t>
            </a:r>
            <a:r>
              <a:rPr lang="en-US" sz="1400" dirty="0" smtClean="0"/>
              <a:t>charge of $9.69M </a:t>
            </a:r>
            <a:r>
              <a:rPr lang="en-US" sz="1400" dirty="0"/>
              <a:t>in </a:t>
            </a:r>
            <a:r>
              <a:rPr lang="en-US" sz="1400" dirty="0" smtClean="0"/>
              <a:t>December 2014</a:t>
            </a:r>
          </a:p>
          <a:p>
            <a:pPr marL="285750" indent="-285750">
              <a:buFont typeface="Arial" pitchFamily="34" charset="0"/>
              <a:buChar char="•"/>
            </a:pPr>
            <a:r>
              <a:rPr lang="en-US" sz="1400" dirty="0" smtClean="0"/>
              <a:t>A charge of $15.32M in January 2014 </a:t>
            </a:r>
            <a:endParaRPr lang="en-US" sz="14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517" y="3357448"/>
            <a:ext cx="4194763" cy="229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415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p:txBody>
          <a:bodyPr/>
          <a:lstStyle/>
          <a:p>
            <a:r>
              <a:rPr lang="en-US" sz="1800" dirty="0">
                <a:solidFill>
                  <a:srgbClr val="000000"/>
                </a:solidFill>
              </a:rPr>
              <a:t>Daily Peak Demand: Hourly Average Actual vs. Forecast, Wind Day-Ahead COPs &amp; </a:t>
            </a:r>
            <a:r>
              <a:rPr lang="en-US" sz="1800" dirty="0" smtClean="0">
                <a:solidFill>
                  <a:srgbClr val="000000"/>
                </a:solidFill>
              </a:rPr>
              <a:t>On-line </a:t>
            </a:r>
            <a:r>
              <a:rPr lang="en-US" sz="1800" dirty="0">
                <a:solidFill>
                  <a:srgbClr val="000000"/>
                </a:solidFill>
              </a:rPr>
              <a:t>Capacity at Peak – </a:t>
            </a:r>
            <a:r>
              <a:rPr lang="en-US" sz="1800" dirty="0" smtClean="0">
                <a:solidFill>
                  <a:srgbClr val="C00000"/>
                </a:solidFill>
              </a:rPr>
              <a:t>January 2015</a:t>
            </a:r>
            <a:endParaRPr lang="en-US" sz="18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35" y="711200"/>
            <a:ext cx="8583613"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1741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pPr>
              <a:defRPr/>
            </a:pPr>
            <a:r>
              <a:rPr lang="en-US" dirty="0"/>
              <a:t>Advanced Meter Settlement Impacts – </a:t>
            </a:r>
            <a:r>
              <a:rPr lang="en-US" dirty="0" smtClean="0">
                <a:solidFill>
                  <a:srgbClr val="C00000"/>
                </a:solidFill>
              </a:rPr>
              <a:t>January 2015</a:t>
            </a:r>
            <a:endParaRPr lang="en-US" dirty="0">
              <a:solidFill>
                <a:srgbClr val="C00000"/>
              </a:solidFill>
            </a:endParaRPr>
          </a:p>
        </p:txBody>
      </p:sp>
      <p:sp>
        <p:nvSpPr>
          <p:cNvPr id="3" name="TextBox 2"/>
          <p:cNvSpPr txBox="1"/>
          <p:nvPr/>
        </p:nvSpPr>
        <p:spPr>
          <a:xfrm>
            <a:off x="6168024" y="1283299"/>
            <a:ext cx="2690248" cy="1077218"/>
          </a:xfrm>
          <a:prstGeom prst="rect">
            <a:avLst/>
          </a:prstGeom>
          <a:noFill/>
          <a:ln w="19050">
            <a:solidFill>
              <a:srgbClr val="C00000"/>
            </a:solidFill>
          </a:ln>
        </p:spPr>
        <p:txBody>
          <a:bodyPr wrap="square" rtlCol="0">
            <a:spAutoFit/>
          </a:bodyPr>
          <a:lstStyle/>
          <a:p>
            <a:r>
              <a:rPr lang="en-US" sz="1600" dirty="0" smtClean="0"/>
              <a:t>January 2015: At month end, settling 6.7M </a:t>
            </a:r>
            <a:r>
              <a:rPr lang="en-US" sz="1600" dirty="0"/>
              <a:t>ESIIDs using Advanced Meter data. </a:t>
            </a:r>
          </a:p>
        </p:txBody>
      </p:sp>
      <p:sp>
        <p:nvSpPr>
          <p:cNvPr id="4" name="TextBox 3"/>
          <p:cNvSpPr txBox="1"/>
          <p:nvPr/>
        </p:nvSpPr>
        <p:spPr>
          <a:xfrm>
            <a:off x="244425" y="3946989"/>
            <a:ext cx="2820218" cy="1323439"/>
          </a:xfrm>
          <a:prstGeom prst="rect">
            <a:avLst/>
          </a:prstGeom>
          <a:noFill/>
          <a:ln w="19050">
            <a:solidFill>
              <a:srgbClr val="C00000"/>
            </a:solidFill>
          </a:ln>
        </p:spPr>
        <p:txBody>
          <a:bodyPr wrap="square" rtlCol="0">
            <a:spAutoFit/>
          </a:bodyPr>
          <a:lstStyle/>
          <a:p>
            <a:r>
              <a:rPr lang="en-US" sz="1600" dirty="0" smtClean="0"/>
              <a:t>January 2015: 98.4% </a:t>
            </a:r>
            <a:r>
              <a:rPr lang="en-US" sz="1600" dirty="0"/>
              <a:t>of the load in ERCOT is settled with 15-min interval data (AMS, Competitive IDR, and NOIE IDR). </a:t>
            </a:r>
          </a:p>
        </p:txBody>
      </p:sp>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83" y="684177"/>
            <a:ext cx="574243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709" y="3441512"/>
            <a:ext cx="574243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404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274393"/>
            <a:ext cx="8444685" cy="461665"/>
          </a:xfrm>
        </p:spPr>
        <p:txBody>
          <a:bodyPr/>
          <a:lstStyle/>
          <a:p>
            <a:r>
              <a:rPr lang="en-US" sz="2000" dirty="0"/>
              <a:t>ERCOT Wide Load Volumes by Meter Type – INITIAL Settlement – </a:t>
            </a:r>
            <a:r>
              <a:rPr lang="en-US" sz="2000" dirty="0" smtClean="0">
                <a:solidFill>
                  <a:srgbClr val="C00000"/>
                </a:solidFill>
              </a:rPr>
              <a:t>January 2015</a:t>
            </a:r>
            <a:r>
              <a:rPr lang="en-US" sz="1400" dirty="0">
                <a:solidFill>
                  <a:srgbClr val="C00000"/>
                </a:solidFill>
              </a:rPr>
              <a:t/>
            </a:r>
            <a:br>
              <a:rPr lang="en-US" sz="1400" dirty="0">
                <a:solidFill>
                  <a:srgbClr val="C00000"/>
                </a:solidFill>
              </a:rPr>
            </a:br>
            <a:endParaRPr lang="en-US" dirty="0"/>
          </a:p>
        </p:txBody>
      </p:sp>
      <p:pic>
        <p:nvPicPr>
          <p:cNvPr id="2"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63" y="716632"/>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36" y="716632"/>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57" y="3343937"/>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2636" y="3335430"/>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18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a:defRPr/>
            </a:pPr>
            <a:r>
              <a:rPr lang="en-US" sz="2200" b="1" dirty="0" smtClean="0"/>
              <a:t>Retail Transaction Volumes – Summary – </a:t>
            </a:r>
            <a:r>
              <a:rPr lang="en-US" sz="2200" dirty="0" smtClean="0">
                <a:solidFill>
                  <a:srgbClr val="C00000"/>
                </a:solidFill>
              </a:rPr>
              <a:t>January </a:t>
            </a:r>
            <a:r>
              <a:rPr lang="en-US" sz="2200" b="1" dirty="0" smtClean="0">
                <a:solidFill>
                  <a:srgbClr val="C00000"/>
                </a:solidFill>
              </a:rPr>
              <a:t>2015</a:t>
            </a:r>
            <a:endParaRPr lang="en-US" sz="2200" b="1" dirty="0">
              <a:solidFill>
                <a:srgbClr val="C00000"/>
              </a:solidFill>
            </a:endParaRPr>
          </a:p>
        </p:txBody>
      </p:sp>
      <p:sp>
        <p:nvSpPr>
          <p:cNvPr id="59" name="AutoShape 39"/>
          <p:cNvSpPr>
            <a:spLocks noChangeArrowheads="1"/>
          </p:cNvSpPr>
          <p:nvPr/>
        </p:nvSpPr>
        <p:spPr bwMode="auto">
          <a:xfrm>
            <a:off x="266700" y="971550"/>
            <a:ext cx="8610600" cy="47244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109" name="Group 41"/>
          <p:cNvGraphicFramePr>
            <a:graphicFrameLocks/>
          </p:cNvGraphicFramePr>
          <p:nvPr>
            <p:extLst>
              <p:ext uri="{D42A27DB-BD31-4B8C-83A1-F6EECF244321}">
                <p14:modId xmlns:p14="http://schemas.microsoft.com/office/powerpoint/2010/main" val="3303998319"/>
              </p:ext>
            </p:extLst>
          </p:nvPr>
        </p:nvGraphicFramePr>
        <p:xfrm>
          <a:off x="638175" y="1117071"/>
          <a:ext cx="7904567" cy="3989024"/>
        </p:xfrm>
        <a:graphic>
          <a:graphicData uri="http://schemas.openxmlformats.org/drawingml/2006/table">
            <a:tbl>
              <a:tblPr/>
              <a:tblGrid>
                <a:gridCol w="2676525"/>
                <a:gridCol w="1209675"/>
                <a:gridCol w="1362075"/>
                <a:gridCol w="1304925"/>
                <a:gridCol w="1351367"/>
              </a:tblGrid>
              <a:tr h="4267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C00000"/>
                        </a:solidFill>
                        <a:effectLst/>
                        <a:latin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charset="0"/>
                        </a:rPr>
                        <a:t>Year-To-Date</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charset="0"/>
                        </a:rPr>
                        <a:t>Transactions Received</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C00000"/>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909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C00000"/>
                          </a:solidFill>
                          <a:effectLst/>
                          <a:latin typeface="Arial" charset="0"/>
                        </a:rPr>
                        <a:t>Transaction Type</a:t>
                      </a:r>
                      <a:endParaRPr kumimoji="0" lang="en-US" sz="120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January 2015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January 2014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January 2015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January 2014</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41160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Switches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b="0" dirty="0" smtClean="0"/>
                        <a:t>72,885</a:t>
                      </a:r>
                      <a:endParaRPr lang="en-US" sz="1050" b="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86,953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72,885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86,953</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129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Acquisition</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0</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129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Move - Ins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198,025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207,059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198,025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207,059</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267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Move - Outs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charset="0"/>
                          <a:ea typeface="Times New Roman" charset="0"/>
                          <a:cs typeface="Arial" charset="0"/>
                        </a:rPr>
                        <a:t>98,233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104,273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98,233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104,273</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3327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Continuous Service Agreements (CSA)</a:t>
                      </a:r>
                      <a:endParaRPr kumimoji="0" lang="en-US" sz="900" b="0" i="0" u="none" strike="noStrike" cap="none" normalizeH="0" baseline="0" dirty="0" smtClean="0">
                        <a:ln>
                          <a:noFill/>
                        </a:ln>
                        <a:solidFill>
                          <a:srgbClr val="000000"/>
                        </a:solidFill>
                        <a:effectLst/>
                        <a:latin typeface="Arial" charset="0"/>
                        <a:ea typeface="Times New Roman"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charset="0"/>
                          <a:ea typeface="Times New Roman" charset="0"/>
                          <a:cs typeface="Arial" charset="0"/>
                        </a:rPr>
                        <a:t>40,420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050" b="0" dirty="0" smtClean="0">
                          <a:solidFill>
                            <a:schemeClr val="tx1"/>
                          </a:solidFill>
                        </a:rPr>
                        <a:t>34,811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050" b="0" dirty="0" smtClean="0">
                          <a:solidFill>
                            <a:schemeClr val="tx1"/>
                          </a:solidFill>
                        </a:rPr>
                        <a:t>40,420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050" b="0" dirty="0" smtClean="0">
                          <a:solidFill>
                            <a:schemeClr val="tx1"/>
                          </a:solidFill>
                        </a:rPr>
                        <a:t>34,811</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285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Mass Transitions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0</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1291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C00000"/>
                          </a:solidFill>
                          <a:effectLst/>
                          <a:latin typeface="Arial" charset="0"/>
                          <a:ea typeface="Times New Roman" charset="0"/>
                          <a:cs typeface="Arial" charset="0"/>
                        </a:rPr>
                        <a:t>Total </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409,563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433,096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409,563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433,096</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3327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lang="en-US" sz="1200" b="1" dirty="0" smtClean="0">
                        <a:solidFill>
                          <a:srgbClr val="C00000"/>
                        </a:solidFill>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819684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r>
              <a:rPr lang="en-US" sz="2200" dirty="0"/>
              <a:t>Retail Transaction Volumes – Summary – </a:t>
            </a:r>
            <a:r>
              <a:rPr lang="en-US" sz="2200" dirty="0" smtClean="0">
                <a:solidFill>
                  <a:srgbClr val="C00000"/>
                </a:solidFill>
              </a:rPr>
              <a:t>January 2015</a:t>
            </a:r>
            <a:endParaRPr lang="en-US" sz="2200" dirty="0"/>
          </a:p>
        </p:txBody>
      </p:sp>
      <p:sp>
        <p:nvSpPr>
          <p:cNvPr id="8" name="Text Box 7"/>
          <p:cNvSpPr txBox="1">
            <a:spLocks noChangeArrowheads="1"/>
          </p:cNvSpPr>
          <p:nvPr/>
        </p:nvSpPr>
        <p:spPr bwMode="auto">
          <a:xfrm>
            <a:off x="1219200" y="609600"/>
            <a:ext cx="1981200" cy="630942"/>
          </a:xfrm>
          <a:prstGeom prst="rect">
            <a:avLst/>
          </a:prstGeom>
          <a:noFill/>
          <a:ln w="9525">
            <a:noFill/>
            <a:miter lim="800000"/>
            <a:headEnd/>
            <a:tailEnd/>
          </a:ln>
        </p:spPr>
        <p:txBody>
          <a:bodyPr wrap="square">
            <a:spAutoFit/>
          </a:bodyPr>
          <a:lstStyle/>
          <a:p>
            <a:pPr algn="ctr">
              <a:spcBef>
                <a:spcPct val="50000"/>
              </a:spcBef>
            </a:pPr>
            <a:r>
              <a:rPr lang="en-US" sz="1400" b="1" dirty="0" smtClean="0">
                <a:latin typeface="Calibri" pitchFamily="34" charset="0"/>
              </a:rPr>
              <a:t>Switches/Acquisitions</a:t>
            </a:r>
          </a:p>
          <a:p>
            <a:pPr algn="ctr">
              <a:spcBef>
                <a:spcPct val="50000"/>
              </a:spcBef>
            </a:pPr>
            <a:endParaRPr lang="en-US" sz="1400" b="1" dirty="0">
              <a:latin typeface="Calibri" pitchFamily="34" charset="0"/>
            </a:endParaRPr>
          </a:p>
        </p:txBody>
      </p:sp>
      <p:sp>
        <p:nvSpPr>
          <p:cNvPr id="10" name="Text Box 9"/>
          <p:cNvSpPr txBox="1">
            <a:spLocks noChangeArrowheads="1"/>
          </p:cNvSpPr>
          <p:nvPr/>
        </p:nvSpPr>
        <p:spPr bwMode="auto">
          <a:xfrm>
            <a:off x="6248400" y="640808"/>
            <a:ext cx="1143000" cy="30480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Move-Ins</a:t>
            </a:r>
          </a:p>
        </p:txBody>
      </p:sp>
      <p:sp>
        <p:nvSpPr>
          <p:cNvPr id="11" name="Text Box 11"/>
          <p:cNvSpPr txBox="1">
            <a:spLocks noChangeArrowheads="1"/>
          </p:cNvSpPr>
          <p:nvPr/>
        </p:nvSpPr>
        <p:spPr bwMode="auto">
          <a:xfrm>
            <a:off x="1676400" y="3371850"/>
            <a:ext cx="1371600" cy="30480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Move-Outs</a:t>
            </a:r>
          </a:p>
        </p:txBody>
      </p:sp>
      <p:sp>
        <p:nvSpPr>
          <p:cNvPr id="12" name="Text Box 13"/>
          <p:cNvSpPr txBox="1">
            <a:spLocks noChangeArrowheads="1"/>
          </p:cNvSpPr>
          <p:nvPr/>
        </p:nvSpPr>
        <p:spPr bwMode="auto">
          <a:xfrm>
            <a:off x="5867400" y="3362325"/>
            <a:ext cx="1971675" cy="30480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Mass Transition</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1" y="925071"/>
            <a:ext cx="3714731" cy="237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236" y="925071"/>
            <a:ext cx="3776507" cy="237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1" y="3667125"/>
            <a:ext cx="3714731" cy="2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236" y="3667125"/>
            <a:ext cx="3776507" cy="2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145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r>
              <a:rPr lang="en-US" sz="2200" dirty="0"/>
              <a:t>Retail Performance Measures – Switch – </a:t>
            </a:r>
            <a:r>
              <a:rPr lang="en-US" sz="2200" dirty="0" smtClean="0">
                <a:solidFill>
                  <a:srgbClr val="C00000"/>
                </a:solidFill>
              </a:rPr>
              <a:t>January 2015</a:t>
            </a:r>
            <a:endParaRPr lang="en-US" sz="2200" dirty="0"/>
          </a:p>
        </p:txBody>
      </p:sp>
      <p:sp>
        <p:nvSpPr>
          <p:cNvPr id="10" name="Text Box 7"/>
          <p:cNvSpPr txBox="1">
            <a:spLocks noChangeArrowheads="1"/>
          </p:cNvSpPr>
          <p:nvPr/>
        </p:nvSpPr>
        <p:spPr bwMode="auto">
          <a:xfrm>
            <a:off x="17526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1</a:t>
            </a:r>
            <a:r>
              <a:rPr lang="en-US" sz="1400" b="1" baseline="30000" dirty="0" smtClean="0">
                <a:latin typeface="Calibri" pitchFamily="34" charset="0"/>
              </a:rPr>
              <a:t>st</a:t>
            </a:r>
            <a:r>
              <a:rPr lang="en-US" sz="1400" b="1" dirty="0" smtClean="0">
                <a:latin typeface="Calibri" pitchFamily="34" charset="0"/>
              </a:rPr>
              <a:t> Quarter</a:t>
            </a:r>
            <a:endParaRPr lang="en-US" sz="1400" b="1" dirty="0">
              <a:latin typeface="Calibri" pitchFamily="34" charset="0"/>
            </a:endParaRPr>
          </a:p>
        </p:txBody>
      </p:sp>
      <p:sp>
        <p:nvSpPr>
          <p:cNvPr id="11" name="Text Box 9"/>
          <p:cNvSpPr txBox="1">
            <a:spLocks noChangeArrowheads="1"/>
          </p:cNvSpPr>
          <p:nvPr/>
        </p:nvSpPr>
        <p:spPr bwMode="auto">
          <a:xfrm>
            <a:off x="62484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2</a:t>
            </a:r>
            <a:r>
              <a:rPr lang="en-US" sz="1400" b="1" baseline="30000" dirty="0" smtClean="0">
                <a:latin typeface="Calibri" pitchFamily="34" charset="0"/>
              </a:rPr>
              <a:t>nd</a:t>
            </a:r>
            <a:r>
              <a:rPr lang="en-US" sz="1400" b="1" dirty="0" smtClean="0">
                <a:latin typeface="Calibri" pitchFamily="34" charset="0"/>
              </a:rPr>
              <a:t> Quarter</a:t>
            </a:r>
            <a:endParaRPr lang="en-US" sz="1400" b="1" dirty="0">
              <a:latin typeface="Calibri" pitchFamily="34" charset="0"/>
            </a:endParaRPr>
          </a:p>
        </p:txBody>
      </p:sp>
      <p:sp>
        <p:nvSpPr>
          <p:cNvPr id="12" name="Text Box 11"/>
          <p:cNvSpPr txBox="1">
            <a:spLocks noChangeArrowheads="1"/>
          </p:cNvSpPr>
          <p:nvPr/>
        </p:nvSpPr>
        <p:spPr bwMode="auto">
          <a:xfrm>
            <a:off x="1676400" y="3333750"/>
            <a:ext cx="13716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3</a:t>
            </a:r>
            <a:r>
              <a:rPr lang="en-US" sz="1400" b="1" baseline="30000" dirty="0" smtClean="0">
                <a:latin typeface="Calibri" pitchFamily="34" charset="0"/>
              </a:rPr>
              <a:t>rd</a:t>
            </a:r>
            <a:r>
              <a:rPr lang="en-US" sz="1400" b="1" dirty="0" smtClean="0">
                <a:latin typeface="Calibri" pitchFamily="34" charset="0"/>
              </a:rPr>
              <a:t> Quarter</a:t>
            </a:r>
            <a:endParaRPr lang="en-US" sz="1400" b="1" dirty="0">
              <a:latin typeface="Calibri" pitchFamily="34" charset="0"/>
            </a:endParaRPr>
          </a:p>
        </p:txBody>
      </p:sp>
      <p:sp>
        <p:nvSpPr>
          <p:cNvPr id="13" name="Text Box 13"/>
          <p:cNvSpPr txBox="1">
            <a:spLocks noChangeArrowheads="1"/>
          </p:cNvSpPr>
          <p:nvPr/>
        </p:nvSpPr>
        <p:spPr bwMode="auto">
          <a:xfrm>
            <a:off x="5867400" y="3333750"/>
            <a:ext cx="1971675"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4</a:t>
            </a:r>
            <a:r>
              <a:rPr lang="en-US" sz="1400" b="1" baseline="30000" dirty="0" smtClean="0">
                <a:latin typeface="Calibri" pitchFamily="34" charset="0"/>
              </a:rPr>
              <a:t>th</a:t>
            </a:r>
            <a:r>
              <a:rPr lang="en-US" sz="1400" b="1" dirty="0" smtClean="0">
                <a:latin typeface="Calibri" pitchFamily="34" charset="0"/>
              </a:rPr>
              <a:t> Quarter</a:t>
            </a:r>
            <a:endParaRPr lang="en-US" sz="1400" b="1" dirty="0">
              <a:latin typeface="Calibri" pitchFamily="34" charset="0"/>
            </a:endParaRP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76301"/>
            <a:ext cx="3957396"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p:nvPr/>
        </p:nvCxnSpPr>
        <p:spPr>
          <a:xfrm>
            <a:off x="895350" y="1552575"/>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298" y="876301"/>
            <a:ext cx="3995062" cy="245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5321979" y="1552575"/>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71817"/>
            <a:ext cx="3957396" cy="246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a:off x="895350" y="4238625"/>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1298" y="3571816"/>
            <a:ext cx="3995062" cy="246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Connector 32"/>
          <p:cNvCxnSpPr/>
          <p:nvPr/>
        </p:nvCxnSpPr>
        <p:spPr>
          <a:xfrm>
            <a:off x="5321979" y="4229100"/>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940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7"/>
          <p:cNvSpPr txBox="1">
            <a:spLocks noChangeArrowheads="1"/>
          </p:cNvSpPr>
          <p:nvPr/>
        </p:nvSpPr>
        <p:spPr bwMode="auto">
          <a:xfrm>
            <a:off x="1752600" y="619125"/>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1</a:t>
            </a:r>
            <a:r>
              <a:rPr lang="en-US" sz="1400" b="1" baseline="30000" dirty="0" smtClean="0">
                <a:latin typeface="Calibri" pitchFamily="34" charset="0"/>
              </a:rPr>
              <a:t>st</a:t>
            </a:r>
            <a:r>
              <a:rPr lang="en-US" sz="1400" b="1" dirty="0" smtClean="0">
                <a:latin typeface="Calibri" pitchFamily="34" charset="0"/>
              </a:rPr>
              <a:t> Quarter</a:t>
            </a:r>
            <a:endParaRPr lang="en-US" sz="1400" b="1" dirty="0">
              <a:latin typeface="Calibri" pitchFamily="34" charset="0"/>
            </a:endParaRPr>
          </a:p>
        </p:txBody>
      </p:sp>
      <p:sp>
        <p:nvSpPr>
          <p:cNvPr id="32" name="Text Box 9"/>
          <p:cNvSpPr txBox="1">
            <a:spLocks noChangeArrowheads="1"/>
          </p:cNvSpPr>
          <p:nvPr/>
        </p:nvSpPr>
        <p:spPr bwMode="auto">
          <a:xfrm>
            <a:off x="6248400" y="619125"/>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2</a:t>
            </a:r>
            <a:r>
              <a:rPr lang="en-US" sz="1400" b="1" baseline="30000" dirty="0" smtClean="0">
                <a:latin typeface="Calibri" pitchFamily="34" charset="0"/>
              </a:rPr>
              <a:t>nd</a:t>
            </a:r>
            <a:r>
              <a:rPr lang="en-US" sz="1400" b="1" dirty="0" smtClean="0">
                <a:latin typeface="Calibri" pitchFamily="34" charset="0"/>
              </a:rPr>
              <a:t> Quarter</a:t>
            </a:r>
            <a:endParaRPr lang="en-US" sz="1400" b="1" dirty="0">
              <a:latin typeface="Calibri" pitchFamily="34" charset="0"/>
            </a:endParaRPr>
          </a:p>
        </p:txBody>
      </p:sp>
      <p:sp>
        <p:nvSpPr>
          <p:cNvPr id="33" name="Text Box 11"/>
          <p:cNvSpPr txBox="1">
            <a:spLocks noChangeArrowheads="1"/>
          </p:cNvSpPr>
          <p:nvPr/>
        </p:nvSpPr>
        <p:spPr bwMode="auto">
          <a:xfrm>
            <a:off x="1676400" y="3343275"/>
            <a:ext cx="13716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3</a:t>
            </a:r>
            <a:r>
              <a:rPr lang="en-US" sz="1400" b="1" baseline="30000" dirty="0" smtClean="0">
                <a:latin typeface="Calibri" pitchFamily="34" charset="0"/>
              </a:rPr>
              <a:t>rd</a:t>
            </a:r>
            <a:r>
              <a:rPr lang="en-US" sz="1400" b="1" dirty="0" smtClean="0">
                <a:latin typeface="Calibri" pitchFamily="34" charset="0"/>
              </a:rPr>
              <a:t> Quarter</a:t>
            </a:r>
            <a:endParaRPr lang="en-US" sz="1400" b="1" dirty="0">
              <a:latin typeface="Calibri" pitchFamily="34" charset="0"/>
            </a:endParaRPr>
          </a:p>
        </p:txBody>
      </p:sp>
      <p:sp>
        <p:nvSpPr>
          <p:cNvPr id="34" name="Text Box 13"/>
          <p:cNvSpPr txBox="1">
            <a:spLocks noChangeArrowheads="1"/>
          </p:cNvSpPr>
          <p:nvPr/>
        </p:nvSpPr>
        <p:spPr bwMode="auto">
          <a:xfrm>
            <a:off x="5867400" y="3352800"/>
            <a:ext cx="1971675"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4</a:t>
            </a:r>
            <a:r>
              <a:rPr lang="en-US" sz="1400" b="1" baseline="30000" dirty="0" smtClean="0">
                <a:latin typeface="Calibri" pitchFamily="34" charset="0"/>
              </a:rPr>
              <a:t>th</a:t>
            </a:r>
            <a:r>
              <a:rPr lang="en-US" sz="1400" b="1" dirty="0" smtClean="0">
                <a:latin typeface="Calibri" pitchFamily="34" charset="0"/>
              </a:rPr>
              <a:t> Quarter</a:t>
            </a:r>
            <a:endParaRPr lang="en-US" sz="1400" b="1" dirty="0">
              <a:latin typeface="Calibri" pitchFamily="34" charset="0"/>
            </a:endParaRPr>
          </a:p>
        </p:txBody>
      </p:sp>
      <p:sp>
        <p:nvSpPr>
          <p:cNvPr id="2" name="Title 1"/>
          <p:cNvSpPr>
            <a:spLocks noGrp="1"/>
          </p:cNvSpPr>
          <p:nvPr>
            <p:ph type="title"/>
          </p:nvPr>
        </p:nvSpPr>
        <p:spPr/>
        <p:txBody>
          <a:bodyPr/>
          <a:lstStyle/>
          <a:p>
            <a:r>
              <a:rPr lang="en-US" sz="1900" dirty="0"/>
              <a:t>Retail Performance Measures (Same Day Move-In) – </a:t>
            </a:r>
            <a:r>
              <a:rPr lang="en-US" sz="1900" dirty="0" smtClean="0">
                <a:solidFill>
                  <a:srgbClr val="C00000"/>
                </a:solidFill>
              </a:rPr>
              <a:t>January 2015</a:t>
            </a:r>
            <a:endParaRPr lang="en-US" sz="1900"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64" y="895351"/>
            <a:ext cx="4038419" cy="244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30" y="1504949"/>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298" y="895351"/>
            <a:ext cx="4030439" cy="244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55" y="150494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664" y="3583594"/>
            <a:ext cx="4038419" cy="237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55" y="4171949"/>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1297" y="3583594"/>
            <a:ext cx="4030439" cy="237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55" y="416003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837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7"/>
          <p:cNvSpPr txBox="1">
            <a:spLocks noChangeArrowheads="1"/>
          </p:cNvSpPr>
          <p:nvPr/>
        </p:nvSpPr>
        <p:spPr bwMode="auto">
          <a:xfrm>
            <a:off x="17526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1</a:t>
            </a:r>
            <a:r>
              <a:rPr lang="en-US" sz="1400" b="1" baseline="30000" dirty="0" smtClean="0">
                <a:latin typeface="Calibri" pitchFamily="34" charset="0"/>
              </a:rPr>
              <a:t>st</a:t>
            </a:r>
            <a:r>
              <a:rPr lang="en-US" sz="1400" b="1" dirty="0" smtClean="0">
                <a:latin typeface="Calibri" pitchFamily="34" charset="0"/>
              </a:rPr>
              <a:t> Quarter</a:t>
            </a:r>
            <a:endParaRPr lang="en-US" sz="1400" b="1" dirty="0">
              <a:latin typeface="Calibri" pitchFamily="34" charset="0"/>
            </a:endParaRPr>
          </a:p>
        </p:txBody>
      </p:sp>
      <p:sp>
        <p:nvSpPr>
          <p:cNvPr id="32" name="Text Box 9"/>
          <p:cNvSpPr txBox="1">
            <a:spLocks noChangeArrowheads="1"/>
          </p:cNvSpPr>
          <p:nvPr/>
        </p:nvSpPr>
        <p:spPr bwMode="auto">
          <a:xfrm>
            <a:off x="62484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2</a:t>
            </a:r>
            <a:r>
              <a:rPr lang="en-US" sz="1400" b="1" baseline="30000" dirty="0" smtClean="0">
                <a:latin typeface="Calibri" pitchFamily="34" charset="0"/>
              </a:rPr>
              <a:t>nd</a:t>
            </a:r>
            <a:r>
              <a:rPr lang="en-US" sz="1400" b="1" dirty="0" smtClean="0">
                <a:latin typeface="Calibri" pitchFamily="34" charset="0"/>
              </a:rPr>
              <a:t> Quarter</a:t>
            </a:r>
            <a:endParaRPr lang="en-US" sz="1400" b="1" dirty="0">
              <a:latin typeface="Calibri" pitchFamily="34" charset="0"/>
            </a:endParaRPr>
          </a:p>
        </p:txBody>
      </p:sp>
      <p:sp>
        <p:nvSpPr>
          <p:cNvPr id="33" name="Text Box 11"/>
          <p:cNvSpPr txBox="1">
            <a:spLocks noChangeArrowheads="1"/>
          </p:cNvSpPr>
          <p:nvPr/>
        </p:nvSpPr>
        <p:spPr bwMode="auto">
          <a:xfrm>
            <a:off x="1676400" y="3324225"/>
            <a:ext cx="13716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3</a:t>
            </a:r>
            <a:r>
              <a:rPr lang="en-US" sz="1400" b="1" baseline="30000" dirty="0" smtClean="0">
                <a:latin typeface="Calibri" pitchFamily="34" charset="0"/>
              </a:rPr>
              <a:t>rd</a:t>
            </a:r>
            <a:r>
              <a:rPr lang="en-US" sz="1400" b="1" dirty="0" smtClean="0">
                <a:latin typeface="Calibri" pitchFamily="34" charset="0"/>
              </a:rPr>
              <a:t> Quarter</a:t>
            </a:r>
            <a:endParaRPr lang="en-US" sz="1400" b="1" dirty="0">
              <a:latin typeface="Calibri" pitchFamily="34" charset="0"/>
            </a:endParaRPr>
          </a:p>
        </p:txBody>
      </p:sp>
      <p:sp>
        <p:nvSpPr>
          <p:cNvPr id="34" name="Text Box 13"/>
          <p:cNvSpPr txBox="1">
            <a:spLocks noChangeArrowheads="1"/>
          </p:cNvSpPr>
          <p:nvPr/>
        </p:nvSpPr>
        <p:spPr bwMode="auto">
          <a:xfrm>
            <a:off x="5867400" y="3333750"/>
            <a:ext cx="1971675"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4</a:t>
            </a:r>
            <a:r>
              <a:rPr lang="en-US" sz="1400" b="1" baseline="30000" dirty="0" smtClean="0">
                <a:latin typeface="Calibri" pitchFamily="34" charset="0"/>
              </a:rPr>
              <a:t>th</a:t>
            </a:r>
            <a:r>
              <a:rPr lang="en-US" sz="1400" b="1" dirty="0" smtClean="0">
                <a:latin typeface="Calibri" pitchFamily="34" charset="0"/>
              </a:rPr>
              <a:t> Quarter</a:t>
            </a:r>
            <a:endParaRPr lang="en-US" sz="1400" b="1" dirty="0">
              <a:latin typeface="Calibri" pitchFamily="34" charset="0"/>
            </a:endParaRPr>
          </a:p>
        </p:txBody>
      </p:sp>
      <p:sp>
        <p:nvSpPr>
          <p:cNvPr id="2" name="Title 1"/>
          <p:cNvSpPr>
            <a:spLocks noGrp="1"/>
          </p:cNvSpPr>
          <p:nvPr>
            <p:ph type="title"/>
          </p:nvPr>
        </p:nvSpPr>
        <p:spPr/>
        <p:txBody>
          <a:bodyPr/>
          <a:lstStyle/>
          <a:p>
            <a:r>
              <a:rPr lang="en-US" sz="1900" dirty="0">
                <a:solidFill>
                  <a:prstClr val="black"/>
                </a:solidFill>
              </a:rPr>
              <a:t>Retail Performance Measures (</a:t>
            </a:r>
            <a:r>
              <a:rPr lang="en-US" sz="1900" dirty="0" smtClean="0">
                <a:solidFill>
                  <a:prstClr val="black"/>
                </a:solidFill>
              </a:rPr>
              <a:t>Standard </a:t>
            </a:r>
            <a:r>
              <a:rPr lang="en-US" sz="1900" dirty="0">
                <a:solidFill>
                  <a:prstClr val="black"/>
                </a:solidFill>
              </a:rPr>
              <a:t>Move-In) – </a:t>
            </a:r>
            <a:r>
              <a:rPr lang="en-US" sz="1900" dirty="0" smtClean="0">
                <a:solidFill>
                  <a:srgbClr val="C00000"/>
                </a:solidFill>
              </a:rPr>
              <a:t>January 2015</a:t>
            </a:r>
            <a:endParaRPr lang="en-US" sz="1900"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63" y="885826"/>
            <a:ext cx="3944211" cy="244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55" y="1495425"/>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297" y="885826"/>
            <a:ext cx="4022262"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380" y="1495425"/>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663" y="3629024"/>
            <a:ext cx="3944211" cy="238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55" y="4274343"/>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1297" y="3638549"/>
            <a:ext cx="4022262" cy="237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380" y="4274342"/>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919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215130"/>
              <a:ext cx="6553200" cy="584775"/>
            </a:xfrm>
            <a:prstGeom prst="rect">
              <a:avLst/>
            </a:prstGeom>
            <a:noFill/>
          </p:spPr>
          <p:txBody>
            <a:bodyPr wrap="square" rtlCol="0">
              <a:spAutoFit/>
            </a:bodyPr>
            <a:lstStyle/>
            <a:p>
              <a:pPr algn="ctr"/>
              <a:r>
                <a:rPr lang="en-US" sz="3200" b="1" dirty="0">
                  <a:solidFill>
                    <a:prstClr val="black"/>
                  </a:solidFill>
                </a:rPr>
                <a:t>Projects Report</a:t>
              </a:r>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76163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smtClean="0">
                <a:solidFill>
                  <a:srgbClr val="C00000"/>
                </a:solidFill>
              </a:rPr>
              <a:t>January 2015</a:t>
            </a:r>
            <a:endParaRPr lang="en-US" dirty="0">
              <a:solidFill>
                <a:srgbClr val="C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74" y="640808"/>
            <a:ext cx="8299059" cy="539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483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a:solidFill>
                  <a:srgbClr val="C00000"/>
                </a:solidFill>
              </a:rPr>
              <a:t>January 2015</a:t>
            </a:r>
            <a:endParaRPr lang="en-US" dirty="0">
              <a:solidFill>
                <a:srgbClr val="C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67" y="640469"/>
            <a:ext cx="8364982" cy="539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653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1800" dirty="0" smtClean="0">
                <a:solidFill>
                  <a:srgbClr val="000000"/>
                </a:solidFill>
              </a:rPr>
              <a:t>Actual Wind Output plus Curtailments vs. Wind Day-Ahead COPs for </a:t>
            </a:r>
            <a:br>
              <a:rPr lang="en-US" sz="1800" dirty="0" smtClean="0">
                <a:solidFill>
                  <a:srgbClr val="000000"/>
                </a:solidFill>
              </a:rPr>
            </a:br>
            <a:r>
              <a:rPr lang="en-US" sz="1800" dirty="0" smtClean="0">
                <a:solidFill>
                  <a:srgbClr val="000000"/>
                </a:solidFill>
              </a:rPr>
              <a:t>All Hours –</a:t>
            </a:r>
            <a:r>
              <a:rPr lang="en-US" sz="1800" dirty="0" smtClean="0">
                <a:solidFill>
                  <a:srgbClr val="C00000"/>
                </a:solidFill>
              </a:rPr>
              <a:t> January 2015</a:t>
            </a:r>
            <a:endParaRPr lang="en-US" sz="1800" dirty="0" smtClean="0">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685800"/>
            <a:ext cx="8669337"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9"/>
          <p:cNvSpPr txBox="1">
            <a:spLocks noChangeArrowheads="1"/>
          </p:cNvSpPr>
          <p:nvPr/>
        </p:nvSpPr>
        <p:spPr bwMode="auto">
          <a:xfrm>
            <a:off x="2416175" y="5888038"/>
            <a:ext cx="6057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Note: QSEs must use the AWST 50% probability of exceedance forecast as the HSL in their COPs</a:t>
            </a:r>
            <a:endParaRPr lang="en-US" sz="1000" b="1" dirty="0">
              <a:solidFill>
                <a:srgbClr val="FF0000"/>
              </a:solidFill>
            </a:endParaRPr>
          </a:p>
        </p:txBody>
      </p:sp>
      <p:sp>
        <p:nvSpPr>
          <p:cNvPr id="9" name="Rectangle 8"/>
          <p:cNvSpPr/>
          <p:nvPr/>
        </p:nvSpPr>
        <p:spPr>
          <a:xfrm>
            <a:off x="2214171" y="850899"/>
            <a:ext cx="4467999" cy="723275"/>
          </a:xfrm>
          <a:prstGeom prst="rect">
            <a:avLst/>
          </a:prstGeom>
        </p:spPr>
        <p:txBody>
          <a:bodyPr wrap="square">
            <a:spAutoFit/>
          </a:bodyPr>
          <a:lstStyle/>
          <a:p>
            <a:pPr lvl="0" algn="ctr" fontAlgn="ctr"/>
            <a:r>
              <a:rPr lang="en-US" sz="1000" b="1" dirty="0"/>
              <a:t>% of Hours when Estimated Uncurtailed Wind Output</a:t>
            </a:r>
          </a:p>
          <a:p>
            <a:pPr lvl="0" algn="ctr" fontAlgn="ctr"/>
            <a:r>
              <a:rPr lang="en-US" sz="1000" b="1" dirty="0"/>
              <a:t> &gt;= COP HSLs (Target = 50%)</a:t>
            </a:r>
            <a:endParaRPr lang="en-US" sz="1000" dirty="0"/>
          </a:p>
          <a:p>
            <a:pPr lvl="0" algn="ctr" fontAlgn="ctr"/>
            <a:r>
              <a:rPr lang="en-US" sz="1000" b="1" dirty="0" smtClean="0"/>
              <a:t>57%</a:t>
            </a:r>
            <a:endParaRPr lang="en-US" sz="1000" b="1" dirty="0"/>
          </a:p>
          <a:p>
            <a:pPr lvl="0"/>
            <a:endParaRPr lang="en-US" sz="1100" dirty="0">
              <a:solidFill>
                <a:prstClr val="black"/>
              </a:solidFill>
            </a:endParaRPr>
          </a:p>
        </p:txBody>
      </p:sp>
    </p:spTree>
    <p:extLst>
      <p:ext uri="{BB962C8B-B14F-4D97-AF65-F5344CB8AC3E}">
        <p14:creationId xmlns:p14="http://schemas.microsoft.com/office/powerpoint/2010/main" val="128084287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a:solidFill>
                  <a:srgbClr val="C00000"/>
                </a:solidFill>
              </a:rPr>
              <a:t>January 2015</a:t>
            </a:r>
            <a:endParaRPr lang="en-US"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92" y="814388"/>
            <a:ext cx="8644166" cy="465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2505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a:solidFill>
                  <a:srgbClr val="C00000"/>
                </a:solidFill>
              </a:rPr>
              <a:t>January 2015</a:t>
            </a:r>
            <a:endParaRPr lang="en-US" dirty="0">
              <a:solidFill>
                <a:srgbClr val="C0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70" y="694644"/>
            <a:ext cx="4246409" cy="382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294" y="2473779"/>
            <a:ext cx="4404230" cy="371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67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1800" dirty="0">
                <a:solidFill>
                  <a:srgbClr val="000000"/>
                </a:solidFill>
              </a:rPr>
              <a:t>ERCOT’s CPS1 Monthly Performance – </a:t>
            </a:r>
            <a:r>
              <a:rPr lang="en-US" sz="1800" dirty="0" smtClean="0">
                <a:solidFill>
                  <a:srgbClr val="C00000"/>
                </a:solidFill>
              </a:rPr>
              <a:t>January 2015</a:t>
            </a:r>
            <a:endParaRPr lang="en-US" sz="1800" dirty="0" smtClean="0">
              <a:solidFill>
                <a:srgbClr val="0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546100"/>
            <a:ext cx="8662987" cy="560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5848350" y="1179520"/>
            <a:ext cx="2450588" cy="5833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11"/>
          <p:cNvSpPr txBox="1">
            <a:spLocks noChangeArrowheads="1"/>
          </p:cNvSpPr>
          <p:nvPr/>
        </p:nvSpPr>
        <p:spPr bwMode="auto">
          <a:xfrm>
            <a:off x="2870200" y="871215"/>
            <a:ext cx="335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100" b="1" dirty="0" smtClean="0">
              <a:solidFill>
                <a:srgbClr val="000000"/>
              </a:solidFill>
            </a:endParaRPr>
          </a:p>
          <a:p>
            <a:pPr eaLnBrk="1" hangingPunct="1"/>
            <a:r>
              <a:rPr lang="en-US" sz="1100" b="1" dirty="0" smtClean="0">
                <a:solidFill>
                  <a:srgbClr val="000000"/>
                </a:solidFill>
              </a:rPr>
              <a:t>CPS1 </a:t>
            </a:r>
            <a:r>
              <a:rPr lang="en-US" sz="1100" b="1" dirty="0">
                <a:solidFill>
                  <a:srgbClr val="000000"/>
                </a:solidFill>
              </a:rPr>
              <a:t>12 Month Rolling </a:t>
            </a:r>
            <a:r>
              <a:rPr lang="en-US" sz="1100" b="1" dirty="0"/>
              <a:t>Average = </a:t>
            </a:r>
            <a:r>
              <a:rPr lang="en-US" sz="1100" b="1" dirty="0" smtClean="0"/>
              <a:t>163.96%</a:t>
            </a:r>
            <a:endParaRPr lang="en-US" sz="1100" b="1" dirty="0"/>
          </a:p>
          <a:p>
            <a:pPr eaLnBrk="1" hangingPunct="1"/>
            <a:endParaRPr lang="en-US" dirty="0"/>
          </a:p>
        </p:txBody>
      </p:sp>
    </p:spTree>
    <p:extLst>
      <p:ext uri="{BB962C8B-B14F-4D97-AF65-F5344CB8AC3E}">
        <p14:creationId xmlns:p14="http://schemas.microsoft.com/office/powerpoint/2010/main" val="102244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solidFill>
                  <a:srgbClr val="000000"/>
                </a:solidFill>
              </a:rPr>
              <a:t>  </a:t>
            </a:r>
            <a:r>
              <a:rPr lang="en-US" sz="1800" dirty="0" smtClean="0">
                <a:solidFill>
                  <a:srgbClr val="000000"/>
                </a:solidFill>
              </a:rPr>
              <a:t>Monthly </a:t>
            </a:r>
            <a:r>
              <a:rPr lang="en-US" sz="1800" dirty="0">
                <a:solidFill>
                  <a:srgbClr val="000000"/>
                </a:solidFill>
              </a:rPr>
              <a:t>Peak Actual Demand – </a:t>
            </a:r>
            <a:r>
              <a:rPr lang="en-US" sz="1800" dirty="0" smtClean="0">
                <a:solidFill>
                  <a:srgbClr val="C00000"/>
                </a:solidFill>
              </a:rPr>
              <a:t>January 2015</a:t>
            </a:r>
            <a:endParaRPr lang="en-US" sz="1800" b="1" dirty="0" smtClean="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685800"/>
            <a:ext cx="8583613" cy="565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038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1800" dirty="0" smtClean="0">
                <a:solidFill>
                  <a:srgbClr val="000000"/>
                </a:solidFill>
              </a:rPr>
              <a:t>    Monthly </a:t>
            </a:r>
            <a:r>
              <a:rPr lang="en-US" sz="1800" dirty="0">
                <a:solidFill>
                  <a:srgbClr val="000000"/>
                </a:solidFill>
              </a:rPr>
              <a:t>Minimum Actual Demand – </a:t>
            </a:r>
            <a:r>
              <a:rPr lang="en-US" sz="1800" dirty="0" smtClean="0">
                <a:solidFill>
                  <a:srgbClr val="C00000"/>
                </a:solidFill>
              </a:rPr>
              <a:t>January 2015</a:t>
            </a:r>
            <a:endParaRPr lang="en-US" sz="1800" dirty="0" smtClean="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685800"/>
            <a:ext cx="8583613" cy="565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844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sz="1800" dirty="0">
                <a:solidFill>
                  <a:srgbClr val="000000"/>
                </a:solidFill>
              </a:rPr>
              <a:t>Day-Ahead Load Forecast Performance – </a:t>
            </a:r>
            <a:r>
              <a:rPr lang="en-US" sz="1800" dirty="0" smtClean="0">
                <a:solidFill>
                  <a:srgbClr val="C00000"/>
                </a:solidFill>
              </a:rPr>
              <a:t>January 2015</a:t>
            </a:r>
            <a:endParaRPr lang="en-US" sz="1800" b="1" dirty="0" smtClean="0">
              <a:solidFill>
                <a:srgbClr val="000000"/>
              </a:solidFill>
            </a:endParaRPr>
          </a:p>
        </p:txBody>
      </p:sp>
      <p:sp>
        <p:nvSpPr>
          <p:cNvPr id="8" name="AutoShape 39"/>
          <p:cNvSpPr>
            <a:spLocks noChangeArrowheads="1"/>
          </p:cNvSpPr>
          <p:nvPr/>
        </p:nvSpPr>
        <p:spPr bwMode="auto">
          <a:xfrm>
            <a:off x="762000" y="1219200"/>
            <a:ext cx="7543800" cy="37338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5" name="Table Placeholder 6"/>
          <p:cNvGraphicFramePr>
            <a:graphicFrameLocks/>
          </p:cNvGraphicFramePr>
          <p:nvPr>
            <p:extLst>
              <p:ext uri="{D42A27DB-BD31-4B8C-83A1-F6EECF244321}">
                <p14:modId xmlns:p14="http://schemas.microsoft.com/office/powerpoint/2010/main" val="858704793"/>
              </p:ext>
            </p:extLst>
          </p:nvPr>
        </p:nvGraphicFramePr>
        <p:xfrm>
          <a:off x="990600" y="1439863"/>
          <a:ext cx="7089773" cy="3284538"/>
        </p:xfrm>
        <a:graphic>
          <a:graphicData uri="http://schemas.openxmlformats.org/drawingml/2006/table">
            <a:tbl>
              <a:tblPr firstRow="1" bandRow="1">
                <a:effectLst/>
                <a:tableStyleId>{912C8C85-51F0-491E-9774-3900AFEF0FD7}</a:tableStyleId>
              </a:tblPr>
              <a:tblGrid>
                <a:gridCol w="1524097"/>
                <a:gridCol w="993391"/>
                <a:gridCol w="914457"/>
                <a:gridCol w="914457"/>
                <a:gridCol w="914457"/>
                <a:gridCol w="914457"/>
                <a:gridCol w="914457"/>
              </a:tblGrid>
              <a:tr h="528586">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rgbClr val="000000"/>
                          </a:solidFill>
                          <a:effectLst/>
                          <a:latin typeface="+mn-lt"/>
                        </a:rPr>
                        <a:t>Mean Absolute Percent Error (MAPE) for ERCOT Mid-Term Load Forecast (MTLF)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rgbClr val="000000"/>
                          </a:solidFill>
                          <a:effectLst/>
                          <a:latin typeface="+mn-lt"/>
                        </a:rPr>
                        <a:t>Run at 14:00 Day Ahead</a:t>
                      </a:r>
                      <a:endParaRPr kumimoji="0" lang="en-US" sz="1400" b="1" i="0" u="none" strike="noStrike" kern="1200" cap="none" normalizeH="0" baseline="0" dirty="0" smtClean="0">
                        <a:ln>
                          <a:noFill/>
                        </a:ln>
                        <a:solidFill>
                          <a:srgbClr val="000000"/>
                        </a:solidFill>
                        <a:effectLst/>
                        <a:latin typeface="+mn-lt"/>
                        <a:ea typeface="+mn-ea"/>
                        <a:cs typeface="+mn-cs"/>
                      </a:endParaRPr>
                    </a:p>
                  </a:txBody>
                  <a:tcPr marL="91446" marR="91446" marT="45729" marB="457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28586">
                <a:tc>
                  <a:txBody>
                    <a:bodyPr/>
                    <a:lstStyle/>
                    <a:p>
                      <a:endParaRPr lang="en-US" sz="1400" b="1" kern="1200" dirty="0">
                        <a:solidFill>
                          <a:srgbClr val="000000"/>
                        </a:solidFill>
                        <a:latin typeface="+mn-lt"/>
                        <a:ea typeface="+mn-ea"/>
                        <a:cs typeface="+mn-cs"/>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2013</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January 2015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 </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mn-ea"/>
                        <a:cs typeface="Arial" charset="0"/>
                      </a:endParaRPr>
                    </a:p>
                  </a:txBody>
                  <a:tcPr/>
                </a:tc>
              </a:tr>
              <a:tr h="75512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000000"/>
                          </a:solidFill>
                          <a:effectLst/>
                          <a:latin typeface="+mn-lt"/>
                        </a:rPr>
                        <a:t>Average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000000"/>
                          </a:solidFill>
                          <a:effectLst/>
                          <a:latin typeface="+mn-lt"/>
                        </a:rPr>
                        <a:t>Annual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000000"/>
                          </a:solidFill>
                          <a:effectLst/>
                          <a:latin typeface="+mn-lt"/>
                        </a:rPr>
                        <a:t>MAPE</a:t>
                      </a:r>
                      <a:endParaRPr kumimoji="0" lang="en-US" sz="1200" b="1" i="0" u="none" strike="noStrike" cap="none" normalizeH="0" baseline="0" dirty="0" smtClean="0">
                        <a:ln>
                          <a:noFill/>
                        </a:ln>
                        <a:solidFill>
                          <a:srgbClr val="000000"/>
                        </a:solidFill>
                        <a:effectLst/>
                        <a:latin typeface="+mn-lt"/>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2.83</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3.02</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2.86</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2.83</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u="none" strike="noStrike" kern="1200" cap="none" normalizeH="0" baseline="0" dirty="0" smtClean="0">
                        <a:ln>
                          <a:noFill/>
                        </a:ln>
                        <a:solidFill>
                          <a:schemeClr val="tx1"/>
                        </a:solidFill>
                        <a:effectLst/>
                        <a:latin typeface="+mn-lt"/>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mn-ea"/>
                          <a:cs typeface="+mn-cs"/>
                        </a:rPr>
                        <a:t>3.44</a:t>
                      </a:r>
                    </a:p>
                    <a:p>
                      <a:endParaRPr lang="en-US" sz="1200" dirty="0">
                        <a:solidFill>
                          <a:schemeClr val="tx1"/>
                        </a:solidFill>
                        <a:latin typeface="+mn-lt"/>
                      </a:endParaRPr>
                    </a:p>
                  </a:txBody>
                  <a:tcPr marL="91446" marR="91446" marT="45729" marB="45729">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hMerge="1">
                  <a:txBody>
                    <a:bodyPr/>
                    <a:lstStyle/>
                    <a:p>
                      <a:endParaRPr lang="en-US" sz="1400" dirty="0"/>
                    </a:p>
                  </a:txBody>
                  <a:tcPr/>
                </a:tc>
              </a:tr>
              <a:tr h="6796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Lowest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Monthly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MAPE</a:t>
                      </a:r>
                      <a:endParaRPr kumimoji="0" lang="en-US" sz="1200" b="1" i="0" u="none" strike="noStrike" kern="1200" cap="none" normalizeH="0" baseline="0" dirty="0" smtClean="0">
                        <a:ln>
                          <a:noFill/>
                        </a:ln>
                        <a:solidFill>
                          <a:srgbClr val="000000"/>
                        </a:solidFill>
                        <a:effectLst/>
                        <a:latin typeface="+mn-lt"/>
                        <a:ea typeface="+mn-ea"/>
                        <a:cs typeface="Arial" charset="0"/>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1.63</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2.51</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2.07</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2.15</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ea typeface="+mn-ea"/>
                          <a:cs typeface="+mn-cs"/>
                        </a:rPr>
                        <a:t>Lowest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ea typeface="+mn-ea"/>
                          <a:cs typeface="+mn-cs"/>
                        </a:rPr>
                        <a:t>Daily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ea typeface="+mn-ea"/>
                          <a:cs typeface="+mn-cs"/>
                        </a:rPr>
                        <a:t>MAPE</a:t>
                      </a: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tx1"/>
                          </a:solidFill>
                          <a:effectLst/>
                          <a:latin typeface="+mn-lt"/>
                        </a:rPr>
                        <a:t>1.28</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noFill/>
                          </a:ln>
                          <a:solidFill>
                            <a:schemeClr val="tx1"/>
                          </a:solidFill>
                          <a:effectLst/>
                          <a:latin typeface="+mn-lt"/>
                          <a:ea typeface="+mn-ea"/>
                          <a:cs typeface="+mn-cs"/>
                        </a:rPr>
                        <a:t>Jan – 25</a:t>
                      </a:r>
                      <a:endParaRPr kumimoji="0" lang="en-US" sz="800" b="0" i="0" u="none" strike="noStrike" cap="none" normalizeH="0" baseline="0" dirty="0" smtClean="0">
                        <a:ln>
                          <a:noFill/>
                        </a:ln>
                        <a:solidFill>
                          <a:schemeClr val="tx1"/>
                        </a:solidFill>
                        <a:effectLst/>
                        <a:latin typeface="+mn-lt"/>
                      </a:endParaRPr>
                    </a:p>
                  </a:txBody>
                  <a:tcPr marL="91446" marR="91446" marT="45729" marB="45729" anchor="ctr" horzOverflow="overflow">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r>
              <a:tr h="7926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Highest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Monthly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MAPE</a:t>
                      </a:r>
                      <a:endParaRPr kumimoji="0" lang="en-US" sz="1200" b="1" i="0" u="none" strike="noStrike" kern="1200" cap="none" normalizeH="0" baseline="0" dirty="0" smtClean="0">
                        <a:ln>
                          <a:noFill/>
                        </a:ln>
                        <a:solidFill>
                          <a:srgbClr val="000000"/>
                        </a:solidFill>
                        <a:effectLst/>
                        <a:latin typeface="+mn-lt"/>
                        <a:ea typeface="+mn-ea"/>
                        <a:cs typeface="Arial" charset="0"/>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3.55</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3.49</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3.50</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3.70</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rPr>
                        <a:t>Highest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rPr>
                        <a:t>Daily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rPr>
                        <a:t>MAPE</a:t>
                      </a:r>
                      <a:endParaRPr kumimoji="0" lang="en-US" sz="1200" b="1" i="0" u="none" strike="noStrike" kern="1200" cap="none" normalizeH="0" baseline="0" dirty="0" smtClean="0">
                        <a:ln>
                          <a:noFill/>
                        </a:ln>
                        <a:solidFill>
                          <a:schemeClr val="tx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6.83</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normalizeH="0" baseline="0" dirty="0" smtClean="0">
                          <a:ln>
                            <a:noFill/>
                          </a:ln>
                          <a:solidFill>
                            <a:schemeClr val="tx1"/>
                          </a:solidFill>
                          <a:effectLst/>
                          <a:latin typeface="+mn-lt"/>
                          <a:ea typeface="+mn-ea"/>
                          <a:cs typeface="+mn-cs"/>
                        </a:rPr>
                        <a:t>Jan - 31</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91446" marR="91446" marT="45729" marB="45729" anchor="ctr" horzOverflow="overflow">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r>
            </a:tbl>
          </a:graphicData>
        </a:graphic>
      </p:graphicFrame>
    </p:spTree>
    <p:extLst>
      <p:ext uri="{BB962C8B-B14F-4D97-AF65-F5344CB8AC3E}">
        <p14:creationId xmlns:p14="http://schemas.microsoft.com/office/powerpoint/2010/main" val="3883510244"/>
      </p:ext>
    </p:extLst>
  </p:cSld>
  <p:clrMapOvr>
    <a:masterClrMapping/>
  </p:clrMapOvr>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a:dk1>
        <a:sysClr val="windowText" lastClr="000000"/>
      </a:dk1>
      <a:lt1>
        <a:sysClr val="window" lastClr="FFFFFF"/>
      </a:lt1>
      <a:dk2>
        <a:srgbClr val="00385E"/>
      </a:dk2>
      <a:lt2>
        <a:srgbClr val="EEECE1"/>
      </a:lt2>
      <a:accent1>
        <a:srgbClr val="008373"/>
      </a:accent1>
      <a:accent2>
        <a:srgbClr val="1B5026"/>
      </a:accent2>
      <a:accent3>
        <a:srgbClr val="0F1423"/>
      </a:accent3>
      <a:accent4>
        <a:srgbClr val="400E22"/>
      </a:accent4>
      <a:accent5>
        <a:srgbClr val="E5E5E2"/>
      </a:accent5>
      <a:accent6>
        <a:srgbClr val="86878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Public</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37B2BCAFE87E41B1B28FC963254B10" ma:contentTypeVersion="0" ma:contentTypeDescription="Create a new document." ma:contentTypeScope="" ma:versionID="7d523837cd2db28a2fbfc62095f51b9f">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c34af464-7aa1-4edd-9be4-83dffc1cb926"/>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40875F63-2962-43EC-81C5-FC80BA18B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4578</TotalTime>
  <Words>2387</Words>
  <Application>Microsoft Office PowerPoint</Application>
  <PresentationFormat>On-screen Show (4:3)</PresentationFormat>
  <Paragraphs>565</Paragraphs>
  <Slides>51</Slides>
  <Notes>30</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Custom Design</vt:lpstr>
      <vt:lpstr>PowerPoint Presentation</vt:lpstr>
      <vt:lpstr>PowerPoint Presentation</vt:lpstr>
      <vt:lpstr>Summary – January 2015</vt:lpstr>
      <vt:lpstr>Daily Peak Demand: Hourly Average Actual vs. Forecast, Wind Day-Ahead COPs &amp; On-line Capacity at Peak – January 2015</vt:lpstr>
      <vt:lpstr>Actual Wind Output plus Curtailments vs. Wind Day-Ahead COPs for  All Hours – January 2015</vt:lpstr>
      <vt:lpstr>ERCOT’s CPS1 Monthly Performance – January 2015</vt:lpstr>
      <vt:lpstr>  Monthly Peak Actual Demand – January 2015</vt:lpstr>
      <vt:lpstr>    Monthly Minimum Actual Demand – January 2015</vt:lpstr>
      <vt:lpstr>Day-Ahead Load Forecast Performance – January 2015</vt:lpstr>
      <vt:lpstr>Reliability Unit Commitment (RUC) Capacity by Weather Zone – Jan 2015</vt:lpstr>
      <vt:lpstr>  Generic Transmission Limits (GTLs) – January 2015</vt:lpstr>
      <vt:lpstr>Advisories and Watches - January 2015</vt:lpstr>
      <vt:lpstr>Lake Levels Update – February 1, 2015</vt:lpstr>
      <vt:lpstr>Planning Summary – January 2015</vt:lpstr>
      <vt:lpstr>Cumulative Installed MW Capacity of Interconnection Requests  by Zone – January 2015</vt:lpstr>
      <vt:lpstr>Cumulative Installed MW Capacity of Interconnection Requests  by Zone – January 2015</vt:lpstr>
      <vt:lpstr>Cumulative Installed MW Capacity of Interconnection Requests  by Zone – January 2015</vt:lpstr>
      <vt:lpstr>Wind Generation – January 2015</vt:lpstr>
      <vt:lpstr>Generation Interconnection Activity by Fuel – January 2015</vt:lpstr>
      <vt:lpstr>Generation Interconnection Activity by Project Phase – January 2015</vt:lpstr>
      <vt:lpstr>PowerPoint Presentation</vt:lpstr>
      <vt:lpstr>Day-Ahead Schedule (Hourly Average) – January 2015</vt:lpstr>
      <vt:lpstr>Day-Ahead Electricity And Ancillary Service Hourly Average Prices – January 2015</vt:lpstr>
      <vt:lpstr>Day-Ahead Vs Real-Time Load Zone SPP (Hourly Average) – January 2015</vt:lpstr>
      <vt:lpstr>Day-Ahead Vs Real-Time Hub Average SPP (Hourly Average) – January 2015</vt:lpstr>
      <vt:lpstr>DRUC Monthly Summary (Hourly Average) – January 2015</vt:lpstr>
      <vt:lpstr>HRUC Monthly Summary – January 2015</vt:lpstr>
      <vt:lpstr>Non-Spinning Reserve Service Deployment – January 2015</vt:lpstr>
      <vt:lpstr>CRR Price Convergence – January 2015</vt:lpstr>
      <vt:lpstr>ORDC Price Adder (Daily Average) – January 2015</vt:lpstr>
      <vt:lpstr>ERS Procurement for February 2015 – May 2015</vt:lpstr>
      <vt:lpstr>Reliability Services – January 2015</vt:lpstr>
      <vt:lpstr>Capacity Services – January 2015</vt:lpstr>
      <vt:lpstr>Energy Settlement – January 2015</vt:lpstr>
      <vt:lpstr>Congestion Revenue Rights (CRR) – January 2015</vt:lpstr>
      <vt:lpstr>CRR Balancing Account Fund – January 2015</vt:lpstr>
      <vt:lpstr>Revenue Neutrality – January 2015</vt:lpstr>
      <vt:lpstr>Real Time Ancillary Service Imbalance (ORDC) – January 2015</vt:lpstr>
      <vt:lpstr>Net Allocation to Load – January 2015</vt:lpstr>
      <vt:lpstr>Advanced Meter Settlement Impacts – January 2015</vt:lpstr>
      <vt:lpstr>ERCOT Wide Load Volumes by Meter Type – INITIAL Settlement – January 2015 </vt:lpstr>
      <vt:lpstr>Retail Transaction Volumes – Summary – January 2015</vt:lpstr>
      <vt:lpstr>Retail Transaction Volumes – Summary – January 2015</vt:lpstr>
      <vt:lpstr>Retail Performance Measures – Switch – January 2015</vt:lpstr>
      <vt:lpstr>Retail Performance Measures (Same Day Move-In) – January 2015</vt:lpstr>
      <vt:lpstr>Retail Performance Measures (Standard Move-In) – January 2015</vt:lpstr>
      <vt:lpstr>PowerPoint Presentation</vt:lpstr>
      <vt:lpstr>ERCOT Portfolio Stoplight Report – January 2015</vt:lpstr>
      <vt:lpstr>ERCOT Portfolio Stoplight Report – January 2015</vt:lpstr>
      <vt:lpstr>ERCOT Portfolio Stoplight Report – January 2015</vt:lpstr>
      <vt:lpstr>ERCOT Portfolio Stoplight Report – January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Markham, Lori</cp:lastModifiedBy>
  <cp:revision>484</cp:revision>
  <cp:lastPrinted>2015-02-13T20:42:35Z</cp:lastPrinted>
  <dcterms:created xsi:type="dcterms:W3CDTF">2010-04-12T23:12:02Z</dcterms:created>
  <dcterms:modified xsi:type="dcterms:W3CDTF">2015-02-16T20:07:35Z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0x0101000837B2BCAFE87E41B1B28FC963254B10</vt:lpwstr>
  </property>
</Properties>
</file>