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9" r:id="rId4"/>
    <p:sldId id="259" r:id="rId5"/>
    <p:sldId id="257" r:id="rId6"/>
    <p:sldId id="263" r:id="rId7"/>
    <p:sldId id="266" r:id="rId8"/>
    <p:sldId id="265" r:id="rId9"/>
    <p:sldId id="258" r:id="rId10"/>
    <p:sldId id="261" r:id="rId11"/>
    <p:sldId id="262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D4EB-4F1E-4BA5-A8EA-C7BDF8112042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73600-F223-423F-8D51-3C4A2451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8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  <a:lvl2pPr marL="702574" indent="-269502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2pPr>
            <a:lvl3pPr marL="1081123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3pPr>
            <a:lvl4pPr marL="1512638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4pPr>
            <a:lvl5pPr marL="1945710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5pPr>
            <a:lvl6pPr marL="2394360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84301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29166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74031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47CCE55-EE23-4210-8ED9-FA971420AF1E}" type="slidenum">
              <a:rPr lang="en-US" altLang="en-US" sz="1200"/>
              <a:pPr eaLnBrk="1" hangingPunct="1">
                <a:spcBef>
                  <a:spcPct val="0"/>
                </a:spcBef>
                <a:defRPr/>
              </a:pPr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  <a:lvl2pPr marL="702574" indent="-269502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2pPr>
            <a:lvl3pPr marL="1081123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3pPr>
            <a:lvl4pPr marL="1512638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4pPr>
            <a:lvl5pPr marL="1945710" indent="-214978" defTabSz="912879" eaLnBrk="0" hangingPunct="0">
              <a:spcBef>
                <a:spcPct val="30000"/>
              </a:spcBef>
              <a:defRPr sz="900">
                <a:solidFill>
                  <a:schemeClr val="tx1"/>
                </a:solidFill>
                <a:latin typeface="Arial" charset="0"/>
              </a:defRPr>
            </a:lvl5pPr>
            <a:lvl6pPr marL="2394360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84301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29166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740311" indent="-214978" defTabSz="912879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E163DAAA-E789-47BC-A273-628A83BD668E}" type="slidenum">
              <a:rPr lang="en-US" altLang="en-US" sz="120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9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2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8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8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3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6BBD-466D-4503-B4A6-EDB02D3F6FA3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A0E0-CED7-4E96-96AE-04D50202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ERCOT Outage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5562600"/>
            <a:ext cx="2971800" cy="1219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Woody Rickerson</a:t>
            </a:r>
          </a:p>
          <a:p>
            <a:pPr algn="l"/>
            <a:r>
              <a:rPr lang="en-US" sz="1800" dirty="0" smtClean="0"/>
              <a:t>Director Grid Coordination</a:t>
            </a:r>
          </a:p>
          <a:p>
            <a:pPr algn="l"/>
            <a:r>
              <a:rPr lang="en-US" sz="1800" dirty="0" smtClean="0"/>
              <a:t>January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54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941388" y="2622550"/>
            <a:ext cx="13763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 dirty="0">
                <a:solidFill>
                  <a:srgbClr val="FF0000"/>
                </a:solidFill>
              </a:rPr>
              <a:t>No Reliability Problems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025525" y="2355850"/>
            <a:ext cx="1196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 dirty="0">
                <a:solidFill>
                  <a:srgbClr val="FF0000"/>
                </a:solidFill>
              </a:rPr>
              <a:t>Reliability Problems</a:t>
            </a: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2438400" y="3898900"/>
            <a:ext cx="5505450" cy="1552575"/>
          </a:xfrm>
          <a:prstGeom prst="flowChartMagneticDisk">
            <a:avLst/>
          </a:prstGeom>
          <a:solidFill>
            <a:schemeClr val="accent1">
              <a:lumMod val="75000"/>
            </a:schemeClr>
          </a:solidFill>
          <a:ln w="349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672035" y="4584700"/>
            <a:ext cx="306199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CIM-derived EMS case containing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Date specific Topology</a:t>
            </a:r>
          </a:p>
        </p:txBody>
      </p:sp>
      <p:sp>
        <p:nvSpPr>
          <p:cNvPr id="8" name="Flowchart: Magnetic Disk 7"/>
          <p:cNvSpPr/>
          <p:nvPr/>
        </p:nvSpPr>
        <p:spPr bwMode="auto">
          <a:xfrm>
            <a:off x="2447925" y="3098800"/>
            <a:ext cx="5505450" cy="1171575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2457450" y="2146300"/>
            <a:ext cx="5505450" cy="1171575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 w="349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 sz="800" dirty="0">
              <a:cs typeface="+mn-cs"/>
            </a:endParaRPr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1771650" y="4479925"/>
            <a:ext cx="530225" cy="484188"/>
          </a:xfrm>
          <a:prstGeom prst="rightArrow">
            <a:avLst>
              <a:gd name="adj1" fmla="val 50000"/>
              <a:gd name="adj2" fmla="val 49999"/>
            </a:avLst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200" b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09419" y="4403725"/>
            <a:ext cx="130997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Load Forecast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Starting Gen. Pattern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Contingency file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Wind Scenarios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703460" y="3536950"/>
            <a:ext cx="32277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Previously Approved or Accepted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Resource and Transmission Outages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849105" y="2803525"/>
            <a:ext cx="310790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Outages Awaiting ERCOT Approval</a:t>
            </a:r>
          </a:p>
        </p:txBody>
      </p:sp>
      <p:cxnSp>
        <p:nvCxnSpPr>
          <p:cNvPr id="20495" name="Straight Connector 5"/>
          <p:cNvCxnSpPr>
            <a:cxnSpLocks noChangeShapeType="1"/>
          </p:cNvCxnSpPr>
          <p:nvPr/>
        </p:nvCxnSpPr>
        <p:spPr bwMode="auto">
          <a:xfrm>
            <a:off x="323850" y="2586038"/>
            <a:ext cx="2066925" cy="1905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rc 14"/>
          <p:cNvSpPr/>
          <p:nvPr/>
        </p:nvSpPr>
        <p:spPr bwMode="auto">
          <a:xfrm>
            <a:off x="2447925" y="2736850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790575" y="2286000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cxnSp>
        <p:nvCxnSpPr>
          <p:cNvPr id="20498" name="Straight Connector 25"/>
          <p:cNvCxnSpPr>
            <a:cxnSpLocks noChangeShapeType="1"/>
            <a:stCxn id="22" idx="0"/>
          </p:cNvCxnSpPr>
          <p:nvPr/>
        </p:nvCxnSpPr>
        <p:spPr bwMode="auto">
          <a:xfrm>
            <a:off x="8018463" y="2559050"/>
            <a:ext cx="850900" cy="127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9" name="TextBox 30"/>
          <p:cNvSpPr txBox="1">
            <a:spLocks noChangeArrowheads="1"/>
          </p:cNvSpPr>
          <p:nvPr/>
        </p:nvSpPr>
        <p:spPr bwMode="auto">
          <a:xfrm>
            <a:off x="8197850" y="2336800"/>
            <a:ext cx="511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 dirty="0">
                <a:solidFill>
                  <a:srgbClr val="FF0000"/>
                </a:solidFill>
              </a:rPr>
              <a:t>Reject</a:t>
            </a:r>
          </a:p>
        </p:txBody>
      </p:sp>
      <p:sp>
        <p:nvSpPr>
          <p:cNvPr id="20500" name="TextBox 31"/>
          <p:cNvSpPr txBox="1">
            <a:spLocks noChangeArrowheads="1"/>
          </p:cNvSpPr>
          <p:nvPr/>
        </p:nvSpPr>
        <p:spPr bwMode="auto">
          <a:xfrm>
            <a:off x="8197850" y="2555875"/>
            <a:ext cx="6143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 dirty="0">
                <a:solidFill>
                  <a:srgbClr val="FF0000"/>
                </a:solidFill>
              </a:rPr>
              <a:t>Approve</a:t>
            </a:r>
          </a:p>
        </p:txBody>
      </p:sp>
      <p:sp>
        <p:nvSpPr>
          <p:cNvPr id="20501" name="Right Arrow 38"/>
          <p:cNvSpPr>
            <a:spLocks noChangeArrowheads="1"/>
          </p:cNvSpPr>
          <p:nvPr/>
        </p:nvSpPr>
        <p:spPr bwMode="auto">
          <a:xfrm>
            <a:off x="1533525" y="239077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200" b="0"/>
          </a:p>
        </p:txBody>
      </p:sp>
      <p:sp>
        <p:nvSpPr>
          <p:cNvPr id="21" name="Up Arrow 20"/>
          <p:cNvSpPr/>
          <p:nvPr/>
        </p:nvSpPr>
        <p:spPr bwMode="auto">
          <a:xfrm>
            <a:off x="2609850" y="2593975"/>
            <a:ext cx="933450" cy="1527175"/>
          </a:xfrm>
          <a:prstGeom prst="upArrow">
            <a:avLst/>
          </a:prstGeom>
          <a:solidFill>
            <a:schemeClr val="bg1">
              <a:lumMod val="75000"/>
            </a:schemeClr>
          </a:solidFill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Order of 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+mn-cs"/>
              </a:rPr>
              <a:t>Receipt</a:t>
            </a:r>
          </a:p>
        </p:txBody>
      </p:sp>
      <p:sp>
        <p:nvSpPr>
          <p:cNvPr id="22" name="Arc 21"/>
          <p:cNvSpPr/>
          <p:nvPr/>
        </p:nvSpPr>
        <p:spPr bwMode="auto">
          <a:xfrm rot="10800000">
            <a:off x="2373313" y="2343150"/>
            <a:ext cx="5664200" cy="485775"/>
          </a:xfrm>
          <a:prstGeom prst="arc">
            <a:avLst>
              <a:gd name="adj1" fmla="val 10766417"/>
              <a:gd name="adj2" fmla="val 2159998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20504" name="Right Arrow 14"/>
          <p:cNvSpPr>
            <a:spLocks noChangeArrowheads="1"/>
          </p:cNvSpPr>
          <p:nvPr/>
        </p:nvSpPr>
        <p:spPr bwMode="auto">
          <a:xfrm>
            <a:off x="1790700" y="3051175"/>
            <a:ext cx="530225" cy="484188"/>
          </a:xfrm>
          <a:prstGeom prst="rightArrow">
            <a:avLst>
              <a:gd name="adj1" fmla="val 50000"/>
              <a:gd name="adj2" fmla="val 49999"/>
            </a:avLst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200" b="0"/>
          </a:p>
        </p:txBody>
      </p:sp>
      <p:sp>
        <p:nvSpPr>
          <p:cNvPr id="24" name="TextBox 23"/>
          <p:cNvSpPr txBox="1"/>
          <p:nvPr/>
        </p:nvSpPr>
        <p:spPr bwMode="auto">
          <a:xfrm>
            <a:off x="342280" y="3117820"/>
            <a:ext cx="124425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Coordinate Outages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Modify Gen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Pattern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cs typeface="+mn-cs"/>
            </a:endParaRPr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title"/>
          </p:nvPr>
        </p:nvSpPr>
        <p:spPr>
          <a:xfrm>
            <a:off x="525174" y="381000"/>
            <a:ext cx="8218487" cy="552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Outage Coordination Study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F9957-4B6E-4FB8-BEBE-ACEBE4F671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5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6" grpId="0" animBg="1"/>
      <p:bldP spid="7" grpId="0"/>
      <p:bldP spid="8" grpId="0" animBg="1"/>
      <p:bldP spid="9" grpId="0" animBg="1"/>
      <p:bldP spid="20491" grpId="0" animBg="1"/>
      <p:bldP spid="11" grpId="0"/>
      <p:bldP spid="12" grpId="0"/>
      <p:bldP spid="13" grpId="0"/>
      <p:bldP spid="20499" grpId="0"/>
      <p:bldP spid="20500" grpId="0"/>
      <p:bldP spid="21" grpId="0" animBg="1"/>
      <p:bldP spid="22" grpId="0" animBg="1"/>
      <p:bldP spid="20504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title"/>
          </p:nvPr>
        </p:nvSpPr>
        <p:spPr>
          <a:xfrm>
            <a:off x="366713" y="244475"/>
            <a:ext cx="8218487" cy="552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When Reliability meets Economics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2869" y="1752600"/>
            <a:ext cx="1852612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Approximately 75 “High Cost” Outages were identified during the Outage Approval Process in 2014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>
            <a:off x="656033" y="2880571"/>
            <a:ext cx="242093" cy="777029"/>
          </a:xfrm>
          <a:prstGeom prst="downArrow">
            <a:avLst>
              <a:gd name="adj1" fmla="val 50000"/>
              <a:gd name="adj2" fmla="val 50040"/>
            </a:avLst>
          </a:prstGeom>
          <a:solidFill>
            <a:srgbClr val="FFFF00"/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altLang="en-US"/>
          </a:p>
        </p:txBody>
      </p:sp>
      <p:pic>
        <p:nvPicPr>
          <p:cNvPr id="45" name="Picture 8" descr="weeble_TSP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4" y="3733800"/>
            <a:ext cx="6175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80965" y="3733800"/>
            <a:ext cx="77089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Questionnaire:</a:t>
            </a:r>
          </a:p>
          <a:p>
            <a:pPr eaLnBrk="1" hangingPunct="1"/>
            <a:endParaRPr lang="en-US" altLang="en-US" sz="1200" b="1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 smtClean="0"/>
              <a:t>A </a:t>
            </a:r>
            <a:r>
              <a:rPr lang="en-US" altLang="en-US" sz="1200" b="1" dirty="0"/>
              <a:t>statement of why the work is required</a:t>
            </a:r>
            <a:r>
              <a:rPr lang="en-US" altLang="en-US" sz="1200" b="1" dirty="0" smtClean="0"/>
              <a:t>.</a:t>
            </a:r>
          </a:p>
          <a:p>
            <a:pPr eaLnBrk="1" hangingPunct="1"/>
            <a:r>
              <a:rPr lang="en-US" altLang="en-US" sz="1200" b="1" dirty="0"/>
              <a:t> </a:t>
            </a:r>
            <a:endParaRPr lang="en-US" altLang="en-US" sz="12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Is there a switching solution to reduce market impact?  </a:t>
            </a:r>
            <a:endParaRPr lang="en-US" altLang="en-US" sz="1200" b="1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A statement of what has been done to reduce the length of Outage. </a:t>
            </a:r>
            <a:endParaRPr lang="en-US" altLang="en-US" sz="1200" b="1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1200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 smtClean="0"/>
              <a:t>Are </a:t>
            </a:r>
            <a:r>
              <a:rPr lang="en-US" altLang="en-US" sz="1200" b="1" dirty="0"/>
              <a:t>you working extended hours? If not, can you submit it daily? </a:t>
            </a:r>
            <a:endParaRPr lang="en-US" altLang="en-US" sz="1200" b="1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Is this outage scheduled during a reduced load season? If not, please explain the </a:t>
            </a:r>
            <a:r>
              <a:rPr lang="en-US" altLang="en-US" sz="1200" b="1" dirty="0" smtClean="0"/>
              <a:t>reason.</a:t>
            </a:r>
            <a:r>
              <a:rPr lang="en-US" altLang="en-US" sz="1200" b="1" dirty="0"/>
              <a:t> </a:t>
            </a:r>
            <a:endParaRPr lang="en-US" altLang="en-US" sz="1200" b="1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Can the outage be scheduled during a resource outage that would reduce market impact</a:t>
            </a:r>
            <a:r>
              <a:rPr lang="en-US" altLang="en-US" b="1" dirty="0"/>
              <a:t>. </a:t>
            </a:r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99212"/>
            <a:ext cx="42799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30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4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86423"/>
            <a:ext cx="5065776" cy="179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Cost Outages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08836"/>
            <a:ext cx="2971800" cy="1754326"/>
          </a:xfrm>
          <a:prstGeom prst="rect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High Cost Outages are subjectively determined by the amount of generation that has changed from an optimal dispatch to resolve reliability violations.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4114800"/>
            <a:ext cx="24384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Including </a:t>
            </a:r>
            <a:r>
              <a:rPr lang="en-US" sz="1400" b="1" dirty="0" smtClean="0"/>
              <a:t>10 </a:t>
            </a:r>
            <a:r>
              <a:rPr lang="en-US" sz="1400" dirty="0" smtClean="0"/>
              <a:t>in the </a:t>
            </a:r>
            <a:r>
              <a:rPr lang="en-US" sz="1400" dirty="0" smtClean="0">
                <a:solidFill>
                  <a:srgbClr val="FF0000"/>
                </a:solidFill>
              </a:rPr>
              <a:t>Rio Grande Valley</a:t>
            </a:r>
            <a:r>
              <a:rPr lang="en-US" sz="1400" dirty="0" smtClean="0"/>
              <a:t> area (</a:t>
            </a:r>
            <a:r>
              <a:rPr lang="en-US" sz="1400" dirty="0" err="1" smtClean="0"/>
              <a:t>Ajo</a:t>
            </a:r>
            <a:r>
              <a:rPr lang="en-US" sz="1400" dirty="0"/>
              <a:t> </a:t>
            </a:r>
            <a:r>
              <a:rPr lang="en-US" sz="1400" dirty="0" smtClean="0"/>
              <a:t>to Rio Hondo, Lon Hill to North Edinburg, etc.) and </a:t>
            </a:r>
            <a:r>
              <a:rPr lang="en-US" sz="1400" b="1" dirty="0" smtClean="0"/>
              <a:t>14</a:t>
            </a:r>
            <a:r>
              <a:rPr lang="en-US" sz="1400" dirty="0" smtClean="0"/>
              <a:t> in the </a:t>
            </a:r>
            <a:r>
              <a:rPr lang="en-US" sz="1400" dirty="0" smtClean="0">
                <a:solidFill>
                  <a:srgbClr val="FF0000"/>
                </a:solidFill>
              </a:rPr>
              <a:t>Houston Import</a:t>
            </a:r>
            <a:r>
              <a:rPr lang="en-US" sz="1400" dirty="0" smtClean="0"/>
              <a:t> area (Singleton to Tomball, etc.)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6" idx="0"/>
            <a:endCxn id="9" idx="2"/>
          </p:cNvCxnSpPr>
          <p:nvPr/>
        </p:nvCxnSpPr>
        <p:spPr>
          <a:xfrm flipH="1" flipV="1">
            <a:off x="6105242" y="2562988"/>
            <a:ext cx="1057558" cy="1551812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95592" y="2285999"/>
            <a:ext cx="2019300" cy="27698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038600"/>
            <a:ext cx="5160469" cy="182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Cost Outages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3886200" cy="260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3505200" cy="210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799"/>
            <a:ext cx="5065776" cy="223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472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0184"/>
            <a:ext cx="8229600" cy="160161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ERCOT processes approximately 115,000 outages annually</a:t>
            </a:r>
          </a:p>
          <a:p>
            <a:r>
              <a:rPr lang="en-US" sz="1800" dirty="0" smtClean="0"/>
              <a:t>15 dedicated Outage Coordination </a:t>
            </a:r>
            <a:r>
              <a:rPr lang="en-US" sz="1800" dirty="0" err="1" smtClean="0"/>
              <a:t>ftes</a:t>
            </a:r>
            <a:endParaRPr lang="en-US" sz="1800" dirty="0" smtClean="0"/>
          </a:p>
          <a:p>
            <a:r>
              <a:rPr lang="en-US" sz="1800" dirty="0" smtClean="0"/>
              <a:t>Two peak outage seasons</a:t>
            </a:r>
          </a:p>
          <a:p>
            <a:r>
              <a:rPr lang="en-US" sz="1800" dirty="0" smtClean="0"/>
              <a:t>Two off seasons</a:t>
            </a:r>
          </a:p>
          <a:p>
            <a:r>
              <a:rPr lang="en-US" sz="1800" dirty="0" smtClean="0"/>
              <a:t>Peak for 2014 on Nov. 11 – 3481 outages on system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800" y="1666919"/>
            <a:ext cx="1905000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02632" y="830906"/>
            <a:ext cx="21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 through May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86600" y="154204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32818" y="491592"/>
            <a:ext cx="2431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Oct. through Mid – Dec.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52400"/>
            <a:ext cx="7315200" cy="4343400"/>
            <a:chOff x="0" y="0"/>
            <a:chExt cx="4608" cy="2736"/>
          </a:xfrm>
        </p:grpSpPr>
        <p:sp>
          <p:nvSpPr>
            <p:cNvPr id="6" name="AutoShape 764" descr="cid:attach_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608" cy="2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63"/>
            <p:cNvSpPr>
              <a:spLocks/>
            </p:cNvSpPr>
            <p:nvPr/>
          </p:nvSpPr>
          <p:spPr bwMode="auto">
            <a:xfrm>
              <a:off x="372" y="18"/>
              <a:ext cx="24" cy="2130"/>
            </a:xfrm>
            <a:custGeom>
              <a:avLst/>
              <a:gdLst>
                <a:gd name="T0" fmla="*/ 12 w 24"/>
                <a:gd name="T1" fmla="*/ 0 h 2130"/>
                <a:gd name="T2" fmla="*/ 24 w 24"/>
                <a:gd name="T3" fmla="*/ 2130 h 2130"/>
                <a:gd name="T4" fmla="*/ 12 w 24"/>
                <a:gd name="T5" fmla="*/ 2130 h 2130"/>
                <a:gd name="T6" fmla="*/ 0 w 24"/>
                <a:gd name="T7" fmla="*/ 0 h 2130"/>
                <a:gd name="T8" fmla="*/ 12 w 24"/>
                <a:gd name="T9" fmla="*/ 0 h 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30">
                  <a:moveTo>
                    <a:pt x="12" y="0"/>
                  </a:moveTo>
                  <a:lnTo>
                    <a:pt x="24" y="2130"/>
                  </a:lnTo>
                  <a:lnTo>
                    <a:pt x="12" y="2130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2"/>
            <p:cNvSpPr>
              <a:spLocks/>
            </p:cNvSpPr>
            <p:nvPr/>
          </p:nvSpPr>
          <p:spPr bwMode="auto">
            <a:xfrm>
              <a:off x="384" y="1794"/>
              <a:ext cx="24" cy="354"/>
            </a:xfrm>
            <a:custGeom>
              <a:avLst/>
              <a:gdLst>
                <a:gd name="T0" fmla="*/ 12 w 24"/>
                <a:gd name="T1" fmla="*/ 354 h 354"/>
                <a:gd name="T2" fmla="*/ 0 w 24"/>
                <a:gd name="T3" fmla="*/ 354 h 354"/>
                <a:gd name="T4" fmla="*/ 12 w 24"/>
                <a:gd name="T5" fmla="*/ 0 h 354"/>
                <a:gd name="T6" fmla="*/ 24 w 24"/>
                <a:gd name="T7" fmla="*/ 0 h 354"/>
                <a:gd name="T8" fmla="*/ 12 w 24"/>
                <a:gd name="T9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54">
                  <a:moveTo>
                    <a:pt x="12" y="354"/>
                  </a:moveTo>
                  <a:lnTo>
                    <a:pt x="0" y="35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35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61"/>
            <p:cNvSpPr>
              <a:spLocks/>
            </p:cNvSpPr>
            <p:nvPr/>
          </p:nvSpPr>
          <p:spPr bwMode="auto">
            <a:xfrm>
              <a:off x="396" y="1794"/>
              <a:ext cx="24" cy="198"/>
            </a:xfrm>
            <a:custGeom>
              <a:avLst/>
              <a:gdLst>
                <a:gd name="T0" fmla="*/ 0 w 24"/>
                <a:gd name="T1" fmla="*/ 0 h 198"/>
                <a:gd name="T2" fmla="*/ 12 w 24"/>
                <a:gd name="T3" fmla="*/ 0 h 198"/>
                <a:gd name="T4" fmla="*/ 24 w 24"/>
                <a:gd name="T5" fmla="*/ 198 h 198"/>
                <a:gd name="T6" fmla="*/ 12 w 24"/>
                <a:gd name="T7" fmla="*/ 198 h 198"/>
                <a:gd name="T8" fmla="*/ 0 w 24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8">
                  <a:moveTo>
                    <a:pt x="0" y="0"/>
                  </a:moveTo>
                  <a:lnTo>
                    <a:pt x="12" y="0"/>
                  </a:lnTo>
                  <a:lnTo>
                    <a:pt x="24" y="198"/>
                  </a:lnTo>
                  <a:lnTo>
                    <a:pt x="12" y="1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60"/>
            <p:cNvSpPr>
              <a:spLocks/>
            </p:cNvSpPr>
            <p:nvPr/>
          </p:nvSpPr>
          <p:spPr bwMode="auto">
            <a:xfrm>
              <a:off x="408" y="1992"/>
              <a:ext cx="24" cy="150"/>
            </a:xfrm>
            <a:custGeom>
              <a:avLst/>
              <a:gdLst>
                <a:gd name="T0" fmla="*/ 0 w 24"/>
                <a:gd name="T1" fmla="*/ 0 h 150"/>
                <a:gd name="T2" fmla="*/ 12 w 24"/>
                <a:gd name="T3" fmla="*/ 0 h 150"/>
                <a:gd name="T4" fmla="*/ 24 w 24"/>
                <a:gd name="T5" fmla="*/ 150 h 150"/>
                <a:gd name="T6" fmla="*/ 12 w 24"/>
                <a:gd name="T7" fmla="*/ 150 h 150"/>
                <a:gd name="T8" fmla="*/ 0 w 2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0">
                  <a:moveTo>
                    <a:pt x="0" y="0"/>
                  </a:moveTo>
                  <a:lnTo>
                    <a:pt x="12" y="0"/>
                  </a:lnTo>
                  <a:lnTo>
                    <a:pt x="24" y="150"/>
                  </a:lnTo>
                  <a:lnTo>
                    <a:pt x="12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59"/>
            <p:cNvSpPr>
              <a:spLocks/>
            </p:cNvSpPr>
            <p:nvPr/>
          </p:nvSpPr>
          <p:spPr bwMode="auto">
            <a:xfrm>
              <a:off x="420" y="2136"/>
              <a:ext cx="18" cy="6"/>
            </a:xfrm>
            <a:custGeom>
              <a:avLst/>
              <a:gdLst>
                <a:gd name="T0" fmla="*/ 12 w 18"/>
                <a:gd name="T1" fmla="*/ 6 h 6"/>
                <a:gd name="T2" fmla="*/ 0 w 18"/>
                <a:gd name="T3" fmla="*/ 0 h 6"/>
                <a:gd name="T4" fmla="*/ 12 w 18"/>
                <a:gd name="T5" fmla="*/ 0 h 6"/>
                <a:gd name="T6" fmla="*/ 18 w 18"/>
                <a:gd name="T7" fmla="*/ 6 h 6"/>
                <a:gd name="T8" fmla="*/ 12 w 1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">
                  <a:moveTo>
                    <a:pt x="12" y="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2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58"/>
            <p:cNvSpPr>
              <a:spLocks/>
            </p:cNvSpPr>
            <p:nvPr/>
          </p:nvSpPr>
          <p:spPr bwMode="auto">
            <a:xfrm>
              <a:off x="432" y="1314"/>
              <a:ext cx="24" cy="822"/>
            </a:xfrm>
            <a:custGeom>
              <a:avLst/>
              <a:gdLst>
                <a:gd name="T0" fmla="*/ 12 w 24"/>
                <a:gd name="T1" fmla="*/ 822 h 822"/>
                <a:gd name="T2" fmla="*/ 0 w 24"/>
                <a:gd name="T3" fmla="*/ 822 h 822"/>
                <a:gd name="T4" fmla="*/ 12 w 24"/>
                <a:gd name="T5" fmla="*/ 0 h 822"/>
                <a:gd name="T6" fmla="*/ 24 w 24"/>
                <a:gd name="T7" fmla="*/ 0 h 822"/>
                <a:gd name="T8" fmla="*/ 12 w 24"/>
                <a:gd name="T9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22">
                  <a:moveTo>
                    <a:pt x="12" y="822"/>
                  </a:moveTo>
                  <a:lnTo>
                    <a:pt x="0" y="82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82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57"/>
            <p:cNvSpPr>
              <a:spLocks/>
            </p:cNvSpPr>
            <p:nvPr/>
          </p:nvSpPr>
          <p:spPr bwMode="auto">
            <a:xfrm>
              <a:off x="444" y="1314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56"/>
            <p:cNvSpPr>
              <a:spLocks/>
            </p:cNvSpPr>
            <p:nvPr/>
          </p:nvSpPr>
          <p:spPr bwMode="auto">
            <a:xfrm>
              <a:off x="456" y="1254"/>
              <a:ext cx="24" cy="216"/>
            </a:xfrm>
            <a:custGeom>
              <a:avLst/>
              <a:gdLst>
                <a:gd name="T0" fmla="*/ 12 w 24"/>
                <a:gd name="T1" fmla="*/ 216 h 216"/>
                <a:gd name="T2" fmla="*/ 0 w 24"/>
                <a:gd name="T3" fmla="*/ 216 h 216"/>
                <a:gd name="T4" fmla="*/ 12 w 24"/>
                <a:gd name="T5" fmla="*/ 0 h 216"/>
                <a:gd name="T6" fmla="*/ 24 w 24"/>
                <a:gd name="T7" fmla="*/ 0 h 216"/>
                <a:gd name="T8" fmla="*/ 12 w 24"/>
                <a:gd name="T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12" y="216"/>
                  </a:moveTo>
                  <a:lnTo>
                    <a:pt x="0" y="21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1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55"/>
            <p:cNvSpPr>
              <a:spLocks/>
            </p:cNvSpPr>
            <p:nvPr/>
          </p:nvSpPr>
          <p:spPr bwMode="auto">
            <a:xfrm>
              <a:off x="468" y="1254"/>
              <a:ext cx="24" cy="234"/>
            </a:xfrm>
            <a:custGeom>
              <a:avLst/>
              <a:gdLst>
                <a:gd name="T0" fmla="*/ 0 w 24"/>
                <a:gd name="T1" fmla="*/ 0 h 234"/>
                <a:gd name="T2" fmla="*/ 12 w 24"/>
                <a:gd name="T3" fmla="*/ 0 h 234"/>
                <a:gd name="T4" fmla="*/ 24 w 24"/>
                <a:gd name="T5" fmla="*/ 234 h 234"/>
                <a:gd name="T6" fmla="*/ 12 w 24"/>
                <a:gd name="T7" fmla="*/ 234 h 234"/>
                <a:gd name="T8" fmla="*/ 0 w 24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4">
                  <a:moveTo>
                    <a:pt x="0" y="0"/>
                  </a:moveTo>
                  <a:lnTo>
                    <a:pt x="12" y="0"/>
                  </a:lnTo>
                  <a:lnTo>
                    <a:pt x="24" y="234"/>
                  </a:lnTo>
                  <a:lnTo>
                    <a:pt x="12" y="23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54"/>
            <p:cNvSpPr>
              <a:spLocks/>
            </p:cNvSpPr>
            <p:nvPr/>
          </p:nvSpPr>
          <p:spPr bwMode="auto">
            <a:xfrm>
              <a:off x="480" y="1488"/>
              <a:ext cx="18" cy="264"/>
            </a:xfrm>
            <a:custGeom>
              <a:avLst/>
              <a:gdLst>
                <a:gd name="T0" fmla="*/ 0 w 18"/>
                <a:gd name="T1" fmla="*/ 0 h 264"/>
                <a:gd name="T2" fmla="*/ 12 w 18"/>
                <a:gd name="T3" fmla="*/ 0 h 264"/>
                <a:gd name="T4" fmla="*/ 18 w 18"/>
                <a:gd name="T5" fmla="*/ 264 h 264"/>
                <a:gd name="T6" fmla="*/ 6 w 18"/>
                <a:gd name="T7" fmla="*/ 264 h 264"/>
                <a:gd name="T8" fmla="*/ 0 w 18"/>
                <a:gd name="T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4">
                  <a:moveTo>
                    <a:pt x="0" y="0"/>
                  </a:moveTo>
                  <a:lnTo>
                    <a:pt x="12" y="0"/>
                  </a:lnTo>
                  <a:lnTo>
                    <a:pt x="18" y="264"/>
                  </a:lnTo>
                  <a:lnTo>
                    <a:pt x="6" y="26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53"/>
            <p:cNvSpPr>
              <a:spLocks/>
            </p:cNvSpPr>
            <p:nvPr/>
          </p:nvSpPr>
          <p:spPr bwMode="auto">
            <a:xfrm>
              <a:off x="486" y="1752"/>
              <a:ext cx="24" cy="324"/>
            </a:xfrm>
            <a:custGeom>
              <a:avLst/>
              <a:gdLst>
                <a:gd name="T0" fmla="*/ 0 w 24"/>
                <a:gd name="T1" fmla="*/ 0 h 324"/>
                <a:gd name="T2" fmla="*/ 12 w 24"/>
                <a:gd name="T3" fmla="*/ 0 h 324"/>
                <a:gd name="T4" fmla="*/ 24 w 24"/>
                <a:gd name="T5" fmla="*/ 324 h 324"/>
                <a:gd name="T6" fmla="*/ 12 w 24"/>
                <a:gd name="T7" fmla="*/ 324 h 324"/>
                <a:gd name="T8" fmla="*/ 0 w 24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24">
                  <a:moveTo>
                    <a:pt x="0" y="0"/>
                  </a:moveTo>
                  <a:lnTo>
                    <a:pt x="12" y="0"/>
                  </a:lnTo>
                  <a:lnTo>
                    <a:pt x="24" y="324"/>
                  </a:lnTo>
                  <a:lnTo>
                    <a:pt x="12" y="3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52"/>
            <p:cNvSpPr>
              <a:spLocks/>
            </p:cNvSpPr>
            <p:nvPr/>
          </p:nvSpPr>
          <p:spPr bwMode="auto">
            <a:xfrm>
              <a:off x="498" y="2076"/>
              <a:ext cx="24" cy="72"/>
            </a:xfrm>
            <a:custGeom>
              <a:avLst/>
              <a:gdLst>
                <a:gd name="T0" fmla="*/ 0 w 24"/>
                <a:gd name="T1" fmla="*/ 0 h 72"/>
                <a:gd name="T2" fmla="*/ 12 w 24"/>
                <a:gd name="T3" fmla="*/ 0 h 72"/>
                <a:gd name="T4" fmla="*/ 24 w 24"/>
                <a:gd name="T5" fmla="*/ 66 h 72"/>
                <a:gd name="T6" fmla="*/ 12 w 24"/>
                <a:gd name="T7" fmla="*/ 72 h 72"/>
                <a:gd name="T8" fmla="*/ 0 w 24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0" y="0"/>
                  </a:moveTo>
                  <a:lnTo>
                    <a:pt x="12" y="0"/>
                  </a:lnTo>
                  <a:lnTo>
                    <a:pt x="24" y="66"/>
                  </a:lnTo>
                  <a:lnTo>
                    <a:pt x="12" y="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51"/>
            <p:cNvSpPr>
              <a:spLocks/>
            </p:cNvSpPr>
            <p:nvPr/>
          </p:nvSpPr>
          <p:spPr bwMode="auto">
            <a:xfrm>
              <a:off x="510" y="1104"/>
              <a:ext cx="24" cy="1044"/>
            </a:xfrm>
            <a:custGeom>
              <a:avLst/>
              <a:gdLst>
                <a:gd name="T0" fmla="*/ 12 w 24"/>
                <a:gd name="T1" fmla="*/ 1044 h 1044"/>
                <a:gd name="T2" fmla="*/ 0 w 24"/>
                <a:gd name="T3" fmla="*/ 1044 h 1044"/>
                <a:gd name="T4" fmla="*/ 12 w 24"/>
                <a:gd name="T5" fmla="*/ 0 h 1044"/>
                <a:gd name="T6" fmla="*/ 24 w 24"/>
                <a:gd name="T7" fmla="*/ 0 h 1044"/>
                <a:gd name="T8" fmla="*/ 12 w 24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44">
                  <a:moveTo>
                    <a:pt x="12" y="1044"/>
                  </a:moveTo>
                  <a:lnTo>
                    <a:pt x="0" y="104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4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50"/>
            <p:cNvSpPr>
              <a:spLocks/>
            </p:cNvSpPr>
            <p:nvPr/>
          </p:nvSpPr>
          <p:spPr bwMode="auto">
            <a:xfrm>
              <a:off x="522" y="1104"/>
              <a:ext cx="24" cy="180"/>
            </a:xfrm>
            <a:custGeom>
              <a:avLst/>
              <a:gdLst>
                <a:gd name="T0" fmla="*/ 0 w 24"/>
                <a:gd name="T1" fmla="*/ 0 h 180"/>
                <a:gd name="T2" fmla="*/ 12 w 24"/>
                <a:gd name="T3" fmla="*/ 0 h 180"/>
                <a:gd name="T4" fmla="*/ 24 w 24"/>
                <a:gd name="T5" fmla="*/ 180 h 180"/>
                <a:gd name="T6" fmla="*/ 12 w 24"/>
                <a:gd name="T7" fmla="*/ 180 h 180"/>
                <a:gd name="T8" fmla="*/ 0 w 24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0">
                  <a:moveTo>
                    <a:pt x="0" y="0"/>
                  </a:moveTo>
                  <a:lnTo>
                    <a:pt x="12" y="0"/>
                  </a:lnTo>
                  <a:lnTo>
                    <a:pt x="24" y="180"/>
                  </a:lnTo>
                  <a:lnTo>
                    <a:pt x="12" y="18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49"/>
            <p:cNvSpPr>
              <a:spLocks/>
            </p:cNvSpPr>
            <p:nvPr/>
          </p:nvSpPr>
          <p:spPr bwMode="auto">
            <a:xfrm>
              <a:off x="534" y="1236"/>
              <a:ext cx="24" cy="48"/>
            </a:xfrm>
            <a:custGeom>
              <a:avLst/>
              <a:gdLst>
                <a:gd name="T0" fmla="*/ 12 w 24"/>
                <a:gd name="T1" fmla="*/ 48 h 48"/>
                <a:gd name="T2" fmla="*/ 0 w 24"/>
                <a:gd name="T3" fmla="*/ 48 h 48"/>
                <a:gd name="T4" fmla="*/ 12 w 24"/>
                <a:gd name="T5" fmla="*/ 0 h 48"/>
                <a:gd name="T6" fmla="*/ 24 w 24"/>
                <a:gd name="T7" fmla="*/ 6 h 48"/>
                <a:gd name="T8" fmla="*/ 12 w 24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12" y="48"/>
                  </a:moveTo>
                  <a:lnTo>
                    <a:pt x="0" y="48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4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48"/>
            <p:cNvSpPr>
              <a:spLocks/>
            </p:cNvSpPr>
            <p:nvPr/>
          </p:nvSpPr>
          <p:spPr bwMode="auto">
            <a:xfrm>
              <a:off x="546" y="1242"/>
              <a:ext cx="24" cy="216"/>
            </a:xfrm>
            <a:custGeom>
              <a:avLst/>
              <a:gdLst>
                <a:gd name="T0" fmla="*/ 0 w 24"/>
                <a:gd name="T1" fmla="*/ 0 h 216"/>
                <a:gd name="T2" fmla="*/ 12 w 24"/>
                <a:gd name="T3" fmla="*/ 0 h 216"/>
                <a:gd name="T4" fmla="*/ 24 w 24"/>
                <a:gd name="T5" fmla="*/ 216 h 216"/>
                <a:gd name="T6" fmla="*/ 12 w 24"/>
                <a:gd name="T7" fmla="*/ 216 h 216"/>
                <a:gd name="T8" fmla="*/ 0 w 24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0" y="0"/>
                  </a:moveTo>
                  <a:lnTo>
                    <a:pt x="12" y="0"/>
                  </a:lnTo>
                  <a:lnTo>
                    <a:pt x="24" y="216"/>
                  </a:lnTo>
                  <a:lnTo>
                    <a:pt x="12" y="2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47"/>
            <p:cNvSpPr>
              <a:spLocks/>
            </p:cNvSpPr>
            <p:nvPr/>
          </p:nvSpPr>
          <p:spPr bwMode="auto">
            <a:xfrm>
              <a:off x="558" y="1458"/>
              <a:ext cx="24" cy="276"/>
            </a:xfrm>
            <a:custGeom>
              <a:avLst/>
              <a:gdLst>
                <a:gd name="T0" fmla="*/ 0 w 24"/>
                <a:gd name="T1" fmla="*/ 0 h 276"/>
                <a:gd name="T2" fmla="*/ 12 w 24"/>
                <a:gd name="T3" fmla="*/ 0 h 276"/>
                <a:gd name="T4" fmla="*/ 24 w 24"/>
                <a:gd name="T5" fmla="*/ 276 h 276"/>
                <a:gd name="T6" fmla="*/ 12 w 24"/>
                <a:gd name="T7" fmla="*/ 276 h 276"/>
                <a:gd name="T8" fmla="*/ 0 w 24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6">
                  <a:moveTo>
                    <a:pt x="0" y="0"/>
                  </a:moveTo>
                  <a:lnTo>
                    <a:pt x="12" y="0"/>
                  </a:lnTo>
                  <a:lnTo>
                    <a:pt x="24" y="276"/>
                  </a:lnTo>
                  <a:lnTo>
                    <a:pt x="12" y="2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6"/>
            <p:cNvSpPr>
              <a:spLocks/>
            </p:cNvSpPr>
            <p:nvPr/>
          </p:nvSpPr>
          <p:spPr bwMode="auto">
            <a:xfrm>
              <a:off x="570" y="1734"/>
              <a:ext cx="24" cy="378"/>
            </a:xfrm>
            <a:custGeom>
              <a:avLst/>
              <a:gdLst>
                <a:gd name="T0" fmla="*/ 0 w 24"/>
                <a:gd name="T1" fmla="*/ 0 h 378"/>
                <a:gd name="T2" fmla="*/ 12 w 24"/>
                <a:gd name="T3" fmla="*/ 0 h 378"/>
                <a:gd name="T4" fmla="*/ 24 w 24"/>
                <a:gd name="T5" fmla="*/ 378 h 378"/>
                <a:gd name="T6" fmla="*/ 12 w 24"/>
                <a:gd name="T7" fmla="*/ 378 h 378"/>
                <a:gd name="T8" fmla="*/ 0 w 24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78">
                  <a:moveTo>
                    <a:pt x="0" y="0"/>
                  </a:moveTo>
                  <a:lnTo>
                    <a:pt x="12" y="0"/>
                  </a:lnTo>
                  <a:lnTo>
                    <a:pt x="24" y="378"/>
                  </a:lnTo>
                  <a:lnTo>
                    <a:pt x="12" y="3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45"/>
            <p:cNvSpPr>
              <a:spLocks/>
            </p:cNvSpPr>
            <p:nvPr/>
          </p:nvSpPr>
          <p:spPr bwMode="auto">
            <a:xfrm>
              <a:off x="582" y="2112"/>
              <a:ext cx="24" cy="12"/>
            </a:xfrm>
            <a:custGeom>
              <a:avLst/>
              <a:gdLst>
                <a:gd name="T0" fmla="*/ 0 w 24"/>
                <a:gd name="T1" fmla="*/ 6 h 12"/>
                <a:gd name="T2" fmla="*/ 12 w 24"/>
                <a:gd name="T3" fmla="*/ 0 h 12"/>
                <a:gd name="T4" fmla="*/ 24 w 24"/>
                <a:gd name="T5" fmla="*/ 12 h 12"/>
                <a:gd name="T6" fmla="*/ 12 w 24"/>
                <a:gd name="T7" fmla="*/ 12 h 12"/>
                <a:gd name="T8" fmla="*/ 0 w 24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6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44"/>
            <p:cNvSpPr>
              <a:spLocks/>
            </p:cNvSpPr>
            <p:nvPr/>
          </p:nvSpPr>
          <p:spPr bwMode="auto">
            <a:xfrm>
              <a:off x="594" y="1410"/>
              <a:ext cx="24" cy="714"/>
            </a:xfrm>
            <a:custGeom>
              <a:avLst/>
              <a:gdLst>
                <a:gd name="T0" fmla="*/ 12 w 24"/>
                <a:gd name="T1" fmla="*/ 714 h 714"/>
                <a:gd name="T2" fmla="*/ 0 w 24"/>
                <a:gd name="T3" fmla="*/ 714 h 714"/>
                <a:gd name="T4" fmla="*/ 12 w 24"/>
                <a:gd name="T5" fmla="*/ 0 h 714"/>
                <a:gd name="T6" fmla="*/ 24 w 24"/>
                <a:gd name="T7" fmla="*/ 0 h 714"/>
                <a:gd name="T8" fmla="*/ 12 w 24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14">
                  <a:moveTo>
                    <a:pt x="12" y="714"/>
                  </a:moveTo>
                  <a:lnTo>
                    <a:pt x="0" y="7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7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43"/>
            <p:cNvSpPr>
              <a:spLocks/>
            </p:cNvSpPr>
            <p:nvPr/>
          </p:nvSpPr>
          <p:spPr bwMode="auto">
            <a:xfrm>
              <a:off x="606" y="1308"/>
              <a:ext cx="24" cy="102"/>
            </a:xfrm>
            <a:custGeom>
              <a:avLst/>
              <a:gdLst>
                <a:gd name="T0" fmla="*/ 12 w 24"/>
                <a:gd name="T1" fmla="*/ 102 h 102"/>
                <a:gd name="T2" fmla="*/ 0 w 24"/>
                <a:gd name="T3" fmla="*/ 102 h 102"/>
                <a:gd name="T4" fmla="*/ 12 w 24"/>
                <a:gd name="T5" fmla="*/ 0 h 102"/>
                <a:gd name="T6" fmla="*/ 24 w 24"/>
                <a:gd name="T7" fmla="*/ 0 h 102"/>
                <a:gd name="T8" fmla="*/ 12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12" y="102"/>
                  </a:moveTo>
                  <a:lnTo>
                    <a:pt x="0" y="1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42"/>
            <p:cNvSpPr>
              <a:spLocks/>
            </p:cNvSpPr>
            <p:nvPr/>
          </p:nvSpPr>
          <p:spPr bwMode="auto">
            <a:xfrm>
              <a:off x="618" y="1308"/>
              <a:ext cx="18" cy="114"/>
            </a:xfrm>
            <a:custGeom>
              <a:avLst/>
              <a:gdLst>
                <a:gd name="T0" fmla="*/ 0 w 18"/>
                <a:gd name="T1" fmla="*/ 0 h 114"/>
                <a:gd name="T2" fmla="*/ 12 w 18"/>
                <a:gd name="T3" fmla="*/ 0 h 114"/>
                <a:gd name="T4" fmla="*/ 18 w 18"/>
                <a:gd name="T5" fmla="*/ 114 h 114"/>
                <a:gd name="T6" fmla="*/ 6 w 18"/>
                <a:gd name="T7" fmla="*/ 114 h 114"/>
                <a:gd name="T8" fmla="*/ 0 w 18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4">
                  <a:moveTo>
                    <a:pt x="0" y="0"/>
                  </a:moveTo>
                  <a:lnTo>
                    <a:pt x="12" y="0"/>
                  </a:lnTo>
                  <a:lnTo>
                    <a:pt x="18" y="114"/>
                  </a:lnTo>
                  <a:lnTo>
                    <a:pt x="6" y="1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1"/>
            <p:cNvSpPr>
              <a:spLocks/>
            </p:cNvSpPr>
            <p:nvPr/>
          </p:nvSpPr>
          <p:spPr bwMode="auto">
            <a:xfrm>
              <a:off x="624" y="1248"/>
              <a:ext cx="24" cy="174"/>
            </a:xfrm>
            <a:custGeom>
              <a:avLst/>
              <a:gdLst>
                <a:gd name="T0" fmla="*/ 12 w 24"/>
                <a:gd name="T1" fmla="*/ 174 h 174"/>
                <a:gd name="T2" fmla="*/ 0 w 24"/>
                <a:gd name="T3" fmla="*/ 174 h 174"/>
                <a:gd name="T4" fmla="*/ 12 w 24"/>
                <a:gd name="T5" fmla="*/ 0 h 174"/>
                <a:gd name="T6" fmla="*/ 24 w 24"/>
                <a:gd name="T7" fmla="*/ 0 h 174"/>
                <a:gd name="T8" fmla="*/ 12 w 24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">
                  <a:moveTo>
                    <a:pt x="12" y="174"/>
                  </a:moveTo>
                  <a:lnTo>
                    <a:pt x="0" y="17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7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40"/>
            <p:cNvSpPr>
              <a:spLocks/>
            </p:cNvSpPr>
            <p:nvPr/>
          </p:nvSpPr>
          <p:spPr bwMode="auto">
            <a:xfrm>
              <a:off x="636" y="1248"/>
              <a:ext cx="24" cy="576"/>
            </a:xfrm>
            <a:custGeom>
              <a:avLst/>
              <a:gdLst>
                <a:gd name="T0" fmla="*/ 0 w 24"/>
                <a:gd name="T1" fmla="*/ 0 h 576"/>
                <a:gd name="T2" fmla="*/ 12 w 24"/>
                <a:gd name="T3" fmla="*/ 0 h 576"/>
                <a:gd name="T4" fmla="*/ 24 w 24"/>
                <a:gd name="T5" fmla="*/ 576 h 576"/>
                <a:gd name="T6" fmla="*/ 12 w 24"/>
                <a:gd name="T7" fmla="*/ 576 h 576"/>
                <a:gd name="T8" fmla="*/ 0 w 24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6">
                  <a:moveTo>
                    <a:pt x="0" y="0"/>
                  </a:moveTo>
                  <a:lnTo>
                    <a:pt x="12" y="0"/>
                  </a:lnTo>
                  <a:lnTo>
                    <a:pt x="24" y="576"/>
                  </a:lnTo>
                  <a:lnTo>
                    <a:pt x="12" y="5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39"/>
            <p:cNvSpPr>
              <a:spLocks/>
            </p:cNvSpPr>
            <p:nvPr/>
          </p:nvSpPr>
          <p:spPr bwMode="auto">
            <a:xfrm>
              <a:off x="648" y="1800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24 h 24"/>
                <a:gd name="T4" fmla="*/ 12 w 24"/>
                <a:gd name="T5" fmla="*/ 0 h 24"/>
                <a:gd name="T6" fmla="*/ 24 w 24"/>
                <a:gd name="T7" fmla="*/ 0 h 24"/>
                <a:gd name="T8" fmla="*/ 12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0" y="2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38"/>
            <p:cNvSpPr>
              <a:spLocks/>
            </p:cNvSpPr>
            <p:nvPr/>
          </p:nvSpPr>
          <p:spPr bwMode="auto">
            <a:xfrm>
              <a:off x="660" y="1800"/>
              <a:ext cx="24" cy="348"/>
            </a:xfrm>
            <a:custGeom>
              <a:avLst/>
              <a:gdLst>
                <a:gd name="T0" fmla="*/ 0 w 24"/>
                <a:gd name="T1" fmla="*/ 0 h 348"/>
                <a:gd name="T2" fmla="*/ 12 w 24"/>
                <a:gd name="T3" fmla="*/ 0 h 348"/>
                <a:gd name="T4" fmla="*/ 24 w 24"/>
                <a:gd name="T5" fmla="*/ 348 h 348"/>
                <a:gd name="T6" fmla="*/ 12 w 24"/>
                <a:gd name="T7" fmla="*/ 348 h 348"/>
                <a:gd name="T8" fmla="*/ 0 w 24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8">
                  <a:moveTo>
                    <a:pt x="0" y="0"/>
                  </a:moveTo>
                  <a:lnTo>
                    <a:pt x="12" y="0"/>
                  </a:lnTo>
                  <a:lnTo>
                    <a:pt x="24" y="348"/>
                  </a:lnTo>
                  <a:lnTo>
                    <a:pt x="12" y="3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37"/>
            <p:cNvSpPr>
              <a:spLocks/>
            </p:cNvSpPr>
            <p:nvPr/>
          </p:nvSpPr>
          <p:spPr bwMode="auto">
            <a:xfrm>
              <a:off x="672" y="1110"/>
              <a:ext cx="24" cy="1038"/>
            </a:xfrm>
            <a:custGeom>
              <a:avLst/>
              <a:gdLst>
                <a:gd name="T0" fmla="*/ 12 w 24"/>
                <a:gd name="T1" fmla="*/ 1038 h 1038"/>
                <a:gd name="T2" fmla="*/ 0 w 24"/>
                <a:gd name="T3" fmla="*/ 1038 h 1038"/>
                <a:gd name="T4" fmla="*/ 12 w 24"/>
                <a:gd name="T5" fmla="*/ 0 h 1038"/>
                <a:gd name="T6" fmla="*/ 24 w 24"/>
                <a:gd name="T7" fmla="*/ 0 h 1038"/>
                <a:gd name="T8" fmla="*/ 12 w 24"/>
                <a:gd name="T9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38">
                  <a:moveTo>
                    <a:pt x="12" y="1038"/>
                  </a:moveTo>
                  <a:lnTo>
                    <a:pt x="0" y="103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3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36"/>
            <p:cNvSpPr>
              <a:spLocks/>
            </p:cNvSpPr>
            <p:nvPr/>
          </p:nvSpPr>
          <p:spPr bwMode="auto">
            <a:xfrm>
              <a:off x="684" y="1110"/>
              <a:ext cx="24" cy="270"/>
            </a:xfrm>
            <a:custGeom>
              <a:avLst/>
              <a:gdLst>
                <a:gd name="T0" fmla="*/ 0 w 24"/>
                <a:gd name="T1" fmla="*/ 0 h 270"/>
                <a:gd name="T2" fmla="*/ 12 w 24"/>
                <a:gd name="T3" fmla="*/ 0 h 270"/>
                <a:gd name="T4" fmla="*/ 24 w 24"/>
                <a:gd name="T5" fmla="*/ 270 h 270"/>
                <a:gd name="T6" fmla="*/ 12 w 24"/>
                <a:gd name="T7" fmla="*/ 270 h 270"/>
                <a:gd name="T8" fmla="*/ 0 w 24"/>
                <a:gd name="T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0">
                  <a:moveTo>
                    <a:pt x="0" y="0"/>
                  </a:moveTo>
                  <a:lnTo>
                    <a:pt x="12" y="0"/>
                  </a:lnTo>
                  <a:lnTo>
                    <a:pt x="24" y="270"/>
                  </a:lnTo>
                  <a:lnTo>
                    <a:pt x="12" y="27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35"/>
            <p:cNvSpPr>
              <a:spLocks/>
            </p:cNvSpPr>
            <p:nvPr/>
          </p:nvSpPr>
          <p:spPr bwMode="auto">
            <a:xfrm>
              <a:off x="696" y="1278"/>
              <a:ext cx="24" cy="102"/>
            </a:xfrm>
            <a:custGeom>
              <a:avLst/>
              <a:gdLst>
                <a:gd name="T0" fmla="*/ 12 w 24"/>
                <a:gd name="T1" fmla="*/ 102 h 102"/>
                <a:gd name="T2" fmla="*/ 0 w 24"/>
                <a:gd name="T3" fmla="*/ 102 h 102"/>
                <a:gd name="T4" fmla="*/ 12 w 24"/>
                <a:gd name="T5" fmla="*/ 0 h 102"/>
                <a:gd name="T6" fmla="*/ 24 w 24"/>
                <a:gd name="T7" fmla="*/ 0 h 102"/>
                <a:gd name="T8" fmla="*/ 12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12" y="102"/>
                  </a:moveTo>
                  <a:lnTo>
                    <a:pt x="0" y="1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34"/>
            <p:cNvSpPr>
              <a:spLocks/>
            </p:cNvSpPr>
            <p:nvPr/>
          </p:nvSpPr>
          <p:spPr bwMode="auto">
            <a:xfrm>
              <a:off x="708" y="1278"/>
              <a:ext cx="24" cy="498"/>
            </a:xfrm>
            <a:custGeom>
              <a:avLst/>
              <a:gdLst>
                <a:gd name="T0" fmla="*/ 0 w 24"/>
                <a:gd name="T1" fmla="*/ 0 h 498"/>
                <a:gd name="T2" fmla="*/ 12 w 24"/>
                <a:gd name="T3" fmla="*/ 0 h 498"/>
                <a:gd name="T4" fmla="*/ 24 w 24"/>
                <a:gd name="T5" fmla="*/ 498 h 498"/>
                <a:gd name="T6" fmla="*/ 12 w 24"/>
                <a:gd name="T7" fmla="*/ 498 h 498"/>
                <a:gd name="T8" fmla="*/ 0 w 24"/>
                <a:gd name="T9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98">
                  <a:moveTo>
                    <a:pt x="0" y="0"/>
                  </a:moveTo>
                  <a:lnTo>
                    <a:pt x="12" y="0"/>
                  </a:lnTo>
                  <a:lnTo>
                    <a:pt x="24" y="498"/>
                  </a:lnTo>
                  <a:lnTo>
                    <a:pt x="12" y="4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33"/>
            <p:cNvSpPr>
              <a:spLocks/>
            </p:cNvSpPr>
            <p:nvPr/>
          </p:nvSpPr>
          <p:spPr bwMode="auto">
            <a:xfrm>
              <a:off x="720" y="1776"/>
              <a:ext cx="24" cy="198"/>
            </a:xfrm>
            <a:custGeom>
              <a:avLst/>
              <a:gdLst>
                <a:gd name="T0" fmla="*/ 0 w 24"/>
                <a:gd name="T1" fmla="*/ 0 h 198"/>
                <a:gd name="T2" fmla="*/ 12 w 24"/>
                <a:gd name="T3" fmla="*/ 0 h 198"/>
                <a:gd name="T4" fmla="*/ 24 w 24"/>
                <a:gd name="T5" fmla="*/ 198 h 198"/>
                <a:gd name="T6" fmla="*/ 12 w 24"/>
                <a:gd name="T7" fmla="*/ 198 h 198"/>
                <a:gd name="T8" fmla="*/ 0 w 24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8">
                  <a:moveTo>
                    <a:pt x="0" y="0"/>
                  </a:moveTo>
                  <a:lnTo>
                    <a:pt x="12" y="0"/>
                  </a:lnTo>
                  <a:lnTo>
                    <a:pt x="24" y="198"/>
                  </a:lnTo>
                  <a:lnTo>
                    <a:pt x="12" y="1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32"/>
            <p:cNvSpPr>
              <a:spLocks/>
            </p:cNvSpPr>
            <p:nvPr/>
          </p:nvSpPr>
          <p:spPr bwMode="auto">
            <a:xfrm>
              <a:off x="732" y="1872"/>
              <a:ext cx="24" cy="102"/>
            </a:xfrm>
            <a:custGeom>
              <a:avLst/>
              <a:gdLst>
                <a:gd name="T0" fmla="*/ 12 w 24"/>
                <a:gd name="T1" fmla="*/ 102 h 102"/>
                <a:gd name="T2" fmla="*/ 0 w 24"/>
                <a:gd name="T3" fmla="*/ 102 h 102"/>
                <a:gd name="T4" fmla="*/ 12 w 24"/>
                <a:gd name="T5" fmla="*/ 0 h 102"/>
                <a:gd name="T6" fmla="*/ 24 w 24"/>
                <a:gd name="T7" fmla="*/ 0 h 102"/>
                <a:gd name="T8" fmla="*/ 12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12" y="102"/>
                  </a:moveTo>
                  <a:lnTo>
                    <a:pt x="0" y="1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31"/>
            <p:cNvSpPr>
              <a:spLocks/>
            </p:cNvSpPr>
            <p:nvPr/>
          </p:nvSpPr>
          <p:spPr bwMode="auto">
            <a:xfrm>
              <a:off x="744" y="1062"/>
              <a:ext cx="24" cy="810"/>
            </a:xfrm>
            <a:custGeom>
              <a:avLst/>
              <a:gdLst>
                <a:gd name="T0" fmla="*/ 12 w 24"/>
                <a:gd name="T1" fmla="*/ 810 h 810"/>
                <a:gd name="T2" fmla="*/ 0 w 24"/>
                <a:gd name="T3" fmla="*/ 810 h 810"/>
                <a:gd name="T4" fmla="*/ 12 w 24"/>
                <a:gd name="T5" fmla="*/ 0 h 810"/>
                <a:gd name="T6" fmla="*/ 24 w 24"/>
                <a:gd name="T7" fmla="*/ 0 h 810"/>
                <a:gd name="T8" fmla="*/ 12 w 24"/>
                <a:gd name="T9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10">
                  <a:moveTo>
                    <a:pt x="12" y="810"/>
                  </a:moveTo>
                  <a:lnTo>
                    <a:pt x="0" y="81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81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30"/>
            <p:cNvSpPr>
              <a:spLocks/>
            </p:cNvSpPr>
            <p:nvPr/>
          </p:nvSpPr>
          <p:spPr bwMode="auto">
            <a:xfrm>
              <a:off x="756" y="1062"/>
              <a:ext cx="18" cy="156"/>
            </a:xfrm>
            <a:custGeom>
              <a:avLst/>
              <a:gdLst>
                <a:gd name="T0" fmla="*/ 0 w 18"/>
                <a:gd name="T1" fmla="*/ 0 h 156"/>
                <a:gd name="T2" fmla="*/ 12 w 18"/>
                <a:gd name="T3" fmla="*/ 0 h 156"/>
                <a:gd name="T4" fmla="*/ 18 w 18"/>
                <a:gd name="T5" fmla="*/ 156 h 156"/>
                <a:gd name="T6" fmla="*/ 6 w 18"/>
                <a:gd name="T7" fmla="*/ 156 h 156"/>
                <a:gd name="T8" fmla="*/ 0 w 1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6">
                  <a:moveTo>
                    <a:pt x="0" y="0"/>
                  </a:moveTo>
                  <a:lnTo>
                    <a:pt x="12" y="0"/>
                  </a:lnTo>
                  <a:lnTo>
                    <a:pt x="18" y="156"/>
                  </a:lnTo>
                  <a:lnTo>
                    <a:pt x="6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29"/>
            <p:cNvSpPr>
              <a:spLocks/>
            </p:cNvSpPr>
            <p:nvPr/>
          </p:nvSpPr>
          <p:spPr bwMode="auto">
            <a:xfrm>
              <a:off x="762" y="1068"/>
              <a:ext cx="24" cy="150"/>
            </a:xfrm>
            <a:custGeom>
              <a:avLst/>
              <a:gdLst>
                <a:gd name="T0" fmla="*/ 12 w 24"/>
                <a:gd name="T1" fmla="*/ 150 h 150"/>
                <a:gd name="T2" fmla="*/ 0 w 24"/>
                <a:gd name="T3" fmla="*/ 150 h 150"/>
                <a:gd name="T4" fmla="*/ 12 w 24"/>
                <a:gd name="T5" fmla="*/ 0 h 150"/>
                <a:gd name="T6" fmla="*/ 24 w 24"/>
                <a:gd name="T7" fmla="*/ 0 h 150"/>
                <a:gd name="T8" fmla="*/ 12 w 24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0">
                  <a:moveTo>
                    <a:pt x="12" y="150"/>
                  </a:moveTo>
                  <a:lnTo>
                    <a:pt x="0" y="15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5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28"/>
            <p:cNvSpPr>
              <a:spLocks/>
            </p:cNvSpPr>
            <p:nvPr/>
          </p:nvSpPr>
          <p:spPr bwMode="auto">
            <a:xfrm>
              <a:off x="774" y="1068"/>
              <a:ext cx="24" cy="276"/>
            </a:xfrm>
            <a:custGeom>
              <a:avLst/>
              <a:gdLst>
                <a:gd name="T0" fmla="*/ 0 w 24"/>
                <a:gd name="T1" fmla="*/ 0 h 276"/>
                <a:gd name="T2" fmla="*/ 12 w 24"/>
                <a:gd name="T3" fmla="*/ 0 h 276"/>
                <a:gd name="T4" fmla="*/ 24 w 24"/>
                <a:gd name="T5" fmla="*/ 276 h 276"/>
                <a:gd name="T6" fmla="*/ 12 w 24"/>
                <a:gd name="T7" fmla="*/ 276 h 276"/>
                <a:gd name="T8" fmla="*/ 0 w 24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6">
                  <a:moveTo>
                    <a:pt x="0" y="0"/>
                  </a:moveTo>
                  <a:lnTo>
                    <a:pt x="12" y="0"/>
                  </a:lnTo>
                  <a:lnTo>
                    <a:pt x="24" y="276"/>
                  </a:lnTo>
                  <a:lnTo>
                    <a:pt x="12" y="2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27"/>
            <p:cNvSpPr>
              <a:spLocks/>
            </p:cNvSpPr>
            <p:nvPr/>
          </p:nvSpPr>
          <p:spPr bwMode="auto">
            <a:xfrm>
              <a:off x="786" y="1344"/>
              <a:ext cx="24" cy="312"/>
            </a:xfrm>
            <a:custGeom>
              <a:avLst/>
              <a:gdLst>
                <a:gd name="T0" fmla="*/ 0 w 24"/>
                <a:gd name="T1" fmla="*/ 0 h 312"/>
                <a:gd name="T2" fmla="*/ 12 w 24"/>
                <a:gd name="T3" fmla="*/ 0 h 312"/>
                <a:gd name="T4" fmla="*/ 24 w 24"/>
                <a:gd name="T5" fmla="*/ 312 h 312"/>
                <a:gd name="T6" fmla="*/ 12 w 24"/>
                <a:gd name="T7" fmla="*/ 312 h 312"/>
                <a:gd name="T8" fmla="*/ 0 w 24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2">
                  <a:moveTo>
                    <a:pt x="0" y="0"/>
                  </a:moveTo>
                  <a:lnTo>
                    <a:pt x="12" y="0"/>
                  </a:lnTo>
                  <a:lnTo>
                    <a:pt x="24" y="312"/>
                  </a:lnTo>
                  <a:lnTo>
                    <a:pt x="12" y="3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26"/>
            <p:cNvSpPr>
              <a:spLocks/>
            </p:cNvSpPr>
            <p:nvPr/>
          </p:nvSpPr>
          <p:spPr bwMode="auto">
            <a:xfrm>
              <a:off x="798" y="1656"/>
              <a:ext cx="24" cy="330"/>
            </a:xfrm>
            <a:custGeom>
              <a:avLst/>
              <a:gdLst>
                <a:gd name="T0" fmla="*/ 0 w 24"/>
                <a:gd name="T1" fmla="*/ 0 h 330"/>
                <a:gd name="T2" fmla="*/ 12 w 24"/>
                <a:gd name="T3" fmla="*/ 0 h 330"/>
                <a:gd name="T4" fmla="*/ 24 w 24"/>
                <a:gd name="T5" fmla="*/ 330 h 330"/>
                <a:gd name="T6" fmla="*/ 12 w 24"/>
                <a:gd name="T7" fmla="*/ 330 h 330"/>
                <a:gd name="T8" fmla="*/ 0 w 24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30">
                  <a:moveTo>
                    <a:pt x="0" y="0"/>
                  </a:moveTo>
                  <a:lnTo>
                    <a:pt x="12" y="0"/>
                  </a:lnTo>
                  <a:lnTo>
                    <a:pt x="24" y="330"/>
                  </a:lnTo>
                  <a:lnTo>
                    <a:pt x="12" y="3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25"/>
            <p:cNvSpPr>
              <a:spLocks/>
            </p:cNvSpPr>
            <p:nvPr/>
          </p:nvSpPr>
          <p:spPr bwMode="auto">
            <a:xfrm>
              <a:off x="810" y="1986"/>
              <a:ext cx="24" cy="114"/>
            </a:xfrm>
            <a:custGeom>
              <a:avLst/>
              <a:gdLst>
                <a:gd name="T0" fmla="*/ 0 w 24"/>
                <a:gd name="T1" fmla="*/ 0 h 114"/>
                <a:gd name="T2" fmla="*/ 12 w 24"/>
                <a:gd name="T3" fmla="*/ 0 h 114"/>
                <a:gd name="T4" fmla="*/ 24 w 24"/>
                <a:gd name="T5" fmla="*/ 114 h 114"/>
                <a:gd name="T6" fmla="*/ 12 w 24"/>
                <a:gd name="T7" fmla="*/ 114 h 114"/>
                <a:gd name="T8" fmla="*/ 0 w 2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4">
                  <a:moveTo>
                    <a:pt x="0" y="0"/>
                  </a:moveTo>
                  <a:lnTo>
                    <a:pt x="12" y="0"/>
                  </a:lnTo>
                  <a:lnTo>
                    <a:pt x="24" y="114"/>
                  </a:lnTo>
                  <a:lnTo>
                    <a:pt x="12" y="1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24"/>
            <p:cNvSpPr>
              <a:spLocks/>
            </p:cNvSpPr>
            <p:nvPr/>
          </p:nvSpPr>
          <p:spPr bwMode="auto">
            <a:xfrm>
              <a:off x="822" y="756"/>
              <a:ext cx="24" cy="1344"/>
            </a:xfrm>
            <a:custGeom>
              <a:avLst/>
              <a:gdLst>
                <a:gd name="T0" fmla="*/ 12 w 24"/>
                <a:gd name="T1" fmla="*/ 1344 h 1344"/>
                <a:gd name="T2" fmla="*/ 0 w 24"/>
                <a:gd name="T3" fmla="*/ 1344 h 1344"/>
                <a:gd name="T4" fmla="*/ 12 w 24"/>
                <a:gd name="T5" fmla="*/ 0 h 1344"/>
                <a:gd name="T6" fmla="*/ 24 w 24"/>
                <a:gd name="T7" fmla="*/ 0 h 1344"/>
                <a:gd name="T8" fmla="*/ 12 w 24"/>
                <a:gd name="T9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44">
                  <a:moveTo>
                    <a:pt x="12" y="1344"/>
                  </a:moveTo>
                  <a:lnTo>
                    <a:pt x="0" y="134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4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23"/>
            <p:cNvSpPr>
              <a:spLocks/>
            </p:cNvSpPr>
            <p:nvPr/>
          </p:nvSpPr>
          <p:spPr bwMode="auto">
            <a:xfrm>
              <a:off x="834" y="756"/>
              <a:ext cx="24" cy="528"/>
            </a:xfrm>
            <a:custGeom>
              <a:avLst/>
              <a:gdLst>
                <a:gd name="T0" fmla="*/ 0 w 24"/>
                <a:gd name="T1" fmla="*/ 0 h 528"/>
                <a:gd name="T2" fmla="*/ 12 w 24"/>
                <a:gd name="T3" fmla="*/ 0 h 528"/>
                <a:gd name="T4" fmla="*/ 24 w 24"/>
                <a:gd name="T5" fmla="*/ 528 h 528"/>
                <a:gd name="T6" fmla="*/ 12 w 24"/>
                <a:gd name="T7" fmla="*/ 528 h 528"/>
                <a:gd name="T8" fmla="*/ 0 w 24"/>
                <a:gd name="T9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28">
                  <a:moveTo>
                    <a:pt x="0" y="0"/>
                  </a:moveTo>
                  <a:lnTo>
                    <a:pt x="12" y="0"/>
                  </a:lnTo>
                  <a:lnTo>
                    <a:pt x="24" y="528"/>
                  </a:lnTo>
                  <a:lnTo>
                    <a:pt x="12" y="52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22"/>
            <p:cNvSpPr>
              <a:spLocks/>
            </p:cNvSpPr>
            <p:nvPr/>
          </p:nvSpPr>
          <p:spPr bwMode="auto">
            <a:xfrm>
              <a:off x="846" y="1284"/>
              <a:ext cx="24" cy="54"/>
            </a:xfrm>
            <a:custGeom>
              <a:avLst/>
              <a:gdLst>
                <a:gd name="T0" fmla="*/ 0 w 24"/>
                <a:gd name="T1" fmla="*/ 0 h 54"/>
                <a:gd name="T2" fmla="*/ 12 w 24"/>
                <a:gd name="T3" fmla="*/ 0 h 54"/>
                <a:gd name="T4" fmla="*/ 24 w 24"/>
                <a:gd name="T5" fmla="*/ 54 h 54"/>
                <a:gd name="T6" fmla="*/ 12 w 24"/>
                <a:gd name="T7" fmla="*/ 54 h 54"/>
                <a:gd name="T8" fmla="*/ 0 w 2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4">
                  <a:moveTo>
                    <a:pt x="0" y="0"/>
                  </a:moveTo>
                  <a:lnTo>
                    <a:pt x="12" y="0"/>
                  </a:lnTo>
                  <a:lnTo>
                    <a:pt x="24" y="54"/>
                  </a:lnTo>
                  <a:lnTo>
                    <a:pt x="12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21"/>
            <p:cNvSpPr>
              <a:spLocks/>
            </p:cNvSpPr>
            <p:nvPr/>
          </p:nvSpPr>
          <p:spPr bwMode="auto">
            <a:xfrm>
              <a:off x="858" y="1146"/>
              <a:ext cx="24" cy="192"/>
            </a:xfrm>
            <a:custGeom>
              <a:avLst/>
              <a:gdLst>
                <a:gd name="T0" fmla="*/ 12 w 24"/>
                <a:gd name="T1" fmla="*/ 192 h 192"/>
                <a:gd name="T2" fmla="*/ 0 w 24"/>
                <a:gd name="T3" fmla="*/ 192 h 192"/>
                <a:gd name="T4" fmla="*/ 12 w 24"/>
                <a:gd name="T5" fmla="*/ 0 h 192"/>
                <a:gd name="T6" fmla="*/ 24 w 24"/>
                <a:gd name="T7" fmla="*/ 0 h 192"/>
                <a:gd name="T8" fmla="*/ 12 w 2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2">
                  <a:moveTo>
                    <a:pt x="12" y="192"/>
                  </a:moveTo>
                  <a:lnTo>
                    <a:pt x="0" y="19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9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20"/>
            <p:cNvSpPr>
              <a:spLocks/>
            </p:cNvSpPr>
            <p:nvPr/>
          </p:nvSpPr>
          <p:spPr bwMode="auto">
            <a:xfrm>
              <a:off x="870" y="1146"/>
              <a:ext cx="24" cy="414"/>
            </a:xfrm>
            <a:custGeom>
              <a:avLst/>
              <a:gdLst>
                <a:gd name="T0" fmla="*/ 0 w 24"/>
                <a:gd name="T1" fmla="*/ 0 h 414"/>
                <a:gd name="T2" fmla="*/ 12 w 24"/>
                <a:gd name="T3" fmla="*/ 0 h 414"/>
                <a:gd name="T4" fmla="*/ 24 w 24"/>
                <a:gd name="T5" fmla="*/ 414 h 414"/>
                <a:gd name="T6" fmla="*/ 12 w 24"/>
                <a:gd name="T7" fmla="*/ 414 h 414"/>
                <a:gd name="T8" fmla="*/ 0 w 24"/>
                <a:gd name="T9" fmla="*/ 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14">
                  <a:moveTo>
                    <a:pt x="0" y="0"/>
                  </a:moveTo>
                  <a:lnTo>
                    <a:pt x="12" y="0"/>
                  </a:lnTo>
                  <a:lnTo>
                    <a:pt x="24" y="414"/>
                  </a:lnTo>
                  <a:lnTo>
                    <a:pt x="12" y="4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19"/>
            <p:cNvSpPr>
              <a:spLocks/>
            </p:cNvSpPr>
            <p:nvPr/>
          </p:nvSpPr>
          <p:spPr bwMode="auto">
            <a:xfrm>
              <a:off x="882" y="1560"/>
              <a:ext cx="24" cy="468"/>
            </a:xfrm>
            <a:custGeom>
              <a:avLst/>
              <a:gdLst>
                <a:gd name="T0" fmla="*/ 0 w 24"/>
                <a:gd name="T1" fmla="*/ 0 h 468"/>
                <a:gd name="T2" fmla="*/ 12 w 24"/>
                <a:gd name="T3" fmla="*/ 0 h 468"/>
                <a:gd name="T4" fmla="*/ 24 w 24"/>
                <a:gd name="T5" fmla="*/ 468 h 468"/>
                <a:gd name="T6" fmla="*/ 12 w 24"/>
                <a:gd name="T7" fmla="*/ 468 h 468"/>
                <a:gd name="T8" fmla="*/ 0 w 24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68">
                  <a:moveTo>
                    <a:pt x="0" y="0"/>
                  </a:moveTo>
                  <a:lnTo>
                    <a:pt x="12" y="0"/>
                  </a:lnTo>
                  <a:lnTo>
                    <a:pt x="24" y="468"/>
                  </a:lnTo>
                  <a:lnTo>
                    <a:pt x="12" y="4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18"/>
            <p:cNvSpPr>
              <a:spLocks/>
            </p:cNvSpPr>
            <p:nvPr/>
          </p:nvSpPr>
          <p:spPr bwMode="auto">
            <a:xfrm>
              <a:off x="894" y="2028"/>
              <a:ext cx="18" cy="42"/>
            </a:xfrm>
            <a:custGeom>
              <a:avLst/>
              <a:gdLst>
                <a:gd name="T0" fmla="*/ 0 w 18"/>
                <a:gd name="T1" fmla="*/ 0 h 42"/>
                <a:gd name="T2" fmla="*/ 12 w 18"/>
                <a:gd name="T3" fmla="*/ 0 h 42"/>
                <a:gd name="T4" fmla="*/ 18 w 18"/>
                <a:gd name="T5" fmla="*/ 42 h 42"/>
                <a:gd name="T6" fmla="*/ 12 w 18"/>
                <a:gd name="T7" fmla="*/ 42 h 42"/>
                <a:gd name="T8" fmla="*/ 0 w 18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lnTo>
                    <a:pt x="12" y="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17"/>
            <p:cNvSpPr>
              <a:spLocks/>
            </p:cNvSpPr>
            <p:nvPr/>
          </p:nvSpPr>
          <p:spPr bwMode="auto">
            <a:xfrm>
              <a:off x="900" y="690"/>
              <a:ext cx="24" cy="1380"/>
            </a:xfrm>
            <a:custGeom>
              <a:avLst/>
              <a:gdLst>
                <a:gd name="T0" fmla="*/ 12 w 24"/>
                <a:gd name="T1" fmla="*/ 1380 h 1380"/>
                <a:gd name="T2" fmla="*/ 0 w 24"/>
                <a:gd name="T3" fmla="*/ 1380 h 1380"/>
                <a:gd name="T4" fmla="*/ 12 w 24"/>
                <a:gd name="T5" fmla="*/ 0 h 1380"/>
                <a:gd name="T6" fmla="*/ 24 w 24"/>
                <a:gd name="T7" fmla="*/ 0 h 1380"/>
                <a:gd name="T8" fmla="*/ 12 w 24"/>
                <a:gd name="T9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80">
                  <a:moveTo>
                    <a:pt x="12" y="1380"/>
                  </a:moveTo>
                  <a:lnTo>
                    <a:pt x="0" y="138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8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16"/>
            <p:cNvSpPr>
              <a:spLocks/>
            </p:cNvSpPr>
            <p:nvPr/>
          </p:nvSpPr>
          <p:spPr bwMode="auto">
            <a:xfrm>
              <a:off x="912" y="690"/>
              <a:ext cx="24" cy="516"/>
            </a:xfrm>
            <a:custGeom>
              <a:avLst/>
              <a:gdLst>
                <a:gd name="T0" fmla="*/ 0 w 24"/>
                <a:gd name="T1" fmla="*/ 0 h 516"/>
                <a:gd name="T2" fmla="*/ 12 w 24"/>
                <a:gd name="T3" fmla="*/ 0 h 516"/>
                <a:gd name="T4" fmla="*/ 24 w 24"/>
                <a:gd name="T5" fmla="*/ 516 h 516"/>
                <a:gd name="T6" fmla="*/ 12 w 24"/>
                <a:gd name="T7" fmla="*/ 516 h 516"/>
                <a:gd name="T8" fmla="*/ 0 w 24"/>
                <a:gd name="T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16">
                  <a:moveTo>
                    <a:pt x="0" y="0"/>
                  </a:moveTo>
                  <a:lnTo>
                    <a:pt x="12" y="0"/>
                  </a:lnTo>
                  <a:lnTo>
                    <a:pt x="24" y="516"/>
                  </a:lnTo>
                  <a:lnTo>
                    <a:pt x="12" y="5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15"/>
            <p:cNvSpPr>
              <a:spLocks/>
            </p:cNvSpPr>
            <p:nvPr/>
          </p:nvSpPr>
          <p:spPr bwMode="auto">
            <a:xfrm>
              <a:off x="924" y="1206"/>
              <a:ext cx="24" cy="138"/>
            </a:xfrm>
            <a:custGeom>
              <a:avLst/>
              <a:gdLst>
                <a:gd name="T0" fmla="*/ 0 w 24"/>
                <a:gd name="T1" fmla="*/ 0 h 138"/>
                <a:gd name="T2" fmla="*/ 12 w 24"/>
                <a:gd name="T3" fmla="*/ 0 h 138"/>
                <a:gd name="T4" fmla="*/ 24 w 24"/>
                <a:gd name="T5" fmla="*/ 132 h 138"/>
                <a:gd name="T6" fmla="*/ 12 w 24"/>
                <a:gd name="T7" fmla="*/ 138 h 138"/>
                <a:gd name="T8" fmla="*/ 0 w 24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8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14"/>
            <p:cNvSpPr>
              <a:spLocks/>
            </p:cNvSpPr>
            <p:nvPr/>
          </p:nvSpPr>
          <p:spPr bwMode="auto">
            <a:xfrm>
              <a:off x="936" y="1338"/>
              <a:ext cx="24" cy="72"/>
            </a:xfrm>
            <a:custGeom>
              <a:avLst/>
              <a:gdLst>
                <a:gd name="T0" fmla="*/ 0 w 24"/>
                <a:gd name="T1" fmla="*/ 6 h 72"/>
                <a:gd name="T2" fmla="*/ 12 w 24"/>
                <a:gd name="T3" fmla="*/ 0 h 72"/>
                <a:gd name="T4" fmla="*/ 24 w 24"/>
                <a:gd name="T5" fmla="*/ 72 h 72"/>
                <a:gd name="T6" fmla="*/ 12 w 24"/>
                <a:gd name="T7" fmla="*/ 72 h 72"/>
                <a:gd name="T8" fmla="*/ 0 w 24"/>
                <a:gd name="T9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0" y="6"/>
                  </a:moveTo>
                  <a:lnTo>
                    <a:pt x="12" y="0"/>
                  </a:lnTo>
                  <a:lnTo>
                    <a:pt x="24" y="72"/>
                  </a:lnTo>
                  <a:lnTo>
                    <a:pt x="12" y="72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13"/>
            <p:cNvSpPr>
              <a:spLocks/>
            </p:cNvSpPr>
            <p:nvPr/>
          </p:nvSpPr>
          <p:spPr bwMode="auto">
            <a:xfrm>
              <a:off x="948" y="1410"/>
              <a:ext cx="24" cy="336"/>
            </a:xfrm>
            <a:custGeom>
              <a:avLst/>
              <a:gdLst>
                <a:gd name="T0" fmla="*/ 0 w 24"/>
                <a:gd name="T1" fmla="*/ 0 h 336"/>
                <a:gd name="T2" fmla="*/ 12 w 24"/>
                <a:gd name="T3" fmla="*/ 0 h 336"/>
                <a:gd name="T4" fmla="*/ 24 w 24"/>
                <a:gd name="T5" fmla="*/ 336 h 336"/>
                <a:gd name="T6" fmla="*/ 12 w 24"/>
                <a:gd name="T7" fmla="*/ 336 h 336"/>
                <a:gd name="T8" fmla="*/ 0 w 2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36">
                  <a:moveTo>
                    <a:pt x="0" y="0"/>
                  </a:moveTo>
                  <a:lnTo>
                    <a:pt x="12" y="0"/>
                  </a:lnTo>
                  <a:lnTo>
                    <a:pt x="24" y="336"/>
                  </a:lnTo>
                  <a:lnTo>
                    <a:pt x="12" y="3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12"/>
            <p:cNvSpPr>
              <a:spLocks/>
            </p:cNvSpPr>
            <p:nvPr/>
          </p:nvSpPr>
          <p:spPr bwMode="auto">
            <a:xfrm>
              <a:off x="960" y="1746"/>
              <a:ext cx="24" cy="180"/>
            </a:xfrm>
            <a:custGeom>
              <a:avLst/>
              <a:gdLst>
                <a:gd name="T0" fmla="*/ 0 w 24"/>
                <a:gd name="T1" fmla="*/ 0 h 180"/>
                <a:gd name="T2" fmla="*/ 12 w 24"/>
                <a:gd name="T3" fmla="*/ 0 h 180"/>
                <a:gd name="T4" fmla="*/ 24 w 24"/>
                <a:gd name="T5" fmla="*/ 180 h 180"/>
                <a:gd name="T6" fmla="*/ 12 w 24"/>
                <a:gd name="T7" fmla="*/ 180 h 180"/>
                <a:gd name="T8" fmla="*/ 0 w 24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0">
                  <a:moveTo>
                    <a:pt x="0" y="0"/>
                  </a:moveTo>
                  <a:lnTo>
                    <a:pt x="12" y="0"/>
                  </a:lnTo>
                  <a:lnTo>
                    <a:pt x="24" y="180"/>
                  </a:lnTo>
                  <a:lnTo>
                    <a:pt x="12" y="18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11"/>
            <p:cNvSpPr>
              <a:spLocks/>
            </p:cNvSpPr>
            <p:nvPr/>
          </p:nvSpPr>
          <p:spPr bwMode="auto">
            <a:xfrm>
              <a:off x="972" y="1926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10"/>
            <p:cNvSpPr>
              <a:spLocks/>
            </p:cNvSpPr>
            <p:nvPr/>
          </p:nvSpPr>
          <p:spPr bwMode="auto">
            <a:xfrm>
              <a:off x="984" y="816"/>
              <a:ext cx="24" cy="1356"/>
            </a:xfrm>
            <a:custGeom>
              <a:avLst/>
              <a:gdLst>
                <a:gd name="T0" fmla="*/ 12 w 24"/>
                <a:gd name="T1" fmla="*/ 1356 h 1356"/>
                <a:gd name="T2" fmla="*/ 0 w 24"/>
                <a:gd name="T3" fmla="*/ 1356 h 1356"/>
                <a:gd name="T4" fmla="*/ 12 w 24"/>
                <a:gd name="T5" fmla="*/ 0 h 1356"/>
                <a:gd name="T6" fmla="*/ 24 w 24"/>
                <a:gd name="T7" fmla="*/ 0 h 1356"/>
                <a:gd name="T8" fmla="*/ 12 w 24"/>
                <a:gd name="T9" fmla="*/ 1356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56">
                  <a:moveTo>
                    <a:pt x="12" y="1356"/>
                  </a:moveTo>
                  <a:lnTo>
                    <a:pt x="0" y="135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5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9"/>
            <p:cNvSpPr>
              <a:spLocks/>
            </p:cNvSpPr>
            <p:nvPr/>
          </p:nvSpPr>
          <p:spPr bwMode="auto">
            <a:xfrm>
              <a:off x="996" y="816"/>
              <a:ext cx="24" cy="180"/>
            </a:xfrm>
            <a:custGeom>
              <a:avLst/>
              <a:gdLst>
                <a:gd name="T0" fmla="*/ 0 w 24"/>
                <a:gd name="T1" fmla="*/ 0 h 180"/>
                <a:gd name="T2" fmla="*/ 12 w 24"/>
                <a:gd name="T3" fmla="*/ 0 h 180"/>
                <a:gd name="T4" fmla="*/ 24 w 24"/>
                <a:gd name="T5" fmla="*/ 180 h 180"/>
                <a:gd name="T6" fmla="*/ 12 w 24"/>
                <a:gd name="T7" fmla="*/ 180 h 180"/>
                <a:gd name="T8" fmla="*/ 0 w 24"/>
                <a:gd name="T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0">
                  <a:moveTo>
                    <a:pt x="0" y="0"/>
                  </a:moveTo>
                  <a:lnTo>
                    <a:pt x="12" y="0"/>
                  </a:lnTo>
                  <a:lnTo>
                    <a:pt x="24" y="180"/>
                  </a:lnTo>
                  <a:lnTo>
                    <a:pt x="12" y="18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08"/>
            <p:cNvSpPr>
              <a:spLocks/>
            </p:cNvSpPr>
            <p:nvPr/>
          </p:nvSpPr>
          <p:spPr bwMode="auto">
            <a:xfrm>
              <a:off x="1008" y="996"/>
              <a:ext cx="24" cy="84"/>
            </a:xfrm>
            <a:custGeom>
              <a:avLst/>
              <a:gdLst>
                <a:gd name="T0" fmla="*/ 0 w 24"/>
                <a:gd name="T1" fmla="*/ 0 h 84"/>
                <a:gd name="T2" fmla="*/ 12 w 24"/>
                <a:gd name="T3" fmla="*/ 0 h 84"/>
                <a:gd name="T4" fmla="*/ 24 w 24"/>
                <a:gd name="T5" fmla="*/ 84 h 84"/>
                <a:gd name="T6" fmla="*/ 12 w 24"/>
                <a:gd name="T7" fmla="*/ 84 h 84"/>
                <a:gd name="T8" fmla="*/ 0 w 24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0" y="0"/>
                  </a:moveTo>
                  <a:lnTo>
                    <a:pt x="12" y="0"/>
                  </a:lnTo>
                  <a:lnTo>
                    <a:pt x="24" y="84"/>
                  </a:lnTo>
                  <a:lnTo>
                    <a:pt x="12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7"/>
            <p:cNvSpPr>
              <a:spLocks/>
            </p:cNvSpPr>
            <p:nvPr/>
          </p:nvSpPr>
          <p:spPr bwMode="auto">
            <a:xfrm>
              <a:off x="1020" y="1080"/>
              <a:ext cx="24" cy="396"/>
            </a:xfrm>
            <a:custGeom>
              <a:avLst/>
              <a:gdLst>
                <a:gd name="T0" fmla="*/ 0 w 24"/>
                <a:gd name="T1" fmla="*/ 0 h 396"/>
                <a:gd name="T2" fmla="*/ 12 w 24"/>
                <a:gd name="T3" fmla="*/ 0 h 396"/>
                <a:gd name="T4" fmla="*/ 24 w 24"/>
                <a:gd name="T5" fmla="*/ 396 h 396"/>
                <a:gd name="T6" fmla="*/ 12 w 24"/>
                <a:gd name="T7" fmla="*/ 396 h 396"/>
                <a:gd name="T8" fmla="*/ 0 w 24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6">
                  <a:moveTo>
                    <a:pt x="0" y="0"/>
                  </a:moveTo>
                  <a:lnTo>
                    <a:pt x="12" y="0"/>
                  </a:lnTo>
                  <a:lnTo>
                    <a:pt x="24" y="396"/>
                  </a:lnTo>
                  <a:lnTo>
                    <a:pt x="12" y="39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06"/>
            <p:cNvSpPr>
              <a:spLocks/>
            </p:cNvSpPr>
            <p:nvPr/>
          </p:nvSpPr>
          <p:spPr bwMode="auto">
            <a:xfrm>
              <a:off x="1032" y="1476"/>
              <a:ext cx="18" cy="174"/>
            </a:xfrm>
            <a:custGeom>
              <a:avLst/>
              <a:gdLst>
                <a:gd name="T0" fmla="*/ 0 w 18"/>
                <a:gd name="T1" fmla="*/ 0 h 174"/>
                <a:gd name="T2" fmla="*/ 12 w 18"/>
                <a:gd name="T3" fmla="*/ 0 h 174"/>
                <a:gd name="T4" fmla="*/ 18 w 18"/>
                <a:gd name="T5" fmla="*/ 174 h 174"/>
                <a:gd name="T6" fmla="*/ 6 w 18"/>
                <a:gd name="T7" fmla="*/ 174 h 174"/>
                <a:gd name="T8" fmla="*/ 0 w 18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4">
                  <a:moveTo>
                    <a:pt x="0" y="0"/>
                  </a:moveTo>
                  <a:lnTo>
                    <a:pt x="12" y="0"/>
                  </a:lnTo>
                  <a:lnTo>
                    <a:pt x="18" y="174"/>
                  </a:lnTo>
                  <a:lnTo>
                    <a:pt x="6" y="1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05"/>
            <p:cNvSpPr>
              <a:spLocks/>
            </p:cNvSpPr>
            <p:nvPr/>
          </p:nvSpPr>
          <p:spPr bwMode="auto">
            <a:xfrm>
              <a:off x="1038" y="1650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04"/>
            <p:cNvSpPr>
              <a:spLocks/>
            </p:cNvSpPr>
            <p:nvPr/>
          </p:nvSpPr>
          <p:spPr bwMode="auto">
            <a:xfrm>
              <a:off x="1050" y="1764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8 h 24"/>
                <a:gd name="T4" fmla="*/ 12 w 24"/>
                <a:gd name="T5" fmla="*/ 0 h 24"/>
                <a:gd name="T6" fmla="*/ 24 w 24"/>
                <a:gd name="T7" fmla="*/ 6 h 24"/>
                <a:gd name="T8" fmla="*/ 12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0" y="18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03"/>
            <p:cNvSpPr>
              <a:spLocks/>
            </p:cNvSpPr>
            <p:nvPr/>
          </p:nvSpPr>
          <p:spPr bwMode="auto">
            <a:xfrm>
              <a:off x="1062" y="954"/>
              <a:ext cx="24" cy="816"/>
            </a:xfrm>
            <a:custGeom>
              <a:avLst/>
              <a:gdLst>
                <a:gd name="T0" fmla="*/ 12 w 24"/>
                <a:gd name="T1" fmla="*/ 816 h 816"/>
                <a:gd name="T2" fmla="*/ 0 w 24"/>
                <a:gd name="T3" fmla="*/ 816 h 816"/>
                <a:gd name="T4" fmla="*/ 12 w 24"/>
                <a:gd name="T5" fmla="*/ 0 h 816"/>
                <a:gd name="T6" fmla="*/ 24 w 24"/>
                <a:gd name="T7" fmla="*/ 0 h 816"/>
                <a:gd name="T8" fmla="*/ 12 w 24"/>
                <a:gd name="T9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16">
                  <a:moveTo>
                    <a:pt x="12" y="816"/>
                  </a:moveTo>
                  <a:lnTo>
                    <a:pt x="0" y="81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81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02"/>
            <p:cNvSpPr>
              <a:spLocks/>
            </p:cNvSpPr>
            <p:nvPr/>
          </p:nvSpPr>
          <p:spPr bwMode="auto">
            <a:xfrm>
              <a:off x="1074" y="954"/>
              <a:ext cx="24" cy="36"/>
            </a:xfrm>
            <a:custGeom>
              <a:avLst/>
              <a:gdLst>
                <a:gd name="T0" fmla="*/ 0 w 24"/>
                <a:gd name="T1" fmla="*/ 0 h 36"/>
                <a:gd name="T2" fmla="*/ 12 w 24"/>
                <a:gd name="T3" fmla="*/ 0 h 36"/>
                <a:gd name="T4" fmla="*/ 24 w 24"/>
                <a:gd name="T5" fmla="*/ 36 h 36"/>
                <a:gd name="T6" fmla="*/ 12 w 24"/>
                <a:gd name="T7" fmla="*/ 36 h 36"/>
                <a:gd name="T8" fmla="*/ 0 w 24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0" y="0"/>
                  </a:moveTo>
                  <a:lnTo>
                    <a:pt x="12" y="0"/>
                  </a:lnTo>
                  <a:lnTo>
                    <a:pt x="24" y="36"/>
                  </a:lnTo>
                  <a:lnTo>
                    <a:pt x="12" y="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1"/>
            <p:cNvSpPr>
              <a:spLocks/>
            </p:cNvSpPr>
            <p:nvPr/>
          </p:nvSpPr>
          <p:spPr bwMode="auto">
            <a:xfrm>
              <a:off x="1086" y="912"/>
              <a:ext cx="24" cy="78"/>
            </a:xfrm>
            <a:custGeom>
              <a:avLst/>
              <a:gdLst>
                <a:gd name="T0" fmla="*/ 12 w 24"/>
                <a:gd name="T1" fmla="*/ 78 h 78"/>
                <a:gd name="T2" fmla="*/ 0 w 24"/>
                <a:gd name="T3" fmla="*/ 78 h 78"/>
                <a:gd name="T4" fmla="*/ 12 w 24"/>
                <a:gd name="T5" fmla="*/ 0 h 78"/>
                <a:gd name="T6" fmla="*/ 24 w 24"/>
                <a:gd name="T7" fmla="*/ 6 h 78"/>
                <a:gd name="T8" fmla="*/ 12 w 2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">
                  <a:moveTo>
                    <a:pt x="12" y="78"/>
                  </a:moveTo>
                  <a:lnTo>
                    <a:pt x="0" y="78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0"/>
            <p:cNvSpPr>
              <a:spLocks/>
            </p:cNvSpPr>
            <p:nvPr/>
          </p:nvSpPr>
          <p:spPr bwMode="auto">
            <a:xfrm>
              <a:off x="1098" y="918"/>
              <a:ext cx="24" cy="462"/>
            </a:xfrm>
            <a:custGeom>
              <a:avLst/>
              <a:gdLst>
                <a:gd name="T0" fmla="*/ 0 w 24"/>
                <a:gd name="T1" fmla="*/ 0 h 462"/>
                <a:gd name="T2" fmla="*/ 12 w 24"/>
                <a:gd name="T3" fmla="*/ 0 h 462"/>
                <a:gd name="T4" fmla="*/ 24 w 24"/>
                <a:gd name="T5" fmla="*/ 462 h 462"/>
                <a:gd name="T6" fmla="*/ 12 w 24"/>
                <a:gd name="T7" fmla="*/ 462 h 462"/>
                <a:gd name="T8" fmla="*/ 0 w 2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62">
                  <a:moveTo>
                    <a:pt x="0" y="0"/>
                  </a:moveTo>
                  <a:lnTo>
                    <a:pt x="12" y="0"/>
                  </a:lnTo>
                  <a:lnTo>
                    <a:pt x="24" y="462"/>
                  </a:lnTo>
                  <a:lnTo>
                    <a:pt x="12" y="4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9"/>
            <p:cNvSpPr>
              <a:spLocks/>
            </p:cNvSpPr>
            <p:nvPr/>
          </p:nvSpPr>
          <p:spPr bwMode="auto">
            <a:xfrm>
              <a:off x="1110" y="1380"/>
              <a:ext cx="24" cy="252"/>
            </a:xfrm>
            <a:custGeom>
              <a:avLst/>
              <a:gdLst>
                <a:gd name="T0" fmla="*/ 0 w 24"/>
                <a:gd name="T1" fmla="*/ 0 h 252"/>
                <a:gd name="T2" fmla="*/ 12 w 24"/>
                <a:gd name="T3" fmla="*/ 0 h 252"/>
                <a:gd name="T4" fmla="*/ 24 w 24"/>
                <a:gd name="T5" fmla="*/ 252 h 252"/>
                <a:gd name="T6" fmla="*/ 12 w 24"/>
                <a:gd name="T7" fmla="*/ 252 h 252"/>
                <a:gd name="T8" fmla="*/ 0 w 24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2">
                  <a:moveTo>
                    <a:pt x="0" y="0"/>
                  </a:moveTo>
                  <a:lnTo>
                    <a:pt x="12" y="0"/>
                  </a:lnTo>
                  <a:lnTo>
                    <a:pt x="24" y="252"/>
                  </a:lnTo>
                  <a:lnTo>
                    <a:pt x="12" y="2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8"/>
            <p:cNvSpPr>
              <a:spLocks/>
            </p:cNvSpPr>
            <p:nvPr/>
          </p:nvSpPr>
          <p:spPr bwMode="auto">
            <a:xfrm>
              <a:off x="1122" y="1632"/>
              <a:ext cx="24" cy="324"/>
            </a:xfrm>
            <a:custGeom>
              <a:avLst/>
              <a:gdLst>
                <a:gd name="T0" fmla="*/ 0 w 24"/>
                <a:gd name="T1" fmla="*/ 0 h 324"/>
                <a:gd name="T2" fmla="*/ 12 w 24"/>
                <a:gd name="T3" fmla="*/ 0 h 324"/>
                <a:gd name="T4" fmla="*/ 24 w 24"/>
                <a:gd name="T5" fmla="*/ 324 h 324"/>
                <a:gd name="T6" fmla="*/ 12 w 24"/>
                <a:gd name="T7" fmla="*/ 324 h 324"/>
                <a:gd name="T8" fmla="*/ 0 w 24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24">
                  <a:moveTo>
                    <a:pt x="0" y="0"/>
                  </a:moveTo>
                  <a:lnTo>
                    <a:pt x="12" y="0"/>
                  </a:lnTo>
                  <a:lnTo>
                    <a:pt x="24" y="324"/>
                  </a:lnTo>
                  <a:lnTo>
                    <a:pt x="12" y="3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97"/>
            <p:cNvSpPr>
              <a:spLocks/>
            </p:cNvSpPr>
            <p:nvPr/>
          </p:nvSpPr>
          <p:spPr bwMode="auto">
            <a:xfrm>
              <a:off x="1134" y="1956"/>
              <a:ext cx="18" cy="6"/>
            </a:xfrm>
            <a:custGeom>
              <a:avLst/>
              <a:gdLst>
                <a:gd name="T0" fmla="*/ 0 w 18"/>
                <a:gd name="T1" fmla="*/ 6 h 6"/>
                <a:gd name="T2" fmla="*/ 6 w 18"/>
                <a:gd name="T3" fmla="*/ 0 h 6"/>
                <a:gd name="T4" fmla="*/ 18 w 18"/>
                <a:gd name="T5" fmla="*/ 0 h 6"/>
                <a:gd name="T6" fmla="*/ 12 w 18"/>
                <a:gd name="T7" fmla="*/ 6 h 6"/>
                <a:gd name="T8" fmla="*/ 0 w 1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6"/>
            <p:cNvSpPr>
              <a:spLocks/>
            </p:cNvSpPr>
            <p:nvPr/>
          </p:nvSpPr>
          <p:spPr bwMode="auto">
            <a:xfrm>
              <a:off x="1146" y="660"/>
              <a:ext cx="24" cy="1302"/>
            </a:xfrm>
            <a:custGeom>
              <a:avLst/>
              <a:gdLst>
                <a:gd name="T0" fmla="*/ 12 w 24"/>
                <a:gd name="T1" fmla="*/ 1302 h 1302"/>
                <a:gd name="T2" fmla="*/ 0 w 24"/>
                <a:gd name="T3" fmla="*/ 1302 h 1302"/>
                <a:gd name="T4" fmla="*/ 12 w 24"/>
                <a:gd name="T5" fmla="*/ 0 h 1302"/>
                <a:gd name="T6" fmla="*/ 24 w 24"/>
                <a:gd name="T7" fmla="*/ 0 h 1302"/>
                <a:gd name="T8" fmla="*/ 12 w 24"/>
                <a:gd name="T9" fmla="*/ 1302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02">
                  <a:moveTo>
                    <a:pt x="12" y="1302"/>
                  </a:moveTo>
                  <a:lnTo>
                    <a:pt x="0" y="13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95"/>
            <p:cNvSpPr>
              <a:spLocks/>
            </p:cNvSpPr>
            <p:nvPr/>
          </p:nvSpPr>
          <p:spPr bwMode="auto">
            <a:xfrm>
              <a:off x="1158" y="660"/>
              <a:ext cx="24" cy="690"/>
            </a:xfrm>
            <a:custGeom>
              <a:avLst/>
              <a:gdLst>
                <a:gd name="T0" fmla="*/ 0 w 24"/>
                <a:gd name="T1" fmla="*/ 0 h 690"/>
                <a:gd name="T2" fmla="*/ 12 w 24"/>
                <a:gd name="T3" fmla="*/ 0 h 690"/>
                <a:gd name="T4" fmla="*/ 24 w 24"/>
                <a:gd name="T5" fmla="*/ 690 h 690"/>
                <a:gd name="T6" fmla="*/ 12 w 24"/>
                <a:gd name="T7" fmla="*/ 690 h 690"/>
                <a:gd name="T8" fmla="*/ 0 w 24"/>
                <a:gd name="T9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90">
                  <a:moveTo>
                    <a:pt x="0" y="0"/>
                  </a:moveTo>
                  <a:lnTo>
                    <a:pt x="12" y="0"/>
                  </a:lnTo>
                  <a:lnTo>
                    <a:pt x="24" y="690"/>
                  </a:lnTo>
                  <a:lnTo>
                    <a:pt x="12" y="6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94"/>
            <p:cNvSpPr>
              <a:spLocks/>
            </p:cNvSpPr>
            <p:nvPr/>
          </p:nvSpPr>
          <p:spPr bwMode="auto">
            <a:xfrm>
              <a:off x="1170" y="1182"/>
              <a:ext cx="18" cy="168"/>
            </a:xfrm>
            <a:custGeom>
              <a:avLst/>
              <a:gdLst>
                <a:gd name="T0" fmla="*/ 12 w 18"/>
                <a:gd name="T1" fmla="*/ 168 h 168"/>
                <a:gd name="T2" fmla="*/ 0 w 18"/>
                <a:gd name="T3" fmla="*/ 168 h 168"/>
                <a:gd name="T4" fmla="*/ 6 w 18"/>
                <a:gd name="T5" fmla="*/ 0 h 168"/>
                <a:gd name="T6" fmla="*/ 18 w 18"/>
                <a:gd name="T7" fmla="*/ 0 h 168"/>
                <a:gd name="T8" fmla="*/ 12 w 18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68">
                  <a:moveTo>
                    <a:pt x="12" y="168"/>
                  </a:moveTo>
                  <a:lnTo>
                    <a:pt x="0" y="168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16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93"/>
            <p:cNvSpPr>
              <a:spLocks/>
            </p:cNvSpPr>
            <p:nvPr/>
          </p:nvSpPr>
          <p:spPr bwMode="auto">
            <a:xfrm>
              <a:off x="1176" y="1182"/>
              <a:ext cx="24" cy="78"/>
            </a:xfrm>
            <a:custGeom>
              <a:avLst/>
              <a:gdLst>
                <a:gd name="T0" fmla="*/ 0 w 24"/>
                <a:gd name="T1" fmla="*/ 0 h 78"/>
                <a:gd name="T2" fmla="*/ 12 w 24"/>
                <a:gd name="T3" fmla="*/ 0 h 78"/>
                <a:gd name="T4" fmla="*/ 24 w 24"/>
                <a:gd name="T5" fmla="*/ 78 h 78"/>
                <a:gd name="T6" fmla="*/ 12 w 24"/>
                <a:gd name="T7" fmla="*/ 78 h 78"/>
                <a:gd name="T8" fmla="*/ 0 w 24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">
                  <a:moveTo>
                    <a:pt x="0" y="0"/>
                  </a:moveTo>
                  <a:lnTo>
                    <a:pt x="12" y="0"/>
                  </a:lnTo>
                  <a:lnTo>
                    <a:pt x="24" y="78"/>
                  </a:lnTo>
                  <a:lnTo>
                    <a:pt x="12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692"/>
            <p:cNvSpPr>
              <a:spLocks/>
            </p:cNvSpPr>
            <p:nvPr/>
          </p:nvSpPr>
          <p:spPr bwMode="auto">
            <a:xfrm>
              <a:off x="1188" y="1260"/>
              <a:ext cx="24" cy="222"/>
            </a:xfrm>
            <a:custGeom>
              <a:avLst/>
              <a:gdLst>
                <a:gd name="T0" fmla="*/ 0 w 24"/>
                <a:gd name="T1" fmla="*/ 0 h 222"/>
                <a:gd name="T2" fmla="*/ 12 w 24"/>
                <a:gd name="T3" fmla="*/ 0 h 222"/>
                <a:gd name="T4" fmla="*/ 24 w 24"/>
                <a:gd name="T5" fmla="*/ 222 h 222"/>
                <a:gd name="T6" fmla="*/ 12 w 24"/>
                <a:gd name="T7" fmla="*/ 222 h 222"/>
                <a:gd name="T8" fmla="*/ 0 w 24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2">
                  <a:moveTo>
                    <a:pt x="0" y="0"/>
                  </a:moveTo>
                  <a:lnTo>
                    <a:pt x="12" y="0"/>
                  </a:lnTo>
                  <a:lnTo>
                    <a:pt x="24" y="222"/>
                  </a:lnTo>
                  <a:lnTo>
                    <a:pt x="12" y="22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91"/>
            <p:cNvSpPr>
              <a:spLocks/>
            </p:cNvSpPr>
            <p:nvPr/>
          </p:nvSpPr>
          <p:spPr bwMode="auto">
            <a:xfrm>
              <a:off x="1200" y="1482"/>
              <a:ext cx="24" cy="360"/>
            </a:xfrm>
            <a:custGeom>
              <a:avLst/>
              <a:gdLst>
                <a:gd name="T0" fmla="*/ 0 w 24"/>
                <a:gd name="T1" fmla="*/ 0 h 360"/>
                <a:gd name="T2" fmla="*/ 12 w 24"/>
                <a:gd name="T3" fmla="*/ 0 h 360"/>
                <a:gd name="T4" fmla="*/ 24 w 24"/>
                <a:gd name="T5" fmla="*/ 360 h 360"/>
                <a:gd name="T6" fmla="*/ 12 w 24"/>
                <a:gd name="T7" fmla="*/ 360 h 360"/>
                <a:gd name="T8" fmla="*/ 0 w 24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0">
                  <a:moveTo>
                    <a:pt x="0" y="0"/>
                  </a:moveTo>
                  <a:lnTo>
                    <a:pt x="12" y="0"/>
                  </a:lnTo>
                  <a:lnTo>
                    <a:pt x="24" y="360"/>
                  </a:lnTo>
                  <a:lnTo>
                    <a:pt x="12" y="3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90"/>
            <p:cNvSpPr>
              <a:spLocks/>
            </p:cNvSpPr>
            <p:nvPr/>
          </p:nvSpPr>
          <p:spPr bwMode="auto">
            <a:xfrm>
              <a:off x="1212" y="1842"/>
              <a:ext cx="24" cy="240"/>
            </a:xfrm>
            <a:custGeom>
              <a:avLst/>
              <a:gdLst>
                <a:gd name="T0" fmla="*/ 0 w 24"/>
                <a:gd name="T1" fmla="*/ 0 h 240"/>
                <a:gd name="T2" fmla="*/ 12 w 24"/>
                <a:gd name="T3" fmla="*/ 0 h 240"/>
                <a:gd name="T4" fmla="*/ 24 w 24"/>
                <a:gd name="T5" fmla="*/ 240 h 240"/>
                <a:gd name="T6" fmla="*/ 12 w 24"/>
                <a:gd name="T7" fmla="*/ 240 h 240"/>
                <a:gd name="T8" fmla="*/ 0 w 24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0">
                  <a:moveTo>
                    <a:pt x="0" y="0"/>
                  </a:moveTo>
                  <a:lnTo>
                    <a:pt x="12" y="0"/>
                  </a:lnTo>
                  <a:lnTo>
                    <a:pt x="24" y="240"/>
                  </a:lnTo>
                  <a:lnTo>
                    <a:pt x="12" y="2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89"/>
            <p:cNvSpPr>
              <a:spLocks/>
            </p:cNvSpPr>
            <p:nvPr/>
          </p:nvSpPr>
          <p:spPr bwMode="auto">
            <a:xfrm>
              <a:off x="1224" y="696"/>
              <a:ext cx="24" cy="1386"/>
            </a:xfrm>
            <a:custGeom>
              <a:avLst/>
              <a:gdLst>
                <a:gd name="T0" fmla="*/ 12 w 24"/>
                <a:gd name="T1" fmla="*/ 1386 h 1386"/>
                <a:gd name="T2" fmla="*/ 0 w 24"/>
                <a:gd name="T3" fmla="*/ 1386 h 1386"/>
                <a:gd name="T4" fmla="*/ 12 w 24"/>
                <a:gd name="T5" fmla="*/ 0 h 1386"/>
                <a:gd name="T6" fmla="*/ 24 w 24"/>
                <a:gd name="T7" fmla="*/ 6 h 1386"/>
                <a:gd name="T8" fmla="*/ 12 w 24"/>
                <a:gd name="T9" fmla="*/ 138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86">
                  <a:moveTo>
                    <a:pt x="12" y="1386"/>
                  </a:moveTo>
                  <a:lnTo>
                    <a:pt x="0" y="1386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138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88"/>
            <p:cNvSpPr>
              <a:spLocks/>
            </p:cNvSpPr>
            <p:nvPr/>
          </p:nvSpPr>
          <p:spPr bwMode="auto">
            <a:xfrm>
              <a:off x="1236" y="696"/>
              <a:ext cx="24" cy="684"/>
            </a:xfrm>
            <a:custGeom>
              <a:avLst/>
              <a:gdLst>
                <a:gd name="T0" fmla="*/ 0 w 24"/>
                <a:gd name="T1" fmla="*/ 6 h 684"/>
                <a:gd name="T2" fmla="*/ 12 w 24"/>
                <a:gd name="T3" fmla="*/ 0 h 684"/>
                <a:gd name="T4" fmla="*/ 24 w 24"/>
                <a:gd name="T5" fmla="*/ 684 h 684"/>
                <a:gd name="T6" fmla="*/ 12 w 24"/>
                <a:gd name="T7" fmla="*/ 684 h 684"/>
                <a:gd name="T8" fmla="*/ 0 w 24"/>
                <a:gd name="T9" fmla="*/ 6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84">
                  <a:moveTo>
                    <a:pt x="0" y="6"/>
                  </a:moveTo>
                  <a:lnTo>
                    <a:pt x="12" y="0"/>
                  </a:lnTo>
                  <a:lnTo>
                    <a:pt x="24" y="684"/>
                  </a:lnTo>
                  <a:lnTo>
                    <a:pt x="12" y="684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87"/>
            <p:cNvSpPr>
              <a:spLocks/>
            </p:cNvSpPr>
            <p:nvPr/>
          </p:nvSpPr>
          <p:spPr bwMode="auto">
            <a:xfrm>
              <a:off x="1248" y="1194"/>
              <a:ext cx="24" cy="186"/>
            </a:xfrm>
            <a:custGeom>
              <a:avLst/>
              <a:gdLst>
                <a:gd name="T0" fmla="*/ 12 w 24"/>
                <a:gd name="T1" fmla="*/ 186 h 186"/>
                <a:gd name="T2" fmla="*/ 0 w 24"/>
                <a:gd name="T3" fmla="*/ 186 h 186"/>
                <a:gd name="T4" fmla="*/ 12 w 24"/>
                <a:gd name="T5" fmla="*/ 0 h 186"/>
                <a:gd name="T6" fmla="*/ 24 w 24"/>
                <a:gd name="T7" fmla="*/ 0 h 186"/>
                <a:gd name="T8" fmla="*/ 12 w 2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6">
                  <a:moveTo>
                    <a:pt x="12" y="186"/>
                  </a:moveTo>
                  <a:lnTo>
                    <a:pt x="0" y="18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8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86"/>
            <p:cNvSpPr>
              <a:spLocks/>
            </p:cNvSpPr>
            <p:nvPr/>
          </p:nvSpPr>
          <p:spPr bwMode="auto">
            <a:xfrm>
              <a:off x="1260" y="1194"/>
              <a:ext cx="24" cy="210"/>
            </a:xfrm>
            <a:custGeom>
              <a:avLst/>
              <a:gdLst>
                <a:gd name="T0" fmla="*/ 0 w 24"/>
                <a:gd name="T1" fmla="*/ 0 h 210"/>
                <a:gd name="T2" fmla="*/ 12 w 24"/>
                <a:gd name="T3" fmla="*/ 0 h 210"/>
                <a:gd name="T4" fmla="*/ 24 w 24"/>
                <a:gd name="T5" fmla="*/ 210 h 210"/>
                <a:gd name="T6" fmla="*/ 12 w 24"/>
                <a:gd name="T7" fmla="*/ 210 h 210"/>
                <a:gd name="T8" fmla="*/ 0 w 24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0">
                  <a:moveTo>
                    <a:pt x="0" y="0"/>
                  </a:moveTo>
                  <a:lnTo>
                    <a:pt x="12" y="0"/>
                  </a:lnTo>
                  <a:lnTo>
                    <a:pt x="24" y="210"/>
                  </a:lnTo>
                  <a:lnTo>
                    <a:pt x="12" y="21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85"/>
            <p:cNvSpPr>
              <a:spLocks/>
            </p:cNvSpPr>
            <p:nvPr/>
          </p:nvSpPr>
          <p:spPr bwMode="auto">
            <a:xfrm>
              <a:off x="1272" y="1404"/>
              <a:ext cx="24" cy="348"/>
            </a:xfrm>
            <a:custGeom>
              <a:avLst/>
              <a:gdLst>
                <a:gd name="T0" fmla="*/ 0 w 24"/>
                <a:gd name="T1" fmla="*/ 0 h 348"/>
                <a:gd name="T2" fmla="*/ 12 w 24"/>
                <a:gd name="T3" fmla="*/ 0 h 348"/>
                <a:gd name="T4" fmla="*/ 24 w 24"/>
                <a:gd name="T5" fmla="*/ 348 h 348"/>
                <a:gd name="T6" fmla="*/ 12 w 24"/>
                <a:gd name="T7" fmla="*/ 348 h 348"/>
                <a:gd name="T8" fmla="*/ 0 w 24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8">
                  <a:moveTo>
                    <a:pt x="0" y="0"/>
                  </a:moveTo>
                  <a:lnTo>
                    <a:pt x="12" y="0"/>
                  </a:lnTo>
                  <a:lnTo>
                    <a:pt x="24" y="348"/>
                  </a:lnTo>
                  <a:lnTo>
                    <a:pt x="12" y="3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84"/>
            <p:cNvSpPr>
              <a:spLocks/>
            </p:cNvSpPr>
            <p:nvPr/>
          </p:nvSpPr>
          <p:spPr bwMode="auto">
            <a:xfrm>
              <a:off x="1284" y="1752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83"/>
            <p:cNvSpPr>
              <a:spLocks/>
            </p:cNvSpPr>
            <p:nvPr/>
          </p:nvSpPr>
          <p:spPr bwMode="auto">
            <a:xfrm>
              <a:off x="1296" y="1998"/>
              <a:ext cx="24" cy="48"/>
            </a:xfrm>
            <a:custGeom>
              <a:avLst/>
              <a:gdLst>
                <a:gd name="T0" fmla="*/ 0 w 24"/>
                <a:gd name="T1" fmla="*/ 0 h 48"/>
                <a:gd name="T2" fmla="*/ 12 w 24"/>
                <a:gd name="T3" fmla="*/ 0 h 48"/>
                <a:gd name="T4" fmla="*/ 24 w 24"/>
                <a:gd name="T5" fmla="*/ 48 h 48"/>
                <a:gd name="T6" fmla="*/ 12 w 24"/>
                <a:gd name="T7" fmla="*/ 48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12" y="0"/>
                  </a:lnTo>
                  <a:lnTo>
                    <a:pt x="24" y="48"/>
                  </a:lnTo>
                  <a:lnTo>
                    <a:pt x="12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82"/>
            <p:cNvSpPr>
              <a:spLocks/>
            </p:cNvSpPr>
            <p:nvPr/>
          </p:nvSpPr>
          <p:spPr bwMode="auto">
            <a:xfrm>
              <a:off x="1308" y="798"/>
              <a:ext cx="18" cy="1248"/>
            </a:xfrm>
            <a:custGeom>
              <a:avLst/>
              <a:gdLst>
                <a:gd name="T0" fmla="*/ 12 w 18"/>
                <a:gd name="T1" fmla="*/ 1248 h 1248"/>
                <a:gd name="T2" fmla="*/ 0 w 18"/>
                <a:gd name="T3" fmla="*/ 1248 h 1248"/>
                <a:gd name="T4" fmla="*/ 6 w 18"/>
                <a:gd name="T5" fmla="*/ 0 h 1248"/>
                <a:gd name="T6" fmla="*/ 18 w 18"/>
                <a:gd name="T7" fmla="*/ 0 h 1248"/>
                <a:gd name="T8" fmla="*/ 12 w 18"/>
                <a:gd name="T9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48">
                  <a:moveTo>
                    <a:pt x="12" y="1248"/>
                  </a:moveTo>
                  <a:lnTo>
                    <a:pt x="0" y="1248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124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81"/>
            <p:cNvSpPr>
              <a:spLocks/>
            </p:cNvSpPr>
            <p:nvPr/>
          </p:nvSpPr>
          <p:spPr bwMode="auto">
            <a:xfrm>
              <a:off x="1314" y="798"/>
              <a:ext cx="24" cy="582"/>
            </a:xfrm>
            <a:custGeom>
              <a:avLst/>
              <a:gdLst>
                <a:gd name="T0" fmla="*/ 0 w 24"/>
                <a:gd name="T1" fmla="*/ 0 h 582"/>
                <a:gd name="T2" fmla="*/ 12 w 24"/>
                <a:gd name="T3" fmla="*/ 0 h 582"/>
                <a:gd name="T4" fmla="*/ 24 w 24"/>
                <a:gd name="T5" fmla="*/ 582 h 582"/>
                <a:gd name="T6" fmla="*/ 12 w 24"/>
                <a:gd name="T7" fmla="*/ 582 h 582"/>
                <a:gd name="T8" fmla="*/ 0 w 24"/>
                <a:gd name="T9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82">
                  <a:moveTo>
                    <a:pt x="0" y="0"/>
                  </a:moveTo>
                  <a:lnTo>
                    <a:pt x="12" y="0"/>
                  </a:lnTo>
                  <a:lnTo>
                    <a:pt x="24" y="582"/>
                  </a:lnTo>
                  <a:lnTo>
                    <a:pt x="12" y="58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80"/>
            <p:cNvSpPr>
              <a:spLocks/>
            </p:cNvSpPr>
            <p:nvPr/>
          </p:nvSpPr>
          <p:spPr bwMode="auto">
            <a:xfrm>
              <a:off x="1326" y="1356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24 h 24"/>
                <a:gd name="T4" fmla="*/ 12 w 24"/>
                <a:gd name="T5" fmla="*/ 0 h 24"/>
                <a:gd name="T6" fmla="*/ 24 w 24"/>
                <a:gd name="T7" fmla="*/ 6 h 24"/>
                <a:gd name="T8" fmla="*/ 12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0" y="24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79"/>
            <p:cNvSpPr>
              <a:spLocks/>
            </p:cNvSpPr>
            <p:nvPr/>
          </p:nvSpPr>
          <p:spPr bwMode="auto">
            <a:xfrm>
              <a:off x="1338" y="1320"/>
              <a:ext cx="24" cy="42"/>
            </a:xfrm>
            <a:custGeom>
              <a:avLst/>
              <a:gdLst>
                <a:gd name="T0" fmla="*/ 12 w 24"/>
                <a:gd name="T1" fmla="*/ 42 h 42"/>
                <a:gd name="T2" fmla="*/ 0 w 24"/>
                <a:gd name="T3" fmla="*/ 42 h 42"/>
                <a:gd name="T4" fmla="*/ 12 w 24"/>
                <a:gd name="T5" fmla="*/ 0 h 42"/>
                <a:gd name="T6" fmla="*/ 24 w 24"/>
                <a:gd name="T7" fmla="*/ 0 h 42"/>
                <a:gd name="T8" fmla="*/ 12 w 24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2">
                  <a:moveTo>
                    <a:pt x="12" y="42"/>
                  </a:moveTo>
                  <a:lnTo>
                    <a:pt x="0" y="4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78"/>
            <p:cNvSpPr>
              <a:spLocks/>
            </p:cNvSpPr>
            <p:nvPr/>
          </p:nvSpPr>
          <p:spPr bwMode="auto">
            <a:xfrm>
              <a:off x="1350" y="1320"/>
              <a:ext cx="24" cy="420"/>
            </a:xfrm>
            <a:custGeom>
              <a:avLst/>
              <a:gdLst>
                <a:gd name="T0" fmla="*/ 0 w 24"/>
                <a:gd name="T1" fmla="*/ 0 h 420"/>
                <a:gd name="T2" fmla="*/ 12 w 24"/>
                <a:gd name="T3" fmla="*/ 0 h 420"/>
                <a:gd name="T4" fmla="*/ 24 w 24"/>
                <a:gd name="T5" fmla="*/ 420 h 420"/>
                <a:gd name="T6" fmla="*/ 12 w 24"/>
                <a:gd name="T7" fmla="*/ 420 h 420"/>
                <a:gd name="T8" fmla="*/ 0 w 24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20">
                  <a:moveTo>
                    <a:pt x="0" y="0"/>
                  </a:moveTo>
                  <a:lnTo>
                    <a:pt x="12" y="0"/>
                  </a:lnTo>
                  <a:lnTo>
                    <a:pt x="24" y="420"/>
                  </a:lnTo>
                  <a:lnTo>
                    <a:pt x="12" y="4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77"/>
            <p:cNvSpPr>
              <a:spLocks/>
            </p:cNvSpPr>
            <p:nvPr/>
          </p:nvSpPr>
          <p:spPr bwMode="auto">
            <a:xfrm>
              <a:off x="1362" y="1740"/>
              <a:ext cx="24" cy="174"/>
            </a:xfrm>
            <a:custGeom>
              <a:avLst/>
              <a:gdLst>
                <a:gd name="T0" fmla="*/ 0 w 24"/>
                <a:gd name="T1" fmla="*/ 0 h 174"/>
                <a:gd name="T2" fmla="*/ 12 w 24"/>
                <a:gd name="T3" fmla="*/ 0 h 174"/>
                <a:gd name="T4" fmla="*/ 24 w 24"/>
                <a:gd name="T5" fmla="*/ 174 h 174"/>
                <a:gd name="T6" fmla="*/ 12 w 24"/>
                <a:gd name="T7" fmla="*/ 174 h 174"/>
                <a:gd name="T8" fmla="*/ 0 w 24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">
                  <a:moveTo>
                    <a:pt x="0" y="0"/>
                  </a:moveTo>
                  <a:lnTo>
                    <a:pt x="12" y="0"/>
                  </a:lnTo>
                  <a:lnTo>
                    <a:pt x="24" y="174"/>
                  </a:lnTo>
                  <a:lnTo>
                    <a:pt x="12" y="1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76"/>
            <p:cNvSpPr>
              <a:spLocks/>
            </p:cNvSpPr>
            <p:nvPr/>
          </p:nvSpPr>
          <p:spPr bwMode="auto">
            <a:xfrm>
              <a:off x="1374" y="1914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75"/>
            <p:cNvSpPr>
              <a:spLocks/>
            </p:cNvSpPr>
            <p:nvPr/>
          </p:nvSpPr>
          <p:spPr bwMode="auto">
            <a:xfrm>
              <a:off x="1386" y="1002"/>
              <a:ext cx="24" cy="1068"/>
            </a:xfrm>
            <a:custGeom>
              <a:avLst/>
              <a:gdLst>
                <a:gd name="T0" fmla="*/ 12 w 24"/>
                <a:gd name="T1" fmla="*/ 1068 h 1068"/>
                <a:gd name="T2" fmla="*/ 0 w 24"/>
                <a:gd name="T3" fmla="*/ 1068 h 1068"/>
                <a:gd name="T4" fmla="*/ 12 w 24"/>
                <a:gd name="T5" fmla="*/ 0 h 1068"/>
                <a:gd name="T6" fmla="*/ 24 w 24"/>
                <a:gd name="T7" fmla="*/ 0 h 1068"/>
                <a:gd name="T8" fmla="*/ 12 w 24"/>
                <a:gd name="T9" fmla="*/ 1068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68">
                  <a:moveTo>
                    <a:pt x="12" y="1068"/>
                  </a:moveTo>
                  <a:lnTo>
                    <a:pt x="0" y="106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6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74"/>
            <p:cNvSpPr>
              <a:spLocks/>
            </p:cNvSpPr>
            <p:nvPr/>
          </p:nvSpPr>
          <p:spPr bwMode="auto">
            <a:xfrm>
              <a:off x="1398" y="876"/>
              <a:ext cx="24" cy="126"/>
            </a:xfrm>
            <a:custGeom>
              <a:avLst/>
              <a:gdLst>
                <a:gd name="T0" fmla="*/ 12 w 24"/>
                <a:gd name="T1" fmla="*/ 126 h 126"/>
                <a:gd name="T2" fmla="*/ 0 w 24"/>
                <a:gd name="T3" fmla="*/ 126 h 126"/>
                <a:gd name="T4" fmla="*/ 12 w 24"/>
                <a:gd name="T5" fmla="*/ 0 h 126"/>
                <a:gd name="T6" fmla="*/ 24 w 24"/>
                <a:gd name="T7" fmla="*/ 0 h 126"/>
                <a:gd name="T8" fmla="*/ 12 w 24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12" y="126"/>
                  </a:moveTo>
                  <a:lnTo>
                    <a:pt x="0" y="12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73"/>
            <p:cNvSpPr>
              <a:spLocks/>
            </p:cNvSpPr>
            <p:nvPr/>
          </p:nvSpPr>
          <p:spPr bwMode="auto">
            <a:xfrm>
              <a:off x="1410" y="876"/>
              <a:ext cx="24" cy="558"/>
            </a:xfrm>
            <a:custGeom>
              <a:avLst/>
              <a:gdLst>
                <a:gd name="T0" fmla="*/ 0 w 24"/>
                <a:gd name="T1" fmla="*/ 0 h 558"/>
                <a:gd name="T2" fmla="*/ 12 w 24"/>
                <a:gd name="T3" fmla="*/ 0 h 558"/>
                <a:gd name="T4" fmla="*/ 24 w 24"/>
                <a:gd name="T5" fmla="*/ 558 h 558"/>
                <a:gd name="T6" fmla="*/ 12 w 24"/>
                <a:gd name="T7" fmla="*/ 558 h 558"/>
                <a:gd name="T8" fmla="*/ 0 w 24"/>
                <a:gd name="T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58">
                  <a:moveTo>
                    <a:pt x="0" y="0"/>
                  </a:moveTo>
                  <a:lnTo>
                    <a:pt x="12" y="0"/>
                  </a:lnTo>
                  <a:lnTo>
                    <a:pt x="24" y="558"/>
                  </a:lnTo>
                  <a:lnTo>
                    <a:pt x="12" y="55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72"/>
            <p:cNvSpPr>
              <a:spLocks/>
            </p:cNvSpPr>
            <p:nvPr/>
          </p:nvSpPr>
          <p:spPr bwMode="auto">
            <a:xfrm>
              <a:off x="1422" y="1434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12 w 24"/>
                <a:gd name="T3" fmla="*/ 0 h 90"/>
                <a:gd name="T4" fmla="*/ 24 w 24"/>
                <a:gd name="T5" fmla="*/ 90 h 90"/>
                <a:gd name="T6" fmla="*/ 12 w 24"/>
                <a:gd name="T7" fmla="*/ 90 h 90"/>
                <a:gd name="T8" fmla="*/ 0 w 24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12" y="0"/>
                  </a:lnTo>
                  <a:lnTo>
                    <a:pt x="24" y="90"/>
                  </a:lnTo>
                  <a:lnTo>
                    <a:pt x="12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71"/>
            <p:cNvSpPr>
              <a:spLocks/>
            </p:cNvSpPr>
            <p:nvPr/>
          </p:nvSpPr>
          <p:spPr bwMode="auto">
            <a:xfrm>
              <a:off x="1434" y="1524"/>
              <a:ext cx="24" cy="144"/>
            </a:xfrm>
            <a:custGeom>
              <a:avLst/>
              <a:gdLst>
                <a:gd name="T0" fmla="*/ 0 w 24"/>
                <a:gd name="T1" fmla="*/ 0 h 144"/>
                <a:gd name="T2" fmla="*/ 12 w 24"/>
                <a:gd name="T3" fmla="*/ 0 h 144"/>
                <a:gd name="T4" fmla="*/ 24 w 24"/>
                <a:gd name="T5" fmla="*/ 144 h 144"/>
                <a:gd name="T6" fmla="*/ 12 w 24"/>
                <a:gd name="T7" fmla="*/ 144 h 144"/>
                <a:gd name="T8" fmla="*/ 0 w 2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4">
                  <a:moveTo>
                    <a:pt x="0" y="0"/>
                  </a:moveTo>
                  <a:lnTo>
                    <a:pt x="12" y="0"/>
                  </a:lnTo>
                  <a:lnTo>
                    <a:pt x="24" y="144"/>
                  </a:lnTo>
                  <a:lnTo>
                    <a:pt x="1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70"/>
            <p:cNvSpPr>
              <a:spLocks/>
            </p:cNvSpPr>
            <p:nvPr/>
          </p:nvSpPr>
          <p:spPr bwMode="auto">
            <a:xfrm>
              <a:off x="1446" y="1668"/>
              <a:ext cx="18" cy="288"/>
            </a:xfrm>
            <a:custGeom>
              <a:avLst/>
              <a:gdLst>
                <a:gd name="T0" fmla="*/ 0 w 18"/>
                <a:gd name="T1" fmla="*/ 0 h 288"/>
                <a:gd name="T2" fmla="*/ 12 w 18"/>
                <a:gd name="T3" fmla="*/ 0 h 288"/>
                <a:gd name="T4" fmla="*/ 18 w 18"/>
                <a:gd name="T5" fmla="*/ 288 h 288"/>
                <a:gd name="T6" fmla="*/ 6 w 18"/>
                <a:gd name="T7" fmla="*/ 288 h 288"/>
                <a:gd name="T8" fmla="*/ 0 w 18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88">
                  <a:moveTo>
                    <a:pt x="0" y="0"/>
                  </a:moveTo>
                  <a:lnTo>
                    <a:pt x="12" y="0"/>
                  </a:lnTo>
                  <a:lnTo>
                    <a:pt x="18" y="288"/>
                  </a:lnTo>
                  <a:lnTo>
                    <a:pt x="6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69"/>
            <p:cNvSpPr>
              <a:spLocks/>
            </p:cNvSpPr>
            <p:nvPr/>
          </p:nvSpPr>
          <p:spPr bwMode="auto">
            <a:xfrm>
              <a:off x="1452" y="1956"/>
              <a:ext cx="24" cy="96"/>
            </a:xfrm>
            <a:custGeom>
              <a:avLst/>
              <a:gdLst>
                <a:gd name="T0" fmla="*/ 0 w 24"/>
                <a:gd name="T1" fmla="*/ 0 h 96"/>
                <a:gd name="T2" fmla="*/ 12 w 24"/>
                <a:gd name="T3" fmla="*/ 0 h 96"/>
                <a:gd name="T4" fmla="*/ 24 w 24"/>
                <a:gd name="T5" fmla="*/ 96 h 96"/>
                <a:gd name="T6" fmla="*/ 12 w 24"/>
                <a:gd name="T7" fmla="*/ 96 h 96"/>
                <a:gd name="T8" fmla="*/ 0 w 24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0" y="0"/>
                  </a:moveTo>
                  <a:lnTo>
                    <a:pt x="12" y="0"/>
                  </a:lnTo>
                  <a:lnTo>
                    <a:pt x="24" y="96"/>
                  </a:lnTo>
                  <a:lnTo>
                    <a:pt x="12" y="9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68"/>
            <p:cNvSpPr>
              <a:spLocks/>
            </p:cNvSpPr>
            <p:nvPr/>
          </p:nvSpPr>
          <p:spPr bwMode="auto">
            <a:xfrm>
              <a:off x="1464" y="900"/>
              <a:ext cx="24" cy="1152"/>
            </a:xfrm>
            <a:custGeom>
              <a:avLst/>
              <a:gdLst>
                <a:gd name="T0" fmla="*/ 12 w 24"/>
                <a:gd name="T1" fmla="*/ 1152 h 1152"/>
                <a:gd name="T2" fmla="*/ 0 w 24"/>
                <a:gd name="T3" fmla="*/ 1152 h 1152"/>
                <a:gd name="T4" fmla="*/ 12 w 24"/>
                <a:gd name="T5" fmla="*/ 0 h 1152"/>
                <a:gd name="T6" fmla="*/ 24 w 24"/>
                <a:gd name="T7" fmla="*/ 0 h 1152"/>
                <a:gd name="T8" fmla="*/ 12 w 24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52">
                  <a:moveTo>
                    <a:pt x="12" y="1152"/>
                  </a:moveTo>
                  <a:lnTo>
                    <a:pt x="0" y="115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5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67"/>
            <p:cNvSpPr>
              <a:spLocks/>
            </p:cNvSpPr>
            <p:nvPr/>
          </p:nvSpPr>
          <p:spPr bwMode="auto">
            <a:xfrm>
              <a:off x="1476" y="900"/>
              <a:ext cx="24" cy="468"/>
            </a:xfrm>
            <a:custGeom>
              <a:avLst/>
              <a:gdLst>
                <a:gd name="T0" fmla="*/ 0 w 24"/>
                <a:gd name="T1" fmla="*/ 0 h 468"/>
                <a:gd name="T2" fmla="*/ 12 w 24"/>
                <a:gd name="T3" fmla="*/ 0 h 468"/>
                <a:gd name="T4" fmla="*/ 24 w 24"/>
                <a:gd name="T5" fmla="*/ 468 h 468"/>
                <a:gd name="T6" fmla="*/ 12 w 24"/>
                <a:gd name="T7" fmla="*/ 468 h 468"/>
                <a:gd name="T8" fmla="*/ 0 w 24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68">
                  <a:moveTo>
                    <a:pt x="0" y="0"/>
                  </a:moveTo>
                  <a:lnTo>
                    <a:pt x="12" y="0"/>
                  </a:lnTo>
                  <a:lnTo>
                    <a:pt x="24" y="468"/>
                  </a:lnTo>
                  <a:lnTo>
                    <a:pt x="12" y="4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666"/>
            <p:cNvSpPr>
              <a:spLocks/>
            </p:cNvSpPr>
            <p:nvPr/>
          </p:nvSpPr>
          <p:spPr bwMode="auto">
            <a:xfrm>
              <a:off x="1488" y="1164"/>
              <a:ext cx="24" cy="204"/>
            </a:xfrm>
            <a:custGeom>
              <a:avLst/>
              <a:gdLst>
                <a:gd name="T0" fmla="*/ 12 w 24"/>
                <a:gd name="T1" fmla="*/ 204 h 204"/>
                <a:gd name="T2" fmla="*/ 0 w 24"/>
                <a:gd name="T3" fmla="*/ 204 h 204"/>
                <a:gd name="T4" fmla="*/ 12 w 24"/>
                <a:gd name="T5" fmla="*/ 0 h 204"/>
                <a:gd name="T6" fmla="*/ 24 w 24"/>
                <a:gd name="T7" fmla="*/ 0 h 204"/>
                <a:gd name="T8" fmla="*/ 12 w 24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12" y="204"/>
                  </a:moveTo>
                  <a:lnTo>
                    <a:pt x="0" y="20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0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65"/>
            <p:cNvSpPr>
              <a:spLocks/>
            </p:cNvSpPr>
            <p:nvPr/>
          </p:nvSpPr>
          <p:spPr bwMode="auto">
            <a:xfrm>
              <a:off x="1500" y="1164"/>
              <a:ext cx="24" cy="378"/>
            </a:xfrm>
            <a:custGeom>
              <a:avLst/>
              <a:gdLst>
                <a:gd name="T0" fmla="*/ 0 w 24"/>
                <a:gd name="T1" fmla="*/ 0 h 378"/>
                <a:gd name="T2" fmla="*/ 12 w 24"/>
                <a:gd name="T3" fmla="*/ 0 h 378"/>
                <a:gd name="T4" fmla="*/ 24 w 24"/>
                <a:gd name="T5" fmla="*/ 378 h 378"/>
                <a:gd name="T6" fmla="*/ 12 w 24"/>
                <a:gd name="T7" fmla="*/ 378 h 378"/>
                <a:gd name="T8" fmla="*/ 0 w 24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78">
                  <a:moveTo>
                    <a:pt x="0" y="0"/>
                  </a:moveTo>
                  <a:lnTo>
                    <a:pt x="12" y="0"/>
                  </a:lnTo>
                  <a:lnTo>
                    <a:pt x="24" y="378"/>
                  </a:lnTo>
                  <a:lnTo>
                    <a:pt x="12" y="3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664"/>
            <p:cNvSpPr>
              <a:spLocks/>
            </p:cNvSpPr>
            <p:nvPr/>
          </p:nvSpPr>
          <p:spPr bwMode="auto">
            <a:xfrm>
              <a:off x="1512" y="1542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63"/>
            <p:cNvSpPr>
              <a:spLocks/>
            </p:cNvSpPr>
            <p:nvPr/>
          </p:nvSpPr>
          <p:spPr bwMode="auto">
            <a:xfrm>
              <a:off x="1524" y="1698"/>
              <a:ext cx="24" cy="234"/>
            </a:xfrm>
            <a:custGeom>
              <a:avLst/>
              <a:gdLst>
                <a:gd name="T0" fmla="*/ 0 w 24"/>
                <a:gd name="T1" fmla="*/ 0 h 234"/>
                <a:gd name="T2" fmla="*/ 12 w 24"/>
                <a:gd name="T3" fmla="*/ 0 h 234"/>
                <a:gd name="T4" fmla="*/ 24 w 24"/>
                <a:gd name="T5" fmla="*/ 234 h 234"/>
                <a:gd name="T6" fmla="*/ 12 w 24"/>
                <a:gd name="T7" fmla="*/ 234 h 234"/>
                <a:gd name="T8" fmla="*/ 0 w 24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4">
                  <a:moveTo>
                    <a:pt x="0" y="0"/>
                  </a:moveTo>
                  <a:lnTo>
                    <a:pt x="12" y="0"/>
                  </a:lnTo>
                  <a:lnTo>
                    <a:pt x="24" y="234"/>
                  </a:lnTo>
                  <a:lnTo>
                    <a:pt x="12" y="23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662"/>
            <p:cNvSpPr>
              <a:spLocks/>
            </p:cNvSpPr>
            <p:nvPr/>
          </p:nvSpPr>
          <p:spPr bwMode="auto">
            <a:xfrm>
              <a:off x="1536" y="1932"/>
              <a:ext cx="24" cy="162"/>
            </a:xfrm>
            <a:custGeom>
              <a:avLst/>
              <a:gdLst>
                <a:gd name="T0" fmla="*/ 0 w 24"/>
                <a:gd name="T1" fmla="*/ 0 h 162"/>
                <a:gd name="T2" fmla="*/ 12 w 24"/>
                <a:gd name="T3" fmla="*/ 0 h 162"/>
                <a:gd name="T4" fmla="*/ 24 w 24"/>
                <a:gd name="T5" fmla="*/ 162 h 162"/>
                <a:gd name="T6" fmla="*/ 12 w 24"/>
                <a:gd name="T7" fmla="*/ 162 h 162"/>
                <a:gd name="T8" fmla="*/ 0 w 24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2">
                  <a:moveTo>
                    <a:pt x="0" y="0"/>
                  </a:moveTo>
                  <a:lnTo>
                    <a:pt x="12" y="0"/>
                  </a:lnTo>
                  <a:lnTo>
                    <a:pt x="24" y="162"/>
                  </a:lnTo>
                  <a:lnTo>
                    <a:pt x="12" y="1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661"/>
            <p:cNvSpPr>
              <a:spLocks/>
            </p:cNvSpPr>
            <p:nvPr/>
          </p:nvSpPr>
          <p:spPr bwMode="auto">
            <a:xfrm>
              <a:off x="1548" y="936"/>
              <a:ext cx="24" cy="1158"/>
            </a:xfrm>
            <a:custGeom>
              <a:avLst/>
              <a:gdLst>
                <a:gd name="T0" fmla="*/ 12 w 24"/>
                <a:gd name="T1" fmla="*/ 1158 h 1158"/>
                <a:gd name="T2" fmla="*/ 0 w 24"/>
                <a:gd name="T3" fmla="*/ 1158 h 1158"/>
                <a:gd name="T4" fmla="*/ 12 w 24"/>
                <a:gd name="T5" fmla="*/ 0 h 1158"/>
                <a:gd name="T6" fmla="*/ 24 w 24"/>
                <a:gd name="T7" fmla="*/ 0 h 1158"/>
                <a:gd name="T8" fmla="*/ 12 w 24"/>
                <a:gd name="T9" fmla="*/ 1158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58">
                  <a:moveTo>
                    <a:pt x="12" y="1158"/>
                  </a:moveTo>
                  <a:lnTo>
                    <a:pt x="0" y="115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5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60"/>
            <p:cNvSpPr>
              <a:spLocks/>
            </p:cNvSpPr>
            <p:nvPr/>
          </p:nvSpPr>
          <p:spPr bwMode="auto">
            <a:xfrm>
              <a:off x="1560" y="936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59"/>
            <p:cNvSpPr>
              <a:spLocks/>
            </p:cNvSpPr>
            <p:nvPr/>
          </p:nvSpPr>
          <p:spPr bwMode="auto">
            <a:xfrm>
              <a:off x="1572" y="1200"/>
              <a:ext cx="24" cy="30"/>
            </a:xfrm>
            <a:custGeom>
              <a:avLst/>
              <a:gdLst>
                <a:gd name="T0" fmla="*/ 12 w 24"/>
                <a:gd name="T1" fmla="*/ 30 h 30"/>
                <a:gd name="T2" fmla="*/ 0 w 24"/>
                <a:gd name="T3" fmla="*/ 30 h 30"/>
                <a:gd name="T4" fmla="*/ 12 w 24"/>
                <a:gd name="T5" fmla="*/ 0 h 30"/>
                <a:gd name="T6" fmla="*/ 24 w 24"/>
                <a:gd name="T7" fmla="*/ 6 h 30"/>
                <a:gd name="T8" fmla="*/ 12 w 24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">
                  <a:moveTo>
                    <a:pt x="12" y="30"/>
                  </a:moveTo>
                  <a:lnTo>
                    <a:pt x="0" y="30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3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58"/>
            <p:cNvSpPr>
              <a:spLocks/>
            </p:cNvSpPr>
            <p:nvPr/>
          </p:nvSpPr>
          <p:spPr bwMode="auto">
            <a:xfrm>
              <a:off x="1584" y="1206"/>
              <a:ext cx="18" cy="390"/>
            </a:xfrm>
            <a:custGeom>
              <a:avLst/>
              <a:gdLst>
                <a:gd name="T0" fmla="*/ 0 w 18"/>
                <a:gd name="T1" fmla="*/ 0 h 390"/>
                <a:gd name="T2" fmla="*/ 12 w 18"/>
                <a:gd name="T3" fmla="*/ 0 h 390"/>
                <a:gd name="T4" fmla="*/ 18 w 18"/>
                <a:gd name="T5" fmla="*/ 390 h 390"/>
                <a:gd name="T6" fmla="*/ 6 w 18"/>
                <a:gd name="T7" fmla="*/ 390 h 390"/>
                <a:gd name="T8" fmla="*/ 0 w 18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90">
                  <a:moveTo>
                    <a:pt x="0" y="0"/>
                  </a:moveTo>
                  <a:lnTo>
                    <a:pt x="12" y="0"/>
                  </a:lnTo>
                  <a:lnTo>
                    <a:pt x="18" y="390"/>
                  </a:lnTo>
                  <a:lnTo>
                    <a:pt x="6" y="3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57"/>
            <p:cNvSpPr>
              <a:spLocks/>
            </p:cNvSpPr>
            <p:nvPr/>
          </p:nvSpPr>
          <p:spPr bwMode="auto">
            <a:xfrm>
              <a:off x="1590" y="1596"/>
              <a:ext cx="24" cy="438"/>
            </a:xfrm>
            <a:custGeom>
              <a:avLst/>
              <a:gdLst>
                <a:gd name="T0" fmla="*/ 0 w 24"/>
                <a:gd name="T1" fmla="*/ 0 h 438"/>
                <a:gd name="T2" fmla="*/ 12 w 24"/>
                <a:gd name="T3" fmla="*/ 0 h 438"/>
                <a:gd name="T4" fmla="*/ 24 w 24"/>
                <a:gd name="T5" fmla="*/ 438 h 438"/>
                <a:gd name="T6" fmla="*/ 12 w 24"/>
                <a:gd name="T7" fmla="*/ 438 h 438"/>
                <a:gd name="T8" fmla="*/ 0 w 24"/>
                <a:gd name="T9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38">
                  <a:moveTo>
                    <a:pt x="0" y="0"/>
                  </a:moveTo>
                  <a:lnTo>
                    <a:pt x="12" y="0"/>
                  </a:lnTo>
                  <a:lnTo>
                    <a:pt x="24" y="438"/>
                  </a:lnTo>
                  <a:lnTo>
                    <a:pt x="12" y="4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56"/>
            <p:cNvSpPr>
              <a:spLocks/>
            </p:cNvSpPr>
            <p:nvPr/>
          </p:nvSpPr>
          <p:spPr bwMode="auto">
            <a:xfrm>
              <a:off x="1602" y="2034"/>
              <a:ext cx="24" cy="66"/>
            </a:xfrm>
            <a:custGeom>
              <a:avLst/>
              <a:gdLst>
                <a:gd name="T0" fmla="*/ 0 w 24"/>
                <a:gd name="T1" fmla="*/ 0 h 66"/>
                <a:gd name="T2" fmla="*/ 12 w 24"/>
                <a:gd name="T3" fmla="*/ 0 h 66"/>
                <a:gd name="T4" fmla="*/ 24 w 24"/>
                <a:gd name="T5" fmla="*/ 66 h 66"/>
                <a:gd name="T6" fmla="*/ 12 w 24"/>
                <a:gd name="T7" fmla="*/ 66 h 66"/>
                <a:gd name="T8" fmla="*/ 0 w 2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">
                  <a:moveTo>
                    <a:pt x="0" y="0"/>
                  </a:moveTo>
                  <a:lnTo>
                    <a:pt x="12" y="0"/>
                  </a:lnTo>
                  <a:lnTo>
                    <a:pt x="24" y="66"/>
                  </a:lnTo>
                  <a:lnTo>
                    <a:pt x="12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55"/>
            <p:cNvSpPr>
              <a:spLocks/>
            </p:cNvSpPr>
            <p:nvPr/>
          </p:nvSpPr>
          <p:spPr bwMode="auto">
            <a:xfrm>
              <a:off x="1614" y="2100"/>
              <a:ext cx="24" cy="54"/>
            </a:xfrm>
            <a:custGeom>
              <a:avLst/>
              <a:gdLst>
                <a:gd name="T0" fmla="*/ 0 w 24"/>
                <a:gd name="T1" fmla="*/ 0 h 54"/>
                <a:gd name="T2" fmla="*/ 12 w 24"/>
                <a:gd name="T3" fmla="*/ 0 h 54"/>
                <a:gd name="T4" fmla="*/ 24 w 24"/>
                <a:gd name="T5" fmla="*/ 54 h 54"/>
                <a:gd name="T6" fmla="*/ 12 w 24"/>
                <a:gd name="T7" fmla="*/ 54 h 54"/>
                <a:gd name="T8" fmla="*/ 0 w 2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4">
                  <a:moveTo>
                    <a:pt x="0" y="0"/>
                  </a:moveTo>
                  <a:lnTo>
                    <a:pt x="12" y="0"/>
                  </a:lnTo>
                  <a:lnTo>
                    <a:pt x="24" y="54"/>
                  </a:lnTo>
                  <a:lnTo>
                    <a:pt x="12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4"/>
            <p:cNvSpPr>
              <a:spLocks/>
            </p:cNvSpPr>
            <p:nvPr/>
          </p:nvSpPr>
          <p:spPr bwMode="auto">
            <a:xfrm>
              <a:off x="1626" y="690"/>
              <a:ext cx="24" cy="1464"/>
            </a:xfrm>
            <a:custGeom>
              <a:avLst/>
              <a:gdLst>
                <a:gd name="T0" fmla="*/ 12 w 24"/>
                <a:gd name="T1" fmla="*/ 1464 h 1464"/>
                <a:gd name="T2" fmla="*/ 0 w 24"/>
                <a:gd name="T3" fmla="*/ 1464 h 1464"/>
                <a:gd name="T4" fmla="*/ 12 w 24"/>
                <a:gd name="T5" fmla="*/ 0 h 1464"/>
                <a:gd name="T6" fmla="*/ 24 w 24"/>
                <a:gd name="T7" fmla="*/ 0 h 1464"/>
                <a:gd name="T8" fmla="*/ 12 w 24"/>
                <a:gd name="T9" fmla="*/ 1464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64">
                  <a:moveTo>
                    <a:pt x="12" y="1464"/>
                  </a:moveTo>
                  <a:lnTo>
                    <a:pt x="0" y="146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46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53"/>
            <p:cNvSpPr>
              <a:spLocks/>
            </p:cNvSpPr>
            <p:nvPr/>
          </p:nvSpPr>
          <p:spPr bwMode="auto">
            <a:xfrm>
              <a:off x="1638" y="690"/>
              <a:ext cx="24" cy="558"/>
            </a:xfrm>
            <a:custGeom>
              <a:avLst/>
              <a:gdLst>
                <a:gd name="T0" fmla="*/ 0 w 24"/>
                <a:gd name="T1" fmla="*/ 0 h 558"/>
                <a:gd name="T2" fmla="*/ 12 w 24"/>
                <a:gd name="T3" fmla="*/ 0 h 558"/>
                <a:gd name="T4" fmla="*/ 24 w 24"/>
                <a:gd name="T5" fmla="*/ 558 h 558"/>
                <a:gd name="T6" fmla="*/ 12 w 24"/>
                <a:gd name="T7" fmla="*/ 558 h 558"/>
                <a:gd name="T8" fmla="*/ 0 w 24"/>
                <a:gd name="T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58">
                  <a:moveTo>
                    <a:pt x="0" y="0"/>
                  </a:moveTo>
                  <a:lnTo>
                    <a:pt x="12" y="0"/>
                  </a:lnTo>
                  <a:lnTo>
                    <a:pt x="24" y="558"/>
                  </a:lnTo>
                  <a:lnTo>
                    <a:pt x="12" y="55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52"/>
            <p:cNvSpPr>
              <a:spLocks/>
            </p:cNvSpPr>
            <p:nvPr/>
          </p:nvSpPr>
          <p:spPr bwMode="auto">
            <a:xfrm>
              <a:off x="1650" y="1248"/>
              <a:ext cx="24" cy="48"/>
            </a:xfrm>
            <a:custGeom>
              <a:avLst/>
              <a:gdLst>
                <a:gd name="T0" fmla="*/ 0 w 24"/>
                <a:gd name="T1" fmla="*/ 0 h 48"/>
                <a:gd name="T2" fmla="*/ 12 w 24"/>
                <a:gd name="T3" fmla="*/ 0 h 48"/>
                <a:gd name="T4" fmla="*/ 24 w 24"/>
                <a:gd name="T5" fmla="*/ 48 h 48"/>
                <a:gd name="T6" fmla="*/ 12 w 24"/>
                <a:gd name="T7" fmla="*/ 48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12" y="0"/>
                  </a:lnTo>
                  <a:lnTo>
                    <a:pt x="24" y="48"/>
                  </a:lnTo>
                  <a:lnTo>
                    <a:pt x="12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51"/>
            <p:cNvSpPr>
              <a:spLocks/>
            </p:cNvSpPr>
            <p:nvPr/>
          </p:nvSpPr>
          <p:spPr bwMode="auto">
            <a:xfrm>
              <a:off x="1662" y="1296"/>
              <a:ext cx="24" cy="48"/>
            </a:xfrm>
            <a:custGeom>
              <a:avLst/>
              <a:gdLst>
                <a:gd name="T0" fmla="*/ 0 w 24"/>
                <a:gd name="T1" fmla="*/ 0 h 48"/>
                <a:gd name="T2" fmla="*/ 12 w 24"/>
                <a:gd name="T3" fmla="*/ 0 h 48"/>
                <a:gd name="T4" fmla="*/ 24 w 24"/>
                <a:gd name="T5" fmla="*/ 42 h 48"/>
                <a:gd name="T6" fmla="*/ 12 w 24"/>
                <a:gd name="T7" fmla="*/ 48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12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0"/>
            <p:cNvSpPr>
              <a:spLocks/>
            </p:cNvSpPr>
            <p:nvPr/>
          </p:nvSpPr>
          <p:spPr bwMode="auto">
            <a:xfrm>
              <a:off x="1674" y="1338"/>
              <a:ext cx="24" cy="30"/>
            </a:xfrm>
            <a:custGeom>
              <a:avLst/>
              <a:gdLst>
                <a:gd name="T0" fmla="*/ 0 w 24"/>
                <a:gd name="T1" fmla="*/ 6 h 30"/>
                <a:gd name="T2" fmla="*/ 12 w 24"/>
                <a:gd name="T3" fmla="*/ 0 h 30"/>
                <a:gd name="T4" fmla="*/ 24 w 24"/>
                <a:gd name="T5" fmla="*/ 24 h 30"/>
                <a:gd name="T6" fmla="*/ 12 w 24"/>
                <a:gd name="T7" fmla="*/ 30 h 30"/>
                <a:gd name="T8" fmla="*/ 0 w 24"/>
                <a:gd name="T9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">
                  <a:moveTo>
                    <a:pt x="0" y="6"/>
                  </a:moveTo>
                  <a:lnTo>
                    <a:pt x="12" y="0"/>
                  </a:lnTo>
                  <a:lnTo>
                    <a:pt x="24" y="24"/>
                  </a:lnTo>
                  <a:lnTo>
                    <a:pt x="12" y="30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49"/>
            <p:cNvSpPr>
              <a:spLocks/>
            </p:cNvSpPr>
            <p:nvPr/>
          </p:nvSpPr>
          <p:spPr bwMode="auto">
            <a:xfrm>
              <a:off x="1686" y="1362"/>
              <a:ext cx="24" cy="678"/>
            </a:xfrm>
            <a:custGeom>
              <a:avLst/>
              <a:gdLst>
                <a:gd name="T0" fmla="*/ 0 w 24"/>
                <a:gd name="T1" fmla="*/ 0 h 678"/>
                <a:gd name="T2" fmla="*/ 12 w 24"/>
                <a:gd name="T3" fmla="*/ 0 h 678"/>
                <a:gd name="T4" fmla="*/ 24 w 24"/>
                <a:gd name="T5" fmla="*/ 678 h 678"/>
                <a:gd name="T6" fmla="*/ 12 w 24"/>
                <a:gd name="T7" fmla="*/ 678 h 678"/>
                <a:gd name="T8" fmla="*/ 0 w 24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78">
                  <a:moveTo>
                    <a:pt x="0" y="0"/>
                  </a:moveTo>
                  <a:lnTo>
                    <a:pt x="12" y="0"/>
                  </a:lnTo>
                  <a:lnTo>
                    <a:pt x="24" y="678"/>
                  </a:lnTo>
                  <a:lnTo>
                    <a:pt x="12" y="6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648"/>
            <p:cNvSpPr>
              <a:spLocks/>
            </p:cNvSpPr>
            <p:nvPr/>
          </p:nvSpPr>
          <p:spPr bwMode="auto">
            <a:xfrm>
              <a:off x="1698" y="1962"/>
              <a:ext cx="24" cy="78"/>
            </a:xfrm>
            <a:custGeom>
              <a:avLst/>
              <a:gdLst>
                <a:gd name="T0" fmla="*/ 12 w 24"/>
                <a:gd name="T1" fmla="*/ 78 h 78"/>
                <a:gd name="T2" fmla="*/ 0 w 24"/>
                <a:gd name="T3" fmla="*/ 78 h 78"/>
                <a:gd name="T4" fmla="*/ 12 w 24"/>
                <a:gd name="T5" fmla="*/ 0 h 78"/>
                <a:gd name="T6" fmla="*/ 24 w 24"/>
                <a:gd name="T7" fmla="*/ 0 h 78"/>
                <a:gd name="T8" fmla="*/ 12 w 2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">
                  <a:moveTo>
                    <a:pt x="12" y="78"/>
                  </a:moveTo>
                  <a:lnTo>
                    <a:pt x="0" y="7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47"/>
            <p:cNvSpPr>
              <a:spLocks/>
            </p:cNvSpPr>
            <p:nvPr/>
          </p:nvSpPr>
          <p:spPr bwMode="auto">
            <a:xfrm>
              <a:off x="1710" y="882"/>
              <a:ext cx="24" cy="1080"/>
            </a:xfrm>
            <a:custGeom>
              <a:avLst/>
              <a:gdLst>
                <a:gd name="T0" fmla="*/ 12 w 24"/>
                <a:gd name="T1" fmla="*/ 1080 h 1080"/>
                <a:gd name="T2" fmla="*/ 0 w 24"/>
                <a:gd name="T3" fmla="*/ 1080 h 1080"/>
                <a:gd name="T4" fmla="*/ 12 w 24"/>
                <a:gd name="T5" fmla="*/ 0 h 1080"/>
                <a:gd name="T6" fmla="*/ 24 w 24"/>
                <a:gd name="T7" fmla="*/ 0 h 1080"/>
                <a:gd name="T8" fmla="*/ 12 w 24"/>
                <a:gd name="T9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80">
                  <a:moveTo>
                    <a:pt x="12" y="1080"/>
                  </a:moveTo>
                  <a:lnTo>
                    <a:pt x="0" y="108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8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46"/>
            <p:cNvSpPr>
              <a:spLocks/>
            </p:cNvSpPr>
            <p:nvPr/>
          </p:nvSpPr>
          <p:spPr bwMode="auto">
            <a:xfrm>
              <a:off x="1722" y="882"/>
              <a:ext cx="18" cy="360"/>
            </a:xfrm>
            <a:custGeom>
              <a:avLst/>
              <a:gdLst>
                <a:gd name="T0" fmla="*/ 0 w 18"/>
                <a:gd name="T1" fmla="*/ 0 h 360"/>
                <a:gd name="T2" fmla="*/ 12 w 18"/>
                <a:gd name="T3" fmla="*/ 0 h 360"/>
                <a:gd name="T4" fmla="*/ 18 w 18"/>
                <a:gd name="T5" fmla="*/ 360 h 360"/>
                <a:gd name="T6" fmla="*/ 6 w 18"/>
                <a:gd name="T7" fmla="*/ 360 h 360"/>
                <a:gd name="T8" fmla="*/ 0 w 18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60">
                  <a:moveTo>
                    <a:pt x="0" y="0"/>
                  </a:moveTo>
                  <a:lnTo>
                    <a:pt x="12" y="0"/>
                  </a:lnTo>
                  <a:lnTo>
                    <a:pt x="18" y="360"/>
                  </a:lnTo>
                  <a:lnTo>
                    <a:pt x="6" y="3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45"/>
            <p:cNvSpPr>
              <a:spLocks/>
            </p:cNvSpPr>
            <p:nvPr/>
          </p:nvSpPr>
          <p:spPr bwMode="auto">
            <a:xfrm>
              <a:off x="1728" y="1170"/>
              <a:ext cx="24" cy="72"/>
            </a:xfrm>
            <a:custGeom>
              <a:avLst/>
              <a:gdLst>
                <a:gd name="T0" fmla="*/ 12 w 24"/>
                <a:gd name="T1" fmla="*/ 72 h 72"/>
                <a:gd name="T2" fmla="*/ 0 w 24"/>
                <a:gd name="T3" fmla="*/ 72 h 72"/>
                <a:gd name="T4" fmla="*/ 12 w 24"/>
                <a:gd name="T5" fmla="*/ 0 h 72"/>
                <a:gd name="T6" fmla="*/ 24 w 24"/>
                <a:gd name="T7" fmla="*/ 6 h 72"/>
                <a:gd name="T8" fmla="*/ 12 w 2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12" y="72"/>
                  </a:moveTo>
                  <a:lnTo>
                    <a:pt x="0" y="72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7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644"/>
            <p:cNvSpPr>
              <a:spLocks/>
            </p:cNvSpPr>
            <p:nvPr/>
          </p:nvSpPr>
          <p:spPr bwMode="auto">
            <a:xfrm>
              <a:off x="1740" y="1038"/>
              <a:ext cx="24" cy="132"/>
            </a:xfrm>
            <a:custGeom>
              <a:avLst/>
              <a:gdLst>
                <a:gd name="T0" fmla="*/ 12 w 24"/>
                <a:gd name="T1" fmla="*/ 132 h 132"/>
                <a:gd name="T2" fmla="*/ 0 w 24"/>
                <a:gd name="T3" fmla="*/ 132 h 132"/>
                <a:gd name="T4" fmla="*/ 12 w 24"/>
                <a:gd name="T5" fmla="*/ 0 h 132"/>
                <a:gd name="T6" fmla="*/ 24 w 24"/>
                <a:gd name="T7" fmla="*/ 0 h 132"/>
                <a:gd name="T8" fmla="*/ 12 w 24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12" y="132"/>
                  </a:moveTo>
                  <a:lnTo>
                    <a:pt x="0" y="13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43"/>
            <p:cNvSpPr>
              <a:spLocks/>
            </p:cNvSpPr>
            <p:nvPr/>
          </p:nvSpPr>
          <p:spPr bwMode="auto">
            <a:xfrm>
              <a:off x="1752" y="1038"/>
              <a:ext cx="24" cy="390"/>
            </a:xfrm>
            <a:custGeom>
              <a:avLst/>
              <a:gdLst>
                <a:gd name="T0" fmla="*/ 0 w 24"/>
                <a:gd name="T1" fmla="*/ 0 h 390"/>
                <a:gd name="T2" fmla="*/ 12 w 24"/>
                <a:gd name="T3" fmla="*/ 0 h 390"/>
                <a:gd name="T4" fmla="*/ 24 w 24"/>
                <a:gd name="T5" fmla="*/ 390 h 390"/>
                <a:gd name="T6" fmla="*/ 12 w 24"/>
                <a:gd name="T7" fmla="*/ 390 h 390"/>
                <a:gd name="T8" fmla="*/ 0 w 24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0">
                  <a:moveTo>
                    <a:pt x="0" y="0"/>
                  </a:moveTo>
                  <a:lnTo>
                    <a:pt x="12" y="0"/>
                  </a:lnTo>
                  <a:lnTo>
                    <a:pt x="24" y="390"/>
                  </a:lnTo>
                  <a:lnTo>
                    <a:pt x="12" y="3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642"/>
            <p:cNvSpPr>
              <a:spLocks/>
            </p:cNvSpPr>
            <p:nvPr/>
          </p:nvSpPr>
          <p:spPr bwMode="auto">
            <a:xfrm>
              <a:off x="1764" y="1428"/>
              <a:ext cx="24" cy="528"/>
            </a:xfrm>
            <a:custGeom>
              <a:avLst/>
              <a:gdLst>
                <a:gd name="T0" fmla="*/ 0 w 24"/>
                <a:gd name="T1" fmla="*/ 0 h 528"/>
                <a:gd name="T2" fmla="*/ 12 w 24"/>
                <a:gd name="T3" fmla="*/ 0 h 528"/>
                <a:gd name="T4" fmla="*/ 24 w 24"/>
                <a:gd name="T5" fmla="*/ 528 h 528"/>
                <a:gd name="T6" fmla="*/ 12 w 24"/>
                <a:gd name="T7" fmla="*/ 528 h 528"/>
                <a:gd name="T8" fmla="*/ 0 w 24"/>
                <a:gd name="T9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28">
                  <a:moveTo>
                    <a:pt x="0" y="0"/>
                  </a:moveTo>
                  <a:lnTo>
                    <a:pt x="12" y="0"/>
                  </a:lnTo>
                  <a:lnTo>
                    <a:pt x="24" y="528"/>
                  </a:lnTo>
                  <a:lnTo>
                    <a:pt x="12" y="52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41"/>
            <p:cNvSpPr>
              <a:spLocks/>
            </p:cNvSpPr>
            <p:nvPr/>
          </p:nvSpPr>
          <p:spPr bwMode="auto">
            <a:xfrm>
              <a:off x="1776" y="1956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40"/>
            <p:cNvSpPr>
              <a:spLocks/>
            </p:cNvSpPr>
            <p:nvPr/>
          </p:nvSpPr>
          <p:spPr bwMode="auto">
            <a:xfrm>
              <a:off x="1788" y="894"/>
              <a:ext cx="24" cy="1194"/>
            </a:xfrm>
            <a:custGeom>
              <a:avLst/>
              <a:gdLst>
                <a:gd name="T0" fmla="*/ 12 w 24"/>
                <a:gd name="T1" fmla="*/ 1194 h 1194"/>
                <a:gd name="T2" fmla="*/ 0 w 24"/>
                <a:gd name="T3" fmla="*/ 1194 h 1194"/>
                <a:gd name="T4" fmla="*/ 12 w 24"/>
                <a:gd name="T5" fmla="*/ 0 h 1194"/>
                <a:gd name="T6" fmla="*/ 24 w 24"/>
                <a:gd name="T7" fmla="*/ 0 h 1194"/>
                <a:gd name="T8" fmla="*/ 12 w 24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94">
                  <a:moveTo>
                    <a:pt x="12" y="1194"/>
                  </a:moveTo>
                  <a:lnTo>
                    <a:pt x="0" y="119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9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39"/>
            <p:cNvSpPr>
              <a:spLocks/>
            </p:cNvSpPr>
            <p:nvPr/>
          </p:nvSpPr>
          <p:spPr bwMode="auto">
            <a:xfrm>
              <a:off x="1800" y="894"/>
              <a:ext cx="24" cy="204"/>
            </a:xfrm>
            <a:custGeom>
              <a:avLst/>
              <a:gdLst>
                <a:gd name="T0" fmla="*/ 0 w 24"/>
                <a:gd name="T1" fmla="*/ 0 h 204"/>
                <a:gd name="T2" fmla="*/ 12 w 24"/>
                <a:gd name="T3" fmla="*/ 0 h 204"/>
                <a:gd name="T4" fmla="*/ 24 w 24"/>
                <a:gd name="T5" fmla="*/ 204 h 204"/>
                <a:gd name="T6" fmla="*/ 12 w 24"/>
                <a:gd name="T7" fmla="*/ 204 h 204"/>
                <a:gd name="T8" fmla="*/ 0 w 24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0" y="0"/>
                  </a:moveTo>
                  <a:lnTo>
                    <a:pt x="12" y="0"/>
                  </a:lnTo>
                  <a:lnTo>
                    <a:pt x="24" y="204"/>
                  </a:lnTo>
                  <a:lnTo>
                    <a:pt x="12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38"/>
            <p:cNvSpPr>
              <a:spLocks/>
            </p:cNvSpPr>
            <p:nvPr/>
          </p:nvSpPr>
          <p:spPr bwMode="auto">
            <a:xfrm>
              <a:off x="1812" y="1098"/>
              <a:ext cx="24" cy="324"/>
            </a:xfrm>
            <a:custGeom>
              <a:avLst/>
              <a:gdLst>
                <a:gd name="T0" fmla="*/ 0 w 24"/>
                <a:gd name="T1" fmla="*/ 0 h 324"/>
                <a:gd name="T2" fmla="*/ 12 w 24"/>
                <a:gd name="T3" fmla="*/ 0 h 324"/>
                <a:gd name="T4" fmla="*/ 24 w 24"/>
                <a:gd name="T5" fmla="*/ 324 h 324"/>
                <a:gd name="T6" fmla="*/ 12 w 24"/>
                <a:gd name="T7" fmla="*/ 324 h 324"/>
                <a:gd name="T8" fmla="*/ 0 w 24"/>
                <a:gd name="T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24">
                  <a:moveTo>
                    <a:pt x="0" y="0"/>
                  </a:moveTo>
                  <a:lnTo>
                    <a:pt x="12" y="0"/>
                  </a:lnTo>
                  <a:lnTo>
                    <a:pt x="24" y="324"/>
                  </a:lnTo>
                  <a:lnTo>
                    <a:pt x="12" y="3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37"/>
            <p:cNvSpPr>
              <a:spLocks/>
            </p:cNvSpPr>
            <p:nvPr/>
          </p:nvSpPr>
          <p:spPr bwMode="auto">
            <a:xfrm>
              <a:off x="1824" y="1206"/>
              <a:ext cx="24" cy="216"/>
            </a:xfrm>
            <a:custGeom>
              <a:avLst/>
              <a:gdLst>
                <a:gd name="T0" fmla="*/ 12 w 24"/>
                <a:gd name="T1" fmla="*/ 216 h 216"/>
                <a:gd name="T2" fmla="*/ 0 w 24"/>
                <a:gd name="T3" fmla="*/ 216 h 216"/>
                <a:gd name="T4" fmla="*/ 12 w 24"/>
                <a:gd name="T5" fmla="*/ 0 h 216"/>
                <a:gd name="T6" fmla="*/ 24 w 24"/>
                <a:gd name="T7" fmla="*/ 0 h 216"/>
                <a:gd name="T8" fmla="*/ 12 w 24"/>
                <a:gd name="T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12" y="216"/>
                  </a:moveTo>
                  <a:lnTo>
                    <a:pt x="0" y="21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1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36"/>
            <p:cNvSpPr>
              <a:spLocks/>
            </p:cNvSpPr>
            <p:nvPr/>
          </p:nvSpPr>
          <p:spPr bwMode="auto">
            <a:xfrm>
              <a:off x="1836" y="1206"/>
              <a:ext cx="24" cy="480"/>
            </a:xfrm>
            <a:custGeom>
              <a:avLst/>
              <a:gdLst>
                <a:gd name="T0" fmla="*/ 0 w 24"/>
                <a:gd name="T1" fmla="*/ 0 h 480"/>
                <a:gd name="T2" fmla="*/ 12 w 24"/>
                <a:gd name="T3" fmla="*/ 0 h 480"/>
                <a:gd name="T4" fmla="*/ 24 w 24"/>
                <a:gd name="T5" fmla="*/ 480 h 480"/>
                <a:gd name="T6" fmla="*/ 12 w 24"/>
                <a:gd name="T7" fmla="*/ 480 h 480"/>
                <a:gd name="T8" fmla="*/ 0 w 24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0">
                  <a:moveTo>
                    <a:pt x="0" y="0"/>
                  </a:moveTo>
                  <a:lnTo>
                    <a:pt x="12" y="0"/>
                  </a:lnTo>
                  <a:lnTo>
                    <a:pt x="24" y="480"/>
                  </a:lnTo>
                  <a:lnTo>
                    <a:pt x="12" y="48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35"/>
            <p:cNvSpPr>
              <a:spLocks/>
            </p:cNvSpPr>
            <p:nvPr/>
          </p:nvSpPr>
          <p:spPr bwMode="auto">
            <a:xfrm>
              <a:off x="1848" y="1686"/>
              <a:ext cx="24" cy="372"/>
            </a:xfrm>
            <a:custGeom>
              <a:avLst/>
              <a:gdLst>
                <a:gd name="T0" fmla="*/ 0 w 24"/>
                <a:gd name="T1" fmla="*/ 0 h 372"/>
                <a:gd name="T2" fmla="*/ 12 w 24"/>
                <a:gd name="T3" fmla="*/ 0 h 372"/>
                <a:gd name="T4" fmla="*/ 24 w 24"/>
                <a:gd name="T5" fmla="*/ 372 h 372"/>
                <a:gd name="T6" fmla="*/ 12 w 24"/>
                <a:gd name="T7" fmla="*/ 372 h 372"/>
                <a:gd name="T8" fmla="*/ 0 w 24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72">
                  <a:moveTo>
                    <a:pt x="0" y="0"/>
                  </a:moveTo>
                  <a:lnTo>
                    <a:pt x="12" y="0"/>
                  </a:lnTo>
                  <a:lnTo>
                    <a:pt x="24" y="372"/>
                  </a:lnTo>
                  <a:lnTo>
                    <a:pt x="12" y="3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634"/>
            <p:cNvSpPr>
              <a:spLocks/>
            </p:cNvSpPr>
            <p:nvPr/>
          </p:nvSpPr>
          <p:spPr bwMode="auto">
            <a:xfrm>
              <a:off x="1860" y="2058"/>
              <a:ext cx="18" cy="78"/>
            </a:xfrm>
            <a:custGeom>
              <a:avLst/>
              <a:gdLst>
                <a:gd name="T0" fmla="*/ 0 w 18"/>
                <a:gd name="T1" fmla="*/ 0 h 78"/>
                <a:gd name="T2" fmla="*/ 12 w 18"/>
                <a:gd name="T3" fmla="*/ 0 h 78"/>
                <a:gd name="T4" fmla="*/ 18 w 18"/>
                <a:gd name="T5" fmla="*/ 78 h 78"/>
                <a:gd name="T6" fmla="*/ 6 w 18"/>
                <a:gd name="T7" fmla="*/ 78 h 78"/>
                <a:gd name="T8" fmla="*/ 0 w 1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0" y="0"/>
                  </a:moveTo>
                  <a:lnTo>
                    <a:pt x="12" y="0"/>
                  </a:lnTo>
                  <a:lnTo>
                    <a:pt x="18" y="78"/>
                  </a:lnTo>
                  <a:lnTo>
                    <a:pt x="6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633"/>
            <p:cNvSpPr>
              <a:spLocks/>
            </p:cNvSpPr>
            <p:nvPr/>
          </p:nvSpPr>
          <p:spPr bwMode="auto">
            <a:xfrm>
              <a:off x="1866" y="1008"/>
              <a:ext cx="24" cy="1128"/>
            </a:xfrm>
            <a:custGeom>
              <a:avLst/>
              <a:gdLst>
                <a:gd name="T0" fmla="*/ 12 w 24"/>
                <a:gd name="T1" fmla="*/ 1128 h 1128"/>
                <a:gd name="T2" fmla="*/ 0 w 24"/>
                <a:gd name="T3" fmla="*/ 1128 h 1128"/>
                <a:gd name="T4" fmla="*/ 12 w 24"/>
                <a:gd name="T5" fmla="*/ 0 h 1128"/>
                <a:gd name="T6" fmla="*/ 24 w 24"/>
                <a:gd name="T7" fmla="*/ 0 h 1128"/>
                <a:gd name="T8" fmla="*/ 12 w 24"/>
                <a:gd name="T9" fmla="*/ 112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28">
                  <a:moveTo>
                    <a:pt x="12" y="1128"/>
                  </a:moveTo>
                  <a:lnTo>
                    <a:pt x="0" y="112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2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632"/>
            <p:cNvSpPr>
              <a:spLocks/>
            </p:cNvSpPr>
            <p:nvPr/>
          </p:nvSpPr>
          <p:spPr bwMode="auto">
            <a:xfrm>
              <a:off x="1878" y="1008"/>
              <a:ext cx="24" cy="336"/>
            </a:xfrm>
            <a:custGeom>
              <a:avLst/>
              <a:gdLst>
                <a:gd name="T0" fmla="*/ 0 w 24"/>
                <a:gd name="T1" fmla="*/ 0 h 336"/>
                <a:gd name="T2" fmla="*/ 12 w 24"/>
                <a:gd name="T3" fmla="*/ 0 h 336"/>
                <a:gd name="T4" fmla="*/ 24 w 24"/>
                <a:gd name="T5" fmla="*/ 336 h 336"/>
                <a:gd name="T6" fmla="*/ 12 w 24"/>
                <a:gd name="T7" fmla="*/ 336 h 336"/>
                <a:gd name="T8" fmla="*/ 0 w 24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36">
                  <a:moveTo>
                    <a:pt x="0" y="0"/>
                  </a:moveTo>
                  <a:lnTo>
                    <a:pt x="12" y="0"/>
                  </a:lnTo>
                  <a:lnTo>
                    <a:pt x="24" y="336"/>
                  </a:lnTo>
                  <a:lnTo>
                    <a:pt x="12" y="3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31"/>
            <p:cNvSpPr>
              <a:spLocks/>
            </p:cNvSpPr>
            <p:nvPr/>
          </p:nvSpPr>
          <p:spPr bwMode="auto">
            <a:xfrm>
              <a:off x="1890" y="1302"/>
              <a:ext cx="24" cy="42"/>
            </a:xfrm>
            <a:custGeom>
              <a:avLst/>
              <a:gdLst>
                <a:gd name="T0" fmla="*/ 12 w 24"/>
                <a:gd name="T1" fmla="*/ 42 h 42"/>
                <a:gd name="T2" fmla="*/ 0 w 24"/>
                <a:gd name="T3" fmla="*/ 42 h 42"/>
                <a:gd name="T4" fmla="*/ 12 w 24"/>
                <a:gd name="T5" fmla="*/ 0 h 42"/>
                <a:gd name="T6" fmla="*/ 24 w 24"/>
                <a:gd name="T7" fmla="*/ 0 h 42"/>
                <a:gd name="T8" fmla="*/ 12 w 24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2">
                  <a:moveTo>
                    <a:pt x="12" y="42"/>
                  </a:moveTo>
                  <a:lnTo>
                    <a:pt x="0" y="4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30"/>
            <p:cNvSpPr>
              <a:spLocks/>
            </p:cNvSpPr>
            <p:nvPr/>
          </p:nvSpPr>
          <p:spPr bwMode="auto">
            <a:xfrm>
              <a:off x="1902" y="1302"/>
              <a:ext cx="24" cy="216"/>
            </a:xfrm>
            <a:custGeom>
              <a:avLst/>
              <a:gdLst>
                <a:gd name="T0" fmla="*/ 0 w 24"/>
                <a:gd name="T1" fmla="*/ 0 h 216"/>
                <a:gd name="T2" fmla="*/ 12 w 24"/>
                <a:gd name="T3" fmla="*/ 0 h 216"/>
                <a:gd name="T4" fmla="*/ 24 w 24"/>
                <a:gd name="T5" fmla="*/ 216 h 216"/>
                <a:gd name="T6" fmla="*/ 12 w 24"/>
                <a:gd name="T7" fmla="*/ 216 h 216"/>
                <a:gd name="T8" fmla="*/ 0 w 24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0" y="0"/>
                  </a:moveTo>
                  <a:lnTo>
                    <a:pt x="12" y="0"/>
                  </a:lnTo>
                  <a:lnTo>
                    <a:pt x="24" y="216"/>
                  </a:lnTo>
                  <a:lnTo>
                    <a:pt x="12" y="2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629"/>
            <p:cNvSpPr>
              <a:spLocks/>
            </p:cNvSpPr>
            <p:nvPr/>
          </p:nvSpPr>
          <p:spPr bwMode="auto">
            <a:xfrm>
              <a:off x="1914" y="1518"/>
              <a:ext cx="24" cy="174"/>
            </a:xfrm>
            <a:custGeom>
              <a:avLst/>
              <a:gdLst>
                <a:gd name="T0" fmla="*/ 0 w 24"/>
                <a:gd name="T1" fmla="*/ 0 h 174"/>
                <a:gd name="T2" fmla="*/ 12 w 24"/>
                <a:gd name="T3" fmla="*/ 0 h 174"/>
                <a:gd name="T4" fmla="*/ 24 w 24"/>
                <a:gd name="T5" fmla="*/ 174 h 174"/>
                <a:gd name="T6" fmla="*/ 12 w 24"/>
                <a:gd name="T7" fmla="*/ 174 h 174"/>
                <a:gd name="T8" fmla="*/ 0 w 24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">
                  <a:moveTo>
                    <a:pt x="0" y="0"/>
                  </a:moveTo>
                  <a:lnTo>
                    <a:pt x="12" y="0"/>
                  </a:lnTo>
                  <a:lnTo>
                    <a:pt x="24" y="174"/>
                  </a:lnTo>
                  <a:lnTo>
                    <a:pt x="12" y="1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28"/>
            <p:cNvSpPr>
              <a:spLocks/>
            </p:cNvSpPr>
            <p:nvPr/>
          </p:nvSpPr>
          <p:spPr bwMode="auto">
            <a:xfrm>
              <a:off x="1926" y="1692"/>
              <a:ext cx="24" cy="270"/>
            </a:xfrm>
            <a:custGeom>
              <a:avLst/>
              <a:gdLst>
                <a:gd name="T0" fmla="*/ 0 w 24"/>
                <a:gd name="T1" fmla="*/ 0 h 270"/>
                <a:gd name="T2" fmla="*/ 12 w 24"/>
                <a:gd name="T3" fmla="*/ 0 h 270"/>
                <a:gd name="T4" fmla="*/ 24 w 24"/>
                <a:gd name="T5" fmla="*/ 270 h 270"/>
                <a:gd name="T6" fmla="*/ 12 w 24"/>
                <a:gd name="T7" fmla="*/ 270 h 270"/>
                <a:gd name="T8" fmla="*/ 0 w 24"/>
                <a:gd name="T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0">
                  <a:moveTo>
                    <a:pt x="0" y="0"/>
                  </a:moveTo>
                  <a:lnTo>
                    <a:pt x="12" y="0"/>
                  </a:lnTo>
                  <a:lnTo>
                    <a:pt x="24" y="270"/>
                  </a:lnTo>
                  <a:lnTo>
                    <a:pt x="12" y="27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27"/>
            <p:cNvSpPr>
              <a:spLocks/>
            </p:cNvSpPr>
            <p:nvPr/>
          </p:nvSpPr>
          <p:spPr bwMode="auto">
            <a:xfrm>
              <a:off x="1938" y="1962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12 w 24"/>
                <a:gd name="T3" fmla="*/ 0 h 90"/>
                <a:gd name="T4" fmla="*/ 24 w 24"/>
                <a:gd name="T5" fmla="*/ 90 h 90"/>
                <a:gd name="T6" fmla="*/ 12 w 24"/>
                <a:gd name="T7" fmla="*/ 90 h 90"/>
                <a:gd name="T8" fmla="*/ 0 w 24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12" y="0"/>
                  </a:lnTo>
                  <a:lnTo>
                    <a:pt x="24" y="90"/>
                  </a:lnTo>
                  <a:lnTo>
                    <a:pt x="12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26"/>
            <p:cNvSpPr>
              <a:spLocks/>
            </p:cNvSpPr>
            <p:nvPr/>
          </p:nvSpPr>
          <p:spPr bwMode="auto">
            <a:xfrm>
              <a:off x="1950" y="1008"/>
              <a:ext cx="24" cy="1044"/>
            </a:xfrm>
            <a:custGeom>
              <a:avLst/>
              <a:gdLst>
                <a:gd name="T0" fmla="*/ 12 w 24"/>
                <a:gd name="T1" fmla="*/ 1044 h 1044"/>
                <a:gd name="T2" fmla="*/ 0 w 24"/>
                <a:gd name="T3" fmla="*/ 1044 h 1044"/>
                <a:gd name="T4" fmla="*/ 12 w 24"/>
                <a:gd name="T5" fmla="*/ 0 h 1044"/>
                <a:gd name="T6" fmla="*/ 24 w 24"/>
                <a:gd name="T7" fmla="*/ 0 h 1044"/>
                <a:gd name="T8" fmla="*/ 12 w 24"/>
                <a:gd name="T9" fmla="*/ 104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44">
                  <a:moveTo>
                    <a:pt x="12" y="1044"/>
                  </a:moveTo>
                  <a:lnTo>
                    <a:pt x="0" y="104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4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25"/>
            <p:cNvSpPr>
              <a:spLocks/>
            </p:cNvSpPr>
            <p:nvPr/>
          </p:nvSpPr>
          <p:spPr bwMode="auto">
            <a:xfrm>
              <a:off x="1962" y="1008"/>
              <a:ext cx="24" cy="138"/>
            </a:xfrm>
            <a:custGeom>
              <a:avLst/>
              <a:gdLst>
                <a:gd name="T0" fmla="*/ 0 w 24"/>
                <a:gd name="T1" fmla="*/ 0 h 138"/>
                <a:gd name="T2" fmla="*/ 12 w 24"/>
                <a:gd name="T3" fmla="*/ 0 h 138"/>
                <a:gd name="T4" fmla="*/ 24 w 24"/>
                <a:gd name="T5" fmla="*/ 138 h 138"/>
                <a:gd name="T6" fmla="*/ 12 w 24"/>
                <a:gd name="T7" fmla="*/ 138 h 138"/>
                <a:gd name="T8" fmla="*/ 0 w 24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8">
                  <a:moveTo>
                    <a:pt x="0" y="0"/>
                  </a:moveTo>
                  <a:lnTo>
                    <a:pt x="12" y="0"/>
                  </a:lnTo>
                  <a:lnTo>
                    <a:pt x="24" y="138"/>
                  </a:lnTo>
                  <a:lnTo>
                    <a:pt x="12" y="1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24"/>
            <p:cNvSpPr>
              <a:spLocks/>
            </p:cNvSpPr>
            <p:nvPr/>
          </p:nvSpPr>
          <p:spPr bwMode="auto">
            <a:xfrm>
              <a:off x="1974" y="1146"/>
              <a:ext cx="24" cy="438"/>
            </a:xfrm>
            <a:custGeom>
              <a:avLst/>
              <a:gdLst>
                <a:gd name="T0" fmla="*/ 0 w 24"/>
                <a:gd name="T1" fmla="*/ 0 h 438"/>
                <a:gd name="T2" fmla="*/ 12 w 24"/>
                <a:gd name="T3" fmla="*/ 0 h 438"/>
                <a:gd name="T4" fmla="*/ 24 w 24"/>
                <a:gd name="T5" fmla="*/ 438 h 438"/>
                <a:gd name="T6" fmla="*/ 12 w 24"/>
                <a:gd name="T7" fmla="*/ 438 h 438"/>
                <a:gd name="T8" fmla="*/ 0 w 24"/>
                <a:gd name="T9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38">
                  <a:moveTo>
                    <a:pt x="0" y="0"/>
                  </a:moveTo>
                  <a:lnTo>
                    <a:pt x="12" y="0"/>
                  </a:lnTo>
                  <a:lnTo>
                    <a:pt x="24" y="438"/>
                  </a:lnTo>
                  <a:lnTo>
                    <a:pt x="12" y="4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23"/>
            <p:cNvSpPr>
              <a:spLocks/>
            </p:cNvSpPr>
            <p:nvPr/>
          </p:nvSpPr>
          <p:spPr bwMode="auto">
            <a:xfrm>
              <a:off x="1986" y="1392"/>
              <a:ext cx="24" cy="192"/>
            </a:xfrm>
            <a:custGeom>
              <a:avLst/>
              <a:gdLst>
                <a:gd name="T0" fmla="*/ 12 w 24"/>
                <a:gd name="T1" fmla="*/ 192 h 192"/>
                <a:gd name="T2" fmla="*/ 0 w 24"/>
                <a:gd name="T3" fmla="*/ 192 h 192"/>
                <a:gd name="T4" fmla="*/ 12 w 24"/>
                <a:gd name="T5" fmla="*/ 0 h 192"/>
                <a:gd name="T6" fmla="*/ 24 w 24"/>
                <a:gd name="T7" fmla="*/ 0 h 192"/>
                <a:gd name="T8" fmla="*/ 12 w 2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2">
                  <a:moveTo>
                    <a:pt x="12" y="192"/>
                  </a:moveTo>
                  <a:lnTo>
                    <a:pt x="0" y="19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9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22"/>
            <p:cNvSpPr>
              <a:spLocks/>
            </p:cNvSpPr>
            <p:nvPr/>
          </p:nvSpPr>
          <p:spPr bwMode="auto">
            <a:xfrm>
              <a:off x="1998" y="1392"/>
              <a:ext cx="18" cy="168"/>
            </a:xfrm>
            <a:custGeom>
              <a:avLst/>
              <a:gdLst>
                <a:gd name="T0" fmla="*/ 0 w 18"/>
                <a:gd name="T1" fmla="*/ 0 h 168"/>
                <a:gd name="T2" fmla="*/ 12 w 18"/>
                <a:gd name="T3" fmla="*/ 0 h 168"/>
                <a:gd name="T4" fmla="*/ 18 w 18"/>
                <a:gd name="T5" fmla="*/ 168 h 168"/>
                <a:gd name="T6" fmla="*/ 6 w 18"/>
                <a:gd name="T7" fmla="*/ 168 h 168"/>
                <a:gd name="T8" fmla="*/ 0 w 18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68">
                  <a:moveTo>
                    <a:pt x="0" y="0"/>
                  </a:moveTo>
                  <a:lnTo>
                    <a:pt x="12" y="0"/>
                  </a:lnTo>
                  <a:lnTo>
                    <a:pt x="18" y="168"/>
                  </a:lnTo>
                  <a:lnTo>
                    <a:pt x="6" y="1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21"/>
            <p:cNvSpPr>
              <a:spLocks/>
            </p:cNvSpPr>
            <p:nvPr/>
          </p:nvSpPr>
          <p:spPr bwMode="auto">
            <a:xfrm>
              <a:off x="2004" y="1560"/>
              <a:ext cx="24" cy="408"/>
            </a:xfrm>
            <a:custGeom>
              <a:avLst/>
              <a:gdLst>
                <a:gd name="T0" fmla="*/ 0 w 24"/>
                <a:gd name="T1" fmla="*/ 0 h 408"/>
                <a:gd name="T2" fmla="*/ 12 w 24"/>
                <a:gd name="T3" fmla="*/ 0 h 408"/>
                <a:gd name="T4" fmla="*/ 24 w 24"/>
                <a:gd name="T5" fmla="*/ 408 h 408"/>
                <a:gd name="T6" fmla="*/ 12 w 24"/>
                <a:gd name="T7" fmla="*/ 408 h 408"/>
                <a:gd name="T8" fmla="*/ 0 w 24"/>
                <a:gd name="T9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08">
                  <a:moveTo>
                    <a:pt x="0" y="0"/>
                  </a:moveTo>
                  <a:lnTo>
                    <a:pt x="12" y="0"/>
                  </a:lnTo>
                  <a:lnTo>
                    <a:pt x="24" y="408"/>
                  </a:lnTo>
                  <a:lnTo>
                    <a:pt x="12" y="40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20"/>
            <p:cNvSpPr>
              <a:spLocks/>
            </p:cNvSpPr>
            <p:nvPr/>
          </p:nvSpPr>
          <p:spPr bwMode="auto">
            <a:xfrm>
              <a:off x="2016" y="1968"/>
              <a:ext cx="24" cy="204"/>
            </a:xfrm>
            <a:custGeom>
              <a:avLst/>
              <a:gdLst>
                <a:gd name="T0" fmla="*/ 0 w 24"/>
                <a:gd name="T1" fmla="*/ 0 h 204"/>
                <a:gd name="T2" fmla="*/ 12 w 24"/>
                <a:gd name="T3" fmla="*/ 0 h 204"/>
                <a:gd name="T4" fmla="*/ 24 w 24"/>
                <a:gd name="T5" fmla="*/ 204 h 204"/>
                <a:gd name="T6" fmla="*/ 12 w 24"/>
                <a:gd name="T7" fmla="*/ 204 h 204"/>
                <a:gd name="T8" fmla="*/ 0 w 24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0" y="0"/>
                  </a:moveTo>
                  <a:lnTo>
                    <a:pt x="12" y="0"/>
                  </a:lnTo>
                  <a:lnTo>
                    <a:pt x="24" y="204"/>
                  </a:lnTo>
                  <a:lnTo>
                    <a:pt x="12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619"/>
            <p:cNvSpPr>
              <a:spLocks/>
            </p:cNvSpPr>
            <p:nvPr/>
          </p:nvSpPr>
          <p:spPr bwMode="auto">
            <a:xfrm>
              <a:off x="2028" y="2016"/>
              <a:ext cx="24" cy="156"/>
            </a:xfrm>
            <a:custGeom>
              <a:avLst/>
              <a:gdLst>
                <a:gd name="T0" fmla="*/ 12 w 24"/>
                <a:gd name="T1" fmla="*/ 156 h 156"/>
                <a:gd name="T2" fmla="*/ 0 w 24"/>
                <a:gd name="T3" fmla="*/ 156 h 156"/>
                <a:gd name="T4" fmla="*/ 12 w 24"/>
                <a:gd name="T5" fmla="*/ 0 h 156"/>
                <a:gd name="T6" fmla="*/ 24 w 24"/>
                <a:gd name="T7" fmla="*/ 0 h 156"/>
                <a:gd name="T8" fmla="*/ 12 w 24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12" y="156"/>
                  </a:moveTo>
                  <a:lnTo>
                    <a:pt x="0" y="15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5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618"/>
            <p:cNvSpPr>
              <a:spLocks/>
            </p:cNvSpPr>
            <p:nvPr/>
          </p:nvSpPr>
          <p:spPr bwMode="auto">
            <a:xfrm>
              <a:off x="2040" y="1026"/>
              <a:ext cx="24" cy="990"/>
            </a:xfrm>
            <a:custGeom>
              <a:avLst/>
              <a:gdLst>
                <a:gd name="T0" fmla="*/ 12 w 24"/>
                <a:gd name="T1" fmla="*/ 990 h 990"/>
                <a:gd name="T2" fmla="*/ 0 w 24"/>
                <a:gd name="T3" fmla="*/ 990 h 990"/>
                <a:gd name="T4" fmla="*/ 12 w 24"/>
                <a:gd name="T5" fmla="*/ 0 h 990"/>
                <a:gd name="T6" fmla="*/ 24 w 24"/>
                <a:gd name="T7" fmla="*/ 0 h 990"/>
                <a:gd name="T8" fmla="*/ 12 w 24"/>
                <a:gd name="T9" fmla="*/ 99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90">
                  <a:moveTo>
                    <a:pt x="12" y="990"/>
                  </a:moveTo>
                  <a:lnTo>
                    <a:pt x="0" y="99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9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617"/>
            <p:cNvSpPr>
              <a:spLocks/>
            </p:cNvSpPr>
            <p:nvPr/>
          </p:nvSpPr>
          <p:spPr bwMode="auto">
            <a:xfrm>
              <a:off x="2052" y="1026"/>
              <a:ext cx="24" cy="168"/>
            </a:xfrm>
            <a:custGeom>
              <a:avLst/>
              <a:gdLst>
                <a:gd name="T0" fmla="*/ 0 w 24"/>
                <a:gd name="T1" fmla="*/ 0 h 168"/>
                <a:gd name="T2" fmla="*/ 12 w 24"/>
                <a:gd name="T3" fmla="*/ 0 h 168"/>
                <a:gd name="T4" fmla="*/ 24 w 24"/>
                <a:gd name="T5" fmla="*/ 168 h 168"/>
                <a:gd name="T6" fmla="*/ 12 w 24"/>
                <a:gd name="T7" fmla="*/ 168 h 168"/>
                <a:gd name="T8" fmla="*/ 0 w 24"/>
                <a:gd name="T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8">
                  <a:moveTo>
                    <a:pt x="0" y="0"/>
                  </a:moveTo>
                  <a:lnTo>
                    <a:pt x="12" y="0"/>
                  </a:lnTo>
                  <a:lnTo>
                    <a:pt x="24" y="168"/>
                  </a:lnTo>
                  <a:lnTo>
                    <a:pt x="12" y="1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616"/>
            <p:cNvSpPr>
              <a:spLocks/>
            </p:cNvSpPr>
            <p:nvPr/>
          </p:nvSpPr>
          <p:spPr bwMode="auto">
            <a:xfrm>
              <a:off x="2064" y="1194"/>
              <a:ext cx="24" cy="366"/>
            </a:xfrm>
            <a:custGeom>
              <a:avLst/>
              <a:gdLst>
                <a:gd name="T0" fmla="*/ 0 w 24"/>
                <a:gd name="T1" fmla="*/ 0 h 366"/>
                <a:gd name="T2" fmla="*/ 12 w 24"/>
                <a:gd name="T3" fmla="*/ 0 h 366"/>
                <a:gd name="T4" fmla="*/ 24 w 24"/>
                <a:gd name="T5" fmla="*/ 366 h 366"/>
                <a:gd name="T6" fmla="*/ 12 w 24"/>
                <a:gd name="T7" fmla="*/ 366 h 366"/>
                <a:gd name="T8" fmla="*/ 0 w 24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6">
                  <a:moveTo>
                    <a:pt x="0" y="0"/>
                  </a:moveTo>
                  <a:lnTo>
                    <a:pt x="12" y="0"/>
                  </a:lnTo>
                  <a:lnTo>
                    <a:pt x="24" y="366"/>
                  </a:lnTo>
                  <a:lnTo>
                    <a:pt x="12" y="3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615"/>
            <p:cNvSpPr>
              <a:spLocks/>
            </p:cNvSpPr>
            <p:nvPr/>
          </p:nvSpPr>
          <p:spPr bwMode="auto">
            <a:xfrm>
              <a:off x="2076" y="1560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614"/>
            <p:cNvSpPr>
              <a:spLocks/>
            </p:cNvSpPr>
            <p:nvPr/>
          </p:nvSpPr>
          <p:spPr bwMode="auto">
            <a:xfrm>
              <a:off x="2088" y="1692"/>
              <a:ext cx="24" cy="372"/>
            </a:xfrm>
            <a:custGeom>
              <a:avLst/>
              <a:gdLst>
                <a:gd name="T0" fmla="*/ 0 w 24"/>
                <a:gd name="T1" fmla="*/ 0 h 372"/>
                <a:gd name="T2" fmla="*/ 12 w 24"/>
                <a:gd name="T3" fmla="*/ 0 h 372"/>
                <a:gd name="T4" fmla="*/ 24 w 24"/>
                <a:gd name="T5" fmla="*/ 372 h 372"/>
                <a:gd name="T6" fmla="*/ 12 w 24"/>
                <a:gd name="T7" fmla="*/ 372 h 372"/>
                <a:gd name="T8" fmla="*/ 0 w 24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72">
                  <a:moveTo>
                    <a:pt x="0" y="0"/>
                  </a:moveTo>
                  <a:lnTo>
                    <a:pt x="12" y="0"/>
                  </a:lnTo>
                  <a:lnTo>
                    <a:pt x="24" y="372"/>
                  </a:lnTo>
                  <a:lnTo>
                    <a:pt x="12" y="3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613"/>
            <p:cNvSpPr>
              <a:spLocks/>
            </p:cNvSpPr>
            <p:nvPr/>
          </p:nvSpPr>
          <p:spPr bwMode="auto">
            <a:xfrm>
              <a:off x="2100" y="1920"/>
              <a:ext cx="24" cy="144"/>
            </a:xfrm>
            <a:custGeom>
              <a:avLst/>
              <a:gdLst>
                <a:gd name="T0" fmla="*/ 12 w 24"/>
                <a:gd name="T1" fmla="*/ 144 h 144"/>
                <a:gd name="T2" fmla="*/ 0 w 24"/>
                <a:gd name="T3" fmla="*/ 144 h 144"/>
                <a:gd name="T4" fmla="*/ 12 w 24"/>
                <a:gd name="T5" fmla="*/ 0 h 144"/>
                <a:gd name="T6" fmla="*/ 24 w 24"/>
                <a:gd name="T7" fmla="*/ 0 h 144"/>
                <a:gd name="T8" fmla="*/ 12 w 24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4">
                  <a:moveTo>
                    <a:pt x="12" y="144"/>
                  </a:moveTo>
                  <a:lnTo>
                    <a:pt x="0" y="14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4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612"/>
            <p:cNvSpPr>
              <a:spLocks/>
            </p:cNvSpPr>
            <p:nvPr/>
          </p:nvSpPr>
          <p:spPr bwMode="auto">
            <a:xfrm>
              <a:off x="2112" y="1170"/>
              <a:ext cx="24" cy="750"/>
            </a:xfrm>
            <a:custGeom>
              <a:avLst/>
              <a:gdLst>
                <a:gd name="T0" fmla="*/ 12 w 24"/>
                <a:gd name="T1" fmla="*/ 750 h 750"/>
                <a:gd name="T2" fmla="*/ 0 w 24"/>
                <a:gd name="T3" fmla="*/ 750 h 750"/>
                <a:gd name="T4" fmla="*/ 12 w 24"/>
                <a:gd name="T5" fmla="*/ 0 h 750"/>
                <a:gd name="T6" fmla="*/ 24 w 24"/>
                <a:gd name="T7" fmla="*/ 0 h 750"/>
                <a:gd name="T8" fmla="*/ 12 w 24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50">
                  <a:moveTo>
                    <a:pt x="12" y="750"/>
                  </a:moveTo>
                  <a:lnTo>
                    <a:pt x="0" y="75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75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11"/>
            <p:cNvSpPr>
              <a:spLocks/>
            </p:cNvSpPr>
            <p:nvPr/>
          </p:nvSpPr>
          <p:spPr bwMode="auto">
            <a:xfrm>
              <a:off x="2124" y="1170"/>
              <a:ext cx="24" cy="186"/>
            </a:xfrm>
            <a:custGeom>
              <a:avLst/>
              <a:gdLst>
                <a:gd name="T0" fmla="*/ 0 w 24"/>
                <a:gd name="T1" fmla="*/ 0 h 186"/>
                <a:gd name="T2" fmla="*/ 12 w 24"/>
                <a:gd name="T3" fmla="*/ 0 h 186"/>
                <a:gd name="T4" fmla="*/ 24 w 24"/>
                <a:gd name="T5" fmla="*/ 186 h 186"/>
                <a:gd name="T6" fmla="*/ 12 w 24"/>
                <a:gd name="T7" fmla="*/ 186 h 186"/>
                <a:gd name="T8" fmla="*/ 0 w 24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6">
                  <a:moveTo>
                    <a:pt x="0" y="0"/>
                  </a:moveTo>
                  <a:lnTo>
                    <a:pt x="12" y="0"/>
                  </a:lnTo>
                  <a:lnTo>
                    <a:pt x="24" y="186"/>
                  </a:lnTo>
                  <a:lnTo>
                    <a:pt x="12" y="1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610"/>
            <p:cNvSpPr>
              <a:spLocks/>
            </p:cNvSpPr>
            <p:nvPr/>
          </p:nvSpPr>
          <p:spPr bwMode="auto">
            <a:xfrm>
              <a:off x="2136" y="1146"/>
              <a:ext cx="18" cy="210"/>
            </a:xfrm>
            <a:custGeom>
              <a:avLst/>
              <a:gdLst>
                <a:gd name="T0" fmla="*/ 12 w 18"/>
                <a:gd name="T1" fmla="*/ 210 h 210"/>
                <a:gd name="T2" fmla="*/ 0 w 18"/>
                <a:gd name="T3" fmla="*/ 210 h 210"/>
                <a:gd name="T4" fmla="*/ 6 w 18"/>
                <a:gd name="T5" fmla="*/ 0 h 210"/>
                <a:gd name="T6" fmla="*/ 18 w 18"/>
                <a:gd name="T7" fmla="*/ 0 h 210"/>
                <a:gd name="T8" fmla="*/ 12 w 18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10">
                  <a:moveTo>
                    <a:pt x="12" y="210"/>
                  </a:moveTo>
                  <a:lnTo>
                    <a:pt x="0" y="21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21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609"/>
            <p:cNvSpPr>
              <a:spLocks/>
            </p:cNvSpPr>
            <p:nvPr/>
          </p:nvSpPr>
          <p:spPr bwMode="auto">
            <a:xfrm>
              <a:off x="2142" y="1146"/>
              <a:ext cx="24" cy="486"/>
            </a:xfrm>
            <a:custGeom>
              <a:avLst/>
              <a:gdLst>
                <a:gd name="T0" fmla="*/ 0 w 24"/>
                <a:gd name="T1" fmla="*/ 0 h 486"/>
                <a:gd name="T2" fmla="*/ 12 w 24"/>
                <a:gd name="T3" fmla="*/ 0 h 486"/>
                <a:gd name="T4" fmla="*/ 24 w 24"/>
                <a:gd name="T5" fmla="*/ 486 h 486"/>
                <a:gd name="T6" fmla="*/ 12 w 24"/>
                <a:gd name="T7" fmla="*/ 486 h 486"/>
                <a:gd name="T8" fmla="*/ 0 w 24"/>
                <a:gd name="T9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6">
                  <a:moveTo>
                    <a:pt x="0" y="0"/>
                  </a:moveTo>
                  <a:lnTo>
                    <a:pt x="12" y="0"/>
                  </a:lnTo>
                  <a:lnTo>
                    <a:pt x="24" y="486"/>
                  </a:lnTo>
                  <a:lnTo>
                    <a:pt x="12" y="4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608"/>
            <p:cNvSpPr>
              <a:spLocks/>
            </p:cNvSpPr>
            <p:nvPr/>
          </p:nvSpPr>
          <p:spPr bwMode="auto">
            <a:xfrm>
              <a:off x="2154" y="1632"/>
              <a:ext cx="24" cy="120"/>
            </a:xfrm>
            <a:custGeom>
              <a:avLst/>
              <a:gdLst>
                <a:gd name="T0" fmla="*/ 0 w 24"/>
                <a:gd name="T1" fmla="*/ 0 h 120"/>
                <a:gd name="T2" fmla="*/ 12 w 24"/>
                <a:gd name="T3" fmla="*/ 0 h 120"/>
                <a:gd name="T4" fmla="*/ 24 w 24"/>
                <a:gd name="T5" fmla="*/ 120 h 120"/>
                <a:gd name="T6" fmla="*/ 12 w 24"/>
                <a:gd name="T7" fmla="*/ 120 h 120"/>
                <a:gd name="T8" fmla="*/ 0 w 2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0">
                  <a:moveTo>
                    <a:pt x="0" y="0"/>
                  </a:moveTo>
                  <a:lnTo>
                    <a:pt x="12" y="0"/>
                  </a:lnTo>
                  <a:lnTo>
                    <a:pt x="24" y="120"/>
                  </a:lnTo>
                  <a:lnTo>
                    <a:pt x="12" y="1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607"/>
            <p:cNvSpPr>
              <a:spLocks/>
            </p:cNvSpPr>
            <p:nvPr/>
          </p:nvSpPr>
          <p:spPr bwMode="auto">
            <a:xfrm>
              <a:off x="2166" y="1752"/>
              <a:ext cx="24" cy="234"/>
            </a:xfrm>
            <a:custGeom>
              <a:avLst/>
              <a:gdLst>
                <a:gd name="T0" fmla="*/ 0 w 24"/>
                <a:gd name="T1" fmla="*/ 0 h 234"/>
                <a:gd name="T2" fmla="*/ 12 w 24"/>
                <a:gd name="T3" fmla="*/ 0 h 234"/>
                <a:gd name="T4" fmla="*/ 24 w 24"/>
                <a:gd name="T5" fmla="*/ 234 h 234"/>
                <a:gd name="T6" fmla="*/ 12 w 24"/>
                <a:gd name="T7" fmla="*/ 234 h 234"/>
                <a:gd name="T8" fmla="*/ 0 w 24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4">
                  <a:moveTo>
                    <a:pt x="0" y="0"/>
                  </a:moveTo>
                  <a:lnTo>
                    <a:pt x="12" y="0"/>
                  </a:lnTo>
                  <a:lnTo>
                    <a:pt x="24" y="234"/>
                  </a:lnTo>
                  <a:lnTo>
                    <a:pt x="12" y="23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606"/>
            <p:cNvSpPr>
              <a:spLocks/>
            </p:cNvSpPr>
            <p:nvPr/>
          </p:nvSpPr>
          <p:spPr bwMode="auto">
            <a:xfrm>
              <a:off x="2178" y="1986"/>
              <a:ext cx="24" cy="60"/>
            </a:xfrm>
            <a:custGeom>
              <a:avLst/>
              <a:gdLst>
                <a:gd name="T0" fmla="*/ 0 w 24"/>
                <a:gd name="T1" fmla="*/ 0 h 60"/>
                <a:gd name="T2" fmla="*/ 12 w 24"/>
                <a:gd name="T3" fmla="*/ 0 h 60"/>
                <a:gd name="T4" fmla="*/ 24 w 24"/>
                <a:gd name="T5" fmla="*/ 60 h 60"/>
                <a:gd name="T6" fmla="*/ 12 w 24"/>
                <a:gd name="T7" fmla="*/ 60 h 60"/>
                <a:gd name="T8" fmla="*/ 0 w 2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0">
                  <a:moveTo>
                    <a:pt x="0" y="0"/>
                  </a:moveTo>
                  <a:lnTo>
                    <a:pt x="12" y="0"/>
                  </a:lnTo>
                  <a:lnTo>
                    <a:pt x="24" y="60"/>
                  </a:lnTo>
                  <a:lnTo>
                    <a:pt x="12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605"/>
            <p:cNvSpPr>
              <a:spLocks/>
            </p:cNvSpPr>
            <p:nvPr/>
          </p:nvSpPr>
          <p:spPr bwMode="auto">
            <a:xfrm>
              <a:off x="2190" y="1488"/>
              <a:ext cx="24" cy="558"/>
            </a:xfrm>
            <a:custGeom>
              <a:avLst/>
              <a:gdLst>
                <a:gd name="T0" fmla="*/ 12 w 24"/>
                <a:gd name="T1" fmla="*/ 558 h 558"/>
                <a:gd name="T2" fmla="*/ 0 w 24"/>
                <a:gd name="T3" fmla="*/ 558 h 558"/>
                <a:gd name="T4" fmla="*/ 12 w 24"/>
                <a:gd name="T5" fmla="*/ 0 h 558"/>
                <a:gd name="T6" fmla="*/ 24 w 24"/>
                <a:gd name="T7" fmla="*/ 0 h 558"/>
                <a:gd name="T8" fmla="*/ 12 w 24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58">
                  <a:moveTo>
                    <a:pt x="12" y="558"/>
                  </a:moveTo>
                  <a:lnTo>
                    <a:pt x="0" y="55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5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604"/>
            <p:cNvSpPr>
              <a:spLocks/>
            </p:cNvSpPr>
            <p:nvPr/>
          </p:nvSpPr>
          <p:spPr bwMode="auto">
            <a:xfrm>
              <a:off x="2202" y="1362"/>
              <a:ext cx="24" cy="126"/>
            </a:xfrm>
            <a:custGeom>
              <a:avLst/>
              <a:gdLst>
                <a:gd name="T0" fmla="*/ 12 w 24"/>
                <a:gd name="T1" fmla="*/ 126 h 126"/>
                <a:gd name="T2" fmla="*/ 0 w 24"/>
                <a:gd name="T3" fmla="*/ 126 h 126"/>
                <a:gd name="T4" fmla="*/ 12 w 24"/>
                <a:gd name="T5" fmla="*/ 0 h 126"/>
                <a:gd name="T6" fmla="*/ 24 w 24"/>
                <a:gd name="T7" fmla="*/ 0 h 126"/>
                <a:gd name="T8" fmla="*/ 12 w 24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12" y="126"/>
                  </a:moveTo>
                  <a:lnTo>
                    <a:pt x="0" y="12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03"/>
            <p:cNvSpPr>
              <a:spLocks/>
            </p:cNvSpPr>
            <p:nvPr/>
          </p:nvSpPr>
          <p:spPr bwMode="auto">
            <a:xfrm>
              <a:off x="2214" y="1362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12 w 24"/>
                <a:gd name="T3" fmla="*/ 0 h 90"/>
                <a:gd name="T4" fmla="*/ 24 w 24"/>
                <a:gd name="T5" fmla="*/ 84 h 90"/>
                <a:gd name="T6" fmla="*/ 12 w 24"/>
                <a:gd name="T7" fmla="*/ 90 h 90"/>
                <a:gd name="T8" fmla="*/ 0 w 24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12" y="0"/>
                  </a:lnTo>
                  <a:lnTo>
                    <a:pt x="24" y="84"/>
                  </a:lnTo>
                  <a:lnTo>
                    <a:pt x="12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602"/>
            <p:cNvSpPr>
              <a:spLocks/>
            </p:cNvSpPr>
            <p:nvPr/>
          </p:nvSpPr>
          <p:spPr bwMode="auto">
            <a:xfrm>
              <a:off x="2226" y="1446"/>
              <a:ext cx="24" cy="84"/>
            </a:xfrm>
            <a:custGeom>
              <a:avLst/>
              <a:gdLst>
                <a:gd name="T0" fmla="*/ 0 w 24"/>
                <a:gd name="T1" fmla="*/ 6 h 84"/>
                <a:gd name="T2" fmla="*/ 12 w 24"/>
                <a:gd name="T3" fmla="*/ 0 h 84"/>
                <a:gd name="T4" fmla="*/ 24 w 24"/>
                <a:gd name="T5" fmla="*/ 84 h 84"/>
                <a:gd name="T6" fmla="*/ 12 w 24"/>
                <a:gd name="T7" fmla="*/ 84 h 84"/>
                <a:gd name="T8" fmla="*/ 0 w 24"/>
                <a:gd name="T9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0" y="6"/>
                  </a:moveTo>
                  <a:lnTo>
                    <a:pt x="12" y="0"/>
                  </a:lnTo>
                  <a:lnTo>
                    <a:pt x="24" y="84"/>
                  </a:lnTo>
                  <a:lnTo>
                    <a:pt x="12" y="84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601"/>
            <p:cNvSpPr>
              <a:spLocks/>
            </p:cNvSpPr>
            <p:nvPr/>
          </p:nvSpPr>
          <p:spPr bwMode="auto">
            <a:xfrm>
              <a:off x="2238" y="1518"/>
              <a:ext cx="24" cy="12"/>
            </a:xfrm>
            <a:custGeom>
              <a:avLst/>
              <a:gdLst>
                <a:gd name="T0" fmla="*/ 12 w 24"/>
                <a:gd name="T1" fmla="*/ 12 h 12"/>
                <a:gd name="T2" fmla="*/ 0 w 24"/>
                <a:gd name="T3" fmla="*/ 12 h 12"/>
                <a:gd name="T4" fmla="*/ 12 w 24"/>
                <a:gd name="T5" fmla="*/ 0 h 12"/>
                <a:gd name="T6" fmla="*/ 24 w 24"/>
                <a:gd name="T7" fmla="*/ 6 h 12"/>
                <a:gd name="T8" fmla="*/ 12 w 24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12" y="1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00"/>
            <p:cNvSpPr>
              <a:spLocks/>
            </p:cNvSpPr>
            <p:nvPr/>
          </p:nvSpPr>
          <p:spPr bwMode="auto">
            <a:xfrm>
              <a:off x="2250" y="1524"/>
              <a:ext cx="24" cy="504"/>
            </a:xfrm>
            <a:custGeom>
              <a:avLst/>
              <a:gdLst>
                <a:gd name="T0" fmla="*/ 0 w 24"/>
                <a:gd name="T1" fmla="*/ 0 h 504"/>
                <a:gd name="T2" fmla="*/ 12 w 24"/>
                <a:gd name="T3" fmla="*/ 0 h 504"/>
                <a:gd name="T4" fmla="*/ 24 w 24"/>
                <a:gd name="T5" fmla="*/ 504 h 504"/>
                <a:gd name="T6" fmla="*/ 12 w 24"/>
                <a:gd name="T7" fmla="*/ 504 h 504"/>
                <a:gd name="T8" fmla="*/ 0 w 24"/>
                <a:gd name="T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04">
                  <a:moveTo>
                    <a:pt x="0" y="0"/>
                  </a:moveTo>
                  <a:lnTo>
                    <a:pt x="12" y="0"/>
                  </a:lnTo>
                  <a:lnTo>
                    <a:pt x="24" y="504"/>
                  </a:lnTo>
                  <a:lnTo>
                    <a:pt x="12" y="5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99"/>
            <p:cNvSpPr>
              <a:spLocks/>
            </p:cNvSpPr>
            <p:nvPr/>
          </p:nvSpPr>
          <p:spPr bwMode="auto">
            <a:xfrm>
              <a:off x="2262" y="2028"/>
              <a:ext cx="24" cy="102"/>
            </a:xfrm>
            <a:custGeom>
              <a:avLst/>
              <a:gdLst>
                <a:gd name="T0" fmla="*/ 0 w 24"/>
                <a:gd name="T1" fmla="*/ 0 h 102"/>
                <a:gd name="T2" fmla="*/ 12 w 24"/>
                <a:gd name="T3" fmla="*/ 0 h 102"/>
                <a:gd name="T4" fmla="*/ 24 w 24"/>
                <a:gd name="T5" fmla="*/ 102 h 102"/>
                <a:gd name="T6" fmla="*/ 12 w 24"/>
                <a:gd name="T7" fmla="*/ 102 h 102"/>
                <a:gd name="T8" fmla="*/ 0 w 24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0" y="0"/>
                  </a:moveTo>
                  <a:lnTo>
                    <a:pt x="12" y="0"/>
                  </a:lnTo>
                  <a:lnTo>
                    <a:pt x="24" y="102"/>
                  </a:lnTo>
                  <a:lnTo>
                    <a:pt x="12" y="1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98"/>
            <p:cNvSpPr>
              <a:spLocks/>
            </p:cNvSpPr>
            <p:nvPr/>
          </p:nvSpPr>
          <p:spPr bwMode="auto">
            <a:xfrm>
              <a:off x="2274" y="1302"/>
              <a:ext cx="18" cy="828"/>
            </a:xfrm>
            <a:custGeom>
              <a:avLst/>
              <a:gdLst>
                <a:gd name="T0" fmla="*/ 12 w 18"/>
                <a:gd name="T1" fmla="*/ 828 h 828"/>
                <a:gd name="T2" fmla="*/ 0 w 18"/>
                <a:gd name="T3" fmla="*/ 828 h 828"/>
                <a:gd name="T4" fmla="*/ 6 w 18"/>
                <a:gd name="T5" fmla="*/ 0 h 828"/>
                <a:gd name="T6" fmla="*/ 18 w 18"/>
                <a:gd name="T7" fmla="*/ 0 h 828"/>
                <a:gd name="T8" fmla="*/ 12 w 18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28">
                  <a:moveTo>
                    <a:pt x="12" y="828"/>
                  </a:moveTo>
                  <a:lnTo>
                    <a:pt x="0" y="828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82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97"/>
            <p:cNvSpPr>
              <a:spLocks/>
            </p:cNvSpPr>
            <p:nvPr/>
          </p:nvSpPr>
          <p:spPr bwMode="auto">
            <a:xfrm>
              <a:off x="2280" y="1302"/>
              <a:ext cx="24" cy="264"/>
            </a:xfrm>
            <a:custGeom>
              <a:avLst/>
              <a:gdLst>
                <a:gd name="T0" fmla="*/ 0 w 24"/>
                <a:gd name="T1" fmla="*/ 0 h 264"/>
                <a:gd name="T2" fmla="*/ 12 w 24"/>
                <a:gd name="T3" fmla="*/ 0 h 264"/>
                <a:gd name="T4" fmla="*/ 24 w 24"/>
                <a:gd name="T5" fmla="*/ 264 h 264"/>
                <a:gd name="T6" fmla="*/ 12 w 24"/>
                <a:gd name="T7" fmla="*/ 264 h 264"/>
                <a:gd name="T8" fmla="*/ 0 w 24"/>
                <a:gd name="T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64">
                  <a:moveTo>
                    <a:pt x="0" y="0"/>
                  </a:moveTo>
                  <a:lnTo>
                    <a:pt x="12" y="0"/>
                  </a:lnTo>
                  <a:lnTo>
                    <a:pt x="24" y="264"/>
                  </a:lnTo>
                  <a:lnTo>
                    <a:pt x="12" y="26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96"/>
            <p:cNvSpPr>
              <a:spLocks/>
            </p:cNvSpPr>
            <p:nvPr/>
          </p:nvSpPr>
          <p:spPr bwMode="auto">
            <a:xfrm>
              <a:off x="2292" y="1566"/>
              <a:ext cx="24" cy="18"/>
            </a:xfrm>
            <a:custGeom>
              <a:avLst/>
              <a:gdLst>
                <a:gd name="T0" fmla="*/ 0 w 24"/>
                <a:gd name="T1" fmla="*/ 6 h 18"/>
                <a:gd name="T2" fmla="*/ 12 w 24"/>
                <a:gd name="T3" fmla="*/ 0 h 18"/>
                <a:gd name="T4" fmla="*/ 24 w 24"/>
                <a:gd name="T5" fmla="*/ 12 h 18"/>
                <a:gd name="T6" fmla="*/ 12 w 24"/>
                <a:gd name="T7" fmla="*/ 18 h 18"/>
                <a:gd name="T8" fmla="*/ 0 w 24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0" y="6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8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95"/>
            <p:cNvSpPr>
              <a:spLocks/>
            </p:cNvSpPr>
            <p:nvPr/>
          </p:nvSpPr>
          <p:spPr bwMode="auto">
            <a:xfrm>
              <a:off x="2304" y="1584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12 w 24"/>
                <a:gd name="T3" fmla="*/ 0 h 90"/>
                <a:gd name="T4" fmla="*/ 24 w 24"/>
                <a:gd name="T5" fmla="*/ 90 h 90"/>
                <a:gd name="T6" fmla="*/ 12 w 24"/>
                <a:gd name="T7" fmla="*/ 90 h 90"/>
                <a:gd name="T8" fmla="*/ 0 w 24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12" y="0"/>
                  </a:lnTo>
                  <a:lnTo>
                    <a:pt x="24" y="90"/>
                  </a:lnTo>
                  <a:lnTo>
                    <a:pt x="12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94"/>
            <p:cNvSpPr>
              <a:spLocks/>
            </p:cNvSpPr>
            <p:nvPr/>
          </p:nvSpPr>
          <p:spPr bwMode="auto">
            <a:xfrm>
              <a:off x="2316" y="1674"/>
              <a:ext cx="24" cy="216"/>
            </a:xfrm>
            <a:custGeom>
              <a:avLst/>
              <a:gdLst>
                <a:gd name="T0" fmla="*/ 0 w 24"/>
                <a:gd name="T1" fmla="*/ 0 h 216"/>
                <a:gd name="T2" fmla="*/ 12 w 24"/>
                <a:gd name="T3" fmla="*/ 0 h 216"/>
                <a:gd name="T4" fmla="*/ 24 w 24"/>
                <a:gd name="T5" fmla="*/ 216 h 216"/>
                <a:gd name="T6" fmla="*/ 12 w 24"/>
                <a:gd name="T7" fmla="*/ 216 h 216"/>
                <a:gd name="T8" fmla="*/ 0 w 24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0" y="0"/>
                  </a:moveTo>
                  <a:lnTo>
                    <a:pt x="12" y="0"/>
                  </a:lnTo>
                  <a:lnTo>
                    <a:pt x="24" y="216"/>
                  </a:lnTo>
                  <a:lnTo>
                    <a:pt x="12" y="2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93"/>
            <p:cNvSpPr>
              <a:spLocks/>
            </p:cNvSpPr>
            <p:nvPr/>
          </p:nvSpPr>
          <p:spPr bwMode="auto">
            <a:xfrm>
              <a:off x="2328" y="1890"/>
              <a:ext cx="24" cy="60"/>
            </a:xfrm>
            <a:custGeom>
              <a:avLst/>
              <a:gdLst>
                <a:gd name="T0" fmla="*/ 0 w 24"/>
                <a:gd name="T1" fmla="*/ 0 h 60"/>
                <a:gd name="T2" fmla="*/ 12 w 24"/>
                <a:gd name="T3" fmla="*/ 0 h 60"/>
                <a:gd name="T4" fmla="*/ 24 w 24"/>
                <a:gd name="T5" fmla="*/ 60 h 60"/>
                <a:gd name="T6" fmla="*/ 12 w 24"/>
                <a:gd name="T7" fmla="*/ 60 h 60"/>
                <a:gd name="T8" fmla="*/ 0 w 2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0">
                  <a:moveTo>
                    <a:pt x="0" y="0"/>
                  </a:moveTo>
                  <a:lnTo>
                    <a:pt x="12" y="0"/>
                  </a:lnTo>
                  <a:lnTo>
                    <a:pt x="24" y="60"/>
                  </a:lnTo>
                  <a:lnTo>
                    <a:pt x="12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92"/>
            <p:cNvSpPr>
              <a:spLocks/>
            </p:cNvSpPr>
            <p:nvPr/>
          </p:nvSpPr>
          <p:spPr bwMode="auto">
            <a:xfrm>
              <a:off x="2340" y="1950"/>
              <a:ext cx="24" cy="216"/>
            </a:xfrm>
            <a:custGeom>
              <a:avLst/>
              <a:gdLst>
                <a:gd name="T0" fmla="*/ 0 w 24"/>
                <a:gd name="T1" fmla="*/ 0 h 216"/>
                <a:gd name="T2" fmla="*/ 12 w 24"/>
                <a:gd name="T3" fmla="*/ 0 h 216"/>
                <a:gd name="T4" fmla="*/ 24 w 24"/>
                <a:gd name="T5" fmla="*/ 216 h 216"/>
                <a:gd name="T6" fmla="*/ 12 w 24"/>
                <a:gd name="T7" fmla="*/ 216 h 216"/>
                <a:gd name="T8" fmla="*/ 0 w 24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0" y="0"/>
                  </a:moveTo>
                  <a:lnTo>
                    <a:pt x="12" y="0"/>
                  </a:lnTo>
                  <a:lnTo>
                    <a:pt x="24" y="216"/>
                  </a:lnTo>
                  <a:lnTo>
                    <a:pt x="12" y="2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91"/>
            <p:cNvSpPr>
              <a:spLocks/>
            </p:cNvSpPr>
            <p:nvPr/>
          </p:nvSpPr>
          <p:spPr bwMode="auto">
            <a:xfrm>
              <a:off x="2352" y="1494"/>
              <a:ext cx="24" cy="672"/>
            </a:xfrm>
            <a:custGeom>
              <a:avLst/>
              <a:gdLst>
                <a:gd name="T0" fmla="*/ 12 w 24"/>
                <a:gd name="T1" fmla="*/ 672 h 672"/>
                <a:gd name="T2" fmla="*/ 0 w 24"/>
                <a:gd name="T3" fmla="*/ 672 h 672"/>
                <a:gd name="T4" fmla="*/ 12 w 24"/>
                <a:gd name="T5" fmla="*/ 0 h 672"/>
                <a:gd name="T6" fmla="*/ 24 w 24"/>
                <a:gd name="T7" fmla="*/ 0 h 672"/>
                <a:gd name="T8" fmla="*/ 12 w 24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72">
                  <a:moveTo>
                    <a:pt x="12" y="672"/>
                  </a:moveTo>
                  <a:lnTo>
                    <a:pt x="0" y="67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7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0"/>
            <p:cNvSpPr>
              <a:spLocks/>
            </p:cNvSpPr>
            <p:nvPr/>
          </p:nvSpPr>
          <p:spPr bwMode="auto">
            <a:xfrm>
              <a:off x="2364" y="1362"/>
              <a:ext cx="24" cy="132"/>
            </a:xfrm>
            <a:custGeom>
              <a:avLst/>
              <a:gdLst>
                <a:gd name="T0" fmla="*/ 12 w 24"/>
                <a:gd name="T1" fmla="*/ 132 h 132"/>
                <a:gd name="T2" fmla="*/ 0 w 24"/>
                <a:gd name="T3" fmla="*/ 132 h 132"/>
                <a:gd name="T4" fmla="*/ 12 w 24"/>
                <a:gd name="T5" fmla="*/ 0 h 132"/>
                <a:gd name="T6" fmla="*/ 24 w 24"/>
                <a:gd name="T7" fmla="*/ 0 h 132"/>
                <a:gd name="T8" fmla="*/ 12 w 24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12" y="132"/>
                  </a:moveTo>
                  <a:lnTo>
                    <a:pt x="0" y="13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89"/>
            <p:cNvSpPr>
              <a:spLocks/>
            </p:cNvSpPr>
            <p:nvPr/>
          </p:nvSpPr>
          <p:spPr bwMode="auto">
            <a:xfrm>
              <a:off x="2376" y="1332"/>
              <a:ext cx="24" cy="30"/>
            </a:xfrm>
            <a:custGeom>
              <a:avLst/>
              <a:gdLst>
                <a:gd name="T0" fmla="*/ 12 w 24"/>
                <a:gd name="T1" fmla="*/ 30 h 30"/>
                <a:gd name="T2" fmla="*/ 0 w 24"/>
                <a:gd name="T3" fmla="*/ 30 h 30"/>
                <a:gd name="T4" fmla="*/ 12 w 24"/>
                <a:gd name="T5" fmla="*/ 0 h 30"/>
                <a:gd name="T6" fmla="*/ 24 w 24"/>
                <a:gd name="T7" fmla="*/ 0 h 30"/>
                <a:gd name="T8" fmla="*/ 12 w 24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">
                  <a:moveTo>
                    <a:pt x="12" y="30"/>
                  </a:moveTo>
                  <a:lnTo>
                    <a:pt x="0" y="3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3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88"/>
            <p:cNvSpPr>
              <a:spLocks/>
            </p:cNvSpPr>
            <p:nvPr/>
          </p:nvSpPr>
          <p:spPr bwMode="auto">
            <a:xfrm>
              <a:off x="2388" y="1332"/>
              <a:ext cx="24" cy="312"/>
            </a:xfrm>
            <a:custGeom>
              <a:avLst/>
              <a:gdLst>
                <a:gd name="T0" fmla="*/ 0 w 24"/>
                <a:gd name="T1" fmla="*/ 0 h 312"/>
                <a:gd name="T2" fmla="*/ 12 w 24"/>
                <a:gd name="T3" fmla="*/ 0 h 312"/>
                <a:gd name="T4" fmla="*/ 24 w 24"/>
                <a:gd name="T5" fmla="*/ 312 h 312"/>
                <a:gd name="T6" fmla="*/ 12 w 24"/>
                <a:gd name="T7" fmla="*/ 312 h 312"/>
                <a:gd name="T8" fmla="*/ 0 w 24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2">
                  <a:moveTo>
                    <a:pt x="0" y="0"/>
                  </a:moveTo>
                  <a:lnTo>
                    <a:pt x="12" y="0"/>
                  </a:lnTo>
                  <a:lnTo>
                    <a:pt x="24" y="312"/>
                  </a:lnTo>
                  <a:lnTo>
                    <a:pt x="12" y="3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87"/>
            <p:cNvSpPr>
              <a:spLocks/>
            </p:cNvSpPr>
            <p:nvPr/>
          </p:nvSpPr>
          <p:spPr bwMode="auto">
            <a:xfrm>
              <a:off x="2400" y="1644"/>
              <a:ext cx="24" cy="120"/>
            </a:xfrm>
            <a:custGeom>
              <a:avLst/>
              <a:gdLst>
                <a:gd name="T0" fmla="*/ 0 w 24"/>
                <a:gd name="T1" fmla="*/ 0 h 120"/>
                <a:gd name="T2" fmla="*/ 12 w 24"/>
                <a:gd name="T3" fmla="*/ 0 h 120"/>
                <a:gd name="T4" fmla="*/ 24 w 24"/>
                <a:gd name="T5" fmla="*/ 120 h 120"/>
                <a:gd name="T6" fmla="*/ 12 w 24"/>
                <a:gd name="T7" fmla="*/ 120 h 120"/>
                <a:gd name="T8" fmla="*/ 0 w 2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0">
                  <a:moveTo>
                    <a:pt x="0" y="0"/>
                  </a:moveTo>
                  <a:lnTo>
                    <a:pt x="12" y="0"/>
                  </a:lnTo>
                  <a:lnTo>
                    <a:pt x="24" y="120"/>
                  </a:lnTo>
                  <a:lnTo>
                    <a:pt x="12" y="1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86"/>
            <p:cNvSpPr>
              <a:spLocks/>
            </p:cNvSpPr>
            <p:nvPr/>
          </p:nvSpPr>
          <p:spPr bwMode="auto">
            <a:xfrm>
              <a:off x="2412" y="1764"/>
              <a:ext cx="18" cy="372"/>
            </a:xfrm>
            <a:custGeom>
              <a:avLst/>
              <a:gdLst>
                <a:gd name="T0" fmla="*/ 0 w 18"/>
                <a:gd name="T1" fmla="*/ 0 h 372"/>
                <a:gd name="T2" fmla="*/ 12 w 18"/>
                <a:gd name="T3" fmla="*/ 0 h 372"/>
                <a:gd name="T4" fmla="*/ 18 w 18"/>
                <a:gd name="T5" fmla="*/ 372 h 372"/>
                <a:gd name="T6" fmla="*/ 6 w 18"/>
                <a:gd name="T7" fmla="*/ 372 h 372"/>
                <a:gd name="T8" fmla="*/ 0 w 18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72">
                  <a:moveTo>
                    <a:pt x="0" y="0"/>
                  </a:moveTo>
                  <a:lnTo>
                    <a:pt x="12" y="0"/>
                  </a:lnTo>
                  <a:lnTo>
                    <a:pt x="18" y="372"/>
                  </a:lnTo>
                  <a:lnTo>
                    <a:pt x="6" y="3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85"/>
            <p:cNvSpPr>
              <a:spLocks/>
            </p:cNvSpPr>
            <p:nvPr/>
          </p:nvSpPr>
          <p:spPr bwMode="auto">
            <a:xfrm>
              <a:off x="2424" y="2124"/>
              <a:ext cx="18" cy="12"/>
            </a:xfrm>
            <a:custGeom>
              <a:avLst/>
              <a:gdLst>
                <a:gd name="T0" fmla="*/ 6 w 18"/>
                <a:gd name="T1" fmla="*/ 12 h 12"/>
                <a:gd name="T2" fmla="*/ 0 w 18"/>
                <a:gd name="T3" fmla="*/ 12 h 12"/>
                <a:gd name="T4" fmla="*/ 12 w 18"/>
                <a:gd name="T5" fmla="*/ 0 h 12"/>
                <a:gd name="T6" fmla="*/ 18 w 18"/>
                <a:gd name="T7" fmla="*/ 0 h 12"/>
                <a:gd name="T8" fmla="*/ 6 w 1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6" y="1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6" y="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84"/>
            <p:cNvSpPr>
              <a:spLocks/>
            </p:cNvSpPr>
            <p:nvPr/>
          </p:nvSpPr>
          <p:spPr bwMode="auto">
            <a:xfrm>
              <a:off x="2430" y="1296"/>
              <a:ext cx="24" cy="828"/>
            </a:xfrm>
            <a:custGeom>
              <a:avLst/>
              <a:gdLst>
                <a:gd name="T0" fmla="*/ 12 w 24"/>
                <a:gd name="T1" fmla="*/ 828 h 828"/>
                <a:gd name="T2" fmla="*/ 0 w 24"/>
                <a:gd name="T3" fmla="*/ 828 h 828"/>
                <a:gd name="T4" fmla="*/ 12 w 24"/>
                <a:gd name="T5" fmla="*/ 0 h 828"/>
                <a:gd name="T6" fmla="*/ 24 w 24"/>
                <a:gd name="T7" fmla="*/ 0 h 828"/>
                <a:gd name="T8" fmla="*/ 12 w 24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28">
                  <a:moveTo>
                    <a:pt x="12" y="828"/>
                  </a:moveTo>
                  <a:lnTo>
                    <a:pt x="0" y="82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82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83"/>
            <p:cNvSpPr>
              <a:spLocks/>
            </p:cNvSpPr>
            <p:nvPr/>
          </p:nvSpPr>
          <p:spPr bwMode="auto">
            <a:xfrm>
              <a:off x="2442" y="1296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82"/>
            <p:cNvSpPr>
              <a:spLocks/>
            </p:cNvSpPr>
            <p:nvPr/>
          </p:nvSpPr>
          <p:spPr bwMode="auto">
            <a:xfrm>
              <a:off x="2454" y="1542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81"/>
            <p:cNvSpPr>
              <a:spLocks/>
            </p:cNvSpPr>
            <p:nvPr/>
          </p:nvSpPr>
          <p:spPr bwMode="auto">
            <a:xfrm>
              <a:off x="2466" y="1836"/>
              <a:ext cx="24" cy="60"/>
            </a:xfrm>
            <a:custGeom>
              <a:avLst/>
              <a:gdLst>
                <a:gd name="T0" fmla="*/ 0 w 24"/>
                <a:gd name="T1" fmla="*/ 0 h 60"/>
                <a:gd name="T2" fmla="*/ 12 w 24"/>
                <a:gd name="T3" fmla="*/ 0 h 60"/>
                <a:gd name="T4" fmla="*/ 24 w 24"/>
                <a:gd name="T5" fmla="*/ 60 h 60"/>
                <a:gd name="T6" fmla="*/ 12 w 24"/>
                <a:gd name="T7" fmla="*/ 60 h 60"/>
                <a:gd name="T8" fmla="*/ 0 w 2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0">
                  <a:moveTo>
                    <a:pt x="0" y="0"/>
                  </a:moveTo>
                  <a:lnTo>
                    <a:pt x="12" y="0"/>
                  </a:lnTo>
                  <a:lnTo>
                    <a:pt x="24" y="60"/>
                  </a:lnTo>
                  <a:lnTo>
                    <a:pt x="12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80"/>
            <p:cNvSpPr>
              <a:spLocks/>
            </p:cNvSpPr>
            <p:nvPr/>
          </p:nvSpPr>
          <p:spPr bwMode="auto">
            <a:xfrm>
              <a:off x="2478" y="1896"/>
              <a:ext cx="24" cy="210"/>
            </a:xfrm>
            <a:custGeom>
              <a:avLst/>
              <a:gdLst>
                <a:gd name="T0" fmla="*/ 0 w 24"/>
                <a:gd name="T1" fmla="*/ 0 h 210"/>
                <a:gd name="T2" fmla="*/ 12 w 24"/>
                <a:gd name="T3" fmla="*/ 0 h 210"/>
                <a:gd name="T4" fmla="*/ 24 w 24"/>
                <a:gd name="T5" fmla="*/ 210 h 210"/>
                <a:gd name="T6" fmla="*/ 12 w 24"/>
                <a:gd name="T7" fmla="*/ 210 h 210"/>
                <a:gd name="T8" fmla="*/ 0 w 24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0">
                  <a:moveTo>
                    <a:pt x="0" y="0"/>
                  </a:moveTo>
                  <a:lnTo>
                    <a:pt x="12" y="0"/>
                  </a:lnTo>
                  <a:lnTo>
                    <a:pt x="24" y="210"/>
                  </a:lnTo>
                  <a:lnTo>
                    <a:pt x="12" y="21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79"/>
            <p:cNvSpPr>
              <a:spLocks/>
            </p:cNvSpPr>
            <p:nvPr/>
          </p:nvSpPr>
          <p:spPr bwMode="auto">
            <a:xfrm>
              <a:off x="2490" y="2106"/>
              <a:ext cx="24" cy="102"/>
            </a:xfrm>
            <a:custGeom>
              <a:avLst/>
              <a:gdLst>
                <a:gd name="T0" fmla="*/ 0 w 24"/>
                <a:gd name="T1" fmla="*/ 0 h 102"/>
                <a:gd name="T2" fmla="*/ 12 w 24"/>
                <a:gd name="T3" fmla="*/ 0 h 102"/>
                <a:gd name="T4" fmla="*/ 24 w 24"/>
                <a:gd name="T5" fmla="*/ 102 h 102"/>
                <a:gd name="T6" fmla="*/ 12 w 24"/>
                <a:gd name="T7" fmla="*/ 102 h 102"/>
                <a:gd name="T8" fmla="*/ 0 w 24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0" y="0"/>
                  </a:moveTo>
                  <a:lnTo>
                    <a:pt x="12" y="0"/>
                  </a:lnTo>
                  <a:lnTo>
                    <a:pt x="24" y="102"/>
                  </a:lnTo>
                  <a:lnTo>
                    <a:pt x="12" y="1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78"/>
            <p:cNvSpPr>
              <a:spLocks/>
            </p:cNvSpPr>
            <p:nvPr/>
          </p:nvSpPr>
          <p:spPr bwMode="auto">
            <a:xfrm>
              <a:off x="2502" y="2208"/>
              <a:ext cx="24" cy="12"/>
            </a:xfrm>
            <a:custGeom>
              <a:avLst/>
              <a:gdLst>
                <a:gd name="T0" fmla="*/ 0 w 24"/>
                <a:gd name="T1" fmla="*/ 0 h 12"/>
                <a:gd name="T2" fmla="*/ 12 w 24"/>
                <a:gd name="T3" fmla="*/ 0 h 12"/>
                <a:gd name="T4" fmla="*/ 24 w 24"/>
                <a:gd name="T5" fmla="*/ 12 h 12"/>
                <a:gd name="T6" fmla="*/ 12 w 24"/>
                <a:gd name="T7" fmla="*/ 12 h 12"/>
                <a:gd name="T8" fmla="*/ 0 w 2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0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77"/>
            <p:cNvSpPr>
              <a:spLocks/>
            </p:cNvSpPr>
            <p:nvPr/>
          </p:nvSpPr>
          <p:spPr bwMode="auto">
            <a:xfrm>
              <a:off x="2514" y="1650"/>
              <a:ext cx="24" cy="570"/>
            </a:xfrm>
            <a:custGeom>
              <a:avLst/>
              <a:gdLst>
                <a:gd name="T0" fmla="*/ 12 w 24"/>
                <a:gd name="T1" fmla="*/ 570 h 570"/>
                <a:gd name="T2" fmla="*/ 0 w 24"/>
                <a:gd name="T3" fmla="*/ 570 h 570"/>
                <a:gd name="T4" fmla="*/ 12 w 24"/>
                <a:gd name="T5" fmla="*/ 0 h 570"/>
                <a:gd name="T6" fmla="*/ 24 w 24"/>
                <a:gd name="T7" fmla="*/ 0 h 570"/>
                <a:gd name="T8" fmla="*/ 12 w 24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0">
                  <a:moveTo>
                    <a:pt x="12" y="570"/>
                  </a:moveTo>
                  <a:lnTo>
                    <a:pt x="0" y="57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7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76"/>
            <p:cNvSpPr>
              <a:spLocks/>
            </p:cNvSpPr>
            <p:nvPr/>
          </p:nvSpPr>
          <p:spPr bwMode="auto">
            <a:xfrm>
              <a:off x="2526" y="1554"/>
              <a:ext cx="24" cy="96"/>
            </a:xfrm>
            <a:custGeom>
              <a:avLst/>
              <a:gdLst>
                <a:gd name="T0" fmla="*/ 12 w 24"/>
                <a:gd name="T1" fmla="*/ 96 h 96"/>
                <a:gd name="T2" fmla="*/ 0 w 24"/>
                <a:gd name="T3" fmla="*/ 96 h 96"/>
                <a:gd name="T4" fmla="*/ 12 w 24"/>
                <a:gd name="T5" fmla="*/ 0 h 96"/>
                <a:gd name="T6" fmla="*/ 24 w 24"/>
                <a:gd name="T7" fmla="*/ 0 h 96"/>
                <a:gd name="T8" fmla="*/ 12 w 2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12" y="96"/>
                  </a:moveTo>
                  <a:lnTo>
                    <a:pt x="0" y="9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9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75"/>
            <p:cNvSpPr>
              <a:spLocks/>
            </p:cNvSpPr>
            <p:nvPr/>
          </p:nvSpPr>
          <p:spPr bwMode="auto">
            <a:xfrm>
              <a:off x="2538" y="1554"/>
              <a:ext cx="24" cy="36"/>
            </a:xfrm>
            <a:custGeom>
              <a:avLst/>
              <a:gdLst>
                <a:gd name="T0" fmla="*/ 0 w 24"/>
                <a:gd name="T1" fmla="*/ 0 h 36"/>
                <a:gd name="T2" fmla="*/ 12 w 24"/>
                <a:gd name="T3" fmla="*/ 0 h 36"/>
                <a:gd name="T4" fmla="*/ 24 w 24"/>
                <a:gd name="T5" fmla="*/ 36 h 36"/>
                <a:gd name="T6" fmla="*/ 12 w 24"/>
                <a:gd name="T7" fmla="*/ 36 h 36"/>
                <a:gd name="T8" fmla="*/ 0 w 24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0" y="0"/>
                  </a:moveTo>
                  <a:lnTo>
                    <a:pt x="12" y="0"/>
                  </a:lnTo>
                  <a:lnTo>
                    <a:pt x="24" y="36"/>
                  </a:lnTo>
                  <a:lnTo>
                    <a:pt x="12" y="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74"/>
            <p:cNvSpPr>
              <a:spLocks/>
            </p:cNvSpPr>
            <p:nvPr/>
          </p:nvSpPr>
          <p:spPr bwMode="auto">
            <a:xfrm>
              <a:off x="2550" y="1590"/>
              <a:ext cx="18" cy="60"/>
            </a:xfrm>
            <a:custGeom>
              <a:avLst/>
              <a:gdLst>
                <a:gd name="T0" fmla="*/ 0 w 18"/>
                <a:gd name="T1" fmla="*/ 0 h 60"/>
                <a:gd name="T2" fmla="*/ 12 w 18"/>
                <a:gd name="T3" fmla="*/ 0 h 60"/>
                <a:gd name="T4" fmla="*/ 18 w 18"/>
                <a:gd name="T5" fmla="*/ 60 h 60"/>
                <a:gd name="T6" fmla="*/ 6 w 18"/>
                <a:gd name="T7" fmla="*/ 60 h 60"/>
                <a:gd name="T8" fmla="*/ 0 w 18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60">
                  <a:moveTo>
                    <a:pt x="0" y="0"/>
                  </a:moveTo>
                  <a:lnTo>
                    <a:pt x="12" y="0"/>
                  </a:lnTo>
                  <a:lnTo>
                    <a:pt x="18" y="60"/>
                  </a:lnTo>
                  <a:lnTo>
                    <a:pt x="6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573"/>
            <p:cNvSpPr>
              <a:spLocks/>
            </p:cNvSpPr>
            <p:nvPr/>
          </p:nvSpPr>
          <p:spPr bwMode="auto">
            <a:xfrm>
              <a:off x="2556" y="1650"/>
              <a:ext cx="24" cy="252"/>
            </a:xfrm>
            <a:custGeom>
              <a:avLst/>
              <a:gdLst>
                <a:gd name="T0" fmla="*/ 0 w 24"/>
                <a:gd name="T1" fmla="*/ 0 h 252"/>
                <a:gd name="T2" fmla="*/ 12 w 24"/>
                <a:gd name="T3" fmla="*/ 0 h 252"/>
                <a:gd name="T4" fmla="*/ 24 w 24"/>
                <a:gd name="T5" fmla="*/ 252 h 252"/>
                <a:gd name="T6" fmla="*/ 12 w 24"/>
                <a:gd name="T7" fmla="*/ 252 h 252"/>
                <a:gd name="T8" fmla="*/ 0 w 24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2">
                  <a:moveTo>
                    <a:pt x="0" y="0"/>
                  </a:moveTo>
                  <a:lnTo>
                    <a:pt x="12" y="0"/>
                  </a:lnTo>
                  <a:lnTo>
                    <a:pt x="24" y="252"/>
                  </a:lnTo>
                  <a:lnTo>
                    <a:pt x="12" y="2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572"/>
            <p:cNvSpPr>
              <a:spLocks/>
            </p:cNvSpPr>
            <p:nvPr/>
          </p:nvSpPr>
          <p:spPr bwMode="auto">
            <a:xfrm>
              <a:off x="2568" y="1902"/>
              <a:ext cx="24" cy="192"/>
            </a:xfrm>
            <a:custGeom>
              <a:avLst/>
              <a:gdLst>
                <a:gd name="T0" fmla="*/ 0 w 24"/>
                <a:gd name="T1" fmla="*/ 0 h 192"/>
                <a:gd name="T2" fmla="*/ 12 w 24"/>
                <a:gd name="T3" fmla="*/ 0 h 192"/>
                <a:gd name="T4" fmla="*/ 24 w 24"/>
                <a:gd name="T5" fmla="*/ 192 h 192"/>
                <a:gd name="T6" fmla="*/ 12 w 24"/>
                <a:gd name="T7" fmla="*/ 192 h 192"/>
                <a:gd name="T8" fmla="*/ 0 w 24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2">
                  <a:moveTo>
                    <a:pt x="0" y="0"/>
                  </a:moveTo>
                  <a:lnTo>
                    <a:pt x="12" y="0"/>
                  </a:lnTo>
                  <a:lnTo>
                    <a:pt x="24" y="192"/>
                  </a:lnTo>
                  <a:lnTo>
                    <a:pt x="12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71"/>
            <p:cNvSpPr>
              <a:spLocks/>
            </p:cNvSpPr>
            <p:nvPr/>
          </p:nvSpPr>
          <p:spPr bwMode="auto">
            <a:xfrm>
              <a:off x="2580" y="2088"/>
              <a:ext cx="24" cy="54"/>
            </a:xfrm>
            <a:custGeom>
              <a:avLst/>
              <a:gdLst>
                <a:gd name="T0" fmla="*/ 0 w 24"/>
                <a:gd name="T1" fmla="*/ 6 h 54"/>
                <a:gd name="T2" fmla="*/ 12 w 24"/>
                <a:gd name="T3" fmla="*/ 0 h 54"/>
                <a:gd name="T4" fmla="*/ 24 w 24"/>
                <a:gd name="T5" fmla="*/ 54 h 54"/>
                <a:gd name="T6" fmla="*/ 12 w 24"/>
                <a:gd name="T7" fmla="*/ 54 h 54"/>
                <a:gd name="T8" fmla="*/ 0 w 24"/>
                <a:gd name="T9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4">
                  <a:moveTo>
                    <a:pt x="0" y="6"/>
                  </a:moveTo>
                  <a:lnTo>
                    <a:pt x="12" y="0"/>
                  </a:lnTo>
                  <a:lnTo>
                    <a:pt x="24" y="54"/>
                  </a:lnTo>
                  <a:lnTo>
                    <a:pt x="12" y="54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70"/>
            <p:cNvSpPr>
              <a:spLocks/>
            </p:cNvSpPr>
            <p:nvPr/>
          </p:nvSpPr>
          <p:spPr bwMode="auto">
            <a:xfrm>
              <a:off x="2592" y="1608"/>
              <a:ext cx="24" cy="534"/>
            </a:xfrm>
            <a:custGeom>
              <a:avLst/>
              <a:gdLst>
                <a:gd name="T0" fmla="*/ 12 w 24"/>
                <a:gd name="T1" fmla="*/ 534 h 534"/>
                <a:gd name="T2" fmla="*/ 0 w 24"/>
                <a:gd name="T3" fmla="*/ 534 h 534"/>
                <a:gd name="T4" fmla="*/ 12 w 24"/>
                <a:gd name="T5" fmla="*/ 0 h 534"/>
                <a:gd name="T6" fmla="*/ 24 w 24"/>
                <a:gd name="T7" fmla="*/ 0 h 534"/>
                <a:gd name="T8" fmla="*/ 12 w 24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34">
                  <a:moveTo>
                    <a:pt x="12" y="534"/>
                  </a:moveTo>
                  <a:lnTo>
                    <a:pt x="0" y="53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3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69"/>
            <p:cNvSpPr>
              <a:spLocks/>
            </p:cNvSpPr>
            <p:nvPr/>
          </p:nvSpPr>
          <p:spPr bwMode="auto">
            <a:xfrm>
              <a:off x="2610" y="1608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12 w 12"/>
                <a:gd name="T7" fmla="*/ 6 h 6"/>
                <a:gd name="T8" fmla="*/ 0 w 1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68"/>
            <p:cNvSpPr>
              <a:spLocks/>
            </p:cNvSpPr>
            <p:nvPr/>
          </p:nvSpPr>
          <p:spPr bwMode="auto">
            <a:xfrm>
              <a:off x="2616" y="1608"/>
              <a:ext cx="24" cy="174"/>
            </a:xfrm>
            <a:custGeom>
              <a:avLst/>
              <a:gdLst>
                <a:gd name="T0" fmla="*/ 0 w 24"/>
                <a:gd name="T1" fmla="*/ 0 h 174"/>
                <a:gd name="T2" fmla="*/ 12 w 24"/>
                <a:gd name="T3" fmla="*/ 0 h 174"/>
                <a:gd name="T4" fmla="*/ 24 w 24"/>
                <a:gd name="T5" fmla="*/ 174 h 174"/>
                <a:gd name="T6" fmla="*/ 12 w 24"/>
                <a:gd name="T7" fmla="*/ 174 h 174"/>
                <a:gd name="T8" fmla="*/ 0 w 24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">
                  <a:moveTo>
                    <a:pt x="0" y="0"/>
                  </a:moveTo>
                  <a:lnTo>
                    <a:pt x="12" y="0"/>
                  </a:lnTo>
                  <a:lnTo>
                    <a:pt x="24" y="174"/>
                  </a:lnTo>
                  <a:lnTo>
                    <a:pt x="12" y="1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67"/>
            <p:cNvSpPr>
              <a:spLocks/>
            </p:cNvSpPr>
            <p:nvPr/>
          </p:nvSpPr>
          <p:spPr bwMode="auto">
            <a:xfrm>
              <a:off x="2628" y="1656"/>
              <a:ext cx="24" cy="126"/>
            </a:xfrm>
            <a:custGeom>
              <a:avLst/>
              <a:gdLst>
                <a:gd name="T0" fmla="*/ 12 w 24"/>
                <a:gd name="T1" fmla="*/ 126 h 126"/>
                <a:gd name="T2" fmla="*/ 0 w 24"/>
                <a:gd name="T3" fmla="*/ 126 h 126"/>
                <a:gd name="T4" fmla="*/ 12 w 24"/>
                <a:gd name="T5" fmla="*/ 0 h 126"/>
                <a:gd name="T6" fmla="*/ 24 w 24"/>
                <a:gd name="T7" fmla="*/ 0 h 126"/>
                <a:gd name="T8" fmla="*/ 12 w 24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12" y="126"/>
                  </a:moveTo>
                  <a:lnTo>
                    <a:pt x="0" y="12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66"/>
            <p:cNvSpPr>
              <a:spLocks/>
            </p:cNvSpPr>
            <p:nvPr/>
          </p:nvSpPr>
          <p:spPr bwMode="auto">
            <a:xfrm>
              <a:off x="2640" y="1656"/>
              <a:ext cx="24" cy="138"/>
            </a:xfrm>
            <a:custGeom>
              <a:avLst/>
              <a:gdLst>
                <a:gd name="T0" fmla="*/ 0 w 24"/>
                <a:gd name="T1" fmla="*/ 0 h 138"/>
                <a:gd name="T2" fmla="*/ 12 w 24"/>
                <a:gd name="T3" fmla="*/ 0 h 138"/>
                <a:gd name="T4" fmla="*/ 24 w 24"/>
                <a:gd name="T5" fmla="*/ 138 h 138"/>
                <a:gd name="T6" fmla="*/ 12 w 24"/>
                <a:gd name="T7" fmla="*/ 138 h 138"/>
                <a:gd name="T8" fmla="*/ 0 w 24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8">
                  <a:moveTo>
                    <a:pt x="0" y="0"/>
                  </a:moveTo>
                  <a:lnTo>
                    <a:pt x="12" y="0"/>
                  </a:lnTo>
                  <a:lnTo>
                    <a:pt x="24" y="138"/>
                  </a:lnTo>
                  <a:lnTo>
                    <a:pt x="12" y="1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65"/>
            <p:cNvSpPr>
              <a:spLocks/>
            </p:cNvSpPr>
            <p:nvPr/>
          </p:nvSpPr>
          <p:spPr bwMode="auto">
            <a:xfrm>
              <a:off x="2652" y="1794"/>
              <a:ext cx="24" cy="360"/>
            </a:xfrm>
            <a:custGeom>
              <a:avLst/>
              <a:gdLst>
                <a:gd name="T0" fmla="*/ 0 w 24"/>
                <a:gd name="T1" fmla="*/ 0 h 360"/>
                <a:gd name="T2" fmla="*/ 12 w 24"/>
                <a:gd name="T3" fmla="*/ 0 h 360"/>
                <a:gd name="T4" fmla="*/ 24 w 24"/>
                <a:gd name="T5" fmla="*/ 360 h 360"/>
                <a:gd name="T6" fmla="*/ 12 w 24"/>
                <a:gd name="T7" fmla="*/ 360 h 360"/>
                <a:gd name="T8" fmla="*/ 0 w 24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0">
                  <a:moveTo>
                    <a:pt x="0" y="0"/>
                  </a:moveTo>
                  <a:lnTo>
                    <a:pt x="12" y="0"/>
                  </a:lnTo>
                  <a:lnTo>
                    <a:pt x="24" y="360"/>
                  </a:lnTo>
                  <a:lnTo>
                    <a:pt x="12" y="3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64"/>
            <p:cNvSpPr>
              <a:spLocks/>
            </p:cNvSpPr>
            <p:nvPr/>
          </p:nvSpPr>
          <p:spPr bwMode="auto">
            <a:xfrm>
              <a:off x="2664" y="2154"/>
              <a:ext cx="24" cy="42"/>
            </a:xfrm>
            <a:custGeom>
              <a:avLst/>
              <a:gdLst>
                <a:gd name="T0" fmla="*/ 0 w 24"/>
                <a:gd name="T1" fmla="*/ 0 h 42"/>
                <a:gd name="T2" fmla="*/ 12 w 24"/>
                <a:gd name="T3" fmla="*/ 0 h 42"/>
                <a:gd name="T4" fmla="*/ 24 w 24"/>
                <a:gd name="T5" fmla="*/ 42 h 42"/>
                <a:gd name="T6" fmla="*/ 12 w 24"/>
                <a:gd name="T7" fmla="*/ 42 h 42"/>
                <a:gd name="T8" fmla="*/ 0 w 24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2">
                  <a:moveTo>
                    <a:pt x="0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12" y="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63"/>
            <p:cNvSpPr>
              <a:spLocks/>
            </p:cNvSpPr>
            <p:nvPr/>
          </p:nvSpPr>
          <p:spPr bwMode="auto">
            <a:xfrm>
              <a:off x="2676" y="1620"/>
              <a:ext cx="24" cy="576"/>
            </a:xfrm>
            <a:custGeom>
              <a:avLst/>
              <a:gdLst>
                <a:gd name="T0" fmla="*/ 12 w 24"/>
                <a:gd name="T1" fmla="*/ 576 h 576"/>
                <a:gd name="T2" fmla="*/ 0 w 24"/>
                <a:gd name="T3" fmla="*/ 576 h 576"/>
                <a:gd name="T4" fmla="*/ 12 w 24"/>
                <a:gd name="T5" fmla="*/ 0 h 576"/>
                <a:gd name="T6" fmla="*/ 24 w 24"/>
                <a:gd name="T7" fmla="*/ 0 h 576"/>
                <a:gd name="T8" fmla="*/ 12 w 24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76">
                  <a:moveTo>
                    <a:pt x="12" y="576"/>
                  </a:moveTo>
                  <a:lnTo>
                    <a:pt x="0" y="57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7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62"/>
            <p:cNvSpPr>
              <a:spLocks/>
            </p:cNvSpPr>
            <p:nvPr/>
          </p:nvSpPr>
          <p:spPr bwMode="auto">
            <a:xfrm>
              <a:off x="2688" y="1620"/>
              <a:ext cx="18" cy="30"/>
            </a:xfrm>
            <a:custGeom>
              <a:avLst/>
              <a:gdLst>
                <a:gd name="T0" fmla="*/ 0 w 18"/>
                <a:gd name="T1" fmla="*/ 0 h 30"/>
                <a:gd name="T2" fmla="*/ 12 w 18"/>
                <a:gd name="T3" fmla="*/ 0 h 30"/>
                <a:gd name="T4" fmla="*/ 18 w 18"/>
                <a:gd name="T5" fmla="*/ 30 h 30"/>
                <a:gd name="T6" fmla="*/ 12 w 18"/>
                <a:gd name="T7" fmla="*/ 30 h 30"/>
                <a:gd name="T8" fmla="*/ 0 w 1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0" y="0"/>
                  </a:moveTo>
                  <a:lnTo>
                    <a:pt x="12" y="0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61"/>
            <p:cNvSpPr>
              <a:spLocks/>
            </p:cNvSpPr>
            <p:nvPr/>
          </p:nvSpPr>
          <p:spPr bwMode="auto">
            <a:xfrm>
              <a:off x="2694" y="1554"/>
              <a:ext cx="24" cy="96"/>
            </a:xfrm>
            <a:custGeom>
              <a:avLst/>
              <a:gdLst>
                <a:gd name="T0" fmla="*/ 12 w 24"/>
                <a:gd name="T1" fmla="*/ 96 h 96"/>
                <a:gd name="T2" fmla="*/ 0 w 24"/>
                <a:gd name="T3" fmla="*/ 96 h 96"/>
                <a:gd name="T4" fmla="*/ 12 w 24"/>
                <a:gd name="T5" fmla="*/ 0 h 96"/>
                <a:gd name="T6" fmla="*/ 24 w 24"/>
                <a:gd name="T7" fmla="*/ 6 h 96"/>
                <a:gd name="T8" fmla="*/ 12 w 2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12" y="96"/>
                  </a:moveTo>
                  <a:lnTo>
                    <a:pt x="0" y="96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9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60"/>
            <p:cNvSpPr>
              <a:spLocks/>
            </p:cNvSpPr>
            <p:nvPr/>
          </p:nvSpPr>
          <p:spPr bwMode="auto">
            <a:xfrm>
              <a:off x="2706" y="1560"/>
              <a:ext cx="24" cy="186"/>
            </a:xfrm>
            <a:custGeom>
              <a:avLst/>
              <a:gdLst>
                <a:gd name="T0" fmla="*/ 0 w 24"/>
                <a:gd name="T1" fmla="*/ 0 h 186"/>
                <a:gd name="T2" fmla="*/ 12 w 24"/>
                <a:gd name="T3" fmla="*/ 0 h 186"/>
                <a:gd name="T4" fmla="*/ 24 w 24"/>
                <a:gd name="T5" fmla="*/ 186 h 186"/>
                <a:gd name="T6" fmla="*/ 12 w 24"/>
                <a:gd name="T7" fmla="*/ 186 h 186"/>
                <a:gd name="T8" fmla="*/ 0 w 24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6">
                  <a:moveTo>
                    <a:pt x="0" y="0"/>
                  </a:moveTo>
                  <a:lnTo>
                    <a:pt x="12" y="0"/>
                  </a:lnTo>
                  <a:lnTo>
                    <a:pt x="24" y="186"/>
                  </a:lnTo>
                  <a:lnTo>
                    <a:pt x="12" y="1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59"/>
            <p:cNvSpPr>
              <a:spLocks/>
            </p:cNvSpPr>
            <p:nvPr/>
          </p:nvSpPr>
          <p:spPr bwMode="auto">
            <a:xfrm>
              <a:off x="2718" y="1746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558"/>
            <p:cNvSpPr>
              <a:spLocks/>
            </p:cNvSpPr>
            <p:nvPr/>
          </p:nvSpPr>
          <p:spPr bwMode="auto">
            <a:xfrm>
              <a:off x="2730" y="1902"/>
              <a:ext cx="24" cy="282"/>
            </a:xfrm>
            <a:custGeom>
              <a:avLst/>
              <a:gdLst>
                <a:gd name="T0" fmla="*/ 0 w 24"/>
                <a:gd name="T1" fmla="*/ 0 h 282"/>
                <a:gd name="T2" fmla="*/ 12 w 24"/>
                <a:gd name="T3" fmla="*/ 0 h 282"/>
                <a:gd name="T4" fmla="*/ 24 w 24"/>
                <a:gd name="T5" fmla="*/ 282 h 282"/>
                <a:gd name="T6" fmla="*/ 12 w 24"/>
                <a:gd name="T7" fmla="*/ 282 h 282"/>
                <a:gd name="T8" fmla="*/ 0 w 24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82">
                  <a:moveTo>
                    <a:pt x="0" y="0"/>
                  </a:moveTo>
                  <a:lnTo>
                    <a:pt x="12" y="0"/>
                  </a:lnTo>
                  <a:lnTo>
                    <a:pt x="24" y="282"/>
                  </a:lnTo>
                  <a:lnTo>
                    <a:pt x="12" y="28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557"/>
            <p:cNvSpPr>
              <a:spLocks/>
            </p:cNvSpPr>
            <p:nvPr/>
          </p:nvSpPr>
          <p:spPr bwMode="auto">
            <a:xfrm>
              <a:off x="2742" y="2184"/>
              <a:ext cx="24" cy="30"/>
            </a:xfrm>
            <a:custGeom>
              <a:avLst/>
              <a:gdLst>
                <a:gd name="T0" fmla="*/ 0 w 24"/>
                <a:gd name="T1" fmla="*/ 0 h 30"/>
                <a:gd name="T2" fmla="*/ 12 w 24"/>
                <a:gd name="T3" fmla="*/ 0 h 30"/>
                <a:gd name="T4" fmla="*/ 24 w 24"/>
                <a:gd name="T5" fmla="*/ 24 h 30"/>
                <a:gd name="T6" fmla="*/ 12 w 24"/>
                <a:gd name="T7" fmla="*/ 30 h 30"/>
                <a:gd name="T8" fmla="*/ 0 w 2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">
                  <a:moveTo>
                    <a:pt x="0" y="0"/>
                  </a:moveTo>
                  <a:lnTo>
                    <a:pt x="12" y="0"/>
                  </a:lnTo>
                  <a:lnTo>
                    <a:pt x="24" y="24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56"/>
            <p:cNvSpPr>
              <a:spLocks/>
            </p:cNvSpPr>
            <p:nvPr/>
          </p:nvSpPr>
          <p:spPr bwMode="auto">
            <a:xfrm>
              <a:off x="2754" y="1698"/>
              <a:ext cx="24" cy="516"/>
            </a:xfrm>
            <a:custGeom>
              <a:avLst/>
              <a:gdLst>
                <a:gd name="T0" fmla="*/ 12 w 24"/>
                <a:gd name="T1" fmla="*/ 516 h 516"/>
                <a:gd name="T2" fmla="*/ 0 w 24"/>
                <a:gd name="T3" fmla="*/ 516 h 516"/>
                <a:gd name="T4" fmla="*/ 12 w 24"/>
                <a:gd name="T5" fmla="*/ 0 h 516"/>
                <a:gd name="T6" fmla="*/ 24 w 24"/>
                <a:gd name="T7" fmla="*/ 0 h 516"/>
                <a:gd name="T8" fmla="*/ 12 w 24"/>
                <a:gd name="T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16">
                  <a:moveTo>
                    <a:pt x="12" y="516"/>
                  </a:moveTo>
                  <a:lnTo>
                    <a:pt x="0" y="51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1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55"/>
            <p:cNvSpPr>
              <a:spLocks/>
            </p:cNvSpPr>
            <p:nvPr/>
          </p:nvSpPr>
          <p:spPr bwMode="auto">
            <a:xfrm>
              <a:off x="2766" y="1698"/>
              <a:ext cx="24" cy="48"/>
            </a:xfrm>
            <a:custGeom>
              <a:avLst/>
              <a:gdLst>
                <a:gd name="T0" fmla="*/ 0 w 24"/>
                <a:gd name="T1" fmla="*/ 6 h 48"/>
                <a:gd name="T2" fmla="*/ 12 w 24"/>
                <a:gd name="T3" fmla="*/ 0 h 48"/>
                <a:gd name="T4" fmla="*/ 24 w 24"/>
                <a:gd name="T5" fmla="*/ 48 h 48"/>
                <a:gd name="T6" fmla="*/ 12 w 24"/>
                <a:gd name="T7" fmla="*/ 48 h 48"/>
                <a:gd name="T8" fmla="*/ 0 w 24"/>
                <a:gd name="T9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6"/>
                  </a:moveTo>
                  <a:lnTo>
                    <a:pt x="12" y="0"/>
                  </a:lnTo>
                  <a:lnTo>
                    <a:pt x="24" y="48"/>
                  </a:lnTo>
                  <a:lnTo>
                    <a:pt x="12" y="48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554"/>
            <p:cNvSpPr>
              <a:spLocks/>
            </p:cNvSpPr>
            <p:nvPr/>
          </p:nvSpPr>
          <p:spPr bwMode="auto">
            <a:xfrm>
              <a:off x="2778" y="1722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24 h 24"/>
                <a:gd name="T4" fmla="*/ 12 w 24"/>
                <a:gd name="T5" fmla="*/ 0 h 24"/>
                <a:gd name="T6" fmla="*/ 24 w 24"/>
                <a:gd name="T7" fmla="*/ 6 h 24"/>
                <a:gd name="T8" fmla="*/ 12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0" y="24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2" y="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553"/>
            <p:cNvSpPr>
              <a:spLocks/>
            </p:cNvSpPr>
            <p:nvPr/>
          </p:nvSpPr>
          <p:spPr bwMode="auto">
            <a:xfrm>
              <a:off x="2790" y="1512"/>
              <a:ext cx="24" cy="216"/>
            </a:xfrm>
            <a:custGeom>
              <a:avLst/>
              <a:gdLst>
                <a:gd name="T0" fmla="*/ 12 w 24"/>
                <a:gd name="T1" fmla="*/ 216 h 216"/>
                <a:gd name="T2" fmla="*/ 0 w 24"/>
                <a:gd name="T3" fmla="*/ 216 h 216"/>
                <a:gd name="T4" fmla="*/ 12 w 24"/>
                <a:gd name="T5" fmla="*/ 0 h 216"/>
                <a:gd name="T6" fmla="*/ 24 w 24"/>
                <a:gd name="T7" fmla="*/ 0 h 216"/>
                <a:gd name="T8" fmla="*/ 12 w 24"/>
                <a:gd name="T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12" y="216"/>
                  </a:moveTo>
                  <a:lnTo>
                    <a:pt x="0" y="21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1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552"/>
            <p:cNvSpPr>
              <a:spLocks/>
            </p:cNvSpPr>
            <p:nvPr/>
          </p:nvSpPr>
          <p:spPr bwMode="auto">
            <a:xfrm>
              <a:off x="2802" y="1398"/>
              <a:ext cx="24" cy="114"/>
            </a:xfrm>
            <a:custGeom>
              <a:avLst/>
              <a:gdLst>
                <a:gd name="T0" fmla="*/ 12 w 24"/>
                <a:gd name="T1" fmla="*/ 114 h 114"/>
                <a:gd name="T2" fmla="*/ 0 w 24"/>
                <a:gd name="T3" fmla="*/ 114 h 114"/>
                <a:gd name="T4" fmla="*/ 12 w 24"/>
                <a:gd name="T5" fmla="*/ 0 h 114"/>
                <a:gd name="T6" fmla="*/ 24 w 24"/>
                <a:gd name="T7" fmla="*/ 0 h 114"/>
                <a:gd name="T8" fmla="*/ 12 w 2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4">
                  <a:moveTo>
                    <a:pt x="12" y="114"/>
                  </a:moveTo>
                  <a:lnTo>
                    <a:pt x="0" y="1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551"/>
            <p:cNvSpPr>
              <a:spLocks/>
            </p:cNvSpPr>
            <p:nvPr/>
          </p:nvSpPr>
          <p:spPr bwMode="auto">
            <a:xfrm>
              <a:off x="2814" y="1398"/>
              <a:ext cx="24" cy="708"/>
            </a:xfrm>
            <a:custGeom>
              <a:avLst/>
              <a:gdLst>
                <a:gd name="T0" fmla="*/ 0 w 24"/>
                <a:gd name="T1" fmla="*/ 0 h 708"/>
                <a:gd name="T2" fmla="*/ 12 w 24"/>
                <a:gd name="T3" fmla="*/ 0 h 708"/>
                <a:gd name="T4" fmla="*/ 24 w 24"/>
                <a:gd name="T5" fmla="*/ 708 h 708"/>
                <a:gd name="T6" fmla="*/ 12 w 24"/>
                <a:gd name="T7" fmla="*/ 708 h 708"/>
                <a:gd name="T8" fmla="*/ 0 w 24"/>
                <a:gd name="T9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08">
                  <a:moveTo>
                    <a:pt x="0" y="0"/>
                  </a:moveTo>
                  <a:lnTo>
                    <a:pt x="12" y="0"/>
                  </a:lnTo>
                  <a:lnTo>
                    <a:pt x="24" y="708"/>
                  </a:lnTo>
                  <a:lnTo>
                    <a:pt x="12" y="70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550"/>
            <p:cNvSpPr>
              <a:spLocks/>
            </p:cNvSpPr>
            <p:nvPr/>
          </p:nvSpPr>
          <p:spPr bwMode="auto">
            <a:xfrm>
              <a:off x="2826" y="2106"/>
              <a:ext cx="18" cy="78"/>
            </a:xfrm>
            <a:custGeom>
              <a:avLst/>
              <a:gdLst>
                <a:gd name="T0" fmla="*/ 0 w 18"/>
                <a:gd name="T1" fmla="*/ 0 h 78"/>
                <a:gd name="T2" fmla="*/ 12 w 18"/>
                <a:gd name="T3" fmla="*/ 0 h 78"/>
                <a:gd name="T4" fmla="*/ 18 w 18"/>
                <a:gd name="T5" fmla="*/ 78 h 78"/>
                <a:gd name="T6" fmla="*/ 6 w 18"/>
                <a:gd name="T7" fmla="*/ 78 h 78"/>
                <a:gd name="T8" fmla="*/ 0 w 1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0" y="0"/>
                  </a:moveTo>
                  <a:lnTo>
                    <a:pt x="12" y="0"/>
                  </a:lnTo>
                  <a:lnTo>
                    <a:pt x="18" y="78"/>
                  </a:lnTo>
                  <a:lnTo>
                    <a:pt x="6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549"/>
            <p:cNvSpPr>
              <a:spLocks/>
            </p:cNvSpPr>
            <p:nvPr/>
          </p:nvSpPr>
          <p:spPr bwMode="auto">
            <a:xfrm>
              <a:off x="2832" y="1770"/>
              <a:ext cx="24" cy="414"/>
            </a:xfrm>
            <a:custGeom>
              <a:avLst/>
              <a:gdLst>
                <a:gd name="T0" fmla="*/ 12 w 24"/>
                <a:gd name="T1" fmla="*/ 414 h 414"/>
                <a:gd name="T2" fmla="*/ 0 w 24"/>
                <a:gd name="T3" fmla="*/ 414 h 414"/>
                <a:gd name="T4" fmla="*/ 12 w 24"/>
                <a:gd name="T5" fmla="*/ 0 h 414"/>
                <a:gd name="T6" fmla="*/ 24 w 24"/>
                <a:gd name="T7" fmla="*/ 0 h 414"/>
                <a:gd name="T8" fmla="*/ 12 w 24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14">
                  <a:moveTo>
                    <a:pt x="12" y="414"/>
                  </a:moveTo>
                  <a:lnTo>
                    <a:pt x="0" y="4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548"/>
            <p:cNvSpPr>
              <a:spLocks/>
            </p:cNvSpPr>
            <p:nvPr/>
          </p:nvSpPr>
          <p:spPr bwMode="auto">
            <a:xfrm>
              <a:off x="2844" y="1566"/>
              <a:ext cx="24" cy="204"/>
            </a:xfrm>
            <a:custGeom>
              <a:avLst/>
              <a:gdLst>
                <a:gd name="T0" fmla="*/ 12 w 24"/>
                <a:gd name="T1" fmla="*/ 204 h 204"/>
                <a:gd name="T2" fmla="*/ 0 w 24"/>
                <a:gd name="T3" fmla="*/ 204 h 204"/>
                <a:gd name="T4" fmla="*/ 12 w 24"/>
                <a:gd name="T5" fmla="*/ 0 h 204"/>
                <a:gd name="T6" fmla="*/ 24 w 24"/>
                <a:gd name="T7" fmla="*/ 0 h 204"/>
                <a:gd name="T8" fmla="*/ 12 w 24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12" y="204"/>
                  </a:moveTo>
                  <a:lnTo>
                    <a:pt x="0" y="20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0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547"/>
            <p:cNvSpPr>
              <a:spLocks/>
            </p:cNvSpPr>
            <p:nvPr/>
          </p:nvSpPr>
          <p:spPr bwMode="auto">
            <a:xfrm>
              <a:off x="2856" y="1566"/>
              <a:ext cx="24" cy="162"/>
            </a:xfrm>
            <a:custGeom>
              <a:avLst/>
              <a:gdLst>
                <a:gd name="T0" fmla="*/ 0 w 24"/>
                <a:gd name="T1" fmla="*/ 0 h 162"/>
                <a:gd name="T2" fmla="*/ 12 w 24"/>
                <a:gd name="T3" fmla="*/ 0 h 162"/>
                <a:gd name="T4" fmla="*/ 24 w 24"/>
                <a:gd name="T5" fmla="*/ 162 h 162"/>
                <a:gd name="T6" fmla="*/ 12 w 24"/>
                <a:gd name="T7" fmla="*/ 162 h 162"/>
                <a:gd name="T8" fmla="*/ 0 w 24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2">
                  <a:moveTo>
                    <a:pt x="0" y="0"/>
                  </a:moveTo>
                  <a:lnTo>
                    <a:pt x="12" y="0"/>
                  </a:lnTo>
                  <a:lnTo>
                    <a:pt x="24" y="162"/>
                  </a:lnTo>
                  <a:lnTo>
                    <a:pt x="12" y="1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546"/>
            <p:cNvSpPr>
              <a:spLocks/>
            </p:cNvSpPr>
            <p:nvPr/>
          </p:nvSpPr>
          <p:spPr bwMode="auto">
            <a:xfrm>
              <a:off x="2868" y="1728"/>
              <a:ext cx="24" cy="60"/>
            </a:xfrm>
            <a:custGeom>
              <a:avLst/>
              <a:gdLst>
                <a:gd name="T0" fmla="*/ 0 w 24"/>
                <a:gd name="T1" fmla="*/ 0 h 60"/>
                <a:gd name="T2" fmla="*/ 12 w 24"/>
                <a:gd name="T3" fmla="*/ 0 h 60"/>
                <a:gd name="T4" fmla="*/ 24 w 24"/>
                <a:gd name="T5" fmla="*/ 60 h 60"/>
                <a:gd name="T6" fmla="*/ 12 w 24"/>
                <a:gd name="T7" fmla="*/ 60 h 60"/>
                <a:gd name="T8" fmla="*/ 0 w 2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0">
                  <a:moveTo>
                    <a:pt x="0" y="0"/>
                  </a:moveTo>
                  <a:lnTo>
                    <a:pt x="12" y="0"/>
                  </a:lnTo>
                  <a:lnTo>
                    <a:pt x="24" y="60"/>
                  </a:lnTo>
                  <a:lnTo>
                    <a:pt x="12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545"/>
            <p:cNvSpPr>
              <a:spLocks/>
            </p:cNvSpPr>
            <p:nvPr/>
          </p:nvSpPr>
          <p:spPr bwMode="auto">
            <a:xfrm>
              <a:off x="2880" y="1788"/>
              <a:ext cx="24" cy="12"/>
            </a:xfrm>
            <a:custGeom>
              <a:avLst/>
              <a:gdLst>
                <a:gd name="T0" fmla="*/ 0 w 24"/>
                <a:gd name="T1" fmla="*/ 6 h 12"/>
                <a:gd name="T2" fmla="*/ 12 w 24"/>
                <a:gd name="T3" fmla="*/ 0 h 12"/>
                <a:gd name="T4" fmla="*/ 24 w 24"/>
                <a:gd name="T5" fmla="*/ 6 h 12"/>
                <a:gd name="T6" fmla="*/ 12 w 24"/>
                <a:gd name="T7" fmla="*/ 12 h 12"/>
                <a:gd name="T8" fmla="*/ 0 w 24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6"/>
                  </a:moveTo>
                  <a:lnTo>
                    <a:pt x="12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544"/>
            <p:cNvSpPr>
              <a:spLocks/>
            </p:cNvSpPr>
            <p:nvPr/>
          </p:nvSpPr>
          <p:spPr bwMode="auto">
            <a:xfrm>
              <a:off x="2892" y="1794"/>
              <a:ext cx="24" cy="306"/>
            </a:xfrm>
            <a:custGeom>
              <a:avLst/>
              <a:gdLst>
                <a:gd name="T0" fmla="*/ 0 w 24"/>
                <a:gd name="T1" fmla="*/ 0 h 306"/>
                <a:gd name="T2" fmla="*/ 12 w 24"/>
                <a:gd name="T3" fmla="*/ 0 h 306"/>
                <a:gd name="T4" fmla="*/ 24 w 24"/>
                <a:gd name="T5" fmla="*/ 306 h 306"/>
                <a:gd name="T6" fmla="*/ 12 w 24"/>
                <a:gd name="T7" fmla="*/ 306 h 306"/>
                <a:gd name="T8" fmla="*/ 0 w 24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6">
                  <a:moveTo>
                    <a:pt x="0" y="0"/>
                  </a:moveTo>
                  <a:lnTo>
                    <a:pt x="12" y="0"/>
                  </a:lnTo>
                  <a:lnTo>
                    <a:pt x="24" y="306"/>
                  </a:lnTo>
                  <a:lnTo>
                    <a:pt x="12" y="30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543"/>
            <p:cNvSpPr>
              <a:spLocks/>
            </p:cNvSpPr>
            <p:nvPr/>
          </p:nvSpPr>
          <p:spPr bwMode="auto">
            <a:xfrm>
              <a:off x="2904" y="2100"/>
              <a:ext cx="24" cy="54"/>
            </a:xfrm>
            <a:custGeom>
              <a:avLst/>
              <a:gdLst>
                <a:gd name="T0" fmla="*/ 0 w 24"/>
                <a:gd name="T1" fmla="*/ 0 h 54"/>
                <a:gd name="T2" fmla="*/ 12 w 24"/>
                <a:gd name="T3" fmla="*/ 0 h 54"/>
                <a:gd name="T4" fmla="*/ 24 w 24"/>
                <a:gd name="T5" fmla="*/ 54 h 54"/>
                <a:gd name="T6" fmla="*/ 12 w 24"/>
                <a:gd name="T7" fmla="*/ 54 h 54"/>
                <a:gd name="T8" fmla="*/ 0 w 2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4">
                  <a:moveTo>
                    <a:pt x="0" y="0"/>
                  </a:moveTo>
                  <a:lnTo>
                    <a:pt x="12" y="0"/>
                  </a:lnTo>
                  <a:lnTo>
                    <a:pt x="24" y="54"/>
                  </a:lnTo>
                  <a:lnTo>
                    <a:pt x="12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542"/>
            <p:cNvSpPr>
              <a:spLocks/>
            </p:cNvSpPr>
            <p:nvPr/>
          </p:nvSpPr>
          <p:spPr bwMode="auto">
            <a:xfrm>
              <a:off x="2916" y="1506"/>
              <a:ext cx="24" cy="648"/>
            </a:xfrm>
            <a:custGeom>
              <a:avLst/>
              <a:gdLst>
                <a:gd name="T0" fmla="*/ 12 w 24"/>
                <a:gd name="T1" fmla="*/ 648 h 648"/>
                <a:gd name="T2" fmla="*/ 0 w 24"/>
                <a:gd name="T3" fmla="*/ 648 h 648"/>
                <a:gd name="T4" fmla="*/ 12 w 24"/>
                <a:gd name="T5" fmla="*/ 0 h 648"/>
                <a:gd name="T6" fmla="*/ 24 w 24"/>
                <a:gd name="T7" fmla="*/ 0 h 648"/>
                <a:gd name="T8" fmla="*/ 12 w 24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48">
                  <a:moveTo>
                    <a:pt x="12" y="648"/>
                  </a:moveTo>
                  <a:lnTo>
                    <a:pt x="0" y="64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4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541"/>
            <p:cNvSpPr>
              <a:spLocks/>
            </p:cNvSpPr>
            <p:nvPr/>
          </p:nvSpPr>
          <p:spPr bwMode="auto">
            <a:xfrm>
              <a:off x="2928" y="1506"/>
              <a:ext cx="24" cy="144"/>
            </a:xfrm>
            <a:custGeom>
              <a:avLst/>
              <a:gdLst>
                <a:gd name="T0" fmla="*/ 0 w 24"/>
                <a:gd name="T1" fmla="*/ 0 h 144"/>
                <a:gd name="T2" fmla="*/ 12 w 24"/>
                <a:gd name="T3" fmla="*/ 0 h 144"/>
                <a:gd name="T4" fmla="*/ 24 w 24"/>
                <a:gd name="T5" fmla="*/ 144 h 144"/>
                <a:gd name="T6" fmla="*/ 12 w 24"/>
                <a:gd name="T7" fmla="*/ 144 h 144"/>
                <a:gd name="T8" fmla="*/ 0 w 2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4">
                  <a:moveTo>
                    <a:pt x="0" y="0"/>
                  </a:moveTo>
                  <a:lnTo>
                    <a:pt x="12" y="0"/>
                  </a:lnTo>
                  <a:lnTo>
                    <a:pt x="24" y="144"/>
                  </a:lnTo>
                  <a:lnTo>
                    <a:pt x="1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540"/>
            <p:cNvSpPr>
              <a:spLocks/>
            </p:cNvSpPr>
            <p:nvPr/>
          </p:nvSpPr>
          <p:spPr bwMode="auto">
            <a:xfrm>
              <a:off x="2940" y="1380"/>
              <a:ext cx="24" cy="270"/>
            </a:xfrm>
            <a:custGeom>
              <a:avLst/>
              <a:gdLst>
                <a:gd name="T0" fmla="*/ 12 w 24"/>
                <a:gd name="T1" fmla="*/ 270 h 270"/>
                <a:gd name="T2" fmla="*/ 0 w 24"/>
                <a:gd name="T3" fmla="*/ 270 h 270"/>
                <a:gd name="T4" fmla="*/ 12 w 24"/>
                <a:gd name="T5" fmla="*/ 0 h 270"/>
                <a:gd name="T6" fmla="*/ 24 w 24"/>
                <a:gd name="T7" fmla="*/ 0 h 270"/>
                <a:gd name="T8" fmla="*/ 12 w 24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0">
                  <a:moveTo>
                    <a:pt x="12" y="270"/>
                  </a:moveTo>
                  <a:lnTo>
                    <a:pt x="0" y="27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7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539"/>
            <p:cNvSpPr>
              <a:spLocks/>
            </p:cNvSpPr>
            <p:nvPr/>
          </p:nvSpPr>
          <p:spPr bwMode="auto">
            <a:xfrm>
              <a:off x="2952" y="1380"/>
              <a:ext cx="24" cy="144"/>
            </a:xfrm>
            <a:custGeom>
              <a:avLst/>
              <a:gdLst>
                <a:gd name="T0" fmla="*/ 0 w 24"/>
                <a:gd name="T1" fmla="*/ 0 h 144"/>
                <a:gd name="T2" fmla="*/ 12 w 24"/>
                <a:gd name="T3" fmla="*/ 0 h 144"/>
                <a:gd name="T4" fmla="*/ 24 w 24"/>
                <a:gd name="T5" fmla="*/ 144 h 144"/>
                <a:gd name="T6" fmla="*/ 12 w 24"/>
                <a:gd name="T7" fmla="*/ 144 h 144"/>
                <a:gd name="T8" fmla="*/ 0 w 2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4">
                  <a:moveTo>
                    <a:pt x="0" y="0"/>
                  </a:moveTo>
                  <a:lnTo>
                    <a:pt x="12" y="0"/>
                  </a:lnTo>
                  <a:lnTo>
                    <a:pt x="24" y="144"/>
                  </a:lnTo>
                  <a:lnTo>
                    <a:pt x="1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538"/>
            <p:cNvSpPr>
              <a:spLocks/>
            </p:cNvSpPr>
            <p:nvPr/>
          </p:nvSpPr>
          <p:spPr bwMode="auto">
            <a:xfrm>
              <a:off x="2964" y="1524"/>
              <a:ext cx="18" cy="282"/>
            </a:xfrm>
            <a:custGeom>
              <a:avLst/>
              <a:gdLst>
                <a:gd name="T0" fmla="*/ 0 w 18"/>
                <a:gd name="T1" fmla="*/ 0 h 282"/>
                <a:gd name="T2" fmla="*/ 12 w 18"/>
                <a:gd name="T3" fmla="*/ 0 h 282"/>
                <a:gd name="T4" fmla="*/ 18 w 18"/>
                <a:gd name="T5" fmla="*/ 282 h 282"/>
                <a:gd name="T6" fmla="*/ 6 w 18"/>
                <a:gd name="T7" fmla="*/ 282 h 282"/>
                <a:gd name="T8" fmla="*/ 0 w 18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82">
                  <a:moveTo>
                    <a:pt x="0" y="0"/>
                  </a:moveTo>
                  <a:lnTo>
                    <a:pt x="12" y="0"/>
                  </a:lnTo>
                  <a:lnTo>
                    <a:pt x="18" y="282"/>
                  </a:lnTo>
                  <a:lnTo>
                    <a:pt x="6" y="28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537"/>
            <p:cNvSpPr>
              <a:spLocks/>
            </p:cNvSpPr>
            <p:nvPr/>
          </p:nvSpPr>
          <p:spPr bwMode="auto">
            <a:xfrm>
              <a:off x="2970" y="1806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536"/>
            <p:cNvSpPr>
              <a:spLocks/>
            </p:cNvSpPr>
            <p:nvPr/>
          </p:nvSpPr>
          <p:spPr bwMode="auto">
            <a:xfrm>
              <a:off x="2982" y="2052"/>
              <a:ext cx="24" cy="96"/>
            </a:xfrm>
            <a:custGeom>
              <a:avLst/>
              <a:gdLst>
                <a:gd name="T0" fmla="*/ 0 w 24"/>
                <a:gd name="T1" fmla="*/ 0 h 96"/>
                <a:gd name="T2" fmla="*/ 12 w 24"/>
                <a:gd name="T3" fmla="*/ 0 h 96"/>
                <a:gd name="T4" fmla="*/ 24 w 24"/>
                <a:gd name="T5" fmla="*/ 96 h 96"/>
                <a:gd name="T6" fmla="*/ 12 w 24"/>
                <a:gd name="T7" fmla="*/ 96 h 96"/>
                <a:gd name="T8" fmla="*/ 0 w 24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0" y="0"/>
                  </a:moveTo>
                  <a:lnTo>
                    <a:pt x="12" y="0"/>
                  </a:lnTo>
                  <a:lnTo>
                    <a:pt x="24" y="96"/>
                  </a:lnTo>
                  <a:lnTo>
                    <a:pt x="12" y="9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535"/>
            <p:cNvSpPr>
              <a:spLocks/>
            </p:cNvSpPr>
            <p:nvPr/>
          </p:nvSpPr>
          <p:spPr bwMode="auto">
            <a:xfrm>
              <a:off x="2994" y="1596"/>
              <a:ext cx="24" cy="552"/>
            </a:xfrm>
            <a:custGeom>
              <a:avLst/>
              <a:gdLst>
                <a:gd name="T0" fmla="*/ 12 w 24"/>
                <a:gd name="T1" fmla="*/ 552 h 552"/>
                <a:gd name="T2" fmla="*/ 0 w 24"/>
                <a:gd name="T3" fmla="*/ 552 h 552"/>
                <a:gd name="T4" fmla="*/ 12 w 24"/>
                <a:gd name="T5" fmla="*/ 0 h 552"/>
                <a:gd name="T6" fmla="*/ 24 w 24"/>
                <a:gd name="T7" fmla="*/ 0 h 552"/>
                <a:gd name="T8" fmla="*/ 12 w 24"/>
                <a:gd name="T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52">
                  <a:moveTo>
                    <a:pt x="12" y="552"/>
                  </a:moveTo>
                  <a:lnTo>
                    <a:pt x="0" y="55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55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534"/>
            <p:cNvSpPr>
              <a:spLocks/>
            </p:cNvSpPr>
            <p:nvPr/>
          </p:nvSpPr>
          <p:spPr bwMode="auto">
            <a:xfrm>
              <a:off x="3006" y="1482"/>
              <a:ext cx="24" cy="114"/>
            </a:xfrm>
            <a:custGeom>
              <a:avLst/>
              <a:gdLst>
                <a:gd name="T0" fmla="*/ 12 w 24"/>
                <a:gd name="T1" fmla="*/ 114 h 114"/>
                <a:gd name="T2" fmla="*/ 0 w 24"/>
                <a:gd name="T3" fmla="*/ 114 h 114"/>
                <a:gd name="T4" fmla="*/ 12 w 24"/>
                <a:gd name="T5" fmla="*/ 0 h 114"/>
                <a:gd name="T6" fmla="*/ 24 w 24"/>
                <a:gd name="T7" fmla="*/ 0 h 114"/>
                <a:gd name="T8" fmla="*/ 12 w 2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4">
                  <a:moveTo>
                    <a:pt x="12" y="114"/>
                  </a:moveTo>
                  <a:lnTo>
                    <a:pt x="0" y="1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533"/>
            <p:cNvSpPr>
              <a:spLocks/>
            </p:cNvSpPr>
            <p:nvPr/>
          </p:nvSpPr>
          <p:spPr bwMode="auto">
            <a:xfrm>
              <a:off x="3018" y="1482"/>
              <a:ext cx="24" cy="90"/>
            </a:xfrm>
            <a:custGeom>
              <a:avLst/>
              <a:gdLst>
                <a:gd name="T0" fmla="*/ 0 w 24"/>
                <a:gd name="T1" fmla="*/ 0 h 90"/>
                <a:gd name="T2" fmla="*/ 12 w 24"/>
                <a:gd name="T3" fmla="*/ 0 h 90"/>
                <a:gd name="T4" fmla="*/ 24 w 24"/>
                <a:gd name="T5" fmla="*/ 90 h 90"/>
                <a:gd name="T6" fmla="*/ 12 w 24"/>
                <a:gd name="T7" fmla="*/ 90 h 90"/>
                <a:gd name="T8" fmla="*/ 0 w 24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0">
                  <a:moveTo>
                    <a:pt x="0" y="0"/>
                  </a:moveTo>
                  <a:lnTo>
                    <a:pt x="12" y="0"/>
                  </a:lnTo>
                  <a:lnTo>
                    <a:pt x="24" y="90"/>
                  </a:lnTo>
                  <a:lnTo>
                    <a:pt x="12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532"/>
            <p:cNvSpPr>
              <a:spLocks/>
            </p:cNvSpPr>
            <p:nvPr/>
          </p:nvSpPr>
          <p:spPr bwMode="auto">
            <a:xfrm>
              <a:off x="3030" y="1572"/>
              <a:ext cx="24" cy="288"/>
            </a:xfrm>
            <a:custGeom>
              <a:avLst/>
              <a:gdLst>
                <a:gd name="T0" fmla="*/ 0 w 24"/>
                <a:gd name="T1" fmla="*/ 0 h 288"/>
                <a:gd name="T2" fmla="*/ 12 w 24"/>
                <a:gd name="T3" fmla="*/ 0 h 288"/>
                <a:gd name="T4" fmla="*/ 24 w 24"/>
                <a:gd name="T5" fmla="*/ 288 h 288"/>
                <a:gd name="T6" fmla="*/ 12 w 24"/>
                <a:gd name="T7" fmla="*/ 288 h 288"/>
                <a:gd name="T8" fmla="*/ 0 w 24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88">
                  <a:moveTo>
                    <a:pt x="0" y="0"/>
                  </a:moveTo>
                  <a:lnTo>
                    <a:pt x="12" y="0"/>
                  </a:lnTo>
                  <a:lnTo>
                    <a:pt x="24" y="288"/>
                  </a:lnTo>
                  <a:lnTo>
                    <a:pt x="12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531"/>
            <p:cNvSpPr>
              <a:spLocks/>
            </p:cNvSpPr>
            <p:nvPr/>
          </p:nvSpPr>
          <p:spPr bwMode="auto">
            <a:xfrm>
              <a:off x="3042" y="1860"/>
              <a:ext cx="24" cy="12"/>
            </a:xfrm>
            <a:custGeom>
              <a:avLst/>
              <a:gdLst>
                <a:gd name="T0" fmla="*/ 0 w 24"/>
                <a:gd name="T1" fmla="*/ 0 h 12"/>
                <a:gd name="T2" fmla="*/ 12 w 24"/>
                <a:gd name="T3" fmla="*/ 0 h 12"/>
                <a:gd name="T4" fmla="*/ 24 w 24"/>
                <a:gd name="T5" fmla="*/ 12 h 12"/>
                <a:gd name="T6" fmla="*/ 12 w 24"/>
                <a:gd name="T7" fmla="*/ 12 h 12"/>
                <a:gd name="T8" fmla="*/ 0 w 2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0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530"/>
            <p:cNvSpPr>
              <a:spLocks/>
            </p:cNvSpPr>
            <p:nvPr/>
          </p:nvSpPr>
          <p:spPr bwMode="auto">
            <a:xfrm>
              <a:off x="3054" y="1872"/>
              <a:ext cx="24" cy="222"/>
            </a:xfrm>
            <a:custGeom>
              <a:avLst/>
              <a:gdLst>
                <a:gd name="T0" fmla="*/ 0 w 24"/>
                <a:gd name="T1" fmla="*/ 0 h 222"/>
                <a:gd name="T2" fmla="*/ 12 w 24"/>
                <a:gd name="T3" fmla="*/ 0 h 222"/>
                <a:gd name="T4" fmla="*/ 24 w 24"/>
                <a:gd name="T5" fmla="*/ 222 h 222"/>
                <a:gd name="T6" fmla="*/ 12 w 24"/>
                <a:gd name="T7" fmla="*/ 222 h 222"/>
                <a:gd name="T8" fmla="*/ 0 w 24"/>
                <a:gd name="T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2">
                  <a:moveTo>
                    <a:pt x="0" y="0"/>
                  </a:moveTo>
                  <a:lnTo>
                    <a:pt x="12" y="0"/>
                  </a:lnTo>
                  <a:lnTo>
                    <a:pt x="24" y="222"/>
                  </a:lnTo>
                  <a:lnTo>
                    <a:pt x="12" y="22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529"/>
            <p:cNvSpPr>
              <a:spLocks/>
            </p:cNvSpPr>
            <p:nvPr/>
          </p:nvSpPr>
          <p:spPr bwMode="auto">
            <a:xfrm>
              <a:off x="3066" y="2094"/>
              <a:ext cx="24" cy="48"/>
            </a:xfrm>
            <a:custGeom>
              <a:avLst/>
              <a:gdLst>
                <a:gd name="T0" fmla="*/ 0 w 24"/>
                <a:gd name="T1" fmla="*/ 0 h 48"/>
                <a:gd name="T2" fmla="*/ 12 w 24"/>
                <a:gd name="T3" fmla="*/ 0 h 48"/>
                <a:gd name="T4" fmla="*/ 24 w 24"/>
                <a:gd name="T5" fmla="*/ 48 h 48"/>
                <a:gd name="T6" fmla="*/ 12 w 24"/>
                <a:gd name="T7" fmla="*/ 48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12" y="0"/>
                  </a:lnTo>
                  <a:lnTo>
                    <a:pt x="24" y="48"/>
                  </a:lnTo>
                  <a:lnTo>
                    <a:pt x="12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528"/>
            <p:cNvSpPr>
              <a:spLocks/>
            </p:cNvSpPr>
            <p:nvPr/>
          </p:nvSpPr>
          <p:spPr bwMode="auto">
            <a:xfrm>
              <a:off x="3078" y="1500"/>
              <a:ext cx="24" cy="642"/>
            </a:xfrm>
            <a:custGeom>
              <a:avLst/>
              <a:gdLst>
                <a:gd name="T0" fmla="*/ 12 w 24"/>
                <a:gd name="T1" fmla="*/ 642 h 642"/>
                <a:gd name="T2" fmla="*/ 0 w 24"/>
                <a:gd name="T3" fmla="*/ 642 h 642"/>
                <a:gd name="T4" fmla="*/ 12 w 24"/>
                <a:gd name="T5" fmla="*/ 0 h 642"/>
                <a:gd name="T6" fmla="*/ 24 w 24"/>
                <a:gd name="T7" fmla="*/ 0 h 642"/>
                <a:gd name="T8" fmla="*/ 12 w 24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42">
                  <a:moveTo>
                    <a:pt x="12" y="642"/>
                  </a:moveTo>
                  <a:lnTo>
                    <a:pt x="0" y="64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4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527"/>
            <p:cNvSpPr>
              <a:spLocks/>
            </p:cNvSpPr>
            <p:nvPr/>
          </p:nvSpPr>
          <p:spPr bwMode="auto">
            <a:xfrm>
              <a:off x="3090" y="1500"/>
              <a:ext cx="24" cy="72"/>
            </a:xfrm>
            <a:custGeom>
              <a:avLst/>
              <a:gdLst>
                <a:gd name="T0" fmla="*/ 0 w 24"/>
                <a:gd name="T1" fmla="*/ 0 h 72"/>
                <a:gd name="T2" fmla="*/ 12 w 24"/>
                <a:gd name="T3" fmla="*/ 0 h 72"/>
                <a:gd name="T4" fmla="*/ 24 w 24"/>
                <a:gd name="T5" fmla="*/ 72 h 72"/>
                <a:gd name="T6" fmla="*/ 12 w 24"/>
                <a:gd name="T7" fmla="*/ 72 h 72"/>
                <a:gd name="T8" fmla="*/ 0 w 24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0" y="0"/>
                  </a:moveTo>
                  <a:lnTo>
                    <a:pt x="12" y="0"/>
                  </a:lnTo>
                  <a:lnTo>
                    <a:pt x="24" y="72"/>
                  </a:lnTo>
                  <a:lnTo>
                    <a:pt x="12" y="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526"/>
            <p:cNvSpPr>
              <a:spLocks/>
            </p:cNvSpPr>
            <p:nvPr/>
          </p:nvSpPr>
          <p:spPr bwMode="auto">
            <a:xfrm>
              <a:off x="3102" y="1572"/>
              <a:ext cx="18" cy="138"/>
            </a:xfrm>
            <a:custGeom>
              <a:avLst/>
              <a:gdLst>
                <a:gd name="T0" fmla="*/ 0 w 18"/>
                <a:gd name="T1" fmla="*/ 0 h 138"/>
                <a:gd name="T2" fmla="*/ 12 w 18"/>
                <a:gd name="T3" fmla="*/ 0 h 138"/>
                <a:gd name="T4" fmla="*/ 18 w 18"/>
                <a:gd name="T5" fmla="*/ 138 h 138"/>
                <a:gd name="T6" fmla="*/ 6 w 18"/>
                <a:gd name="T7" fmla="*/ 138 h 138"/>
                <a:gd name="T8" fmla="*/ 0 w 18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38">
                  <a:moveTo>
                    <a:pt x="0" y="0"/>
                  </a:moveTo>
                  <a:lnTo>
                    <a:pt x="12" y="0"/>
                  </a:lnTo>
                  <a:lnTo>
                    <a:pt x="18" y="138"/>
                  </a:lnTo>
                  <a:lnTo>
                    <a:pt x="6" y="1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525"/>
            <p:cNvSpPr>
              <a:spLocks/>
            </p:cNvSpPr>
            <p:nvPr/>
          </p:nvSpPr>
          <p:spPr bwMode="auto">
            <a:xfrm>
              <a:off x="3108" y="1710"/>
              <a:ext cx="24" cy="120"/>
            </a:xfrm>
            <a:custGeom>
              <a:avLst/>
              <a:gdLst>
                <a:gd name="T0" fmla="*/ 0 w 24"/>
                <a:gd name="T1" fmla="*/ 0 h 120"/>
                <a:gd name="T2" fmla="*/ 12 w 24"/>
                <a:gd name="T3" fmla="*/ 0 h 120"/>
                <a:gd name="T4" fmla="*/ 24 w 24"/>
                <a:gd name="T5" fmla="*/ 120 h 120"/>
                <a:gd name="T6" fmla="*/ 12 w 24"/>
                <a:gd name="T7" fmla="*/ 120 h 120"/>
                <a:gd name="T8" fmla="*/ 0 w 2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0">
                  <a:moveTo>
                    <a:pt x="0" y="0"/>
                  </a:moveTo>
                  <a:lnTo>
                    <a:pt x="12" y="0"/>
                  </a:lnTo>
                  <a:lnTo>
                    <a:pt x="24" y="120"/>
                  </a:lnTo>
                  <a:lnTo>
                    <a:pt x="12" y="1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24"/>
            <p:cNvSpPr>
              <a:spLocks/>
            </p:cNvSpPr>
            <p:nvPr/>
          </p:nvSpPr>
          <p:spPr bwMode="auto">
            <a:xfrm>
              <a:off x="3126" y="1812"/>
              <a:ext cx="18" cy="18"/>
            </a:xfrm>
            <a:custGeom>
              <a:avLst/>
              <a:gdLst>
                <a:gd name="T0" fmla="*/ 6 w 18"/>
                <a:gd name="T1" fmla="*/ 18 h 18"/>
                <a:gd name="T2" fmla="*/ 0 w 18"/>
                <a:gd name="T3" fmla="*/ 12 h 18"/>
                <a:gd name="T4" fmla="*/ 6 w 18"/>
                <a:gd name="T5" fmla="*/ 0 h 18"/>
                <a:gd name="T6" fmla="*/ 18 w 18"/>
                <a:gd name="T7" fmla="*/ 0 h 18"/>
                <a:gd name="T8" fmla="*/ 6 w 18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6" y="18"/>
                  </a:moveTo>
                  <a:lnTo>
                    <a:pt x="0" y="12"/>
                  </a:lnTo>
                  <a:lnTo>
                    <a:pt x="6" y="0"/>
                  </a:lnTo>
                  <a:lnTo>
                    <a:pt x="18" y="0"/>
                  </a:lnTo>
                  <a:lnTo>
                    <a:pt x="6" y="1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523"/>
            <p:cNvSpPr>
              <a:spLocks/>
            </p:cNvSpPr>
            <p:nvPr/>
          </p:nvSpPr>
          <p:spPr bwMode="auto">
            <a:xfrm>
              <a:off x="3132" y="1812"/>
              <a:ext cx="24" cy="318"/>
            </a:xfrm>
            <a:custGeom>
              <a:avLst/>
              <a:gdLst>
                <a:gd name="T0" fmla="*/ 0 w 24"/>
                <a:gd name="T1" fmla="*/ 0 h 318"/>
                <a:gd name="T2" fmla="*/ 12 w 24"/>
                <a:gd name="T3" fmla="*/ 0 h 318"/>
                <a:gd name="T4" fmla="*/ 24 w 24"/>
                <a:gd name="T5" fmla="*/ 318 h 318"/>
                <a:gd name="T6" fmla="*/ 12 w 24"/>
                <a:gd name="T7" fmla="*/ 318 h 318"/>
                <a:gd name="T8" fmla="*/ 0 w 24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8">
                  <a:moveTo>
                    <a:pt x="0" y="0"/>
                  </a:moveTo>
                  <a:lnTo>
                    <a:pt x="12" y="0"/>
                  </a:lnTo>
                  <a:lnTo>
                    <a:pt x="24" y="318"/>
                  </a:lnTo>
                  <a:lnTo>
                    <a:pt x="12" y="3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522"/>
            <p:cNvSpPr>
              <a:spLocks/>
            </p:cNvSpPr>
            <p:nvPr/>
          </p:nvSpPr>
          <p:spPr bwMode="auto">
            <a:xfrm>
              <a:off x="3150" y="2130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6 w 12"/>
                <a:gd name="T3" fmla="*/ 0 h 6"/>
                <a:gd name="T4" fmla="*/ 12 w 12"/>
                <a:gd name="T5" fmla="*/ 0 h 6"/>
                <a:gd name="T6" fmla="*/ 12 w 12"/>
                <a:gd name="T7" fmla="*/ 6 h 6"/>
                <a:gd name="T8" fmla="*/ 0 w 1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21"/>
            <p:cNvSpPr>
              <a:spLocks/>
            </p:cNvSpPr>
            <p:nvPr/>
          </p:nvSpPr>
          <p:spPr bwMode="auto">
            <a:xfrm>
              <a:off x="3156" y="2130"/>
              <a:ext cx="24" cy="12"/>
            </a:xfrm>
            <a:custGeom>
              <a:avLst/>
              <a:gdLst>
                <a:gd name="T0" fmla="*/ 0 w 24"/>
                <a:gd name="T1" fmla="*/ 6 h 12"/>
                <a:gd name="T2" fmla="*/ 12 w 24"/>
                <a:gd name="T3" fmla="*/ 0 h 12"/>
                <a:gd name="T4" fmla="*/ 24 w 24"/>
                <a:gd name="T5" fmla="*/ 6 h 12"/>
                <a:gd name="T6" fmla="*/ 12 w 24"/>
                <a:gd name="T7" fmla="*/ 12 h 12"/>
                <a:gd name="T8" fmla="*/ 0 w 24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6"/>
                  </a:moveTo>
                  <a:lnTo>
                    <a:pt x="12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520"/>
            <p:cNvSpPr>
              <a:spLocks/>
            </p:cNvSpPr>
            <p:nvPr/>
          </p:nvSpPr>
          <p:spPr bwMode="auto">
            <a:xfrm>
              <a:off x="3168" y="1668"/>
              <a:ext cx="24" cy="474"/>
            </a:xfrm>
            <a:custGeom>
              <a:avLst/>
              <a:gdLst>
                <a:gd name="T0" fmla="*/ 12 w 24"/>
                <a:gd name="T1" fmla="*/ 474 h 474"/>
                <a:gd name="T2" fmla="*/ 0 w 24"/>
                <a:gd name="T3" fmla="*/ 474 h 474"/>
                <a:gd name="T4" fmla="*/ 12 w 24"/>
                <a:gd name="T5" fmla="*/ 0 h 474"/>
                <a:gd name="T6" fmla="*/ 24 w 24"/>
                <a:gd name="T7" fmla="*/ 0 h 474"/>
                <a:gd name="T8" fmla="*/ 12 w 24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4">
                  <a:moveTo>
                    <a:pt x="12" y="474"/>
                  </a:moveTo>
                  <a:lnTo>
                    <a:pt x="0" y="47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7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519"/>
            <p:cNvSpPr>
              <a:spLocks/>
            </p:cNvSpPr>
            <p:nvPr/>
          </p:nvSpPr>
          <p:spPr bwMode="auto">
            <a:xfrm>
              <a:off x="3180" y="1668"/>
              <a:ext cx="24" cy="24"/>
            </a:xfrm>
            <a:custGeom>
              <a:avLst/>
              <a:gdLst>
                <a:gd name="T0" fmla="*/ 0 w 24"/>
                <a:gd name="T1" fmla="*/ 0 h 24"/>
                <a:gd name="T2" fmla="*/ 12 w 24"/>
                <a:gd name="T3" fmla="*/ 0 h 24"/>
                <a:gd name="T4" fmla="*/ 24 w 24"/>
                <a:gd name="T5" fmla="*/ 24 h 24"/>
                <a:gd name="T6" fmla="*/ 12 w 24"/>
                <a:gd name="T7" fmla="*/ 24 h 24"/>
                <a:gd name="T8" fmla="*/ 0 w 2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0" y="0"/>
                  </a:moveTo>
                  <a:lnTo>
                    <a:pt x="12" y="0"/>
                  </a:lnTo>
                  <a:lnTo>
                    <a:pt x="24" y="24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518"/>
            <p:cNvSpPr>
              <a:spLocks/>
            </p:cNvSpPr>
            <p:nvPr/>
          </p:nvSpPr>
          <p:spPr bwMode="auto">
            <a:xfrm>
              <a:off x="3192" y="1308"/>
              <a:ext cx="24" cy="384"/>
            </a:xfrm>
            <a:custGeom>
              <a:avLst/>
              <a:gdLst>
                <a:gd name="T0" fmla="*/ 12 w 24"/>
                <a:gd name="T1" fmla="*/ 384 h 384"/>
                <a:gd name="T2" fmla="*/ 0 w 24"/>
                <a:gd name="T3" fmla="*/ 384 h 384"/>
                <a:gd name="T4" fmla="*/ 12 w 24"/>
                <a:gd name="T5" fmla="*/ 0 h 384"/>
                <a:gd name="T6" fmla="*/ 24 w 24"/>
                <a:gd name="T7" fmla="*/ 0 h 384"/>
                <a:gd name="T8" fmla="*/ 12 w 24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84">
                  <a:moveTo>
                    <a:pt x="12" y="384"/>
                  </a:moveTo>
                  <a:lnTo>
                    <a:pt x="0" y="38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3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517"/>
            <p:cNvSpPr>
              <a:spLocks/>
            </p:cNvSpPr>
            <p:nvPr/>
          </p:nvSpPr>
          <p:spPr bwMode="auto">
            <a:xfrm>
              <a:off x="3204" y="1308"/>
              <a:ext cx="24" cy="468"/>
            </a:xfrm>
            <a:custGeom>
              <a:avLst/>
              <a:gdLst>
                <a:gd name="T0" fmla="*/ 0 w 24"/>
                <a:gd name="T1" fmla="*/ 0 h 468"/>
                <a:gd name="T2" fmla="*/ 12 w 24"/>
                <a:gd name="T3" fmla="*/ 0 h 468"/>
                <a:gd name="T4" fmla="*/ 24 w 24"/>
                <a:gd name="T5" fmla="*/ 468 h 468"/>
                <a:gd name="T6" fmla="*/ 12 w 24"/>
                <a:gd name="T7" fmla="*/ 468 h 468"/>
                <a:gd name="T8" fmla="*/ 0 w 24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68">
                  <a:moveTo>
                    <a:pt x="0" y="0"/>
                  </a:moveTo>
                  <a:lnTo>
                    <a:pt x="12" y="0"/>
                  </a:lnTo>
                  <a:lnTo>
                    <a:pt x="24" y="468"/>
                  </a:lnTo>
                  <a:lnTo>
                    <a:pt x="12" y="4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516"/>
            <p:cNvSpPr>
              <a:spLocks/>
            </p:cNvSpPr>
            <p:nvPr/>
          </p:nvSpPr>
          <p:spPr bwMode="auto">
            <a:xfrm>
              <a:off x="3216" y="1776"/>
              <a:ext cx="24" cy="342"/>
            </a:xfrm>
            <a:custGeom>
              <a:avLst/>
              <a:gdLst>
                <a:gd name="T0" fmla="*/ 0 w 24"/>
                <a:gd name="T1" fmla="*/ 0 h 342"/>
                <a:gd name="T2" fmla="*/ 12 w 24"/>
                <a:gd name="T3" fmla="*/ 0 h 342"/>
                <a:gd name="T4" fmla="*/ 24 w 24"/>
                <a:gd name="T5" fmla="*/ 342 h 342"/>
                <a:gd name="T6" fmla="*/ 12 w 24"/>
                <a:gd name="T7" fmla="*/ 342 h 342"/>
                <a:gd name="T8" fmla="*/ 0 w 24"/>
                <a:gd name="T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42">
                  <a:moveTo>
                    <a:pt x="0" y="0"/>
                  </a:moveTo>
                  <a:lnTo>
                    <a:pt x="12" y="0"/>
                  </a:lnTo>
                  <a:lnTo>
                    <a:pt x="24" y="342"/>
                  </a:lnTo>
                  <a:lnTo>
                    <a:pt x="12" y="3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515"/>
            <p:cNvSpPr>
              <a:spLocks/>
            </p:cNvSpPr>
            <p:nvPr/>
          </p:nvSpPr>
          <p:spPr bwMode="auto">
            <a:xfrm>
              <a:off x="3228" y="2118"/>
              <a:ext cx="24" cy="72"/>
            </a:xfrm>
            <a:custGeom>
              <a:avLst/>
              <a:gdLst>
                <a:gd name="T0" fmla="*/ 0 w 24"/>
                <a:gd name="T1" fmla="*/ 0 h 72"/>
                <a:gd name="T2" fmla="*/ 12 w 24"/>
                <a:gd name="T3" fmla="*/ 0 h 72"/>
                <a:gd name="T4" fmla="*/ 24 w 24"/>
                <a:gd name="T5" fmla="*/ 66 h 72"/>
                <a:gd name="T6" fmla="*/ 12 w 24"/>
                <a:gd name="T7" fmla="*/ 72 h 72"/>
                <a:gd name="T8" fmla="*/ 0 w 24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2">
                  <a:moveTo>
                    <a:pt x="0" y="0"/>
                  </a:moveTo>
                  <a:lnTo>
                    <a:pt x="12" y="0"/>
                  </a:lnTo>
                  <a:lnTo>
                    <a:pt x="24" y="66"/>
                  </a:lnTo>
                  <a:lnTo>
                    <a:pt x="12" y="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514"/>
            <p:cNvSpPr>
              <a:spLocks/>
            </p:cNvSpPr>
            <p:nvPr/>
          </p:nvSpPr>
          <p:spPr bwMode="auto">
            <a:xfrm>
              <a:off x="3240" y="1374"/>
              <a:ext cx="18" cy="810"/>
            </a:xfrm>
            <a:custGeom>
              <a:avLst/>
              <a:gdLst>
                <a:gd name="T0" fmla="*/ 12 w 18"/>
                <a:gd name="T1" fmla="*/ 810 h 810"/>
                <a:gd name="T2" fmla="*/ 0 w 18"/>
                <a:gd name="T3" fmla="*/ 810 h 810"/>
                <a:gd name="T4" fmla="*/ 6 w 18"/>
                <a:gd name="T5" fmla="*/ 0 h 810"/>
                <a:gd name="T6" fmla="*/ 18 w 18"/>
                <a:gd name="T7" fmla="*/ 0 h 810"/>
                <a:gd name="T8" fmla="*/ 12 w 18"/>
                <a:gd name="T9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10">
                  <a:moveTo>
                    <a:pt x="12" y="810"/>
                  </a:moveTo>
                  <a:lnTo>
                    <a:pt x="0" y="81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81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513"/>
            <p:cNvSpPr>
              <a:spLocks/>
            </p:cNvSpPr>
            <p:nvPr/>
          </p:nvSpPr>
          <p:spPr bwMode="auto">
            <a:xfrm>
              <a:off x="3246" y="1374"/>
              <a:ext cx="24" cy="78"/>
            </a:xfrm>
            <a:custGeom>
              <a:avLst/>
              <a:gdLst>
                <a:gd name="T0" fmla="*/ 0 w 24"/>
                <a:gd name="T1" fmla="*/ 0 h 78"/>
                <a:gd name="T2" fmla="*/ 12 w 24"/>
                <a:gd name="T3" fmla="*/ 0 h 78"/>
                <a:gd name="T4" fmla="*/ 24 w 24"/>
                <a:gd name="T5" fmla="*/ 78 h 78"/>
                <a:gd name="T6" fmla="*/ 12 w 24"/>
                <a:gd name="T7" fmla="*/ 78 h 78"/>
                <a:gd name="T8" fmla="*/ 0 w 24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">
                  <a:moveTo>
                    <a:pt x="0" y="0"/>
                  </a:moveTo>
                  <a:lnTo>
                    <a:pt x="12" y="0"/>
                  </a:lnTo>
                  <a:lnTo>
                    <a:pt x="24" y="78"/>
                  </a:lnTo>
                  <a:lnTo>
                    <a:pt x="12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512"/>
            <p:cNvSpPr>
              <a:spLocks/>
            </p:cNvSpPr>
            <p:nvPr/>
          </p:nvSpPr>
          <p:spPr bwMode="auto">
            <a:xfrm>
              <a:off x="3258" y="1452"/>
              <a:ext cx="24" cy="84"/>
            </a:xfrm>
            <a:custGeom>
              <a:avLst/>
              <a:gdLst>
                <a:gd name="T0" fmla="*/ 0 w 24"/>
                <a:gd name="T1" fmla="*/ 0 h 84"/>
                <a:gd name="T2" fmla="*/ 12 w 24"/>
                <a:gd name="T3" fmla="*/ 0 h 84"/>
                <a:gd name="T4" fmla="*/ 24 w 24"/>
                <a:gd name="T5" fmla="*/ 84 h 84"/>
                <a:gd name="T6" fmla="*/ 12 w 24"/>
                <a:gd name="T7" fmla="*/ 84 h 84"/>
                <a:gd name="T8" fmla="*/ 0 w 24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0" y="0"/>
                  </a:moveTo>
                  <a:lnTo>
                    <a:pt x="12" y="0"/>
                  </a:lnTo>
                  <a:lnTo>
                    <a:pt x="24" y="84"/>
                  </a:lnTo>
                  <a:lnTo>
                    <a:pt x="12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511"/>
            <p:cNvSpPr>
              <a:spLocks/>
            </p:cNvSpPr>
            <p:nvPr/>
          </p:nvSpPr>
          <p:spPr bwMode="auto">
            <a:xfrm>
              <a:off x="3270" y="1536"/>
              <a:ext cx="24" cy="114"/>
            </a:xfrm>
            <a:custGeom>
              <a:avLst/>
              <a:gdLst>
                <a:gd name="T0" fmla="*/ 0 w 24"/>
                <a:gd name="T1" fmla="*/ 0 h 114"/>
                <a:gd name="T2" fmla="*/ 12 w 24"/>
                <a:gd name="T3" fmla="*/ 0 h 114"/>
                <a:gd name="T4" fmla="*/ 24 w 24"/>
                <a:gd name="T5" fmla="*/ 114 h 114"/>
                <a:gd name="T6" fmla="*/ 12 w 24"/>
                <a:gd name="T7" fmla="*/ 114 h 114"/>
                <a:gd name="T8" fmla="*/ 0 w 2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4">
                  <a:moveTo>
                    <a:pt x="0" y="0"/>
                  </a:moveTo>
                  <a:lnTo>
                    <a:pt x="12" y="0"/>
                  </a:lnTo>
                  <a:lnTo>
                    <a:pt x="24" y="114"/>
                  </a:lnTo>
                  <a:lnTo>
                    <a:pt x="12" y="1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510"/>
            <p:cNvSpPr>
              <a:spLocks/>
            </p:cNvSpPr>
            <p:nvPr/>
          </p:nvSpPr>
          <p:spPr bwMode="auto">
            <a:xfrm>
              <a:off x="3282" y="1650"/>
              <a:ext cx="24" cy="276"/>
            </a:xfrm>
            <a:custGeom>
              <a:avLst/>
              <a:gdLst>
                <a:gd name="T0" fmla="*/ 0 w 24"/>
                <a:gd name="T1" fmla="*/ 0 h 276"/>
                <a:gd name="T2" fmla="*/ 12 w 24"/>
                <a:gd name="T3" fmla="*/ 0 h 276"/>
                <a:gd name="T4" fmla="*/ 24 w 24"/>
                <a:gd name="T5" fmla="*/ 276 h 276"/>
                <a:gd name="T6" fmla="*/ 12 w 24"/>
                <a:gd name="T7" fmla="*/ 276 h 276"/>
                <a:gd name="T8" fmla="*/ 0 w 24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6">
                  <a:moveTo>
                    <a:pt x="0" y="0"/>
                  </a:moveTo>
                  <a:lnTo>
                    <a:pt x="12" y="0"/>
                  </a:lnTo>
                  <a:lnTo>
                    <a:pt x="24" y="276"/>
                  </a:lnTo>
                  <a:lnTo>
                    <a:pt x="12" y="2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509"/>
            <p:cNvSpPr>
              <a:spLocks/>
            </p:cNvSpPr>
            <p:nvPr/>
          </p:nvSpPr>
          <p:spPr bwMode="auto">
            <a:xfrm>
              <a:off x="3294" y="1926"/>
              <a:ext cx="24" cy="126"/>
            </a:xfrm>
            <a:custGeom>
              <a:avLst/>
              <a:gdLst>
                <a:gd name="T0" fmla="*/ 0 w 24"/>
                <a:gd name="T1" fmla="*/ 0 h 126"/>
                <a:gd name="T2" fmla="*/ 12 w 24"/>
                <a:gd name="T3" fmla="*/ 0 h 126"/>
                <a:gd name="T4" fmla="*/ 24 w 24"/>
                <a:gd name="T5" fmla="*/ 126 h 126"/>
                <a:gd name="T6" fmla="*/ 12 w 24"/>
                <a:gd name="T7" fmla="*/ 126 h 126"/>
                <a:gd name="T8" fmla="*/ 0 w 24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0" y="0"/>
                  </a:moveTo>
                  <a:lnTo>
                    <a:pt x="12" y="0"/>
                  </a:lnTo>
                  <a:lnTo>
                    <a:pt x="24" y="126"/>
                  </a:lnTo>
                  <a:lnTo>
                    <a:pt x="12" y="12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508"/>
            <p:cNvSpPr>
              <a:spLocks/>
            </p:cNvSpPr>
            <p:nvPr/>
          </p:nvSpPr>
          <p:spPr bwMode="auto">
            <a:xfrm>
              <a:off x="3306" y="2052"/>
              <a:ext cx="24" cy="48"/>
            </a:xfrm>
            <a:custGeom>
              <a:avLst/>
              <a:gdLst>
                <a:gd name="T0" fmla="*/ 0 w 24"/>
                <a:gd name="T1" fmla="*/ 0 h 48"/>
                <a:gd name="T2" fmla="*/ 12 w 24"/>
                <a:gd name="T3" fmla="*/ 0 h 48"/>
                <a:gd name="T4" fmla="*/ 24 w 24"/>
                <a:gd name="T5" fmla="*/ 48 h 48"/>
                <a:gd name="T6" fmla="*/ 12 w 24"/>
                <a:gd name="T7" fmla="*/ 48 h 48"/>
                <a:gd name="T8" fmla="*/ 0 w 2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lnTo>
                    <a:pt x="12" y="0"/>
                  </a:lnTo>
                  <a:lnTo>
                    <a:pt x="24" y="48"/>
                  </a:lnTo>
                  <a:lnTo>
                    <a:pt x="12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507"/>
            <p:cNvSpPr>
              <a:spLocks/>
            </p:cNvSpPr>
            <p:nvPr/>
          </p:nvSpPr>
          <p:spPr bwMode="auto">
            <a:xfrm>
              <a:off x="3318" y="1086"/>
              <a:ext cx="24" cy="1014"/>
            </a:xfrm>
            <a:custGeom>
              <a:avLst/>
              <a:gdLst>
                <a:gd name="T0" fmla="*/ 12 w 24"/>
                <a:gd name="T1" fmla="*/ 1014 h 1014"/>
                <a:gd name="T2" fmla="*/ 0 w 24"/>
                <a:gd name="T3" fmla="*/ 1014 h 1014"/>
                <a:gd name="T4" fmla="*/ 12 w 24"/>
                <a:gd name="T5" fmla="*/ 0 h 1014"/>
                <a:gd name="T6" fmla="*/ 24 w 24"/>
                <a:gd name="T7" fmla="*/ 0 h 1014"/>
                <a:gd name="T8" fmla="*/ 12 w 24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14">
                  <a:moveTo>
                    <a:pt x="12" y="1014"/>
                  </a:moveTo>
                  <a:lnTo>
                    <a:pt x="0" y="10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506"/>
            <p:cNvSpPr>
              <a:spLocks/>
            </p:cNvSpPr>
            <p:nvPr/>
          </p:nvSpPr>
          <p:spPr bwMode="auto">
            <a:xfrm>
              <a:off x="3330" y="1086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505"/>
            <p:cNvSpPr>
              <a:spLocks/>
            </p:cNvSpPr>
            <p:nvPr/>
          </p:nvSpPr>
          <p:spPr bwMode="auto">
            <a:xfrm>
              <a:off x="3342" y="1218"/>
              <a:ext cx="24" cy="258"/>
            </a:xfrm>
            <a:custGeom>
              <a:avLst/>
              <a:gdLst>
                <a:gd name="T0" fmla="*/ 0 w 24"/>
                <a:gd name="T1" fmla="*/ 0 h 258"/>
                <a:gd name="T2" fmla="*/ 12 w 24"/>
                <a:gd name="T3" fmla="*/ 0 h 258"/>
                <a:gd name="T4" fmla="*/ 24 w 24"/>
                <a:gd name="T5" fmla="*/ 258 h 258"/>
                <a:gd name="T6" fmla="*/ 12 w 24"/>
                <a:gd name="T7" fmla="*/ 258 h 258"/>
                <a:gd name="T8" fmla="*/ 0 w 24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8">
                  <a:moveTo>
                    <a:pt x="0" y="0"/>
                  </a:moveTo>
                  <a:lnTo>
                    <a:pt x="12" y="0"/>
                  </a:lnTo>
                  <a:lnTo>
                    <a:pt x="24" y="258"/>
                  </a:lnTo>
                  <a:lnTo>
                    <a:pt x="12" y="25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504"/>
            <p:cNvSpPr>
              <a:spLocks/>
            </p:cNvSpPr>
            <p:nvPr/>
          </p:nvSpPr>
          <p:spPr bwMode="auto">
            <a:xfrm>
              <a:off x="3354" y="1476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503"/>
            <p:cNvSpPr>
              <a:spLocks/>
            </p:cNvSpPr>
            <p:nvPr/>
          </p:nvSpPr>
          <p:spPr bwMode="auto">
            <a:xfrm>
              <a:off x="3366" y="1632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502"/>
            <p:cNvSpPr>
              <a:spLocks/>
            </p:cNvSpPr>
            <p:nvPr/>
          </p:nvSpPr>
          <p:spPr bwMode="auto">
            <a:xfrm>
              <a:off x="3378" y="1926"/>
              <a:ext cx="18" cy="102"/>
            </a:xfrm>
            <a:custGeom>
              <a:avLst/>
              <a:gdLst>
                <a:gd name="T0" fmla="*/ 0 w 18"/>
                <a:gd name="T1" fmla="*/ 0 h 102"/>
                <a:gd name="T2" fmla="*/ 12 w 18"/>
                <a:gd name="T3" fmla="*/ 0 h 102"/>
                <a:gd name="T4" fmla="*/ 18 w 18"/>
                <a:gd name="T5" fmla="*/ 102 h 102"/>
                <a:gd name="T6" fmla="*/ 6 w 18"/>
                <a:gd name="T7" fmla="*/ 102 h 102"/>
                <a:gd name="T8" fmla="*/ 0 w 18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2">
                  <a:moveTo>
                    <a:pt x="0" y="0"/>
                  </a:moveTo>
                  <a:lnTo>
                    <a:pt x="12" y="0"/>
                  </a:lnTo>
                  <a:lnTo>
                    <a:pt x="18" y="102"/>
                  </a:lnTo>
                  <a:lnTo>
                    <a:pt x="6" y="1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501"/>
            <p:cNvSpPr>
              <a:spLocks/>
            </p:cNvSpPr>
            <p:nvPr/>
          </p:nvSpPr>
          <p:spPr bwMode="auto">
            <a:xfrm>
              <a:off x="3384" y="2028"/>
              <a:ext cx="24" cy="156"/>
            </a:xfrm>
            <a:custGeom>
              <a:avLst/>
              <a:gdLst>
                <a:gd name="T0" fmla="*/ 0 w 24"/>
                <a:gd name="T1" fmla="*/ 0 h 156"/>
                <a:gd name="T2" fmla="*/ 12 w 24"/>
                <a:gd name="T3" fmla="*/ 0 h 156"/>
                <a:gd name="T4" fmla="*/ 24 w 24"/>
                <a:gd name="T5" fmla="*/ 156 h 156"/>
                <a:gd name="T6" fmla="*/ 12 w 24"/>
                <a:gd name="T7" fmla="*/ 156 h 156"/>
                <a:gd name="T8" fmla="*/ 0 w 2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0" y="0"/>
                  </a:moveTo>
                  <a:lnTo>
                    <a:pt x="12" y="0"/>
                  </a:lnTo>
                  <a:lnTo>
                    <a:pt x="24" y="156"/>
                  </a:lnTo>
                  <a:lnTo>
                    <a:pt x="12" y="15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500"/>
            <p:cNvSpPr>
              <a:spLocks/>
            </p:cNvSpPr>
            <p:nvPr/>
          </p:nvSpPr>
          <p:spPr bwMode="auto">
            <a:xfrm>
              <a:off x="3396" y="960"/>
              <a:ext cx="24" cy="1224"/>
            </a:xfrm>
            <a:custGeom>
              <a:avLst/>
              <a:gdLst>
                <a:gd name="T0" fmla="*/ 12 w 24"/>
                <a:gd name="T1" fmla="*/ 1224 h 1224"/>
                <a:gd name="T2" fmla="*/ 0 w 24"/>
                <a:gd name="T3" fmla="*/ 1224 h 1224"/>
                <a:gd name="T4" fmla="*/ 12 w 24"/>
                <a:gd name="T5" fmla="*/ 0 h 1224"/>
                <a:gd name="T6" fmla="*/ 24 w 24"/>
                <a:gd name="T7" fmla="*/ 0 h 1224"/>
                <a:gd name="T8" fmla="*/ 12 w 24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24">
                  <a:moveTo>
                    <a:pt x="12" y="1224"/>
                  </a:moveTo>
                  <a:lnTo>
                    <a:pt x="0" y="122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499"/>
            <p:cNvSpPr>
              <a:spLocks/>
            </p:cNvSpPr>
            <p:nvPr/>
          </p:nvSpPr>
          <p:spPr bwMode="auto">
            <a:xfrm>
              <a:off x="3408" y="960"/>
              <a:ext cx="24" cy="450"/>
            </a:xfrm>
            <a:custGeom>
              <a:avLst/>
              <a:gdLst>
                <a:gd name="T0" fmla="*/ 0 w 24"/>
                <a:gd name="T1" fmla="*/ 0 h 450"/>
                <a:gd name="T2" fmla="*/ 12 w 24"/>
                <a:gd name="T3" fmla="*/ 0 h 450"/>
                <a:gd name="T4" fmla="*/ 24 w 24"/>
                <a:gd name="T5" fmla="*/ 450 h 450"/>
                <a:gd name="T6" fmla="*/ 12 w 24"/>
                <a:gd name="T7" fmla="*/ 450 h 450"/>
                <a:gd name="T8" fmla="*/ 0 w 24"/>
                <a:gd name="T9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50">
                  <a:moveTo>
                    <a:pt x="0" y="0"/>
                  </a:moveTo>
                  <a:lnTo>
                    <a:pt x="12" y="0"/>
                  </a:lnTo>
                  <a:lnTo>
                    <a:pt x="24" y="450"/>
                  </a:lnTo>
                  <a:lnTo>
                    <a:pt x="12" y="4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498"/>
            <p:cNvSpPr>
              <a:spLocks/>
            </p:cNvSpPr>
            <p:nvPr/>
          </p:nvSpPr>
          <p:spPr bwMode="auto">
            <a:xfrm>
              <a:off x="3420" y="1260"/>
              <a:ext cx="24" cy="150"/>
            </a:xfrm>
            <a:custGeom>
              <a:avLst/>
              <a:gdLst>
                <a:gd name="T0" fmla="*/ 12 w 24"/>
                <a:gd name="T1" fmla="*/ 150 h 150"/>
                <a:gd name="T2" fmla="*/ 0 w 24"/>
                <a:gd name="T3" fmla="*/ 150 h 150"/>
                <a:gd name="T4" fmla="*/ 12 w 24"/>
                <a:gd name="T5" fmla="*/ 0 h 150"/>
                <a:gd name="T6" fmla="*/ 24 w 24"/>
                <a:gd name="T7" fmla="*/ 0 h 150"/>
                <a:gd name="T8" fmla="*/ 12 w 24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0">
                  <a:moveTo>
                    <a:pt x="12" y="150"/>
                  </a:moveTo>
                  <a:lnTo>
                    <a:pt x="0" y="15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5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497"/>
            <p:cNvSpPr>
              <a:spLocks/>
            </p:cNvSpPr>
            <p:nvPr/>
          </p:nvSpPr>
          <p:spPr bwMode="auto">
            <a:xfrm>
              <a:off x="3432" y="1260"/>
              <a:ext cx="24" cy="174"/>
            </a:xfrm>
            <a:custGeom>
              <a:avLst/>
              <a:gdLst>
                <a:gd name="T0" fmla="*/ 0 w 24"/>
                <a:gd name="T1" fmla="*/ 0 h 174"/>
                <a:gd name="T2" fmla="*/ 12 w 24"/>
                <a:gd name="T3" fmla="*/ 0 h 174"/>
                <a:gd name="T4" fmla="*/ 24 w 24"/>
                <a:gd name="T5" fmla="*/ 174 h 174"/>
                <a:gd name="T6" fmla="*/ 12 w 24"/>
                <a:gd name="T7" fmla="*/ 174 h 174"/>
                <a:gd name="T8" fmla="*/ 0 w 24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">
                  <a:moveTo>
                    <a:pt x="0" y="0"/>
                  </a:moveTo>
                  <a:lnTo>
                    <a:pt x="12" y="0"/>
                  </a:lnTo>
                  <a:lnTo>
                    <a:pt x="24" y="174"/>
                  </a:lnTo>
                  <a:lnTo>
                    <a:pt x="12" y="1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496"/>
            <p:cNvSpPr>
              <a:spLocks/>
            </p:cNvSpPr>
            <p:nvPr/>
          </p:nvSpPr>
          <p:spPr bwMode="auto">
            <a:xfrm>
              <a:off x="3444" y="1434"/>
              <a:ext cx="24" cy="444"/>
            </a:xfrm>
            <a:custGeom>
              <a:avLst/>
              <a:gdLst>
                <a:gd name="T0" fmla="*/ 0 w 24"/>
                <a:gd name="T1" fmla="*/ 0 h 444"/>
                <a:gd name="T2" fmla="*/ 12 w 24"/>
                <a:gd name="T3" fmla="*/ 0 h 444"/>
                <a:gd name="T4" fmla="*/ 24 w 24"/>
                <a:gd name="T5" fmla="*/ 444 h 444"/>
                <a:gd name="T6" fmla="*/ 12 w 24"/>
                <a:gd name="T7" fmla="*/ 444 h 444"/>
                <a:gd name="T8" fmla="*/ 0 w 24"/>
                <a:gd name="T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44">
                  <a:moveTo>
                    <a:pt x="0" y="0"/>
                  </a:moveTo>
                  <a:lnTo>
                    <a:pt x="12" y="0"/>
                  </a:lnTo>
                  <a:lnTo>
                    <a:pt x="24" y="444"/>
                  </a:lnTo>
                  <a:lnTo>
                    <a:pt x="12" y="4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495"/>
            <p:cNvSpPr>
              <a:spLocks/>
            </p:cNvSpPr>
            <p:nvPr/>
          </p:nvSpPr>
          <p:spPr bwMode="auto">
            <a:xfrm>
              <a:off x="3456" y="1878"/>
              <a:ext cx="24" cy="84"/>
            </a:xfrm>
            <a:custGeom>
              <a:avLst/>
              <a:gdLst>
                <a:gd name="T0" fmla="*/ 0 w 24"/>
                <a:gd name="T1" fmla="*/ 0 h 84"/>
                <a:gd name="T2" fmla="*/ 12 w 24"/>
                <a:gd name="T3" fmla="*/ 0 h 84"/>
                <a:gd name="T4" fmla="*/ 24 w 24"/>
                <a:gd name="T5" fmla="*/ 84 h 84"/>
                <a:gd name="T6" fmla="*/ 12 w 24"/>
                <a:gd name="T7" fmla="*/ 84 h 84"/>
                <a:gd name="T8" fmla="*/ 0 w 24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0" y="0"/>
                  </a:moveTo>
                  <a:lnTo>
                    <a:pt x="12" y="0"/>
                  </a:lnTo>
                  <a:lnTo>
                    <a:pt x="24" y="84"/>
                  </a:lnTo>
                  <a:lnTo>
                    <a:pt x="12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494"/>
            <p:cNvSpPr>
              <a:spLocks/>
            </p:cNvSpPr>
            <p:nvPr/>
          </p:nvSpPr>
          <p:spPr bwMode="auto">
            <a:xfrm>
              <a:off x="3468" y="1962"/>
              <a:ext cx="24" cy="162"/>
            </a:xfrm>
            <a:custGeom>
              <a:avLst/>
              <a:gdLst>
                <a:gd name="T0" fmla="*/ 0 w 24"/>
                <a:gd name="T1" fmla="*/ 0 h 162"/>
                <a:gd name="T2" fmla="*/ 12 w 24"/>
                <a:gd name="T3" fmla="*/ 0 h 162"/>
                <a:gd name="T4" fmla="*/ 24 w 24"/>
                <a:gd name="T5" fmla="*/ 162 h 162"/>
                <a:gd name="T6" fmla="*/ 12 w 24"/>
                <a:gd name="T7" fmla="*/ 162 h 162"/>
                <a:gd name="T8" fmla="*/ 0 w 24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2">
                  <a:moveTo>
                    <a:pt x="0" y="0"/>
                  </a:moveTo>
                  <a:lnTo>
                    <a:pt x="12" y="0"/>
                  </a:lnTo>
                  <a:lnTo>
                    <a:pt x="24" y="162"/>
                  </a:lnTo>
                  <a:lnTo>
                    <a:pt x="12" y="1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493"/>
            <p:cNvSpPr>
              <a:spLocks/>
            </p:cNvSpPr>
            <p:nvPr/>
          </p:nvSpPr>
          <p:spPr bwMode="auto">
            <a:xfrm>
              <a:off x="3480" y="1104"/>
              <a:ext cx="24" cy="1020"/>
            </a:xfrm>
            <a:custGeom>
              <a:avLst/>
              <a:gdLst>
                <a:gd name="T0" fmla="*/ 12 w 24"/>
                <a:gd name="T1" fmla="*/ 1020 h 1020"/>
                <a:gd name="T2" fmla="*/ 0 w 24"/>
                <a:gd name="T3" fmla="*/ 1020 h 1020"/>
                <a:gd name="T4" fmla="*/ 12 w 24"/>
                <a:gd name="T5" fmla="*/ 0 h 1020"/>
                <a:gd name="T6" fmla="*/ 24 w 24"/>
                <a:gd name="T7" fmla="*/ 0 h 1020"/>
                <a:gd name="T8" fmla="*/ 12 w 24"/>
                <a:gd name="T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0">
                  <a:moveTo>
                    <a:pt x="12" y="1020"/>
                  </a:moveTo>
                  <a:lnTo>
                    <a:pt x="0" y="102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492"/>
            <p:cNvSpPr>
              <a:spLocks/>
            </p:cNvSpPr>
            <p:nvPr/>
          </p:nvSpPr>
          <p:spPr bwMode="auto">
            <a:xfrm>
              <a:off x="3492" y="1104"/>
              <a:ext cx="24" cy="186"/>
            </a:xfrm>
            <a:custGeom>
              <a:avLst/>
              <a:gdLst>
                <a:gd name="T0" fmla="*/ 0 w 24"/>
                <a:gd name="T1" fmla="*/ 0 h 186"/>
                <a:gd name="T2" fmla="*/ 12 w 24"/>
                <a:gd name="T3" fmla="*/ 0 h 186"/>
                <a:gd name="T4" fmla="*/ 24 w 24"/>
                <a:gd name="T5" fmla="*/ 186 h 186"/>
                <a:gd name="T6" fmla="*/ 12 w 24"/>
                <a:gd name="T7" fmla="*/ 186 h 186"/>
                <a:gd name="T8" fmla="*/ 0 w 24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6">
                  <a:moveTo>
                    <a:pt x="0" y="0"/>
                  </a:moveTo>
                  <a:lnTo>
                    <a:pt x="12" y="0"/>
                  </a:lnTo>
                  <a:lnTo>
                    <a:pt x="24" y="186"/>
                  </a:lnTo>
                  <a:lnTo>
                    <a:pt x="12" y="1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491"/>
            <p:cNvSpPr>
              <a:spLocks/>
            </p:cNvSpPr>
            <p:nvPr/>
          </p:nvSpPr>
          <p:spPr bwMode="auto">
            <a:xfrm>
              <a:off x="3504" y="534"/>
              <a:ext cx="24" cy="756"/>
            </a:xfrm>
            <a:custGeom>
              <a:avLst/>
              <a:gdLst>
                <a:gd name="T0" fmla="*/ 12 w 24"/>
                <a:gd name="T1" fmla="*/ 756 h 756"/>
                <a:gd name="T2" fmla="*/ 0 w 24"/>
                <a:gd name="T3" fmla="*/ 756 h 756"/>
                <a:gd name="T4" fmla="*/ 12 w 24"/>
                <a:gd name="T5" fmla="*/ 0 h 756"/>
                <a:gd name="T6" fmla="*/ 24 w 24"/>
                <a:gd name="T7" fmla="*/ 0 h 756"/>
                <a:gd name="T8" fmla="*/ 12 w 24"/>
                <a:gd name="T9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56">
                  <a:moveTo>
                    <a:pt x="12" y="756"/>
                  </a:moveTo>
                  <a:lnTo>
                    <a:pt x="0" y="75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75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490"/>
            <p:cNvSpPr>
              <a:spLocks/>
            </p:cNvSpPr>
            <p:nvPr/>
          </p:nvSpPr>
          <p:spPr bwMode="auto">
            <a:xfrm>
              <a:off x="3516" y="534"/>
              <a:ext cx="18" cy="1020"/>
            </a:xfrm>
            <a:custGeom>
              <a:avLst/>
              <a:gdLst>
                <a:gd name="T0" fmla="*/ 0 w 18"/>
                <a:gd name="T1" fmla="*/ 0 h 1020"/>
                <a:gd name="T2" fmla="*/ 12 w 18"/>
                <a:gd name="T3" fmla="*/ 0 h 1020"/>
                <a:gd name="T4" fmla="*/ 18 w 18"/>
                <a:gd name="T5" fmla="*/ 1020 h 1020"/>
                <a:gd name="T6" fmla="*/ 6 w 18"/>
                <a:gd name="T7" fmla="*/ 1020 h 1020"/>
                <a:gd name="T8" fmla="*/ 0 w 18"/>
                <a:gd name="T9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20">
                  <a:moveTo>
                    <a:pt x="0" y="0"/>
                  </a:moveTo>
                  <a:lnTo>
                    <a:pt x="12" y="0"/>
                  </a:lnTo>
                  <a:lnTo>
                    <a:pt x="18" y="1020"/>
                  </a:lnTo>
                  <a:lnTo>
                    <a:pt x="6" y="10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489"/>
            <p:cNvSpPr>
              <a:spLocks/>
            </p:cNvSpPr>
            <p:nvPr/>
          </p:nvSpPr>
          <p:spPr bwMode="auto">
            <a:xfrm>
              <a:off x="3528" y="1554"/>
              <a:ext cx="18" cy="24"/>
            </a:xfrm>
            <a:custGeom>
              <a:avLst/>
              <a:gdLst>
                <a:gd name="T0" fmla="*/ 0 w 18"/>
                <a:gd name="T1" fmla="*/ 0 h 24"/>
                <a:gd name="T2" fmla="*/ 6 w 18"/>
                <a:gd name="T3" fmla="*/ 0 h 24"/>
                <a:gd name="T4" fmla="*/ 18 w 18"/>
                <a:gd name="T5" fmla="*/ 18 h 24"/>
                <a:gd name="T6" fmla="*/ 6 w 18"/>
                <a:gd name="T7" fmla="*/ 24 h 24"/>
                <a:gd name="T8" fmla="*/ 0 w 1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4">
                  <a:moveTo>
                    <a:pt x="0" y="0"/>
                  </a:moveTo>
                  <a:lnTo>
                    <a:pt x="6" y="0"/>
                  </a:lnTo>
                  <a:lnTo>
                    <a:pt x="18" y="18"/>
                  </a:lnTo>
                  <a:lnTo>
                    <a:pt x="6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488"/>
            <p:cNvSpPr>
              <a:spLocks/>
            </p:cNvSpPr>
            <p:nvPr/>
          </p:nvSpPr>
          <p:spPr bwMode="auto">
            <a:xfrm>
              <a:off x="3534" y="1578"/>
              <a:ext cx="24" cy="78"/>
            </a:xfrm>
            <a:custGeom>
              <a:avLst/>
              <a:gdLst>
                <a:gd name="T0" fmla="*/ 0 w 24"/>
                <a:gd name="T1" fmla="*/ 0 h 78"/>
                <a:gd name="T2" fmla="*/ 12 w 24"/>
                <a:gd name="T3" fmla="*/ 0 h 78"/>
                <a:gd name="T4" fmla="*/ 24 w 24"/>
                <a:gd name="T5" fmla="*/ 78 h 78"/>
                <a:gd name="T6" fmla="*/ 12 w 24"/>
                <a:gd name="T7" fmla="*/ 78 h 78"/>
                <a:gd name="T8" fmla="*/ 0 w 24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">
                  <a:moveTo>
                    <a:pt x="0" y="0"/>
                  </a:moveTo>
                  <a:lnTo>
                    <a:pt x="12" y="0"/>
                  </a:lnTo>
                  <a:lnTo>
                    <a:pt x="24" y="78"/>
                  </a:lnTo>
                  <a:lnTo>
                    <a:pt x="12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487"/>
            <p:cNvSpPr>
              <a:spLocks/>
            </p:cNvSpPr>
            <p:nvPr/>
          </p:nvSpPr>
          <p:spPr bwMode="auto">
            <a:xfrm>
              <a:off x="3546" y="1656"/>
              <a:ext cx="24" cy="432"/>
            </a:xfrm>
            <a:custGeom>
              <a:avLst/>
              <a:gdLst>
                <a:gd name="T0" fmla="*/ 0 w 24"/>
                <a:gd name="T1" fmla="*/ 0 h 432"/>
                <a:gd name="T2" fmla="*/ 12 w 24"/>
                <a:gd name="T3" fmla="*/ 0 h 432"/>
                <a:gd name="T4" fmla="*/ 24 w 24"/>
                <a:gd name="T5" fmla="*/ 432 h 432"/>
                <a:gd name="T6" fmla="*/ 12 w 24"/>
                <a:gd name="T7" fmla="*/ 432 h 432"/>
                <a:gd name="T8" fmla="*/ 0 w 24"/>
                <a:gd name="T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32">
                  <a:moveTo>
                    <a:pt x="0" y="0"/>
                  </a:moveTo>
                  <a:lnTo>
                    <a:pt x="12" y="0"/>
                  </a:lnTo>
                  <a:lnTo>
                    <a:pt x="24" y="432"/>
                  </a:lnTo>
                  <a:lnTo>
                    <a:pt x="12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486"/>
            <p:cNvSpPr>
              <a:spLocks/>
            </p:cNvSpPr>
            <p:nvPr/>
          </p:nvSpPr>
          <p:spPr bwMode="auto">
            <a:xfrm>
              <a:off x="3558" y="408"/>
              <a:ext cx="24" cy="1680"/>
            </a:xfrm>
            <a:custGeom>
              <a:avLst/>
              <a:gdLst>
                <a:gd name="T0" fmla="*/ 12 w 24"/>
                <a:gd name="T1" fmla="*/ 1680 h 1680"/>
                <a:gd name="T2" fmla="*/ 0 w 24"/>
                <a:gd name="T3" fmla="*/ 1680 h 1680"/>
                <a:gd name="T4" fmla="*/ 12 w 24"/>
                <a:gd name="T5" fmla="*/ 0 h 1680"/>
                <a:gd name="T6" fmla="*/ 24 w 24"/>
                <a:gd name="T7" fmla="*/ 0 h 1680"/>
                <a:gd name="T8" fmla="*/ 12 w 24"/>
                <a:gd name="T9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80">
                  <a:moveTo>
                    <a:pt x="12" y="1680"/>
                  </a:moveTo>
                  <a:lnTo>
                    <a:pt x="0" y="168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68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485"/>
            <p:cNvSpPr>
              <a:spLocks/>
            </p:cNvSpPr>
            <p:nvPr/>
          </p:nvSpPr>
          <p:spPr bwMode="auto">
            <a:xfrm>
              <a:off x="3570" y="408"/>
              <a:ext cx="24" cy="1050"/>
            </a:xfrm>
            <a:custGeom>
              <a:avLst/>
              <a:gdLst>
                <a:gd name="T0" fmla="*/ 0 w 24"/>
                <a:gd name="T1" fmla="*/ 0 h 1050"/>
                <a:gd name="T2" fmla="*/ 12 w 24"/>
                <a:gd name="T3" fmla="*/ 0 h 1050"/>
                <a:gd name="T4" fmla="*/ 24 w 24"/>
                <a:gd name="T5" fmla="*/ 1050 h 1050"/>
                <a:gd name="T6" fmla="*/ 12 w 24"/>
                <a:gd name="T7" fmla="*/ 1050 h 1050"/>
                <a:gd name="T8" fmla="*/ 0 w 24"/>
                <a:gd name="T9" fmla="*/ 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50">
                  <a:moveTo>
                    <a:pt x="0" y="0"/>
                  </a:moveTo>
                  <a:lnTo>
                    <a:pt x="12" y="0"/>
                  </a:lnTo>
                  <a:lnTo>
                    <a:pt x="24" y="1050"/>
                  </a:lnTo>
                  <a:lnTo>
                    <a:pt x="12" y="10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484"/>
            <p:cNvSpPr>
              <a:spLocks/>
            </p:cNvSpPr>
            <p:nvPr/>
          </p:nvSpPr>
          <p:spPr bwMode="auto">
            <a:xfrm>
              <a:off x="3582" y="1044"/>
              <a:ext cx="24" cy="414"/>
            </a:xfrm>
            <a:custGeom>
              <a:avLst/>
              <a:gdLst>
                <a:gd name="T0" fmla="*/ 12 w 24"/>
                <a:gd name="T1" fmla="*/ 414 h 414"/>
                <a:gd name="T2" fmla="*/ 0 w 24"/>
                <a:gd name="T3" fmla="*/ 414 h 414"/>
                <a:gd name="T4" fmla="*/ 12 w 24"/>
                <a:gd name="T5" fmla="*/ 0 h 414"/>
                <a:gd name="T6" fmla="*/ 24 w 24"/>
                <a:gd name="T7" fmla="*/ 0 h 414"/>
                <a:gd name="T8" fmla="*/ 12 w 24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14">
                  <a:moveTo>
                    <a:pt x="12" y="414"/>
                  </a:moveTo>
                  <a:lnTo>
                    <a:pt x="0" y="4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483"/>
            <p:cNvSpPr>
              <a:spLocks/>
            </p:cNvSpPr>
            <p:nvPr/>
          </p:nvSpPr>
          <p:spPr bwMode="auto">
            <a:xfrm>
              <a:off x="3594" y="1044"/>
              <a:ext cx="24" cy="492"/>
            </a:xfrm>
            <a:custGeom>
              <a:avLst/>
              <a:gdLst>
                <a:gd name="T0" fmla="*/ 0 w 24"/>
                <a:gd name="T1" fmla="*/ 0 h 492"/>
                <a:gd name="T2" fmla="*/ 12 w 24"/>
                <a:gd name="T3" fmla="*/ 0 h 492"/>
                <a:gd name="T4" fmla="*/ 24 w 24"/>
                <a:gd name="T5" fmla="*/ 492 h 492"/>
                <a:gd name="T6" fmla="*/ 12 w 24"/>
                <a:gd name="T7" fmla="*/ 492 h 492"/>
                <a:gd name="T8" fmla="*/ 0 w 24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92">
                  <a:moveTo>
                    <a:pt x="0" y="0"/>
                  </a:moveTo>
                  <a:lnTo>
                    <a:pt x="12" y="0"/>
                  </a:lnTo>
                  <a:lnTo>
                    <a:pt x="24" y="492"/>
                  </a:lnTo>
                  <a:lnTo>
                    <a:pt x="12" y="49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482"/>
            <p:cNvSpPr>
              <a:spLocks/>
            </p:cNvSpPr>
            <p:nvPr/>
          </p:nvSpPr>
          <p:spPr bwMode="auto">
            <a:xfrm>
              <a:off x="3606" y="1536"/>
              <a:ext cx="24" cy="162"/>
            </a:xfrm>
            <a:custGeom>
              <a:avLst/>
              <a:gdLst>
                <a:gd name="T0" fmla="*/ 0 w 24"/>
                <a:gd name="T1" fmla="*/ 0 h 162"/>
                <a:gd name="T2" fmla="*/ 12 w 24"/>
                <a:gd name="T3" fmla="*/ 0 h 162"/>
                <a:gd name="T4" fmla="*/ 24 w 24"/>
                <a:gd name="T5" fmla="*/ 162 h 162"/>
                <a:gd name="T6" fmla="*/ 12 w 24"/>
                <a:gd name="T7" fmla="*/ 162 h 162"/>
                <a:gd name="T8" fmla="*/ 0 w 24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2">
                  <a:moveTo>
                    <a:pt x="0" y="0"/>
                  </a:moveTo>
                  <a:lnTo>
                    <a:pt x="12" y="0"/>
                  </a:lnTo>
                  <a:lnTo>
                    <a:pt x="24" y="162"/>
                  </a:lnTo>
                  <a:lnTo>
                    <a:pt x="12" y="16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481"/>
            <p:cNvSpPr>
              <a:spLocks/>
            </p:cNvSpPr>
            <p:nvPr/>
          </p:nvSpPr>
          <p:spPr bwMode="auto">
            <a:xfrm>
              <a:off x="3618" y="1698"/>
              <a:ext cx="24" cy="126"/>
            </a:xfrm>
            <a:custGeom>
              <a:avLst/>
              <a:gdLst>
                <a:gd name="T0" fmla="*/ 0 w 24"/>
                <a:gd name="T1" fmla="*/ 0 h 126"/>
                <a:gd name="T2" fmla="*/ 12 w 24"/>
                <a:gd name="T3" fmla="*/ 0 h 126"/>
                <a:gd name="T4" fmla="*/ 24 w 24"/>
                <a:gd name="T5" fmla="*/ 126 h 126"/>
                <a:gd name="T6" fmla="*/ 12 w 24"/>
                <a:gd name="T7" fmla="*/ 126 h 126"/>
                <a:gd name="T8" fmla="*/ 0 w 24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0" y="0"/>
                  </a:moveTo>
                  <a:lnTo>
                    <a:pt x="12" y="0"/>
                  </a:lnTo>
                  <a:lnTo>
                    <a:pt x="24" y="126"/>
                  </a:lnTo>
                  <a:lnTo>
                    <a:pt x="12" y="12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480"/>
            <p:cNvSpPr>
              <a:spLocks/>
            </p:cNvSpPr>
            <p:nvPr/>
          </p:nvSpPr>
          <p:spPr bwMode="auto">
            <a:xfrm>
              <a:off x="3630" y="1824"/>
              <a:ext cx="24" cy="300"/>
            </a:xfrm>
            <a:custGeom>
              <a:avLst/>
              <a:gdLst>
                <a:gd name="T0" fmla="*/ 0 w 24"/>
                <a:gd name="T1" fmla="*/ 0 h 300"/>
                <a:gd name="T2" fmla="*/ 12 w 24"/>
                <a:gd name="T3" fmla="*/ 0 h 300"/>
                <a:gd name="T4" fmla="*/ 24 w 24"/>
                <a:gd name="T5" fmla="*/ 300 h 300"/>
                <a:gd name="T6" fmla="*/ 12 w 24"/>
                <a:gd name="T7" fmla="*/ 300 h 300"/>
                <a:gd name="T8" fmla="*/ 0 w 24"/>
                <a:gd name="T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00">
                  <a:moveTo>
                    <a:pt x="0" y="0"/>
                  </a:moveTo>
                  <a:lnTo>
                    <a:pt x="12" y="0"/>
                  </a:lnTo>
                  <a:lnTo>
                    <a:pt x="24" y="300"/>
                  </a:lnTo>
                  <a:lnTo>
                    <a:pt x="12" y="3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79"/>
            <p:cNvSpPr>
              <a:spLocks/>
            </p:cNvSpPr>
            <p:nvPr/>
          </p:nvSpPr>
          <p:spPr bwMode="auto">
            <a:xfrm>
              <a:off x="3642" y="402"/>
              <a:ext cx="24" cy="1722"/>
            </a:xfrm>
            <a:custGeom>
              <a:avLst/>
              <a:gdLst>
                <a:gd name="T0" fmla="*/ 12 w 24"/>
                <a:gd name="T1" fmla="*/ 1722 h 1722"/>
                <a:gd name="T2" fmla="*/ 0 w 24"/>
                <a:gd name="T3" fmla="*/ 1722 h 1722"/>
                <a:gd name="T4" fmla="*/ 12 w 24"/>
                <a:gd name="T5" fmla="*/ 0 h 1722"/>
                <a:gd name="T6" fmla="*/ 24 w 24"/>
                <a:gd name="T7" fmla="*/ 0 h 1722"/>
                <a:gd name="T8" fmla="*/ 12 w 24"/>
                <a:gd name="T9" fmla="*/ 1722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22">
                  <a:moveTo>
                    <a:pt x="12" y="1722"/>
                  </a:moveTo>
                  <a:lnTo>
                    <a:pt x="0" y="172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72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478"/>
            <p:cNvSpPr>
              <a:spLocks/>
            </p:cNvSpPr>
            <p:nvPr/>
          </p:nvSpPr>
          <p:spPr bwMode="auto">
            <a:xfrm>
              <a:off x="3654" y="402"/>
              <a:ext cx="18" cy="972"/>
            </a:xfrm>
            <a:custGeom>
              <a:avLst/>
              <a:gdLst>
                <a:gd name="T0" fmla="*/ 0 w 18"/>
                <a:gd name="T1" fmla="*/ 0 h 972"/>
                <a:gd name="T2" fmla="*/ 12 w 18"/>
                <a:gd name="T3" fmla="*/ 0 h 972"/>
                <a:gd name="T4" fmla="*/ 18 w 18"/>
                <a:gd name="T5" fmla="*/ 972 h 972"/>
                <a:gd name="T6" fmla="*/ 12 w 18"/>
                <a:gd name="T7" fmla="*/ 972 h 972"/>
                <a:gd name="T8" fmla="*/ 0 w 18"/>
                <a:gd name="T9" fmla="*/ 0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72">
                  <a:moveTo>
                    <a:pt x="0" y="0"/>
                  </a:moveTo>
                  <a:lnTo>
                    <a:pt x="12" y="0"/>
                  </a:lnTo>
                  <a:lnTo>
                    <a:pt x="18" y="972"/>
                  </a:lnTo>
                  <a:lnTo>
                    <a:pt x="12" y="9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477"/>
            <p:cNvSpPr>
              <a:spLocks/>
            </p:cNvSpPr>
            <p:nvPr/>
          </p:nvSpPr>
          <p:spPr bwMode="auto">
            <a:xfrm>
              <a:off x="3666" y="1374"/>
              <a:ext cx="18" cy="108"/>
            </a:xfrm>
            <a:custGeom>
              <a:avLst/>
              <a:gdLst>
                <a:gd name="T0" fmla="*/ 0 w 18"/>
                <a:gd name="T1" fmla="*/ 0 h 108"/>
                <a:gd name="T2" fmla="*/ 6 w 18"/>
                <a:gd name="T3" fmla="*/ 0 h 108"/>
                <a:gd name="T4" fmla="*/ 18 w 18"/>
                <a:gd name="T5" fmla="*/ 108 h 108"/>
                <a:gd name="T6" fmla="*/ 6 w 18"/>
                <a:gd name="T7" fmla="*/ 108 h 108"/>
                <a:gd name="T8" fmla="*/ 0 w 18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8">
                  <a:moveTo>
                    <a:pt x="0" y="0"/>
                  </a:moveTo>
                  <a:lnTo>
                    <a:pt x="6" y="0"/>
                  </a:lnTo>
                  <a:lnTo>
                    <a:pt x="18" y="108"/>
                  </a:lnTo>
                  <a:lnTo>
                    <a:pt x="6" y="10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476"/>
            <p:cNvSpPr>
              <a:spLocks/>
            </p:cNvSpPr>
            <p:nvPr/>
          </p:nvSpPr>
          <p:spPr bwMode="auto">
            <a:xfrm>
              <a:off x="3672" y="1482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475"/>
            <p:cNvSpPr>
              <a:spLocks/>
            </p:cNvSpPr>
            <p:nvPr/>
          </p:nvSpPr>
          <p:spPr bwMode="auto">
            <a:xfrm>
              <a:off x="3684" y="1470"/>
              <a:ext cx="24" cy="258"/>
            </a:xfrm>
            <a:custGeom>
              <a:avLst/>
              <a:gdLst>
                <a:gd name="T0" fmla="*/ 12 w 24"/>
                <a:gd name="T1" fmla="*/ 258 h 258"/>
                <a:gd name="T2" fmla="*/ 0 w 24"/>
                <a:gd name="T3" fmla="*/ 258 h 258"/>
                <a:gd name="T4" fmla="*/ 12 w 24"/>
                <a:gd name="T5" fmla="*/ 0 h 258"/>
                <a:gd name="T6" fmla="*/ 24 w 24"/>
                <a:gd name="T7" fmla="*/ 0 h 258"/>
                <a:gd name="T8" fmla="*/ 12 w 24"/>
                <a:gd name="T9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8">
                  <a:moveTo>
                    <a:pt x="12" y="258"/>
                  </a:moveTo>
                  <a:lnTo>
                    <a:pt x="0" y="25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5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474"/>
            <p:cNvSpPr>
              <a:spLocks/>
            </p:cNvSpPr>
            <p:nvPr/>
          </p:nvSpPr>
          <p:spPr bwMode="auto">
            <a:xfrm>
              <a:off x="3696" y="1470"/>
              <a:ext cx="24" cy="360"/>
            </a:xfrm>
            <a:custGeom>
              <a:avLst/>
              <a:gdLst>
                <a:gd name="T0" fmla="*/ 0 w 24"/>
                <a:gd name="T1" fmla="*/ 0 h 360"/>
                <a:gd name="T2" fmla="*/ 12 w 24"/>
                <a:gd name="T3" fmla="*/ 0 h 360"/>
                <a:gd name="T4" fmla="*/ 24 w 24"/>
                <a:gd name="T5" fmla="*/ 360 h 360"/>
                <a:gd name="T6" fmla="*/ 12 w 24"/>
                <a:gd name="T7" fmla="*/ 360 h 360"/>
                <a:gd name="T8" fmla="*/ 0 w 24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0">
                  <a:moveTo>
                    <a:pt x="0" y="0"/>
                  </a:moveTo>
                  <a:lnTo>
                    <a:pt x="12" y="0"/>
                  </a:lnTo>
                  <a:lnTo>
                    <a:pt x="24" y="360"/>
                  </a:lnTo>
                  <a:lnTo>
                    <a:pt x="12" y="3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473"/>
            <p:cNvSpPr>
              <a:spLocks/>
            </p:cNvSpPr>
            <p:nvPr/>
          </p:nvSpPr>
          <p:spPr bwMode="auto">
            <a:xfrm>
              <a:off x="3708" y="1830"/>
              <a:ext cx="24" cy="264"/>
            </a:xfrm>
            <a:custGeom>
              <a:avLst/>
              <a:gdLst>
                <a:gd name="T0" fmla="*/ 0 w 24"/>
                <a:gd name="T1" fmla="*/ 0 h 264"/>
                <a:gd name="T2" fmla="*/ 12 w 24"/>
                <a:gd name="T3" fmla="*/ 0 h 264"/>
                <a:gd name="T4" fmla="*/ 24 w 24"/>
                <a:gd name="T5" fmla="*/ 264 h 264"/>
                <a:gd name="T6" fmla="*/ 12 w 24"/>
                <a:gd name="T7" fmla="*/ 264 h 264"/>
                <a:gd name="T8" fmla="*/ 0 w 24"/>
                <a:gd name="T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64">
                  <a:moveTo>
                    <a:pt x="0" y="0"/>
                  </a:moveTo>
                  <a:lnTo>
                    <a:pt x="12" y="0"/>
                  </a:lnTo>
                  <a:lnTo>
                    <a:pt x="24" y="264"/>
                  </a:lnTo>
                  <a:lnTo>
                    <a:pt x="12" y="26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472"/>
            <p:cNvSpPr>
              <a:spLocks/>
            </p:cNvSpPr>
            <p:nvPr/>
          </p:nvSpPr>
          <p:spPr bwMode="auto">
            <a:xfrm>
              <a:off x="3720" y="738"/>
              <a:ext cx="24" cy="1356"/>
            </a:xfrm>
            <a:custGeom>
              <a:avLst/>
              <a:gdLst>
                <a:gd name="T0" fmla="*/ 12 w 24"/>
                <a:gd name="T1" fmla="*/ 1356 h 1356"/>
                <a:gd name="T2" fmla="*/ 0 w 24"/>
                <a:gd name="T3" fmla="*/ 1356 h 1356"/>
                <a:gd name="T4" fmla="*/ 12 w 24"/>
                <a:gd name="T5" fmla="*/ 0 h 1356"/>
                <a:gd name="T6" fmla="*/ 24 w 24"/>
                <a:gd name="T7" fmla="*/ 0 h 1356"/>
                <a:gd name="T8" fmla="*/ 12 w 24"/>
                <a:gd name="T9" fmla="*/ 1356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56">
                  <a:moveTo>
                    <a:pt x="12" y="1356"/>
                  </a:moveTo>
                  <a:lnTo>
                    <a:pt x="0" y="135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5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471"/>
            <p:cNvSpPr>
              <a:spLocks/>
            </p:cNvSpPr>
            <p:nvPr/>
          </p:nvSpPr>
          <p:spPr bwMode="auto">
            <a:xfrm>
              <a:off x="3732" y="738"/>
              <a:ext cx="24" cy="636"/>
            </a:xfrm>
            <a:custGeom>
              <a:avLst/>
              <a:gdLst>
                <a:gd name="T0" fmla="*/ 0 w 24"/>
                <a:gd name="T1" fmla="*/ 0 h 636"/>
                <a:gd name="T2" fmla="*/ 12 w 24"/>
                <a:gd name="T3" fmla="*/ 0 h 636"/>
                <a:gd name="T4" fmla="*/ 24 w 24"/>
                <a:gd name="T5" fmla="*/ 636 h 636"/>
                <a:gd name="T6" fmla="*/ 12 w 24"/>
                <a:gd name="T7" fmla="*/ 636 h 636"/>
                <a:gd name="T8" fmla="*/ 0 w 24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6">
                  <a:moveTo>
                    <a:pt x="0" y="0"/>
                  </a:moveTo>
                  <a:lnTo>
                    <a:pt x="12" y="0"/>
                  </a:lnTo>
                  <a:lnTo>
                    <a:pt x="24" y="636"/>
                  </a:lnTo>
                  <a:lnTo>
                    <a:pt x="12" y="6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470"/>
            <p:cNvSpPr>
              <a:spLocks/>
            </p:cNvSpPr>
            <p:nvPr/>
          </p:nvSpPr>
          <p:spPr bwMode="auto">
            <a:xfrm>
              <a:off x="3744" y="1374"/>
              <a:ext cx="24" cy="42"/>
            </a:xfrm>
            <a:custGeom>
              <a:avLst/>
              <a:gdLst>
                <a:gd name="T0" fmla="*/ 0 w 24"/>
                <a:gd name="T1" fmla="*/ 0 h 42"/>
                <a:gd name="T2" fmla="*/ 12 w 24"/>
                <a:gd name="T3" fmla="*/ 0 h 42"/>
                <a:gd name="T4" fmla="*/ 24 w 24"/>
                <a:gd name="T5" fmla="*/ 42 h 42"/>
                <a:gd name="T6" fmla="*/ 12 w 24"/>
                <a:gd name="T7" fmla="*/ 42 h 42"/>
                <a:gd name="T8" fmla="*/ 0 w 24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2">
                  <a:moveTo>
                    <a:pt x="0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12" y="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469"/>
            <p:cNvSpPr>
              <a:spLocks/>
            </p:cNvSpPr>
            <p:nvPr/>
          </p:nvSpPr>
          <p:spPr bwMode="auto">
            <a:xfrm>
              <a:off x="3756" y="1416"/>
              <a:ext cx="24" cy="150"/>
            </a:xfrm>
            <a:custGeom>
              <a:avLst/>
              <a:gdLst>
                <a:gd name="T0" fmla="*/ 0 w 24"/>
                <a:gd name="T1" fmla="*/ 0 h 150"/>
                <a:gd name="T2" fmla="*/ 12 w 24"/>
                <a:gd name="T3" fmla="*/ 0 h 150"/>
                <a:gd name="T4" fmla="*/ 24 w 24"/>
                <a:gd name="T5" fmla="*/ 150 h 150"/>
                <a:gd name="T6" fmla="*/ 12 w 24"/>
                <a:gd name="T7" fmla="*/ 150 h 150"/>
                <a:gd name="T8" fmla="*/ 0 w 2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0">
                  <a:moveTo>
                    <a:pt x="0" y="0"/>
                  </a:moveTo>
                  <a:lnTo>
                    <a:pt x="12" y="0"/>
                  </a:lnTo>
                  <a:lnTo>
                    <a:pt x="24" y="150"/>
                  </a:lnTo>
                  <a:lnTo>
                    <a:pt x="12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468"/>
            <p:cNvSpPr>
              <a:spLocks/>
            </p:cNvSpPr>
            <p:nvPr/>
          </p:nvSpPr>
          <p:spPr bwMode="auto">
            <a:xfrm>
              <a:off x="3768" y="1500"/>
              <a:ext cx="24" cy="66"/>
            </a:xfrm>
            <a:custGeom>
              <a:avLst/>
              <a:gdLst>
                <a:gd name="T0" fmla="*/ 12 w 24"/>
                <a:gd name="T1" fmla="*/ 66 h 66"/>
                <a:gd name="T2" fmla="*/ 0 w 24"/>
                <a:gd name="T3" fmla="*/ 66 h 66"/>
                <a:gd name="T4" fmla="*/ 12 w 24"/>
                <a:gd name="T5" fmla="*/ 0 h 66"/>
                <a:gd name="T6" fmla="*/ 24 w 24"/>
                <a:gd name="T7" fmla="*/ 0 h 66"/>
                <a:gd name="T8" fmla="*/ 12 w 2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">
                  <a:moveTo>
                    <a:pt x="12" y="66"/>
                  </a:moveTo>
                  <a:lnTo>
                    <a:pt x="0" y="6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467"/>
            <p:cNvSpPr>
              <a:spLocks/>
            </p:cNvSpPr>
            <p:nvPr/>
          </p:nvSpPr>
          <p:spPr bwMode="auto">
            <a:xfrm>
              <a:off x="3780" y="1500"/>
              <a:ext cx="24" cy="510"/>
            </a:xfrm>
            <a:custGeom>
              <a:avLst/>
              <a:gdLst>
                <a:gd name="T0" fmla="*/ 0 w 24"/>
                <a:gd name="T1" fmla="*/ 0 h 510"/>
                <a:gd name="T2" fmla="*/ 12 w 24"/>
                <a:gd name="T3" fmla="*/ 0 h 510"/>
                <a:gd name="T4" fmla="*/ 24 w 24"/>
                <a:gd name="T5" fmla="*/ 510 h 510"/>
                <a:gd name="T6" fmla="*/ 12 w 24"/>
                <a:gd name="T7" fmla="*/ 510 h 510"/>
                <a:gd name="T8" fmla="*/ 0 w 24"/>
                <a:gd name="T9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10">
                  <a:moveTo>
                    <a:pt x="0" y="0"/>
                  </a:moveTo>
                  <a:lnTo>
                    <a:pt x="12" y="0"/>
                  </a:lnTo>
                  <a:lnTo>
                    <a:pt x="24" y="510"/>
                  </a:lnTo>
                  <a:lnTo>
                    <a:pt x="12" y="51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466"/>
            <p:cNvSpPr>
              <a:spLocks/>
            </p:cNvSpPr>
            <p:nvPr/>
          </p:nvSpPr>
          <p:spPr bwMode="auto">
            <a:xfrm>
              <a:off x="3792" y="2010"/>
              <a:ext cx="18" cy="42"/>
            </a:xfrm>
            <a:custGeom>
              <a:avLst/>
              <a:gdLst>
                <a:gd name="T0" fmla="*/ 0 w 18"/>
                <a:gd name="T1" fmla="*/ 0 h 42"/>
                <a:gd name="T2" fmla="*/ 12 w 18"/>
                <a:gd name="T3" fmla="*/ 0 h 42"/>
                <a:gd name="T4" fmla="*/ 18 w 18"/>
                <a:gd name="T5" fmla="*/ 42 h 42"/>
                <a:gd name="T6" fmla="*/ 12 w 18"/>
                <a:gd name="T7" fmla="*/ 42 h 42"/>
                <a:gd name="T8" fmla="*/ 0 w 18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lnTo>
                    <a:pt x="12" y="0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465"/>
            <p:cNvSpPr>
              <a:spLocks/>
            </p:cNvSpPr>
            <p:nvPr/>
          </p:nvSpPr>
          <p:spPr bwMode="auto">
            <a:xfrm>
              <a:off x="3798" y="774"/>
              <a:ext cx="24" cy="1278"/>
            </a:xfrm>
            <a:custGeom>
              <a:avLst/>
              <a:gdLst>
                <a:gd name="T0" fmla="*/ 12 w 24"/>
                <a:gd name="T1" fmla="*/ 1278 h 1278"/>
                <a:gd name="T2" fmla="*/ 0 w 24"/>
                <a:gd name="T3" fmla="*/ 1278 h 1278"/>
                <a:gd name="T4" fmla="*/ 12 w 24"/>
                <a:gd name="T5" fmla="*/ 0 h 1278"/>
                <a:gd name="T6" fmla="*/ 24 w 24"/>
                <a:gd name="T7" fmla="*/ 0 h 1278"/>
                <a:gd name="T8" fmla="*/ 12 w 24"/>
                <a:gd name="T9" fmla="*/ 127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78">
                  <a:moveTo>
                    <a:pt x="12" y="1278"/>
                  </a:moveTo>
                  <a:lnTo>
                    <a:pt x="0" y="127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464"/>
            <p:cNvSpPr>
              <a:spLocks/>
            </p:cNvSpPr>
            <p:nvPr/>
          </p:nvSpPr>
          <p:spPr bwMode="auto">
            <a:xfrm>
              <a:off x="3810" y="774"/>
              <a:ext cx="24" cy="636"/>
            </a:xfrm>
            <a:custGeom>
              <a:avLst/>
              <a:gdLst>
                <a:gd name="T0" fmla="*/ 0 w 24"/>
                <a:gd name="T1" fmla="*/ 0 h 636"/>
                <a:gd name="T2" fmla="*/ 12 w 24"/>
                <a:gd name="T3" fmla="*/ 0 h 636"/>
                <a:gd name="T4" fmla="*/ 24 w 24"/>
                <a:gd name="T5" fmla="*/ 636 h 636"/>
                <a:gd name="T6" fmla="*/ 12 w 24"/>
                <a:gd name="T7" fmla="*/ 636 h 636"/>
                <a:gd name="T8" fmla="*/ 0 w 24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6">
                  <a:moveTo>
                    <a:pt x="0" y="0"/>
                  </a:moveTo>
                  <a:lnTo>
                    <a:pt x="12" y="0"/>
                  </a:lnTo>
                  <a:lnTo>
                    <a:pt x="24" y="636"/>
                  </a:lnTo>
                  <a:lnTo>
                    <a:pt x="12" y="6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463"/>
            <p:cNvSpPr>
              <a:spLocks/>
            </p:cNvSpPr>
            <p:nvPr/>
          </p:nvSpPr>
          <p:spPr bwMode="auto">
            <a:xfrm>
              <a:off x="3822" y="1314"/>
              <a:ext cx="24" cy="96"/>
            </a:xfrm>
            <a:custGeom>
              <a:avLst/>
              <a:gdLst>
                <a:gd name="T0" fmla="*/ 12 w 24"/>
                <a:gd name="T1" fmla="*/ 96 h 96"/>
                <a:gd name="T2" fmla="*/ 0 w 24"/>
                <a:gd name="T3" fmla="*/ 96 h 96"/>
                <a:gd name="T4" fmla="*/ 12 w 24"/>
                <a:gd name="T5" fmla="*/ 0 h 96"/>
                <a:gd name="T6" fmla="*/ 24 w 24"/>
                <a:gd name="T7" fmla="*/ 0 h 96"/>
                <a:gd name="T8" fmla="*/ 12 w 2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96">
                  <a:moveTo>
                    <a:pt x="12" y="96"/>
                  </a:moveTo>
                  <a:lnTo>
                    <a:pt x="0" y="9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9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462"/>
            <p:cNvSpPr>
              <a:spLocks/>
            </p:cNvSpPr>
            <p:nvPr/>
          </p:nvSpPr>
          <p:spPr bwMode="auto">
            <a:xfrm>
              <a:off x="3834" y="1314"/>
              <a:ext cx="24" cy="234"/>
            </a:xfrm>
            <a:custGeom>
              <a:avLst/>
              <a:gdLst>
                <a:gd name="T0" fmla="*/ 0 w 24"/>
                <a:gd name="T1" fmla="*/ 0 h 234"/>
                <a:gd name="T2" fmla="*/ 12 w 24"/>
                <a:gd name="T3" fmla="*/ 0 h 234"/>
                <a:gd name="T4" fmla="*/ 24 w 24"/>
                <a:gd name="T5" fmla="*/ 234 h 234"/>
                <a:gd name="T6" fmla="*/ 12 w 24"/>
                <a:gd name="T7" fmla="*/ 234 h 234"/>
                <a:gd name="T8" fmla="*/ 0 w 24"/>
                <a:gd name="T9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4">
                  <a:moveTo>
                    <a:pt x="0" y="0"/>
                  </a:moveTo>
                  <a:lnTo>
                    <a:pt x="12" y="0"/>
                  </a:lnTo>
                  <a:lnTo>
                    <a:pt x="24" y="234"/>
                  </a:lnTo>
                  <a:lnTo>
                    <a:pt x="12" y="23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461"/>
            <p:cNvSpPr>
              <a:spLocks/>
            </p:cNvSpPr>
            <p:nvPr/>
          </p:nvSpPr>
          <p:spPr bwMode="auto">
            <a:xfrm>
              <a:off x="3846" y="1548"/>
              <a:ext cx="24" cy="126"/>
            </a:xfrm>
            <a:custGeom>
              <a:avLst/>
              <a:gdLst>
                <a:gd name="T0" fmla="*/ 0 w 24"/>
                <a:gd name="T1" fmla="*/ 0 h 126"/>
                <a:gd name="T2" fmla="*/ 12 w 24"/>
                <a:gd name="T3" fmla="*/ 0 h 126"/>
                <a:gd name="T4" fmla="*/ 24 w 24"/>
                <a:gd name="T5" fmla="*/ 126 h 126"/>
                <a:gd name="T6" fmla="*/ 12 w 24"/>
                <a:gd name="T7" fmla="*/ 126 h 126"/>
                <a:gd name="T8" fmla="*/ 0 w 24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0" y="0"/>
                  </a:moveTo>
                  <a:lnTo>
                    <a:pt x="12" y="0"/>
                  </a:lnTo>
                  <a:lnTo>
                    <a:pt x="24" y="126"/>
                  </a:lnTo>
                  <a:lnTo>
                    <a:pt x="12" y="12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460"/>
            <p:cNvSpPr>
              <a:spLocks/>
            </p:cNvSpPr>
            <p:nvPr/>
          </p:nvSpPr>
          <p:spPr bwMode="auto">
            <a:xfrm>
              <a:off x="3858" y="1674"/>
              <a:ext cx="24" cy="252"/>
            </a:xfrm>
            <a:custGeom>
              <a:avLst/>
              <a:gdLst>
                <a:gd name="T0" fmla="*/ 0 w 24"/>
                <a:gd name="T1" fmla="*/ 0 h 252"/>
                <a:gd name="T2" fmla="*/ 12 w 24"/>
                <a:gd name="T3" fmla="*/ 0 h 252"/>
                <a:gd name="T4" fmla="*/ 24 w 24"/>
                <a:gd name="T5" fmla="*/ 252 h 252"/>
                <a:gd name="T6" fmla="*/ 12 w 24"/>
                <a:gd name="T7" fmla="*/ 252 h 252"/>
                <a:gd name="T8" fmla="*/ 0 w 24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2">
                  <a:moveTo>
                    <a:pt x="0" y="0"/>
                  </a:moveTo>
                  <a:lnTo>
                    <a:pt x="12" y="0"/>
                  </a:lnTo>
                  <a:lnTo>
                    <a:pt x="24" y="252"/>
                  </a:lnTo>
                  <a:lnTo>
                    <a:pt x="12" y="2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459"/>
            <p:cNvSpPr>
              <a:spLocks/>
            </p:cNvSpPr>
            <p:nvPr/>
          </p:nvSpPr>
          <p:spPr bwMode="auto">
            <a:xfrm>
              <a:off x="3870" y="1926"/>
              <a:ext cx="24" cy="210"/>
            </a:xfrm>
            <a:custGeom>
              <a:avLst/>
              <a:gdLst>
                <a:gd name="T0" fmla="*/ 0 w 24"/>
                <a:gd name="T1" fmla="*/ 0 h 210"/>
                <a:gd name="T2" fmla="*/ 12 w 24"/>
                <a:gd name="T3" fmla="*/ 0 h 210"/>
                <a:gd name="T4" fmla="*/ 24 w 24"/>
                <a:gd name="T5" fmla="*/ 210 h 210"/>
                <a:gd name="T6" fmla="*/ 12 w 24"/>
                <a:gd name="T7" fmla="*/ 210 h 210"/>
                <a:gd name="T8" fmla="*/ 0 w 24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0">
                  <a:moveTo>
                    <a:pt x="0" y="0"/>
                  </a:moveTo>
                  <a:lnTo>
                    <a:pt x="12" y="0"/>
                  </a:lnTo>
                  <a:lnTo>
                    <a:pt x="24" y="210"/>
                  </a:lnTo>
                  <a:lnTo>
                    <a:pt x="12" y="21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458"/>
            <p:cNvSpPr>
              <a:spLocks/>
            </p:cNvSpPr>
            <p:nvPr/>
          </p:nvSpPr>
          <p:spPr bwMode="auto">
            <a:xfrm>
              <a:off x="3882" y="648"/>
              <a:ext cx="24" cy="1488"/>
            </a:xfrm>
            <a:custGeom>
              <a:avLst/>
              <a:gdLst>
                <a:gd name="T0" fmla="*/ 12 w 24"/>
                <a:gd name="T1" fmla="*/ 1488 h 1488"/>
                <a:gd name="T2" fmla="*/ 0 w 24"/>
                <a:gd name="T3" fmla="*/ 1488 h 1488"/>
                <a:gd name="T4" fmla="*/ 12 w 24"/>
                <a:gd name="T5" fmla="*/ 0 h 1488"/>
                <a:gd name="T6" fmla="*/ 24 w 24"/>
                <a:gd name="T7" fmla="*/ 0 h 1488"/>
                <a:gd name="T8" fmla="*/ 12 w 24"/>
                <a:gd name="T9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88">
                  <a:moveTo>
                    <a:pt x="12" y="1488"/>
                  </a:moveTo>
                  <a:lnTo>
                    <a:pt x="0" y="1488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48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457"/>
            <p:cNvSpPr>
              <a:spLocks/>
            </p:cNvSpPr>
            <p:nvPr/>
          </p:nvSpPr>
          <p:spPr bwMode="auto">
            <a:xfrm>
              <a:off x="3894" y="648"/>
              <a:ext cx="24" cy="714"/>
            </a:xfrm>
            <a:custGeom>
              <a:avLst/>
              <a:gdLst>
                <a:gd name="T0" fmla="*/ 0 w 24"/>
                <a:gd name="T1" fmla="*/ 0 h 714"/>
                <a:gd name="T2" fmla="*/ 12 w 24"/>
                <a:gd name="T3" fmla="*/ 0 h 714"/>
                <a:gd name="T4" fmla="*/ 24 w 24"/>
                <a:gd name="T5" fmla="*/ 714 h 714"/>
                <a:gd name="T6" fmla="*/ 12 w 24"/>
                <a:gd name="T7" fmla="*/ 714 h 714"/>
                <a:gd name="T8" fmla="*/ 0 w 24"/>
                <a:gd name="T9" fmla="*/ 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14">
                  <a:moveTo>
                    <a:pt x="0" y="0"/>
                  </a:moveTo>
                  <a:lnTo>
                    <a:pt x="12" y="0"/>
                  </a:lnTo>
                  <a:lnTo>
                    <a:pt x="24" y="714"/>
                  </a:lnTo>
                  <a:lnTo>
                    <a:pt x="12" y="7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456"/>
            <p:cNvSpPr>
              <a:spLocks/>
            </p:cNvSpPr>
            <p:nvPr/>
          </p:nvSpPr>
          <p:spPr bwMode="auto">
            <a:xfrm>
              <a:off x="3906" y="1158"/>
              <a:ext cx="24" cy="204"/>
            </a:xfrm>
            <a:custGeom>
              <a:avLst/>
              <a:gdLst>
                <a:gd name="T0" fmla="*/ 12 w 24"/>
                <a:gd name="T1" fmla="*/ 204 h 204"/>
                <a:gd name="T2" fmla="*/ 0 w 24"/>
                <a:gd name="T3" fmla="*/ 204 h 204"/>
                <a:gd name="T4" fmla="*/ 12 w 24"/>
                <a:gd name="T5" fmla="*/ 0 h 204"/>
                <a:gd name="T6" fmla="*/ 24 w 24"/>
                <a:gd name="T7" fmla="*/ 0 h 204"/>
                <a:gd name="T8" fmla="*/ 12 w 24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12" y="204"/>
                  </a:moveTo>
                  <a:lnTo>
                    <a:pt x="0" y="20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0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455"/>
            <p:cNvSpPr>
              <a:spLocks/>
            </p:cNvSpPr>
            <p:nvPr/>
          </p:nvSpPr>
          <p:spPr bwMode="auto">
            <a:xfrm>
              <a:off x="3918" y="1158"/>
              <a:ext cx="24" cy="318"/>
            </a:xfrm>
            <a:custGeom>
              <a:avLst/>
              <a:gdLst>
                <a:gd name="T0" fmla="*/ 0 w 24"/>
                <a:gd name="T1" fmla="*/ 0 h 318"/>
                <a:gd name="T2" fmla="*/ 12 w 24"/>
                <a:gd name="T3" fmla="*/ 0 h 318"/>
                <a:gd name="T4" fmla="*/ 24 w 24"/>
                <a:gd name="T5" fmla="*/ 318 h 318"/>
                <a:gd name="T6" fmla="*/ 12 w 24"/>
                <a:gd name="T7" fmla="*/ 318 h 318"/>
                <a:gd name="T8" fmla="*/ 0 w 24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8">
                  <a:moveTo>
                    <a:pt x="0" y="0"/>
                  </a:moveTo>
                  <a:lnTo>
                    <a:pt x="12" y="0"/>
                  </a:lnTo>
                  <a:lnTo>
                    <a:pt x="24" y="318"/>
                  </a:lnTo>
                  <a:lnTo>
                    <a:pt x="12" y="3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454"/>
            <p:cNvSpPr>
              <a:spLocks/>
            </p:cNvSpPr>
            <p:nvPr/>
          </p:nvSpPr>
          <p:spPr bwMode="auto">
            <a:xfrm>
              <a:off x="3930" y="1464"/>
              <a:ext cx="18" cy="12"/>
            </a:xfrm>
            <a:custGeom>
              <a:avLst/>
              <a:gdLst>
                <a:gd name="T0" fmla="*/ 6 w 18"/>
                <a:gd name="T1" fmla="*/ 12 h 12"/>
                <a:gd name="T2" fmla="*/ 0 w 18"/>
                <a:gd name="T3" fmla="*/ 12 h 12"/>
                <a:gd name="T4" fmla="*/ 12 w 18"/>
                <a:gd name="T5" fmla="*/ 0 h 12"/>
                <a:gd name="T6" fmla="*/ 18 w 18"/>
                <a:gd name="T7" fmla="*/ 6 h 12"/>
                <a:gd name="T8" fmla="*/ 6 w 1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6" y="1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6" y="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453"/>
            <p:cNvSpPr>
              <a:spLocks/>
            </p:cNvSpPr>
            <p:nvPr/>
          </p:nvSpPr>
          <p:spPr bwMode="auto">
            <a:xfrm>
              <a:off x="3936" y="1470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452"/>
            <p:cNvSpPr>
              <a:spLocks/>
            </p:cNvSpPr>
            <p:nvPr/>
          </p:nvSpPr>
          <p:spPr bwMode="auto">
            <a:xfrm>
              <a:off x="3948" y="1764"/>
              <a:ext cx="24" cy="396"/>
            </a:xfrm>
            <a:custGeom>
              <a:avLst/>
              <a:gdLst>
                <a:gd name="T0" fmla="*/ 0 w 24"/>
                <a:gd name="T1" fmla="*/ 0 h 396"/>
                <a:gd name="T2" fmla="*/ 12 w 24"/>
                <a:gd name="T3" fmla="*/ 0 h 396"/>
                <a:gd name="T4" fmla="*/ 24 w 24"/>
                <a:gd name="T5" fmla="*/ 396 h 396"/>
                <a:gd name="T6" fmla="*/ 12 w 24"/>
                <a:gd name="T7" fmla="*/ 396 h 396"/>
                <a:gd name="T8" fmla="*/ 0 w 24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96">
                  <a:moveTo>
                    <a:pt x="0" y="0"/>
                  </a:moveTo>
                  <a:lnTo>
                    <a:pt x="12" y="0"/>
                  </a:lnTo>
                  <a:lnTo>
                    <a:pt x="24" y="396"/>
                  </a:lnTo>
                  <a:lnTo>
                    <a:pt x="12" y="39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451"/>
            <p:cNvSpPr>
              <a:spLocks/>
            </p:cNvSpPr>
            <p:nvPr/>
          </p:nvSpPr>
          <p:spPr bwMode="auto">
            <a:xfrm>
              <a:off x="3960" y="420"/>
              <a:ext cx="24" cy="1740"/>
            </a:xfrm>
            <a:custGeom>
              <a:avLst/>
              <a:gdLst>
                <a:gd name="T0" fmla="*/ 12 w 24"/>
                <a:gd name="T1" fmla="*/ 1740 h 1740"/>
                <a:gd name="T2" fmla="*/ 0 w 24"/>
                <a:gd name="T3" fmla="*/ 1740 h 1740"/>
                <a:gd name="T4" fmla="*/ 12 w 24"/>
                <a:gd name="T5" fmla="*/ 0 h 1740"/>
                <a:gd name="T6" fmla="*/ 24 w 24"/>
                <a:gd name="T7" fmla="*/ 0 h 1740"/>
                <a:gd name="T8" fmla="*/ 12 w 24"/>
                <a:gd name="T9" fmla="*/ 1740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40">
                  <a:moveTo>
                    <a:pt x="12" y="1740"/>
                  </a:moveTo>
                  <a:lnTo>
                    <a:pt x="0" y="174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74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450"/>
            <p:cNvSpPr>
              <a:spLocks/>
            </p:cNvSpPr>
            <p:nvPr/>
          </p:nvSpPr>
          <p:spPr bwMode="auto">
            <a:xfrm>
              <a:off x="3972" y="420"/>
              <a:ext cx="24" cy="828"/>
            </a:xfrm>
            <a:custGeom>
              <a:avLst/>
              <a:gdLst>
                <a:gd name="T0" fmla="*/ 0 w 24"/>
                <a:gd name="T1" fmla="*/ 0 h 828"/>
                <a:gd name="T2" fmla="*/ 12 w 24"/>
                <a:gd name="T3" fmla="*/ 0 h 828"/>
                <a:gd name="T4" fmla="*/ 24 w 24"/>
                <a:gd name="T5" fmla="*/ 828 h 828"/>
                <a:gd name="T6" fmla="*/ 12 w 24"/>
                <a:gd name="T7" fmla="*/ 828 h 828"/>
                <a:gd name="T8" fmla="*/ 0 w 24"/>
                <a:gd name="T9" fmla="*/ 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28">
                  <a:moveTo>
                    <a:pt x="0" y="0"/>
                  </a:moveTo>
                  <a:lnTo>
                    <a:pt x="12" y="0"/>
                  </a:lnTo>
                  <a:lnTo>
                    <a:pt x="24" y="828"/>
                  </a:lnTo>
                  <a:lnTo>
                    <a:pt x="12" y="82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449"/>
            <p:cNvSpPr>
              <a:spLocks/>
            </p:cNvSpPr>
            <p:nvPr/>
          </p:nvSpPr>
          <p:spPr bwMode="auto">
            <a:xfrm>
              <a:off x="3984" y="1092"/>
              <a:ext cx="24" cy="156"/>
            </a:xfrm>
            <a:custGeom>
              <a:avLst/>
              <a:gdLst>
                <a:gd name="T0" fmla="*/ 12 w 24"/>
                <a:gd name="T1" fmla="*/ 156 h 156"/>
                <a:gd name="T2" fmla="*/ 0 w 24"/>
                <a:gd name="T3" fmla="*/ 156 h 156"/>
                <a:gd name="T4" fmla="*/ 12 w 24"/>
                <a:gd name="T5" fmla="*/ 0 h 156"/>
                <a:gd name="T6" fmla="*/ 24 w 24"/>
                <a:gd name="T7" fmla="*/ 0 h 156"/>
                <a:gd name="T8" fmla="*/ 12 w 24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6">
                  <a:moveTo>
                    <a:pt x="12" y="156"/>
                  </a:moveTo>
                  <a:lnTo>
                    <a:pt x="0" y="15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5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448"/>
            <p:cNvSpPr>
              <a:spLocks/>
            </p:cNvSpPr>
            <p:nvPr/>
          </p:nvSpPr>
          <p:spPr bwMode="auto">
            <a:xfrm>
              <a:off x="3996" y="1092"/>
              <a:ext cx="24" cy="366"/>
            </a:xfrm>
            <a:custGeom>
              <a:avLst/>
              <a:gdLst>
                <a:gd name="T0" fmla="*/ 0 w 24"/>
                <a:gd name="T1" fmla="*/ 0 h 366"/>
                <a:gd name="T2" fmla="*/ 12 w 24"/>
                <a:gd name="T3" fmla="*/ 0 h 366"/>
                <a:gd name="T4" fmla="*/ 24 w 24"/>
                <a:gd name="T5" fmla="*/ 366 h 366"/>
                <a:gd name="T6" fmla="*/ 12 w 24"/>
                <a:gd name="T7" fmla="*/ 366 h 366"/>
                <a:gd name="T8" fmla="*/ 0 w 24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6">
                  <a:moveTo>
                    <a:pt x="0" y="0"/>
                  </a:moveTo>
                  <a:lnTo>
                    <a:pt x="12" y="0"/>
                  </a:lnTo>
                  <a:lnTo>
                    <a:pt x="24" y="366"/>
                  </a:lnTo>
                  <a:lnTo>
                    <a:pt x="12" y="3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447"/>
            <p:cNvSpPr>
              <a:spLocks/>
            </p:cNvSpPr>
            <p:nvPr/>
          </p:nvSpPr>
          <p:spPr bwMode="auto">
            <a:xfrm>
              <a:off x="4008" y="1458"/>
              <a:ext cx="24" cy="204"/>
            </a:xfrm>
            <a:custGeom>
              <a:avLst/>
              <a:gdLst>
                <a:gd name="T0" fmla="*/ 0 w 24"/>
                <a:gd name="T1" fmla="*/ 0 h 204"/>
                <a:gd name="T2" fmla="*/ 12 w 24"/>
                <a:gd name="T3" fmla="*/ 0 h 204"/>
                <a:gd name="T4" fmla="*/ 24 w 24"/>
                <a:gd name="T5" fmla="*/ 204 h 204"/>
                <a:gd name="T6" fmla="*/ 12 w 24"/>
                <a:gd name="T7" fmla="*/ 204 h 204"/>
                <a:gd name="T8" fmla="*/ 0 w 24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0" y="0"/>
                  </a:moveTo>
                  <a:lnTo>
                    <a:pt x="12" y="0"/>
                  </a:lnTo>
                  <a:lnTo>
                    <a:pt x="24" y="204"/>
                  </a:lnTo>
                  <a:lnTo>
                    <a:pt x="12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446"/>
            <p:cNvSpPr>
              <a:spLocks/>
            </p:cNvSpPr>
            <p:nvPr/>
          </p:nvSpPr>
          <p:spPr bwMode="auto">
            <a:xfrm>
              <a:off x="4020" y="1662"/>
              <a:ext cx="24" cy="198"/>
            </a:xfrm>
            <a:custGeom>
              <a:avLst/>
              <a:gdLst>
                <a:gd name="T0" fmla="*/ 0 w 24"/>
                <a:gd name="T1" fmla="*/ 0 h 198"/>
                <a:gd name="T2" fmla="*/ 12 w 24"/>
                <a:gd name="T3" fmla="*/ 0 h 198"/>
                <a:gd name="T4" fmla="*/ 24 w 24"/>
                <a:gd name="T5" fmla="*/ 198 h 198"/>
                <a:gd name="T6" fmla="*/ 12 w 24"/>
                <a:gd name="T7" fmla="*/ 198 h 198"/>
                <a:gd name="T8" fmla="*/ 0 w 24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8">
                  <a:moveTo>
                    <a:pt x="0" y="0"/>
                  </a:moveTo>
                  <a:lnTo>
                    <a:pt x="12" y="0"/>
                  </a:lnTo>
                  <a:lnTo>
                    <a:pt x="24" y="198"/>
                  </a:lnTo>
                  <a:lnTo>
                    <a:pt x="12" y="1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445"/>
            <p:cNvSpPr>
              <a:spLocks/>
            </p:cNvSpPr>
            <p:nvPr/>
          </p:nvSpPr>
          <p:spPr bwMode="auto">
            <a:xfrm>
              <a:off x="4032" y="1860"/>
              <a:ext cx="24" cy="18"/>
            </a:xfrm>
            <a:custGeom>
              <a:avLst/>
              <a:gdLst>
                <a:gd name="T0" fmla="*/ 0 w 24"/>
                <a:gd name="T1" fmla="*/ 0 h 18"/>
                <a:gd name="T2" fmla="*/ 12 w 24"/>
                <a:gd name="T3" fmla="*/ 0 h 18"/>
                <a:gd name="T4" fmla="*/ 24 w 24"/>
                <a:gd name="T5" fmla="*/ 18 h 18"/>
                <a:gd name="T6" fmla="*/ 12 w 24"/>
                <a:gd name="T7" fmla="*/ 18 h 18"/>
                <a:gd name="T8" fmla="*/ 0 w 2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0" y="0"/>
                  </a:moveTo>
                  <a:lnTo>
                    <a:pt x="12" y="0"/>
                  </a:lnTo>
                  <a:lnTo>
                    <a:pt x="24" y="18"/>
                  </a:lnTo>
                  <a:lnTo>
                    <a:pt x="12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444"/>
            <p:cNvSpPr>
              <a:spLocks/>
            </p:cNvSpPr>
            <p:nvPr/>
          </p:nvSpPr>
          <p:spPr bwMode="auto">
            <a:xfrm>
              <a:off x="4044" y="558"/>
              <a:ext cx="24" cy="1320"/>
            </a:xfrm>
            <a:custGeom>
              <a:avLst/>
              <a:gdLst>
                <a:gd name="T0" fmla="*/ 12 w 24"/>
                <a:gd name="T1" fmla="*/ 1320 h 1320"/>
                <a:gd name="T2" fmla="*/ 0 w 24"/>
                <a:gd name="T3" fmla="*/ 1320 h 1320"/>
                <a:gd name="T4" fmla="*/ 12 w 24"/>
                <a:gd name="T5" fmla="*/ 0 h 1320"/>
                <a:gd name="T6" fmla="*/ 24 w 24"/>
                <a:gd name="T7" fmla="*/ 0 h 1320"/>
                <a:gd name="T8" fmla="*/ 12 w 24"/>
                <a:gd name="T9" fmla="*/ 132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0">
                  <a:moveTo>
                    <a:pt x="12" y="1320"/>
                  </a:moveTo>
                  <a:lnTo>
                    <a:pt x="0" y="132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32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443"/>
            <p:cNvSpPr>
              <a:spLocks/>
            </p:cNvSpPr>
            <p:nvPr/>
          </p:nvSpPr>
          <p:spPr bwMode="auto">
            <a:xfrm>
              <a:off x="4056" y="558"/>
              <a:ext cx="24" cy="786"/>
            </a:xfrm>
            <a:custGeom>
              <a:avLst/>
              <a:gdLst>
                <a:gd name="T0" fmla="*/ 0 w 24"/>
                <a:gd name="T1" fmla="*/ 0 h 786"/>
                <a:gd name="T2" fmla="*/ 12 w 24"/>
                <a:gd name="T3" fmla="*/ 0 h 786"/>
                <a:gd name="T4" fmla="*/ 24 w 24"/>
                <a:gd name="T5" fmla="*/ 786 h 786"/>
                <a:gd name="T6" fmla="*/ 12 w 24"/>
                <a:gd name="T7" fmla="*/ 786 h 786"/>
                <a:gd name="T8" fmla="*/ 0 w 24"/>
                <a:gd name="T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86">
                  <a:moveTo>
                    <a:pt x="0" y="0"/>
                  </a:moveTo>
                  <a:lnTo>
                    <a:pt x="12" y="0"/>
                  </a:lnTo>
                  <a:lnTo>
                    <a:pt x="24" y="786"/>
                  </a:lnTo>
                  <a:lnTo>
                    <a:pt x="12" y="7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442"/>
            <p:cNvSpPr>
              <a:spLocks/>
            </p:cNvSpPr>
            <p:nvPr/>
          </p:nvSpPr>
          <p:spPr bwMode="auto">
            <a:xfrm>
              <a:off x="4068" y="960"/>
              <a:ext cx="18" cy="384"/>
            </a:xfrm>
            <a:custGeom>
              <a:avLst/>
              <a:gdLst>
                <a:gd name="T0" fmla="*/ 12 w 18"/>
                <a:gd name="T1" fmla="*/ 384 h 384"/>
                <a:gd name="T2" fmla="*/ 0 w 18"/>
                <a:gd name="T3" fmla="*/ 384 h 384"/>
                <a:gd name="T4" fmla="*/ 6 w 18"/>
                <a:gd name="T5" fmla="*/ 0 h 384"/>
                <a:gd name="T6" fmla="*/ 18 w 18"/>
                <a:gd name="T7" fmla="*/ 0 h 384"/>
                <a:gd name="T8" fmla="*/ 12 w 18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84">
                  <a:moveTo>
                    <a:pt x="12" y="384"/>
                  </a:moveTo>
                  <a:lnTo>
                    <a:pt x="0" y="384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3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441"/>
            <p:cNvSpPr>
              <a:spLocks/>
            </p:cNvSpPr>
            <p:nvPr/>
          </p:nvSpPr>
          <p:spPr bwMode="auto">
            <a:xfrm>
              <a:off x="4074" y="960"/>
              <a:ext cx="24" cy="492"/>
            </a:xfrm>
            <a:custGeom>
              <a:avLst/>
              <a:gdLst>
                <a:gd name="T0" fmla="*/ 0 w 24"/>
                <a:gd name="T1" fmla="*/ 0 h 492"/>
                <a:gd name="T2" fmla="*/ 12 w 24"/>
                <a:gd name="T3" fmla="*/ 0 h 492"/>
                <a:gd name="T4" fmla="*/ 24 w 24"/>
                <a:gd name="T5" fmla="*/ 492 h 492"/>
                <a:gd name="T6" fmla="*/ 12 w 24"/>
                <a:gd name="T7" fmla="*/ 492 h 492"/>
                <a:gd name="T8" fmla="*/ 0 w 24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92">
                  <a:moveTo>
                    <a:pt x="0" y="0"/>
                  </a:moveTo>
                  <a:lnTo>
                    <a:pt x="12" y="0"/>
                  </a:lnTo>
                  <a:lnTo>
                    <a:pt x="24" y="492"/>
                  </a:lnTo>
                  <a:lnTo>
                    <a:pt x="12" y="49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440"/>
            <p:cNvSpPr>
              <a:spLocks/>
            </p:cNvSpPr>
            <p:nvPr/>
          </p:nvSpPr>
          <p:spPr bwMode="auto">
            <a:xfrm>
              <a:off x="4086" y="1452"/>
              <a:ext cx="24" cy="198"/>
            </a:xfrm>
            <a:custGeom>
              <a:avLst/>
              <a:gdLst>
                <a:gd name="T0" fmla="*/ 0 w 24"/>
                <a:gd name="T1" fmla="*/ 0 h 198"/>
                <a:gd name="T2" fmla="*/ 12 w 24"/>
                <a:gd name="T3" fmla="*/ 0 h 198"/>
                <a:gd name="T4" fmla="*/ 24 w 24"/>
                <a:gd name="T5" fmla="*/ 198 h 198"/>
                <a:gd name="T6" fmla="*/ 12 w 24"/>
                <a:gd name="T7" fmla="*/ 198 h 198"/>
                <a:gd name="T8" fmla="*/ 0 w 24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98">
                  <a:moveTo>
                    <a:pt x="0" y="0"/>
                  </a:moveTo>
                  <a:lnTo>
                    <a:pt x="12" y="0"/>
                  </a:lnTo>
                  <a:lnTo>
                    <a:pt x="24" y="198"/>
                  </a:lnTo>
                  <a:lnTo>
                    <a:pt x="12" y="1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439"/>
            <p:cNvSpPr>
              <a:spLocks/>
            </p:cNvSpPr>
            <p:nvPr/>
          </p:nvSpPr>
          <p:spPr bwMode="auto">
            <a:xfrm>
              <a:off x="4098" y="1650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438"/>
            <p:cNvSpPr>
              <a:spLocks/>
            </p:cNvSpPr>
            <p:nvPr/>
          </p:nvSpPr>
          <p:spPr bwMode="auto">
            <a:xfrm>
              <a:off x="4110" y="1896"/>
              <a:ext cx="24" cy="216"/>
            </a:xfrm>
            <a:custGeom>
              <a:avLst/>
              <a:gdLst>
                <a:gd name="T0" fmla="*/ 0 w 24"/>
                <a:gd name="T1" fmla="*/ 0 h 216"/>
                <a:gd name="T2" fmla="*/ 12 w 24"/>
                <a:gd name="T3" fmla="*/ 0 h 216"/>
                <a:gd name="T4" fmla="*/ 24 w 24"/>
                <a:gd name="T5" fmla="*/ 216 h 216"/>
                <a:gd name="T6" fmla="*/ 12 w 24"/>
                <a:gd name="T7" fmla="*/ 216 h 216"/>
                <a:gd name="T8" fmla="*/ 0 w 24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6">
                  <a:moveTo>
                    <a:pt x="0" y="0"/>
                  </a:moveTo>
                  <a:lnTo>
                    <a:pt x="12" y="0"/>
                  </a:lnTo>
                  <a:lnTo>
                    <a:pt x="24" y="216"/>
                  </a:lnTo>
                  <a:lnTo>
                    <a:pt x="12" y="2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437"/>
            <p:cNvSpPr>
              <a:spLocks/>
            </p:cNvSpPr>
            <p:nvPr/>
          </p:nvSpPr>
          <p:spPr bwMode="auto">
            <a:xfrm>
              <a:off x="4122" y="1410"/>
              <a:ext cx="24" cy="702"/>
            </a:xfrm>
            <a:custGeom>
              <a:avLst/>
              <a:gdLst>
                <a:gd name="T0" fmla="*/ 12 w 24"/>
                <a:gd name="T1" fmla="*/ 702 h 702"/>
                <a:gd name="T2" fmla="*/ 0 w 24"/>
                <a:gd name="T3" fmla="*/ 702 h 702"/>
                <a:gd name="T4" fmla="*/ 12 w 24"/>
                <a:gd name="T5" fmla="*/ 0 h 702"/>
                <a:gd name="T6" fmla="*/ 24 w 24"/>
                <a:gd name="T7" fmla="*/ 0 h 702"/>
                <a:gd name="T8" fmla="*/ 12 w 24"/>
                <a:gd name="T9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702">
                  <a:moveTo>
                    <a:pt x="12" y="702"/>
                  </a:moveTo>
                  <a:lnTo>
                    <a:pt x="0" y="7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7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436"/>
            <p:cNvSpPr>
              <a:spLocks/>
            </p:cNvSpPr>
            <p:nvPr/>
          </p:nvSpPr>
          <p:spPr bwMode="auto">
            <a:xfrm>
              <a:off x="4134" y="1410"/>
              <a:ext cx="24" cy="204"/>
            </a:xfrm>
            <a:custGeom>
              <a:avLst/>
              <a:gdLst>
                <a:gd name="T0" fmla="*/ 0 w 24"/>
                <a:gd name="T1" fmla="*/ 0 h 204"/>
                <a:gd name="T2" fmla="*/ 12 w 24"/>
                <a:gd name="T3" fmla="*/ 0 h 204"/>
                <a:gd name="T4" fmla="*/ 24 w 24"/>
                <a:gd name="T5" fmla="*/ 204 h 204"/>
                <a:gd name="T6" fmla="*/ 12 w 24"/>
                <a:gd name="T7" fmla="*/ 204 h 204"/>
                <a:gd name="T8" fmla="*/ 0 w 24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4">
                  <a:moveTo>
                    <a:pt x="0" y="0"/>
                  </a:moveTo>
                  <a:lnTo>
                    <a:pt x="12" y="0"/>
                  </a:lnTo>
                  <a:lnTo>
                    <a:pt x="24" y="204"/>
                  </a:lnTo>
                  <a:lnTo>
                    <a:pt x="12" y="2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435"/>
            <p:cNvSpPr>
              <a:spLocks/>
            </p:cNvSpPr>
            <p:nvPr/>
          </p:nvSpPr>
          <p:spPr bwMode="auto">
            <a:xfrm>
              <a:off x="4146" y="1614"/>
              <a:ext cx="24" cy="126"/>
            </a:xfrm>
            <a:custGeom>
              <a:avLst/>
              <a:gdLst>
                <a:gd name="T0" fmla="*/ 0 w 24"/>
                <a:gd name="T1" fmla="*/ 0 h 126"/>
                <a:gd name="T2" fmla="*/ 12 w 24"/>
                <a:gd name="T3" fmla="*/ 0 h 126"/>
                <a:gd name="T4" fmla="*/ 24 w 24"/>
                <a:gd name="T5" fmla="*/ 126 h 126"/>
                <a:gd name="T6" fmla="*/ 12 w 24"/>
                <a:gd name="T7" fmla="*/ 126 h 126"/>
                <a:gd name="T8" fmla="*/ 0 w 24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6">
                  <a:moveTo>
                    <a:pt x="0" y="0"/>
                  </a:moveTo>
                  <a:lnTo>
                    <a:pt x="12" y="0"/>
                  </a:lnTo>
                  <a:lnTo>
                    <a:pt x="24" y="126"/>
                  </a:lnTo>
                  <a:lnTo>
                    <a:pt x="12" y="12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434"/>
            <p:cNvSpPr>
              <a:spLocks/>
            </p:cNvSpPr>
            <p:nvPr/>
          </p:nvSpPr>
          <p:spPr bwMode="auto">
            <a:xfrm>
              <a:off x="4158" y="1740"/>
              <a:ext cx="24" cy="438"/>
            </a:xfrm>
            <a:custGeom>
              <a:avLst/>
              <a:gdLst>
                <a:gd name="T0" fmla="*/ 0 w 24"/>
                <a:gd name="T1" fmla="*/ 0 h 438"/>
                <a:gd name="T2" fmla="*/ 12 w 24"/>
                <a:gd name="T3" fmla="*/ 0 h 438"/>
                <a:gd name="T4" fmla="*/ 24 w 24"/>
                <a:gd name="T5" fmla="*/ 438 h 438"/>
                <a:gd name="T6" fmla="*/ 12 w 24"/>
                <a:gd name="T7" fmla="*/ 438 h 438"/>
                <a:gd name="T8" fmla="*/ 0 w 24"/>
                <a:gd name="T9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38">
                  <a:moveTo>
                    <a:pt x="0" y="0"/>
                  </a:moveTo>
                  <a:lnTo>
                    <a:pt x="12" y="0"/>
                  </a:lnTo>
                  <a:lnTo>
                    <a:pt x="24" y="438"/>
                  </a:lnTo>
                  <a:lnTo>
                    <a:pt x="12" y="43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433"/>
            <p:cNvSpPr>
              <a:spLocks/>
            </p:cNvSpPr>
            <p:nvPr/>
          </p:nvSpPr>
          <p:spPr bwMode="auto">
            <a:xfrm>
              <a:off x="4170" y="2076"/>
              <a:ext cx="24" cy="102"/>
            </a:xfrm>
            <a:custGeom>
              <a:avLst/>
              <a:gdLst>
                <a:gd name="T0" fmla="*/ 12 w 24"/>
                <a:gd name="T1" fmla="*/ 102 h 102"/>
                <a:gd name="T2" fmla="*/ 0 w 24"/>
                <a:gd name="T3" fmla="*/ 102 h 102"/>
                <a:gd name="T4" fmla="*/ 12 w 24"/>
                <a:gd name="T5" fmla="*/ 0 h 102"/>
                <a:gd name="T6" fmla="*/ 24 w 24"/>
                <a:gd name="T7" fmla="*/ 0 h 102"/>
                <a:gd name="T8" fmla="*/ 12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12" y="102"/>
                  </a:moveTo>
                  <a:lnTo>
                    <a:pt x="0" y="1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432"/>
            <p:cNvSpPr>
              <a:spLocks/>
            </p:cNvSpPr>
            <p:nvPr/>
          </p:nvSpPr>
          <p:spPr bwMode="auto">
            <a:xfrm>
              <a:off x="4182" y="2076"/>
              <a:ext cx="24" cy="60"/>
            </a:xfrm>
            <a:custGeom>
              <a:avLst/>
              <a:gdLst>
                <a:gd name="T0" fmla="*/ 0 w 24"/>
                <a:gd name="T1" fmla="*/ 0 h 60"/>
                <a:gd name="T2" fmla="*/ 12 w 24"/>
                <a:gd name="T3" fmla="*/ 0 h 60"/>
                <a:gd name="T4" fmla="*/ 24 w 24"/>
                <a:gd name="T5" fmla="*/ 60 h 60"/>
                <a:gd name="T6" fmla="*/ 12 w 24"/>
                <a:gd name="T7" fmla="*/ 60 h 60"/>
                <a:gd name="T8" fmla="*/ 0 w 2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0">
                  <a:moveTo>
                    <a:pt x="0" y="0"/>
                  </a:moveTo>
                  <a:lnTo>
                    <a:pt x="12" y="0"/>
                  </a:lnTo>
                  <a:lnTo>
                    <a:pt x="24" y="60"/>
                  </a:lnTo>
                  <a:lnTo>
                    <a:pt x="12" y="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431"/>
            <p:cNvSpPr>
              <a:spLocks/>
            </p:cNvSpPr>
            <p:nvPr/>
          </p:nvSpPr>
          <p:spPr bwMode="auto">
            <a:xfrm>
              <a:off x="4194" y="2136"/>
              <a:ext cx="18" cy="12"/>
            </a:xfrm>
            <a:custGeom>
              <a:avLst/>
              <a:gdLst>
                <a:gd name="T0" fmla="*/ 0 w 18"/>
                <a:gd name="T1" fmla="*/ 0 h 12"/>
                <a:gd name="T2" fmla="*/ 12 w 18"/>
                <a:gd name="T3" fmla="*/ 0 h 12"/>
                <a:gd name="T4" fmla="*/ 18 w 18"/>
                <a:gd name="T5" fmla="*/ 12 h 12"/>
                <a:gd name="T6" fmla="*/ 12 w 18"/>
                <a:gd name="T7" fmla="*/ 12 h 12"/>
                <a:gd name="T8" fmla="*/ 0 w 18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2" y="0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430"/>
            <p:cNvSpPr>
              <a:spLocks/>
            </p:cNvSpPr>
            <p:nvPr/>
          </p:nvSpPr>
          <p:spPr bwMode="auto">
            <a:xfrm>
              <a:off x="4206" y="384"/>
              <a:ext cx="18" cy="1764"/>
            </a:xfrm>
            <a:custGeom>
              <a:avLst/>
              <a:gdLst>
                <a:gd name="T0" fmla="*/ 12 w 18"/>
                <a:gd name="T1" fmla="*/ 1764 h 1764"/>
                <a:gd name="T2" fmla="*/ 0 w 18"/>
                <a:gd name="T3" fmla="*/ 1764 h 1764"/>
                <a:gd name="T4" fmla="*/ 6 w 18"/>
                <a:gd name="T5" fmla="*/ 0 h 1764"/>
                <a:gd name="T6" fmla="*/ 18 w 18"/>
                <a:gd name="T7" fmla="*/ 0 h 1764"/>
                <a:gd name="T8" fmla="*/ 12 w 18"/>
                <a:gd name="T9" fmla="*/ 1764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64">
                  <a:moveTo>
                    <a:pt x="12" y="1764"/>
                  </a:moveTo>
                  <a:lnTo>
                    <a:pt x="0" y="1764"/>
                  </a:lnTo>
                  <a:lnTo>
                    <a:pt x="6" y="0"/>
                  </a:lnTo>
                  <a:lnTo>
                    <a:pt x="18" y="0"/>
                  </a:lnTo>
                  <a:lnTo>
                    <a:pt x="12" y="176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429"/>
            <p:cNvSpPr>
              <a:spLocks/>
            </p:cNvSpPr>
            <p:nvPr/>
          </p:nvSpPr>
          <p:spPr bwMode="auto">
            <a:xfrm>
              <a:off x="4212" y="384"/>
              <a:ext cx="24" cy="822"/>
            </a:xfrm>
            <a:custGeom>
              <a:avLst/>
              <a:gdLst>
                <a:gd name="T0" fmla="*/ 0 w 24"/>
                <a:gd name="T1" fmla="*/ 0 h 822"/>
                <a:gd name="T2" fmla="*/ 12 w 24"/>
                <a:gd name="T3" fmla="*/ 0 h 822"/>
                <a:gd name="T4" fmla="*/ 24 w 24"/>
                <a:gd name="T5" fmla="*/ 822 h 822"/>
                <a:gd name="T6" fmla="*/ 12 w 24"/>
                <a:gd name="T7" fmla="*/ 822 h 822"/>
                <a:gd name="T8" fmla="*/ 0 w 24"/>
                <a:gd name="T9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22">
                  <a:moveTo>
                    <a:pt x="0" y="0"/>
                  </a:moveTo>
                  <a:lnTo>
                    <a:pt x="12" y="0"/>
                  </a:lnTo>
                  <a:lnTo>
                    <a:pt x="24" y="822"/>
                  </a:lnTo>
                  <a:lnTo>
                    <a:pt x="12" y="82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428"/>
            <p:cNvSpPr>
              <a:spLocks/>
            </p:cNvSpPr>
            <p:nvPr/>
          </p:nvSpPr>
          <p:spPr bwMode="auto">
            <a:xfrm>
              <a:off x="4224" y="1206"/>
              <a:ext cx="24" cy="270"/>
            </a:xfrm>
            <a:custGeom>
              <a:avLst/>
              <a:gdLst>
                <a:gd name="T0" fmla="*/ 0 w 24"/>
                <a:gd name="T1" fmla="*/ 0 h 270"/>
                <a:gd name="T2" fmla="*/ 12 w 24"/>
                <a:gd name="T3" fmla="*/ 0 h 270"/>
                <a:gd name="T4" fmla="*/ 24 w 24"/>
                <a:gd name="T5" fmla="*/ 270 h 270"/>
                <a:gd name="T6" fmla="*/ 12 w 24"/>
                <a:gd name="T7" fmla="*/ 270 h 270"/>
                <a:gd name="T8" fmla="*/ 0 w 24"/>
                <a:gd name="T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0">
                  <a:moveTo>
                    <a:pt x="0" y="0"/>
                  </a:moveTo>
                  <a:lnTo>
                    <a:pt x="12" y="0"/>
                  </a:lnTo>
                  <a:lnTo>
                    <a:pt x="24" y="270"/>
                  </a:lnTo>
                  <a:lnTo>
                    <a:pt x="12" y="27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427"/>
            <p:cNvSpPr>
              <a:spLocks/>
            </p:cNvSpPr>
            <p:nvPr/>
          </p:nvSpPr>
          <p:spPr bwMode="auto">
            <a:xfrm>
              <a:off x="4236" y="1476"/>
              <a:ext cx="24" cy="24"/>
            </a:xfrm>
            <a:custGeom>
              <a:avLst/>
              <a:gdLst>
                <a:gd name="T0" fmla="*/ 0 w 24"/>
                <a:gd name="T1" fmla="*/ 0 h 24"/>
                <a:gd name="T2" fmla="*/ 12 w 24"/>
                <a:gd name="T3" fmla="*/ 0 h 24"/>
                <a:gd name="T4" fmla="*/ 24 w 24"/>
                <a:gd name="T5" fmla="*/ 24 h 24"/>
                <a:gd name="T6" fmla="*/ 12 w 24"/>
                <a:gd name="T7" fmla="*/ 24 h 24"/>
                <a:gd name="T8" fmla="*/ 0 w 2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0" y="0"/>
                  </a:moveTo>
                  <a:lnTo>
                    <a:pt x="12" y="0"/>
                  </a:lnTo>
                  <a:lnTo>
                    <a:pt x="24" y="24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426"/>
            <p:cNvSpPr>
              <a:spLocks/>
            </p:cNvSpPr>
            <p:nvPr/>
          </p:nvSpPr>
          <p:spPr bwMode="auto">
            <a:xfrm>
              <a:off x="4248" y="1398"/>
              <a:ext cx="24" cy="102"/>
            </a:xfrm>
            <a:custGeom>
              <a:avLst/>
              <a:gdLst>
                <a:gd name="T0" fmla="*/ 12 w 24"/>
                <a:gd name="T1" fmla="*/ 102 h 102"/>
                <a:gd name="T2" fmla="*/ 0 w 24"/>
                <a:gd name="T3" fmla="*/ 102 h 102"/>
                <a:gd name="T4" fmla="*/ 12 w 24"/>
                <a:gd name="T5" fmla="*/ 0 h 102"/>
                <a:gd name="T6" fmla="*/ 24 w 24"/>
                <a:gd name="T7" fmla="*/ 0 h 102"/>
                <a:gd name="T8" fmla="*/ 12 w 2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02">
                  <a:moveTo>
                    <a:pt x="12" y="102"/>
                  </a:moveTo>
                  <a:lnTo>
                    <a:pt x="0" y="10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425"/>
            <p:cNvSpPr>
              <a:spLocks/>
            </p:cNvSpPr>
            <p:nvPr/>
          </p:nvSpPr>
          <p:spPr bwMode="auto">
            <a:xfrm>
              <a:off x="4260" y="1398"/>
              <a:ext cx="24" cy="474"/>
            </a:xfrm>
            <a:custGeom>
              <a:avLst/>
              <a:gdLst>
                <a:gd name="T0" fmla="*/ 0 w 24"/>
                <a:gd name="T1" fmla="*/ 0 h 474"/>
                <a:gd name="T2" fmla="*/ 12 w 24"/>
                <a:gd name="T3" fmla="*/ 0 h 474"/>
                <a:gd name="T4" fmla="*/ 24 w 24"/>
                <a:gd name="T5" fmla="*/ 474 h 474"/>
                <a:gd name="T6" fmla="*/ 12 w 24"/>
                <a:gd name="T7" fmla="*/ 474 h 474"/>
                <a:gd name="T8" fmla="*/ 0 w 24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74">
                  <a:moveTo>
                    <a:pt x="0" y="0"/>
                  </a:moveTo>
                  <a:lnTo>
                    <a:pt x="12" y="0"/>
                  </a:lnTo>
                  <a:lnTo>
                    <a:pt x="24" y="474"/>
                  </a:lnTo>
                  <a:lnTo>
                    <a:pt x="12" y="47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424"/>
            <p:cNvSpPr>
              <a:spLocks/>
            </p:cNvSpPr>
            <p:nvPr/>
          </p:nvSpPr>
          <p:spPr bwMode="auto">
            <a:xfrm>
              <a:off x="4272" y="1872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423"/>
            <p:cNvSpPr>
              <a:spLocks/>
            </p:cNvSpPr>
            <p:nvPr/>
          </p:nvSpPr>
          <p:spPr bwMode="auto">
            <a:xfrm>
              <a:off x="4284" y="810"/>
              <a:ext cx="24" cy="1194"/>
            </a:xfrm>
            <a:custGeom>
              <a:avLst/>
              <a:gdLst>
                <a:gd name="T0" fmla="*/ 12 w 24"/>
                <a:gd name="T1" fmla="*/ 1194 h 1194"/>
                <a:gd name="T2" fmla="*/ 0 w 24"/>
                <a:gd name="T3" fmla="*/ 1194 h 1194"/>
                <a:gd name="T4" fmla="*/ 12 w 24"/>
                <a:gd name="T5" fmla="*/ 0 h 1194"/>
                <a:gd name="T6" fmla="*/ 24 w 24"/>
                <a:gd name="T7" fmla="*/ 0 h 1194"/>
                <a:gd name="T8" fmla="*/ 12 w 24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94">
                  <a:moveTo>
                    <a:pt x="12" y="1194"/>
                  </a:moveTo>
                  <a:lnTo>
                    <a:pt x="0" y="119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19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422"/>
            <p:cNvSpPr>
              <a:spLocks/>
            </p:cNvSpPr>
            <p:nvPr/>
          </p:nvSpPr>
          <p:spPr bwMode="auto">
            <a:xfrm>
              <a:off x="4296" y="810"/>
              <a:ext cx="24" cy="540"/>
            </a:xfrm>
            <a:custGeom>
              <a:avLst/>
              <a:gdLst>
                <a:gd name="T0" fmla="*/ 0 w 24"/>
                <a:gd name="T1" fmla="*/ 0 h 540"/>
                <a:gd name="T2" fmla="*/ 12 w 24"/>
                <a:gd name="T3" fmla="*/ 0 h 540"/>
                <a:gd name="T4" fmla="*/ 24 w 24"/>
                <a:gd name="T5" fmla="*/ 540 h 540"/>
                <a:gd name="T6" fmla="*/ 12 w 24"/>
                <a:gd name="T7" fmla="*/ 540 h 540"/>
                <a:gd name="T8" fmla="*/ 0 w 24"/>
                <a:gd name="T9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40">
                  <a:moveTo>
                    <a:pt x="0" y="0"/>
                  </a:moveTo>
                  <a:lnTo>
                    <a:pt x="12" y="0"/>
                  </a:lnTo>
                  <a:lnTo>
                    <a:pt x="24" y="540"/>
                  </a:lnTo>
                  <a:lnTo>
                    <a:pt x="12" y="5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421"/>
            <p:cNvSpPr>
              <a:spLocks/>
            </p:cNvSpPr>
            <p:nvPr/>
          </p:nvSpPr>
          <p:spPr bwMode="auto">
            <a:xfrm>
              <a:off x="4308" y="1350"/>
              <a:ext cx="24" cy="186"/>
            </a:xfrm>
            <a:custGeom>
              <a:avLst/>
              <a:gdLst>
                <a:gd name="T0" fmla="*/ 0 w 24"/>
                <a:gd name="T1" fmla="*/ 0 h 186"/>
                <a:gd name="T2" fmla="*/ 12 w 24"/>
                <a:gd name="T3" fmla="*/ 0 h 186"/>
                <a:gd name="T4" fmla="*/ 24 w 24"/>
                <a:gd name="T5" fmla="*/ 186 h 186"/>
                <a:gd name="T6" fmla="*/ 12 w 24"/>
                <a:gd name="T7" fmla="*/ 186 h 186"/>
                <a:gd name="T8" fmla="*/ 0 w 24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6">
                  <a:moveTo>
                    <a:pt x="0" y="0"/>
                  </a:moveTo>
                  <a:lnTo>
                    <a:pt x="12" y="0"/>
                  </a:lnTo>
                  <a:lnTo>
                    <a:pt x="24" y="186"/>
                  </a:lnTo>
                  <a:lnTo>
                    <a:pt x="12" y="18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420"/>
            <p:cNvSpPr>
              <a:spLocks/>
            </p:cNvSpPr>
            <p:nvPr/>
          </p:nvSpPr>
          <p:spPr bwMode="auto">
            <a:xfrm>
              <a:off x="4320" y="1524"/>
              <a:ext cx="24" cy="18"/>
            </a:xfrm>
            <a:custGeom>
              <a:avLst/>
              <a:gdLst>
                <a:gd name="T0" fmla="*/ 12 w 24"/>
                <a:gd name="T1" fmla="*/ 18 h 18"/>
                <a:gd name="T2" fmla="*/ 0 w 24"/>
                <a:gd name="T3" fmla="*/ 12 h 18"/>
                <a:gd name="T4" fmla="*/ 12 w 24"/>
                <a:gd name="T5" fmla="*/ 0 h 18"/>
                <a:gd name="T6" fmla="*/ 24 w 24"/>
                <a:gd name="T7" fmla="*/ 0 h 18"/>
                <a:gd name="T8" fmla="*/ 12 w 24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12" y="18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419"/>
            <p:cNvSpPr>
              <a:spLocks/>
            </p:cNvSpPr>
            <p:nvPr/>
          </p:nvSpPr>
          <p:spPr bwMode="auto">
            <a:xfrm>
              <a:off x="4332" y="1458"/>
              <a:ext cx="24" cy="66"/>
            </a:xfrm>
            <a:custGeom>
              <a:avLst/>
              <a:gdLst>
                <a:gd name="T0" fmla="*/ 12 w 24"/>
                <a:gd name="T1" fmla="*/ 66 h 66"/>
                <a:gd name="T2" fmla="*/ 0 w 24"/>
                <a:gd name="T3" fmla="*/ 66 h 66"/>
                <a:gd name="T4" fmla="*/ 12 w 24"/>
                <a:gd name="T5" fmla="*/ 0 h 66"/>
                <a:gd name="T6" fmla="*/ 24 w 24"/>
                <a:gd name="T7" fmla="*/ 0 h 66"/>
                <a:gd name="T8" fmla="*/ 12 w 2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">
                  <a:moveTo>
                    <a:pt x="12" y="66"/>
                  </a:moveTo>
                  <a:lnTo>
                    <a:pt x="0" y="6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418"/>
            <p:cNvSpPr>
              <a:spLocks/>
            </p:cNvSpPr>
            <p:nvPr/>
          </p:nvSpPr>
          <p:spPr bwMode="auto">
            <a:xfrm>
              <a:off x="4344" y="1458"/>
              <a:ext cx="18" cy="306"/>
            </a:xfrm>
            <a:custGeom>
              <a:avLst/>
              <a:gdLst>
                <a:gd name="T0" fmla="*/ 0 w 18"/>
                <a:gd name="T1" fmla="*/ 0 h 306"/>
                <a:gd name="T2" fmla="*/ 12 w 18"/>
                <a:gd name="T3" fmla="*/ 0 h 306"/>
                <a:gd name="T4" fmla="*/ 18 w 18"/>
                <a:gd name="T5" fmla="*/ 306 h 306"/>
                <a:gd name="T6" fmla="*/ 6 w 18"/>
                <a:gd name="T7" fmla="*/ 306 h 306"/>
                <a:gd name="T8" fmla="*/ 0 w 18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6">
                  <a:moveTo>
                    <a:pt x="0" y="0"/>
                  </a:moveTo>
                  <a:lnTo>
                    <a:pt x="12" y="0"/>
                  </a:lnTo>
                  <a:lnTo>
                    <a:pt x="18" y="306"/>
                  </a:lnTo>
                  <a:lnTo>
                    <a:pt x="6" y="30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417"/>
            <p:cNvSpPr>
              <a:spLocks/>
            </p:cNvSpPr>
            <p:nvPr/>
          </p:nvSpPr>
          <p:spPr bwMode="auto">
            <a:xfrm>
              <a:off x="4350" y="1764"/>
              <a:ext cx="24" cy="252"/>
            </a:xfrm>
            <a:custGeom>
              <a:avLst/>
              <a:gdLst>
                <a:gd name="T0" fmla="*/ 0 w 24"/>
                <a:gd name="T1" fmla="*/ 0 h 252"/>
                <a:gd name="T2" fmla="*/ 12 w 24"/>
                <a:gd name="T3" fmla="*/ 0 h 252"/>
                <a:gd name="T4" fmla="*/ 24 w 24"/>
                <a:gd name="T5" fmla="*/ 252 h 252"/>
                <a:gd name="T6" fmla="*/ 12 w 24"/>
                <a:gd name="T7" fmla="*/ 252 h 252"/>
                <a:gd name="T8" fmla="*/ 0 w 24"/>
                <a:gd name="T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2">
                  <a:moveTo>
                    <a:pt x="0" y="0"/>
                  </a:moveTo>
                  <a:lnTo>
                    <a:pt x="12" y="0"/>
                  </a:lnTo>
                  <a:lnTo>
                    <a:pt x="24" y="252"/>
                  </a:lnTo>
                  <a:lnTo>
                    <a:pt x="12" y="2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416"/>
            <p:cNvSpPr>
              <a:spLocks/>
            </p:cNvSpPr>
            <p:nvPr/>
          </p:nvSpPr>
          <p:spPr bwMode="auto">
            <a:xfrm>
              <a:off x="4362" y="786"/>
              <a:ext cx="24" cy="1230"/>
            </a:xfrm>
            <a:custGeom>
              <a:avLst/>
              <a:gdLst>
                <a:gd name="T0" fmla="*/ 12 w 24"/>
                <a:gd name="T1" fmla="*/ 1230 h 1230"/>
                <a:gd name="T2" fmla="*/ 0 w 24"/>
                <a:gd name="T3" fmla="*/ 1230 h 1230"/>
                <a:gd name="T4" fmla="*/ 12 w 24"/>
                <a:gd name="T5" fmla="*/ 0 h 1230"/>
                <a:gd name="T6" fmla="*/ 24 w 24"/>
                <a:gd name="T7" fmla="*/ 0 h 1230"/>
                <a:gd name="T8" fmla="*/ 12 w 24"/>
                <a:gd name="T9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30">
                  <a:moveTo>
                    <a:pt x="12" y="1230"/>
                  </a:moveTo>
                  <a:lnTo>
                    <a:pt x="0" y="123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123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415"/>
            <p:cNvSpPr>
              <a:spLocks/>
            </p:cNvSpPr>
            <p:nvPr/>
          </p:nvSpPr>
          <p:spPr bwMode="auto">
            <a:xfrm>
              <a:off x="4374" y="786"/>
              <a:ext cx="24" cy="660"/>
            </a:xfrm>
            <a:custGeom>
              <a:avLst/>
              <a:gdLst>
                <a:gd name="T0" fmla="*/ 0 w 24"/>
                <a:gd name="T1" fmla="*/ 0 h 660"/>
                <a:gd name="T2" fmla="*/ 12 w 24"/>
                <a:gd name="T3" fmla="*/ 0 h 660"/>
                <a:gd name="T4" fmla="*/ 24 w 24"/>
                <a:gd name="T5" fmla="*/ 660 h 660"/>
                <a:gd name="T6" fmla="*/ 12 w 24"/>
                <a:gd name="T7" fmla="*/ 660 h 660"/>
                <a:gd name="T8" fmla="*/ 0 w 24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0">
                  <a:moveTo>
                    <a:pt x="0" y="0"/>
                  </a:moveTo>
                  <a:lnTo>
                    <a:pt x="12" y="0"/>
                  </a:lnTo>
                  <a:lnTo>
                    <a:pt x="24" y="660"/>
                  </a:lnTo>
                  <a:lnTo>
                    <a:pt x="12" y="6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414"/>
            <p:cNvSpPr>
              <a:spLocks/>
            </p:cNvSpPr>
            <p:nvPr/>
          </p:nvSpPr>
          <p:spPr bwMode="auto">
            <a:xfrm>
              <a:off x="4386" y="1446"/>
              <a:ext cx="24" cy="18"/>
            </a:xfrm>
            <a:custGeom>
              <a:avLst/>
              <a:gdLst>
                <a:gd name="T0" fmla="*/ 0 w 24"/>
                <a:gd name="T1" fmla="*/ 0 h 18"/>
                <a:gd name="T2" fmla="*/ 12 w 24"/>
                <a:gd name="T3" fmla="*/ 0 h 18"/>
                <a:gd name="T4" fmla="*/ 24 w 24"/>
                <a:gd name="T5" fmla="*/ 12 h 18"/>
                <a:gd name="T6" fmla="*/ 12 w 24"/>
                <a:gd name="T7" fmla="*/ 18 h 18"/>
                <a:gd name="T8" fmla="*/ 0 w 2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8">
                  <a:moveTo>
                    <a:pt x="0" y="0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413"/>
            <p:cNvSpPr>
              <a:spLocks/>
            </p:cNvSpPr>
            <p:nvPr/>
          </p:nvSpPr>
          <p:spPr bwMode="auto">
            <a:xfrm>
              <a:off x="4398" y="1464"/>
              <a:ext cx="24" cy="120"/>
            </a:xfrm>
            <a:custGeom>
              <a:avLst/>
              <a:gdLst>
                <a:gd name="T0" fmla="*/ 0 w 24"/>
                <a:gd name="T1" fmla="*/ 0 h 120"/>
                <a:gd name="T2" fmla="*/ 12 w 24"/>
                <a:gd name="T3" fmla="*/ 0 h 120"/>
                <a:gd name="T4" fmla="*/ 24 w 24"/>
                <a:gd name="T5" fmla="*/ 120 h 120"/>
                <a:gd name="T6" fmla="*/ 12 w 24"/>
                <a:gd name="T7" fmla="*/ 120 h 120"/>
                <a:gd name="T8" fmla="*/ 0 w 24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0">
                  <a:moveTo>
                    <a:pt x="0" y="0"/>
                  </a:moveTo>
                  <a:lnTo>
                    <a:pt x="12" y="0"/>
                  </a:lnTo>
                  <a:lnTo>
                    <a:pt x="24" y="120"/>
                  </a:lnTo>
                  <a:lnTo>
                    <a:pt x="12" y="1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412"/>
            <p:cNvSpPr>
              <a:spLocks/>
            </p:cNvSpPr>
            <p:nvPr/>
          </p:nvSpPr>
          <p:spPr bwMode="auto">
            <a:xfrm>
              <a:off x="4410" y="1560"/>
              <a:ext cx="24" cy="24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24 h 24"/>
                <a:gd name="T4" fmla="*/ 12 w 24"/>
                <a:gd name="T5" fmla="*/ 0 h 24"/>
                <a:gd name="T6" fmla="*/ 24 w 24"/>
                <a:gd name="T7" fmla="*/ 0 h 24"/>
                <a:gd name="T8" fmla="*/ 12 w 24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0" y="2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2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411"/>
            <p:cNvSpPr>
              <a:spLocks/>
            </p:cNvSpPr>
            <p:nvPr/>
          </p:nvSpPr>
          <p:spPr bwMode="auto">
            <a:xfrm>
              <a:off x="4422" y="1560"/>
              <a:ext cx="24" cy="246"/>
            </a:xfrm>
            <a:custGeom>
              <a:avLst/>
              <a:gdLst>
                <a:gd name="T0" fmla="*/ 0 w 24"/>
                <a:gd name="T1" fmla="*/ 0 h 246"/>
                <a:gd name="T2" fmla="*/ 12 w 24"/>
                <a:gd name="T3" fmla="*/ 0 h 246"/>
                <a:gd name="T4" fmla="*/ 24 w 24"/>
                <a:gd name="T5" fmla="*/ 246 h 246"/>
                <a:gd name="T6" fmla="*/ 12 w 24"/>
                <a:gd name="T7" fmla="*/ 246 h 246"/>
                <a:gd name="T8" fmla="*/ 0 w 24"/>
                <a:gd name="T9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6">
                  <a:moveTo>
                    <a:pt x="0" y="0"/>
                  </a:moveTo>
                  <a:lnTo>
                    <a:pt x="12" y="0"/>
                  </a:lnTo>
                  <a:lnTo>
                    <a:pt x="24" y="246"/>
                  </a:lnTo>
                  <a:lnTo>
                    <a:pt x="12" y="24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410"/>
            <p:cNvSpPr>
              <a:spLocks/>
            </p:cNvSpPr>
            <p:nvPr/>
          </p:nvSpPr>
          <p:spPr bwMode="auto">
            <a:xfrm>
              <a:off x="4434" y="1806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409"/>
            <p:cNvSpPr>
              <a:spLocks/>
            </p:cNvSpPr>
            <p:nvPr/>
          </p:nvSpPr>
          <p:spPr bwMode="auto">
            <a:xfrm>
              <a:off x="4446" y="1686"/>
              <a:ext cx="24" cy="414"/>
            </a:xfrm>
            <a:custGeom>
              <a:avLst/>
              <a:gdLst>
                <a:gd name="T0" fmla="*/ 12 w 24"/>
                <a:gd name="T1" fmla="*/ 414 h 414"/>
                <a:gd name="T2" fmla="*/ 0 w 24"/>
                <a:gd name="T3" fmla="*/ 414 h 414"/>
                <a:gd name="T4" fmla="*/ 12 w 24"/>
                <a:gd name="T5" fmla="*/ 0 h 414"/>
                <a:gd name="T6" fmla="*/ 24 w 24"/>
                <a:gd name="T7" fmla="*/ 0 h 414"/>
                <a:gd name="T8" fmla="*/ 12 w 24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14">
                  <a:moveTo>
                    <a:pt x="12" y="414"/>
                  </a:moveTo>
                  <a:lnTo>
                    <a:pt x="0" y="41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4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408"/>
            <p:cNvSpPr>
              <a:spLocks/>
            </p:cNvSpPr>
            <p:nvPr/>
          </p:nvSpPr>
          <p:spPr bwMode="auto">
            <a:xfrm>
              <a:off x="4458" y="1686"/>
              <a:ext cx="24" cy="294"/>
            </a:xfrm>
            <a:custGeom>
              <a:avLst/>
              <a:gdLst>
                <a:gd name="T0" fmla="*/ 0 w 24"/>
                <a:gd name="T1" fmla="*/ 0 h 294"/>
                <a:gd name="T2" fmla="*/ 12 w 24"/>
                <a:gd name="T3" fmla="*/ 0 h 294"/>
                <a:gd name="T4" fmla="*/ 24 w 24"/>
                <a:gd name="T5" fmla="*/ 294 h 294"/>
                <a:gd name="T6" fmla="*/ 12 w 24"/>
                <a:gd name="T7" fmla="*/ 294 h 294"/>
                <a:gd name="T8" fmla="*/ 0 w 24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4">
                  <a:moveTo>
                    <a:pt x="0" y="0"/>
                  </a:moveTo>
                  <a:lnTo>
                    <a:pt x="12" y="0"/>
                  </a:lnTo>
                  <a:lnTo>
                    <a:pt x="24" y="294"/>
                  </a:lnTo>
                  <a:lnTo>
                    <a:pt x="12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407"/>
            <p:cNvSpPr>
              <a:spLocks/>
            </p:cNvSpPr>
            <p:nvPr/>
          </p:nvSpPr>
          <p:spPr bwMode="auto">
            <a:xfrm>
              <a:off x="4470" y="1980"/>
              <a:ext cx="24" cy="132"/>
            </a:xfrm>
            <a:custGeom>
              <a:avLst/>
              <a:gdLst>
                <a:gd name="T0" fmla="*/ 0 w 24"/>
                <a:gd name="T1" fmla="*/ 0 h 132"/>
                <a:gd name="T2" fmla="*/ 12 w 24"/>
                <a:gd name="T3" fmla="*/ 0 h 132"/>
                <a:gd name="T4" fmla="*/ 24 w 24"/>
                <a:gd name="T5" fmla="*/ 132 h 132"/>
                <a:gd name="T6" fmla="*/ 12 w 24"/>
                <a:gd name="T7" fmla="*/ 132 h 132"/>
                <a:gd name="T8" fmla="*/ 0 w 24"/>
                <a:gd name="T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32">
                  <a:moveTo>
                    <a:pt x="0" y="0"/>
                  </a:moveTo>
                  <a:lnTo>
                    <a:pt x="12" y="0"/>
                  </a:lnTo>
                  <a:lnTo>
                    <a:pt x="24" y="132"/>
                  </a:lnTo>
                  <a:lnTo>
                    <a:pt x="12" y="13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406"/>
            <p:cNvSpPr>
              <a:spLocks/>
            </p:cNvSpPr>
            <p:nvPr/>
          </p:nvSpPr>
          <p:spPr bwMode="auto">
            <a:xfrm>
              <a:off x="4482" y="2112"/>
              <a:ext cx="18" cy="102"/>
            </a:xfrm>
            <a:custGeom>
              <a:avLst/>
              <a:gdLst>
                <a:gd name="T0" fmla="*/ 0 w 18"/>
                <a:gd name="T1" fmla="*/ 0 h 102"/>
                <a:gd name="T2" fmla="*/ 12 w 18"/>
                <a:gd name="T3" fmla="*/ 0 h 102"/>
                <a:gd name="T4" fmla="*/ 18 w 18"/>
                <a:gd name="T5" fmla="*/ 102 h 102"/>
                <a:gd name="T6" fmla="*/ 6 w 18"/>
                <a:gd name="T7" fmla="*/ 102 h 102"/>
                <a:gd name="T8" fmla="*/ 0 w 18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2">
                  <a:moveTo>
                    <a:pt x="0" y="0"/>
                  </a:moveTo>
                  <a:lnTo>
                    <a:pt x="12" y="0"/>
                  </a:lnTo>
                  <a:lnTo>
                    <a:pt x="18" y="102"/>
                  </a:lnTo>
                  <a:lnTo>
                    <a:pt x="6" y="1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405"/>
            <p:cNvSpPr>
              <a:spLocks/>
            </p:cNvSpPr>
            <p:nvPr/>
          </p:nvSpPr>
          <p:spPr bwMode="auto">
            <a:xfrm>
              <a:off x="4488" y="2130"/>
              <a:ext cx="24" cy="84"/>
            </a:xfrm>
            <a:custGeom>
              <a:avLst/>
              <a:gdLst>
                <a:gd name="T0" fmla="*/ 12 w 24"/>
                <a:gd name="T1" fmla="*/ 84 h 84"/>
                <a:gd name="T2" fmla="*/ 0 w 24"/>
                <a:gd name="T3" fmla="*/ 84 h 84"/>
                <a:gd name="T4" fmla="*/ 12 w 24"/>
                <a:gd name="T5" fmla="*/ 0 h 84"/>
                <a:gd name="T6" fmla="*/ 24 w 24"/>
                <a:gd name="T7" fmla="*/ 0 h 84"/>
                <a:gd name="T8" fmla="*/ 12 w 2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4">
                  <a:moveTo>
                    <a:pt x="12" y="84"/>
                  </a:moveTo>
                  <a:lnTo>
                    <a:pt x="0" y="84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404"/>
            <p:cNvSpPr>
              <a:spLocks/>
            </p:cNvSpPr>
            <p:nvPr/>
          </p:nvSpPr>
          <p:spPr bwMode="auto">
            <a:xfrm>
              <a:off x="4500" y="2130"/>
              <a:ext cx="24" cy="12"/>
            </a:xfrm>
            <a:custGeom>
              <a:avLst/>
              <a:gdLst>
                <a:gd name="T0" fmla="*/ 0 w 24"/>
                <a:gd name="T1" fmla="*/ 0 h 12"/>
                <a:gd name="T2" fmla="*/ 12 w 24"/>
                <a:gd name="T3" fmla="*/ 0 h 12"/>
                <a:gd name="T4" fmla="*/ 24 w 24"/>
                <a:gd name="T5" fmla="*/ 12 h 12"/>
                <a:gd name="T6" fmla="*/ 12 w 24"/>
                <a:gd name="T7" fmla="*/ 12 h 12"/>
                <a:gd name="T8" fmla="*/ 0 w 2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2">
                  <a:moveTo>
                    <a:pt x="0" y="0"/>
                  </a:moveTo>
                  <a:lnTo>
                    <a:pt x="12" y="0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403"/>
            <p:cNvSpPr>
              <a:spLocks/>
            </p:cNvSpPr>
            <p:nvPr/>
          </p:nvSpPr>
          <p:spPr bwMode="auto">
            <a:xfrm>
              <a:off x="4518" y="2142"/>
              <a:ext cx="18" cy="12"/>
            </a:xfrm>
            <a:custGeom>
              <a:avLst/>
              <a:gdLst>
                <a:gd name="T0" fmla="*/ 0 w 18"/>
                <a:gd name="T1" fmla="*/ 6 h 12"/>
                <a:gd name="T2" fmla="*/ 6 w 18"/>
                <a:gd name="T3" fmla="*/ 0 h 12"/>
                <a:gd name="T4" fmla="*/ 18 w 18"/>
                <a:gd name="T5" fmla="*/ 6 h 12"/>
                <a:gd name="T6" fmla="*/ 6 w 18"/>
                <a:gd name="T7" fmla="*/ 12 h 12"/>
                <a:gd name="T8" fmla="*/ 0 w 18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0" y="6"/>
                  </a:moveTo>
                  <a:lnTo>
                    <a:pt x="6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402"/>
            <p:cNvSpPr>
              <a:spLocks/>
            </p:cNvSpPr>
            <p:nvPr/>
          </p:nvSpPr>
          <p:spPr bwMode="auto">
            <a:xfrm>
              <a:off x="4524" y="1488"/>
              <a:ext cx="24" cy="666"/>
            </a:xfrm>
            <a:custGeom>
              <a:avLst/>
              <a:gdLst>
                <a:gd name="T0" fmla="*/ 12 w 24"/>
                <a:gd name="T1" fmla="*/ 666 h 666"/>
                <a:gd name="T2" fmla="*/ 0 w 24"/>
                <a:gd name="T3" fmla="*/ 666 h 666"/>
                <a:gd name="T4" fmla="*/ 12 w 24"/>
                <a:gd name="T5" fmla="*/ 0 h 666"/>
                <a:gd name="T6" fmla="*/ 24 w 24"/>
                <a:gd name="T7" fmla="*/ 0 h 666"/>
                <a:gd name="T8" fmla="*/ 12 w 24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6">
                  <a:moveTo>
                    <a:pt x="12" y="666"/>
                  </a:moveTo>
                  <a:lnTo>
                    <a:pt x="0" y="66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12" y="66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401"/>
            <p:cNvSpPr>
              <a:spLocks/>
            </p:cNvSpPr>
            <p:nvPr/>
          </p:nvSpPr>
          <p:spPr bwMode="auto">
            <a:xfrm>
              <a:off x="4536" y="1488"/>
              <a:ext cx="24" cy="114"/>
            </a:xfrm>
            <a:custGeom>
              <a:avLst/>
              <a:gdLst>
                <a:gd name="T0" fmla="*/ 0 w 24"/>
                <a:gd name="T1" fmla="*/ 0 h 114"/>
                <a:gd name="T2" fmla="*/ 12 w 24"/>
                <a:gd name="T3" fmla="*/ 0 h 114"/>
                <a:gd name="T4" fmla="*/ 24 w 24"/>
                <a:gd name="T5" fmla="*/ 114 h 114"/>
                <a:gd name="T6" fmla="*/ 12 w 24"/>
                <a:gd name="T7" fmla="*/ 114 h 114"/>
                <a:gd name="T8" fmla="*/ 0 w 2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4">
                  <a:moveTo>
                    <a:pt x="0" y="0"/>
                  </a:moveTo>
                  <a:lnTo>
                    <a:pt x="12" y="0"/>
                  </a:lnTo>
                  <a:lnTo>
                    <a:pt x="24" y="114"/>
                  </a:lnTo>
                  <a:lnTo>
                    <a:pt x="12" y="11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400"/>
            <p:cNvSpPr>
              <a:spLocks/>
            </p:cNvSpPr>
            <p:nvPr/>
          </p:nvSpPr>
          <p:spPr bwMode="auto">
            <a:xfrm>
              <a:off x="4548" y="1602"/>
              <a:ext cx="24" cy="360"/>
            </a:xfrm>
            <a:custGeom>
              <a:avLst/>
              <a:gdLst>
                <a:gd name="T0" fmla="*/ 0 w 24"/>
                <a:gd name="T1" fmla="*/ 0 h 360"/>
                <a:gd name="T2" fmla="*/ 12 w 24"/>
                <a:gd name="T3" fmla="*/ 0 h 360"/>
                <a:gd name="T4" fmla="*/ 24 w 24"/>
                <a:gd name="T5" fmla="*/ 360 h 360"/>
                <a:gd name="T6" fmla="*/ 12 w 24"/>
                <a:gd name="T7" fmla="*/ 360 h 360"/>
                <a:gd name="T8" fmla="*/ 0 w 24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0">
                  <a:moveTo>
                    <a:pt x="0" y="0"/>
                  </a:moveTo>
                  <a:lnTo>
                    <a:pt x="12" y="0"/>
                  </a:lnTo>
                  <a:lnTo>
                    <a:pt x="24" y="360"/>
                  </a:lnTo>
                  <a:lnTo>
                    <a:pt x="12" y="36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399"/>
            <p:cNvSpPr>
              <a:spLocks/>
            </p:cNvSpPr>
            <p:nvPr/>
          </p:nvSpPr>
          <p:spPr bwMode="auto">
            <a:xfrm>
              <a:off x="348" y="210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398"/>
            <p:cNvSpPr>
              <a:spLocks/>
            </p:cNvSpPr>
            <p:nvPr/>
          </p:nvSpPr>
          <p:spPr bwMode="auto">
            <a:xfrm>
              <a:off x="360" y="174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397"/>
            <p:cNvSpPr>
              <a:spLocks/>
            </p:cNvSpPr>
            <p:nvPr/>
          </p:nvSpPr>
          <p:spPr bwMode="auto">
            <a:xfrm>
              <a:off x="372" y="195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396"/>
            <p:cNvSpPr>
              <a:spLocks/>
            </p:cNvSpPr>
            <p:nvPr/>
          </p:nvSpPr>
          <p:spPr bwMode="auto">
            <a:xfrm>
              <a:off x="384" y="210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395"/>
            <p:cNvSpPr>
              <a:spLocks/>
            </p:cNvSpPr>
            <p:nvPr/>
          </p:nvSpPr>
          <p:spPr bwMode="auto">
            <a:xfrm>
              <a:off x="396" y="209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394"/>
            <p:cNvSpPr>
              <a:spLocks/>
            </p:cNvSpPr>
            <p:nvPr/>
          </p:nvSpPr>
          <p:spPr bwMode="auto">
            <a:xfrm>
              <a:off x="408" y="127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393"/>
            <p:cNvSpPr>
              <a:spLocks/>
            </p:cNvSpPr>
            <p:nvPr/>
          </p:nvSpPr>
          <p:spPr bwMode="auto">
            <a:xfrm>
              <a:off x="414" y="142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392"/>
            <p:cNvSpPr>
              <a:spLocks/>
            </p:cNvSpPr>
            <p:nvPr/>
          </p:nvSpPr>
          <p:spPr bwMode="auto">
            <a:xfrm>
              <a:off x="426" y="120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391"/>
            <p:cNvSpPr>
              <a:spLocks/>
            </p:cNvSpPr>
            <p:nvPr/>
          </p:nvSpPr>
          <p:spPr bwMode="auto">
            <a:xfrm>
              <a:off x="438" y="144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390"/>
            <p:cNvSpPr>
              <a:spLocks/>
            </p:cNvSpPr>
            <p:nvPr/>
          </p:nvSpPr>
          <p:spPr bwMode="auto">
            <a:xfrm>
              <a:off x="450" y="171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389"/>
            <p:cNvSpPr>
              <a:spLocks/>
            </p:cNvSpPr>
            <p:nvPr/>
          </p:nvSpPr>
          <p:spPr bwMode="auto">
            <a:xfrm>
              <a:off x="462" y="202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388"/>
            <p:cNvSpPr>
              <a:spLocks/>
            </p:cNvSpPr>
            <p:nvPr/>
          </p:nvSpPr>
          <p:spPr bwMode="auto">
            <a:xfrm>
              <a:off x="474" y="210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387"/>
            <p:cNvSpPr>
              <a:spLocks/>
            </p:cNvSpPr>
            <p:nvPr/>
          </p:nvSpPr>
          <p:spPr bwMode="auto">
            <a:xfrm>
              <a:off x="486" y="105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386"/>
            <p:cNvSpPr>
              <a:spLocks/>
            </p:cNvSpPr>
            <p:nvPr/>
          </p:nvSpPr>
          <p:spPr bwMode="auto">
            <a:xfrm>
              <a:off x="498" y="124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385"/>
            <p:cNvSpPr>
              <a:spLocks/>
            </p:cNvSpPr>
            <p:nvPr/>
          </p:nvSpPr>
          <p:spPr bwMode="auto">
            <a:xfrm>
              <a:off x="510" y="119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384"/>
            <p:cNvSpPr>
              <a:spLocks/>
            </p:cNvSpPr>
            <p:nvPr/>
          </p:nvSpPr>
          <p:spPr bwMode="auto">
            <a:xfrm>
              <a:off x="522" y="141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383"/>
            <p:cNvSpPr>
              <a:spLocks/>
            </p:cNvSpPr>
            <p:nvPr/>
          </p:nvSpPr>
          <p:spPr bwMode="auto">
            <a:xfrm>
              <a:off x="534" y="168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382"/>
            <p:cNvSpPr>
              <a:spLocks/>
            </p:cNvSpPr>
            <p:nvPr/>
          </p:nvSpPr>
          <p:spPr bwMode="auto">
            <a:xfrm>
              <a:off x="546" y="207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381"/>
            <p:cNvSpPr>
              <a:spLocks/>
            </p:cNvSpPr>
            <p:nvPr/>
          </p:nvSpPr>
          <p:spPr bwMode="auto">
            <a:xfrm>
              <a:off x="552" y="208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380"/>
            <p:cNvSpPr>
              <a:spLocks/>
            </p:cNvSpPr>
            <p:nvPr/>
          </p:nvSpPr>
          <p:spPr bwMode="auto">
            <a:xfrm>
              <a:off x="564" y="136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379"/>
            <p:cNvSpPr>
              <a:spLocks/>
            </p:cNvSpPr>
            <p:nvPr/>
          </p:nvSpPr>
          <p:spPr bwMode="auto">
            <a:xfrm>
              <a:off x="576" y="126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378"/>
            <p:cNvSpPr>
              <a:spLocks/>
            </p:cNvSpPr>
            <p:nvPr/>
          </p:nvSpPr>
          <p:spPr bwMode="auto">
            <a:xfrm>
              <a:off x="588" y="138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377"/>
            <p:cNvSpPr>
              <a:spLocks/>
            </p:cNvSpPr>
            <p:nvPr/>
          </p:nvSpPr>
          <p:spPr bwMode="auto">
            <a:xfrm>
              <a:off x="600" y="120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376"/>
            <p:cNvSpPr>
              <a:spLocks/>
            </p:cNvSpPr>
            <p:nvPr/>
          </p:nvSpPr>
          <p:spPr bwMode="auto">
            <a:xfrm>
              <a:off x="612" y="178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375"/>
            <p:cNvSpPr>
              <a:spLocks/>
            </p:cNvSpPr>
            <p:nvPr/>
          </p:nvSpPr>
          <p:spPr bwMode="auto">
            <a:xfrm>
              <a:off x="624" y="175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374"/>
            <p:cNvSpPr>
              <a:spLocks/>
            </p:cNvSpPr>
            <p:nvPr/>
          </p:nvSpPr>
          <p:spPr bwMode="auto">
            <a:xfrm>
              <a:off x="636" y="210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373"/>
            <p:cNvSpPr>
              <a:spLocks/>
            </p:cNvSpPr>
            <p:nvPr/>
          </p:nvSpPr>
          <p:spPr bwMode="auto">
            <a:xfrm>
              <a:off x="648" y="106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372"/>
            <p:cNvSpPr>
              <a:spLocks/>
            </p:cNvSpPr>
            <p:nvPr/>
          </p:nvSpPr>
          <p:spPr bwMode="auto">
            <a:xfrm>
              <a:off x="660" y="133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371"/>
            <p:cNvSpPr>
              <a:spLocks/>
            </p:cNvSpPr>
            <p:nvPr/>
          </p:nvSpPr>
          <p:spPr bwMode="auto">
            <a:xfrm>
              <a:off x="672" y="123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370"/>
            <p:cNvSpPr>
              <a:spLocks/>
            </p:cNvSpPr>
            <p:nvPr/>
          </p:nvSpPr>
          <p:spPr bwMode="auto">
            <a:xfrm>
              <a:off x="684" y="173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369"/>
            <p:cNvSpPr>
              <a:spLocks/>
            </p:cNvSpPr>
            <p:nvPr/>
          </p:nvSpPr>
          <p:spPr bwMode="auto">
            <a:xfrm>
              <a:off x="690" y="193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368"/>
            <p:cNvSpPr>
              <a:spLocks/>
            </p:cNvSpPr>
            <p:nvPr/>
          </p:nvSpPr>
          <p:spPr bwMode="auto">
            <a:xfrm>
              <a:off x="702" y="183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367"/>
            <p:cNvSpPr>
              <a:spLocks/>
            </p:cNvSpPr>
            <p:nvPr/>
          </p:nvSpPr>
          <p:spPr bwMode="auto">
            <a:xfrm>
              <a:off x="714" y="102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366"/>
            <p:cNvSpPr>
              <a:spLocks/>
            </p:cNvSpPr>
            <p:nvPr/>
          </p:nvSpPr>
          <p:spPr bwMode="auto">
            <a:xfrm>
              <a:off x="726" y="117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365"/>
            <p:cNvSpPr>
              <a:spLocks/>
            </p:cNvSpPr>
            <p:nvPr/>
          </p:nvSpPr>
          <p:spPr bwMode="auto">
            <a:xfrm>
              <a:off x="738" y="102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364"/>
            <p:cNvSpPr>
              <a:spLocks/>
            </p:cNvSpPr>
            <p:nvPr/>
          </p:nvSpPr>
          <p:spPr bwMode="auto">
            <a:xfrm>
              <a:off x="750" y="129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363"/>
            <p:cNvSpPr>
              <a:spLocks/>
            </p:cNvSpPr>
            <p:nvPr/>
          </p:nvSpPr>
          <p:spPr bwMode="auto">
            <a:xfrm>
              <a:off x="762" y="161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362"/>
            <p:cNvSpPr>
              <a:spLocks/>
            </p:cNvSpPr>
            <p:nvPr/>
          </p:nvSpPr>
          <p:spPr bwMode="auto">
            <a:xfrm>
              <a:off x="774" y="193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361"/>
            <p:cNvSpPr>
              <a:spLocks/>
            </p:cNvSpPr>
            <p:nvPr/>
          </p:nvSpPr>
          <p:spPr bwMode="auto">
            <a:xfrm>
              <a:off x="786" y="205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360"/>
            <p:cNvSpPr>
              <a:spLocks/>
            </p:cNvSpPr>
            <p:nvPr/>
          </p:nvSpPr>
          <p:spPr bwMode="auto">
            <a:xfrm>
              <a:off x="798" y="71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359"/>
            <p:cNvSpPr>
              <a:spLocks/>
            </p:cNvSpPr>
            <p:nvPr/>
          </p:nvSpPr>
          <p:spPr bwMode="auto">
            <a:xfrm>
              <a:off x="810" y="124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358"/>
            <p:cNvSpPr>
              <a:spLocks/>
            </p:cNvSpPr>
            <p:nvPr/>
          </p:nvSpPr>
          <p:spPr bwMode="auto">
            <a:xfrm>
              <a:off x="822" y="129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357"/>
            <p:cNvSpPr>
              <a:spLocks/>
            </p:cNvSpPr>
            <p:nvPr/>
          </p:nvSpPr>
          <p:spPr bwMode="auto">
            <a:xfrm>
              <a:off x="828" y="109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356"/>
            <p:cNvSpPr>
              <a:spLocks/>
            </p:cNvSpPr>
            <p:nvPr/>
          </p:nvSpPr>
          <p:spPr bwMode="auto">
            <a:xfrm>
              <a:off x="840" y="151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355"/>
            <p:cNvSpPr>
              <a:spLocks/>
            </p:cNvSpPr>
            <p:nvPr/>
          </p:nvSpPr>
          <p:spPr bwMode="auto">
            <a:xfrm>
              <a:off x="852" y="198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354"/>
            <p:cNvSpPr>
              <a:spLocks/>
            </p:cNvSpPr>
            <p:nvPr/>
          </p:nvSpPr>
          <p:spPr bwMode="auto">
            <a:xfrm>
              <a:off x="864" y="202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353"/>
            <p:cNvSpPr>
              <a:spLocks/>
            </p:cNvSpPr>
            <p:nvPr/>
          </p:nvSpPr>
          <p:spPr bwMode="auto">
            <a:xfrm>
              <a:off x="876" y="64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352"/>
            <p:cNvSpPr>
              <a:spLocks/>
            </p:cNvSpPr>
            <p:nvPr/>
          </p:nvSpPr>
          <p:spPr bwMode="auto">
            <a:xfrm>
              <a:off x="888" y="116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351"/>
            <p:cNvSpPr>
              <a:spLocks/>
            </p:cNvSpPr>
            <p:nvPr/>
          </p:nvSpPr>
          <p:spPr bwMode="auto">
            <a:xfrm>
              <a:off x="900" y="129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350"/>
            <p:cNvSpPr>
              <a:spLocks/>
            </p:cNvSpPr>
            <p:nvPr/>
          </p:nvSpPr>
          <p:spPr bwMode="auto">
            <a:xfrm>
              <a:off x="912" y="136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349"/>
            <p:cNvSpPr>
              <a:spLocks/>
            </p:cNvSpPr>
            <p:nvPr/>
          </p:nvSpPr>
          <p:spPr bwMode="auto">
            <a:xfrm>
              <a:off x="924" y="169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348"/>
            <p:cNvSpPr>
              <a:spLocks/>
            </p:cNvSpPr>
            <p:nvPr/>
          </p:nvSpPr>
          <p:spPr bwMode="auto">
            <a:xfrm>
              <a:off x="936" y="188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347"/>
            <p:cNvSpPr>
              <a:spLocks/>
            </p:cNvSpPr>
            <p:nvPr/>
          </p:nvSpPr>
          <p:spPr bwMode="auto">
            <a:xfrm>
              <a:off x="948" y="212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346"/>
            <p:cNvSpPr>
              <a:spLocks/>
            </p:cNvSpPr>
            <p:nvPr/>
          </p:nvSpPr>
          <p:spPr bwMode="auto">
            <a:xfrm>
              <a:off x="960" y="77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345"/>
            <p:cNvSpPr>
              <a:spLocks/>
            </p:cNvSpPr>
            <p:nvPr/>
          </p:nvSpPr>
          <p:spPr bwMode="auto">
            <a:xfrm>
              <a:off x="966" y="95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344"/>
            <p:cNvSpPr>
              <a:spLocks/>
            </p:cNvSpPr>
            <p:nvPr/>
          </p:nvSpPr>
          <p:spPr bwMode="auto">
            <a:xfrm>
              <a:off x="978" y="103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343"/>
            <p:cNvSpPr>
              <a:spLocks/>
            </p:cNvSpPr>
            <p:nvPr/>
          </p:nvSpPr>
          <p:spPr bwMode="auto">
            <a:xfrm>
              <a:off x="990" y="142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342"/>
            <p:cNvSpPr>
              <a:spLocks/>
            </p:cNvSpPr>
            <p:nvPr/>
          </p:nvSpPr>
          <p:spPr bwMode="auto">
            <a:xfrm>
              <a:off x="1002" y="160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341"/>
            <p:cNvSpPr>
              <a:spLocks/>
            </p:cNvSpPr>
            <p:nvPr/>
          </p:nvSpPr>
          <p:spPr bwMode="auto">
            <a:xfrm>
              <a:off x="1014" y="174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340"/>
            <p:cNvSpPr>
              <a:spLocks/>
            </p:cNvSpPr>
            <p:nvPr/>
          </p:nvSpPr>
          <p:spPr bwMode="auto">
            <a:xfrm>
              <a:off x="1026" y="172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339"/>
            <p:cNvSpPr>
              <a:spLocks/>
            </p:cNvSpPr>
            <p:nvPr/>
          </p:nvSpPr>
          <p:spPr bwMode="auto">
            <a:xfrm>
              <a:off x="1038" y="91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338"/>
            <p:cNvSpPr>
              <a:spLocks/>
            </p:cNvSpPr>
            <p:nvPr/>
          </p:nvSpPr>
          <p:spPr bwMode="auto">
            <a:xfrm>
              <a:off x="1050" y="94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337"/>
            <p:cNvSpPr>
              <a:spLocks/>
            </p:cNvSpPr>
            <p:nvPr/>
          </p:nvSpPr>
          <p:spPr bwMode="auto">
            <a:xfrm>
              <a:off x="1062" y="87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336"/>
            <p:cNvSpPr>
              <a:spLocks/>
            </p:cNvSpPr>
            <p:nvPr/>
          </p:nvSpPr>
          <p:spPr bwMode="auto">
            <a:xfrm>
              <a:off x="1074" y="133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335"/>
            <p:cNvSpPr>
              <a:spLocks/>
            </p:cNvSpPr>
            <p:nvPr/>
          </p:nvSpPr>
          <p:spPr bwMode="auto">
            <a:xfrm>
              <a:off x="1086" y="158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334"/>
            <p:cNvSpPr>
              <a:spLocks/>
            </p:cNvSpPr>
            <p:nvPr/>
          </p:nvSpPr>
          <p:spPr bwMode="auto">
            <a:xfrm>
              <a:off x="1098" y="191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333"/>
            <p:cNvSpPr>
              <a:spLocks/>
            </p:cNvSpPr>
            <p:nvPr/>
          </p:nvSpPr>
          <p:spPr bwMode="auto">
            <a:xfrm>
              <a:off x="1104" y="191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332"/>
            <p:cNvSpPr>
              <a:spLocks/>
            </p:cNvSpPr>
            <p:nvPr/>
          </p:nvSpPr>
          <p:spPr bwMode="auto">
            <a:xfrm>
              <a:off x="1116" y="61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331"/>
            <p:cNvSpPr>
              <a:spLocks/>
            </p:cNvSpPr>
            <p:nvPr/>
          </p:nvSpPr>
          <p:spPr bwMode="auto">
            <a:xfrm>
              <a:off x="1128" y="130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330"/>
            <p:cNvSpPr>
              <a:spLocks/>
            </p:cNvSpPr>
            <p:nvPr/>
          </p:nvSpPr>
          <p:spPr bwMode="auto">
            <a:xfrm>
              <a:off x="1140" y="114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329"/>
            <p:cNvSpPr>
              <a:spLocks/>
            </p:cNvSpPr>
            <p:nvPr/>
          </p:nvSpPr>
          <p:spPr bwMode="auto">
            <a:xfrm>
              <a:off x="1152" y="121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328"/>
            <p:cNvSpPr>
              <a:spLocks/>
            </p:cNvSpPr>
            <p:nvPr/>
          </p:nvSpPr>
          <p:spPr bwMode="auto">
            <a:xfrm>
              <a:off x="1164" y="144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327"/>
            <p:cNvSpPr>
              <a:spLocks/>
            </p:cNvSpPr>
            <p:nvPr/>
          </p:nvSpPr>
          <p:spPr bwMode="auto">
            <a:xfrm>
              <a:off x="1176" y="180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326"/>
            <p:cNvSpPr>
              <a:spLocks/>
            </p:cNvSpPr>
            <p:nvPr/>
          </p:nvSpPr>
          <p:spPr bwMode="auto">
            <a:xfrm>
              <a:off x="1188" y="204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325"/>
            <p:cNvSpPr>
              <a:spLocks/>
            </p:cNvSpPr>
            <p:nvPr/>
          </p:nvSpPr>
          <p:spPr bwMode="auto">
            <a:xfrm>
              <a:off x="1200" y="65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324"/>
            <p:cNvSpPr>
              <a:spLocks/>
            </p:cNvSpPr>
            <p:nvPr/>
          </p:nvSpPr>
          <p:spPr bwMode="auto">
            <a:xfrm>
              <a:off x="1212" y="133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323"/>
            <p:cNvSpPr>
              <a:spLocks/>
            </p:cNvSpPr>
            <p:nvPr/>
          </p:nvSpPr>
          <p:spPr bwMode="auto">
            <a:xfrm>
              <a:off x="1224" y="114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322"/>
            <p:cNvSpPr>
              <a:spLocks/>
            </p:cNvSpPr>
            <p:nvPr/>
          </p:nvSpPr>
          <p:spPr bwMode="auto">
            <a:xfrm>
              <a:off x="1236" y="136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321"/>
            <p:cNvSpPr>
              <a:spLocks/>
            </p:cNvSpPr>
            <p:nvPr/>
          </p:nvSpPr>
          <p:spPr bwMode="auto">
            <a:xfrm>
              <a:off x="1242" y="170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320"/>
            <p:cNvSpPr>
              <a:spLocks/>
            </p:cNvSpPr>
            <p:nvPr/>
          </p:nvSpPr>
          <p:spPr bwMode="auto">
            <a:xfrm>
              <a:off x="1254" y="195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319"/>
            <p:cNvSpPr>
              <a:spLocks/>
            </p:cNvSpPr>
            <p:nvPr/>
          </p:nvSpPr>
          <p:spPr bwMode="auto">
            <a:xfrm>
              <a:off x="1266" y="200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318"/>
            <p:cNvSpPr>
              <a:spLocks/>
            </p:cNvSpPr>
            <p:nvPr/>
          </p:nvSpPr>
          <p:spPr bwMode="auto">
            <a:xfrm>
              <a:off x="1278" y="75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317"/>
            <p:cNvSpPr>
              <a:spLocks/>
            </p:cNvSpPr>
            <p:nvPr/>
          </p:nvSpPr>
          <p:spPr bwMode="auto">
            <a:xfrm>
              <a:off x="1290" y="133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316"/>
            <p:cNvSpPr>
              <a:spLocks/>
            </p:cNvSpPr>
            <p:nvPr/>
          </p:nvSpPr>
          <p:spPr bwMode="auto">
            <a:xfrm>
              <a:off x="1302" y="131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315"/>
            <p:cNvSpPr>
              <a:spLocks/>
            </p:cNvSpPr>
            <p:nvPr/>
          </p:nvSpPr>
          <p:spPr bwMode="auto">
            <a:xfrm>
              <a:off x="1314" y="127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314"/>
            <p:cNvSpPr>
              <a:spLocks/>
            </p:cNvSpPr>
            <p:nvPr/>
          </p:nvSpPr>
          <p:spPr bwMode="auto">
            <a:xfrm>
              <a:off x="1326" y="169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313"/>
            <p:cNvSpPr>
              <a:spLocks/>
            </p:cNvSpPr>
            <p:nvPr/>
          </p:nvSpPr>
          <p:spPr bwMode="auto">
            <a:xfrm>
              <a:off x="1338" y="187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312"/>
            <p:cNvSpPr>
              <a:spLocks/>
            </p:cNvSpPr>
            <p:nvPr/>
          </p:nvSpPr>
          <p:spPr bwMode="auto">
            <a:xfrm>
              <a:off x="1350" y="202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311"/>
            <p:cNvSpPr>
              <a:spLocks/>
            </p:cNvSpPr>
            <p:nvPr/>
          </p:nvSpPr>
          <p:spPr bwMode="auto">
            <a:xfrm>
              <a:off x="1362" y="95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310"/>
            <p:cNvSpPr>
              <a:spLocks/>
            </p:cNvSpPr>
            <p:nvPr/>
          </p:nvSpPr>
          <p:spPr bwMode="auto">
            <a:xfrm>
              <a:off x="1374" y="82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309"/>
            <p:cNvSpPr>
              <a:spLocks/>
            </p:cNvSpPr>
            <p:nvPr/>
          </p:nvSpPr>
          <p:spPr bwMode="auto">
            <a:xfrm>
              <a:off x="1380" y="138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308"/>
            <p:cNvSpPr>
              <a:spLocks/>
            </p:cNvSpPr>
            <p:nvPr/>
          </p:nvSpPr>
          <p:spPr bwMode="auto">
            <a:xfrm>
              <a:off x="1392" y="147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307"/>
            <p:cNvSpPr>
              <a:spLocks/>
            </p:cNvSpPr>
            <p:nvPr/>
          </p:nvSpPr>
          <p:spPr bwMode="auto">
            <a:xfrm>
              <a:off x="1404" y="162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306"/>
            <p:cNvSpPr>
              <a:spLocks/>
            </p:cNvSpPr>
            <p:nvPr/>
          </p:nvSpPr>
          <p:spPr bwMode="auto">
            <a:xfrm>
              <a:off x="1416" y="190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305"/>
            <p:cNvSpPr>
              <a:spLocks/>
            </p:cNvSpPr>
            <p:nvPr/>
          </p:nvSpPr>
          <p:spPr bwMode="auto">
            <a:xfrm>
              <a:off x="1428" y="20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304"/>
            <p:cNvSpPr>
              <a:spLocks/>
            </p:cNvSpPr>
            <p:nvPr/>
          </p:nvSpPr>
          <p:spPr bwMode="auto">
            <a:xfrm>
              <a:off x="1440" y="85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303"/>
            <p:cNvSpPr>
              <a:spLocks/>
            </p:cNvSpPr>
            <p:nvPr/>
          </p:nvSpPr>
          <p:spPr bwMode="auto">
            <a:xfrm>
              <a:off x="1452" y="132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302"/>
            <p:cNvSpPr>
              <a:spLocks/>
            </p:cNvSpPr>
            <p:nvPr/>
          </p:nvSpPr>
          <p:spPr bwMode="auto">
            <a:xfrm>
              <a:off x="1464" y="111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301"/>
            <p:cNvSpPr>
              <a:spLocks/>
            </p:cNvSpPr>
            <p:nvPr/>
          </p:nvSpPr>
          <p:spPr bwMode="auto">
            <a:xfrm>
              <a:off x="1476" y="150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300"/>
            <p:cNvSpPr>
              <a:spLocks/>
            </p:cNvSpPr>
            <p:nvPr/>
          </p:nvSpPr>
          <p:spPr bwMode="auto">
            <a:xfrm>
              <a:off x="1488" y="165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299"/>
            <p:cNvSpPr>
              <a:spLocks/>
            </p:cNvSpPr>
            <p:nvPr/>
          </p:nvSpPr>
          <p:spPr bwMode="auto">
            <a:xfrm>
              <a:off x="1500" y="188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298"/>
            <p:cNvSpPr>
              <a:spLocks/>
            </p:cNvSpPr>
            <p:nvPr/>
          </p:nvSpPr>
          <p:spPr bwMode="auto">
            <a:xfrm>
              <a:off x="1512" y="20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297"/>
            <p:cNvSpPr>
              <a:spLocks/>
            </p:cNvSpPr>
            <p:nvPr/>
          </p:nvSpPr>
          <p:spPr bwMode="auto">
            <a:xfrm>
              <a:off x="1518" y="89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296"/>
            <p:cNvSpPr>
              <a:spLocks/>
            </p:cNvSpPr>
            <p:nvPr/>
          </p:nvSpPr>
          <p:spPr bwMode="auto">
            <a:xfrm>
              <a:off x="1530" y="118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295"/>
            <p:cNvSpPr>
              <a:spLocks/>
            </p:cNvSpPr>
            <p:nvPr/>
          </p:nvSpPr>
          <p:spPr bwMode="auto">
            <a:xfrm>
              <a:off x="1542" y="115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294"/>
            <p:cNvSpPr>
              <a:spLocks/>
            </p:cNvSpPr>
            <p:nvPr/>
          </p:nvSpPr>
          <p:spPr bwMode="auto">
            <a:xfrm>
              <a:off x="1554" y="155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293"/>
            <p:cNvSpPr>
              <a:spLocks/>
            </p:cNvSpPr>
            <p:nvPr/>
          </p:nvSpPr>
          <p:spPr bwMode="auto">
            <a:xfrm>
              <a:off x="1566" y="199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292"/>
            <p:cNvSpPr>
              <a:spLocks/>
            </p:cNvSpPr>
            <p:nvPr/>
          </p:nvSpPr>
          <p:spPr bwMode="auto">
            <a:xfrm>
              <a:off x="1578" y="205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291"/>
            <p:cNvSpPr>
              <a:spLocks/>
            </p:cNvSpPr>
            <p:nvPr/>
          </p:nvSpPr>
          <p:spPr bwMode="auto">
            <a:xfrm>
              <a:off x="1590" y="211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290"/>
            <p:cNvSpPr>
              <a:spLocks/>
            </p:cNvSpPr>
            <p:nvPr/>
          </p:nvSpPr>
          <p:spPr bwMode="auto">
            <a:xfrm>
              <a:off x="1602" y="64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289"/>
            <p:cNvSpPr>
              <a:spLocks/>
            </p:cNvSpPr>
            <p:nvPr/>
          </p:nvSpPr>
          <p:spPr bwMode="auto">
            <a:xfrm>
              <a:off x="1614" y="120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288"/>
            <p:cNvSpPr>
              <a:spLocks/>
            </p:cNvSpPr>
            <p:nvPr/>
          </p:nvSpPr>
          <p:spPr bwMode="auto">
            <a:xfrm>
              <a:off x="1626" y="125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287"/>
            <p:cNvSpPr>
              <a:spLocks/>
            </p:cNvSpPr>
            <p:nvPr/>
          </p:nvSpPr>
          <p:spPr bwMode="auto">
            <a:xfrm>
              <a:off x="1638" y="129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286"/>
            <p:cNvSpPr>
              <a:spLocks/>
            </p:cNvSpPr>
            <p:nvPr/>
          </p:nvSpPr>
          <p:spPr bwMode="auto">
            <a:xfrm>
              <a:off x="1650" y="132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285"/>
            <p:cNvSpPr>
              <a:spLocks/>
            </p:cNvSpPr>
            <p:nvPr/>
          </p:nvSpPr>
          <p:spPr bwMode="auto">
            <a:xfrm>
              <a:off x="1656" y="199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284"/>
            <p:cNvSpPr>
              <a:spLocks/>
            </p:cNvSpPr>
            <p:nvPr/>
          </p:nvSpPr>
          <p:spPr bwMode="auto">
            <a:xfrm>
              <a:off x="1668" y="192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283"/>
            <p:cNvSpPr>
              <a:spLocks/>
            </p:cNvSpPr>
            <p:nvPr/>
          </p:nvSpPr>
          <p:spPr bwMode="auto">
            <a:xfrm>
              <a:off x="1680" y="84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282"/>
            <p:cNvSpPr>
              <a:spLocks/>
            </p:cNvSpPr>
            <p:nvPr/>
          </p:nvSpPr>
          <p:spPr bwMode="auto">
            <a:xfrm>
              <a:off x="1692" y="120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281"/>
            <p:cNvSpPr>
              <a:spLocks/>
            </p:cNvSpPr>
            <p:nvPr/>
          </p:nvSpPr>
          <p:spPr bwMode="auto">
            <a:xfrm>
              <a:off x="1704" y="112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280"/>
            <p:cNvSpPr>
              <a:spLocks/>
            </p:cNvSpPr>
            <p:nvPr/>
          </p:nvSpPr>
          <p:spPr bwMode="auto">
            <a:xfrm>
              <a:off x="1716" y="99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279"/>
            <p:cNvSpPr>
              <a:spLocks/>
            </p:cNvSpPr>
            <p:nvPr/>
          </p:nvSpPr>
          <p:spPr bwMode="auto">
            <a:xfrm>
              <a:off x="1728" y="138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278"/>
            <p:cNvSpPr>
              <a:spLocks/>
            </p:cNvSpPr>
            <p:nvPr/>
          </p:nvSpPr>
          <p:spPr bwMode="auto">
            <a:xfrm>
              <a:off x="1740" y="190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277"/>
            <p:cNvSpPr>
              <a:spLocks/>
            </p:cNvSpPr>
            <p:nvPr/>
          </p:nvSpPr>
          <p:spPr bwMode="auto">
            <a:xfrm>
              <a:off x="1752" y="204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276"/>
            <p:cNvSpPr>
              <a:spLocks/>
            </p:cNvSpPr>
            <p:nvPr/>
          </p:nvSpPr>
          <p:spPr bwMode="auto">
            <a:xfrm>
              <a:off x="1764" y="8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275"/>
            <p:cNvSpPr>
              <a:spLocks/>
            </p:cNvSpPr>
            <p:nvPr/>
          </p:nvSpPr>
          <p:spPr bwMode="auto">
            <a:xfrm>
              <a:off x="1776" y="105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274"/>
            <p:cNvSpPr>
              <a:spLocks/>
            </p:cNvSpPr>
            <p:nvPr/>
          </p:nvSpPr>
          <p:spPr bwMode="auto">
            <a:xfrm>
              <a:off x="1788" y="137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273"/>
            <p:cNvSpPr>
              <a:spLocks/>
            </p:cNvSpPr>
            <p:nvPr/>
          </p:nvSpPr>
          <p:spPr bwMode="auto">
            <a:xfrm>
              <a:off x="1794" y="115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272"/>
            <p:cNvSpPr>
              <a:spLocks/>
            </p:cNvSpPr>
            <p:nvPr/>
          </p:nvSpPr>
          <p:spPr bwMode="auto">
            <a:xfrm>
              <a:off x="1806" y="164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271"/>
            <p:cNvSpPr>
              <a:spLocks/>
            </p:cNvSpPr>
            <p:nvPr/>
          </p:nvSpPr>
          <p:spPr bwMode="auto">
            <a:xfrm>
              <a:off x="1818" y="201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270"/>
            <p:cNvSpPr>
              <a:spLocks/>
            </p:cNvSpPr>
            <p:nvPr/>
          </p:nvSpPr>
          <p:spPr bwMode="auto">
            <a:xfrm>
              <a:off x="1830" y="209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269"/>
            <p:cNvSpPr>
              <a:spLocks/>
            </p:cNvSpPr>
            <p:nvPr/>
          </p:nvSpPr>
          <p:spPr bwMode="auto">
            <a:xfrm>
              <a:off x="1842" y="96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268"/>
            <p:cNvSpPr>
              <a:spLocks/>
            </p:cNvSpPr>
            <p:nvPr/>
          </p:nvSpPr>
          <p:spPr bwMode="auto">
            <a:xfrm>
              <a:off x="1854" y="130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267"/>
            <p:cNvSpPr>
              <a:spLocks/>
            </p:cNvSpPr>
            <p:nvPr/>
          </p:nvSpPr>
          <p:spPr bwMode="auto">
            <a:xfrm>
              <a:off x="1866" y="126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266"/>
            <p:cNvSpPr>
              <a:spLocks/>
            </p:cNvSpPr>
            <p:nvPr/>
          </p:nvSpPr>
          <p:spPr bwMode="auto">
            <a:xfrm>
              <a:off x="1878" y="147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265"/>
            <p:cNvSpPr>
              <a:spLocks/>
            </p:cNvSpPr>
            <p:nvPr/>
          </p:nvSpPr>
          <p:spPr bwMode="auto">
            <a:xfrm>
              <a:off x="1890" y="165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264"/>
            <p:cNvSpPr>
              <a:spLocks/>
            </p:cNvSpPr>
            <p:nvPr/>
          </p:nvSpPr>
          <p:spPr bwMode="auto">
            <a:xfrm>
              <a:off x="1902" y="191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263"/>
            <p:cNvSpPr>
              <a:spLocks/>
            </p:cNvSpPr>
            <p:nvPr/>
          </p:nvSpPr>
          <p:spPr bwMode="auto">
            <a:xfrm>
              <a:off x="1914" y="201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262"/>
            <p:cNvSpPr>
              <a:spLocks/>
            </p:cNvSpPr>
            <p:nvPr/>
          </p:nvSpPr>
          <p:spPr bwMode="auto">
            <a:xfrm>
              <a:off x="1926" y="96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261"/>
            <p:cNvSpPr>
              <a:spLocks/>
            </p:cNvSpPr>
            <p:nvPr/>
          </p:nvSpPr>
          <p:spPr bwMode="auto">
            <a:xfrm>
              <a:off x="1932" y="110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260"/>
            <p:cNvSpPr>
              <a:spLocks/>
            </p:cNvSpPr>
            <p:nvPr/>
          </p:nvSpPr>
          <p:spPr bwMode="auto">
            <a:xfrm>
              <a:off x="1944" y="154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259"/>
            <p:cNvSpPr>
              <a:spLocks/>
            </p:cNvSpPr>
            <p:nvPr/>
          </p:nvSpPr>
          <p:spPr bwMode="auto">
            <a:xfrm>
              <a:off x="1956" y="135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258"/>
            <p:cNvSpPr>
              <a:spLocks/>
            </p:cNvSpPr>
            <p:nvPr/>
          </p:nvSpPr>
          <p:spPr bwMode="auto">
            <a:xfrm>
              <a:off x="1968" y="151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257"/>
            <p:cNvSpPr>
              <a:spLocks/>
            </p:cNvSpPr>
            <p:nvPr/>
          </p:nvSpPr>
          <p:spPr bwMode="auto">
            <a:xfrm>
              <a:off x="1980" y="192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256"/>
            <p:cNvSpPr>
              <a:spLocks/>
            </p:cNvSpPr>
            <p:nvPr/>
          </p:nvSpPr>
          <p:spPr bwMode="auto">
            <a:xfrm>
              <a:off x="1992" y="212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255"/>
            <p:cNvSpPr>
              <a:spLocks/>
            </p:cNvSpPr>
            <p:nvPr/>
          </p:nvSpPr>
          <p:spPr bwMode="auto">
            <a:xfrm>
              <a:off x="2004" y="196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254"/>
            <p:cNvSpPr>
              <a:spLocks/>
            </p:cNvSpPr>
            <p:nvPr/>
          </p:nvSpPr>
          <p:spPr bwMode="auto">
            <a:xfrm>
              <a:off x="2016" y="98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253"/>
            <p:cNvSpPr>
              <a:spLocks/>
            </p:cNvSpPr>
            <p:nvPr/>
          </p:nvSpPr>
          <p:spPr bwMode="auto">
            <a:xfrm>
              <a:off x="2028" y="11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252"/>
            <p:cNvSpPr>
              <a:spLocks/>
            </p:cNvSpPr>
            <p:nvPr/>
          </p:nvSpPr>
          <p:spPr bwMode="auto">
            <a:xfrm>
              <a:off x="2040" y="151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251"/>
            <p:cNvSpPr>
              <a:spLocks/>
            </p:cNvSpPr>
            <p:nvPr/>
          </p:nvSpPr>
          <p:spPr bwMode="auto">
            <a:xfrm>
              <a:off x="2052" y="165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250"/>
            <p:cNvSpPr>
              <a:spLocks/>
            </p:cNvSpPr>
            <p:nvPr/>
          </p:nvSpPr>
          <p:spPr bwMode="auto">
            <a:xfrm>
              <a:off x="2064" y="201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249"/>
            <p:cNvSpPr>
              <a:spLocks/>
            </p:cNvSpPr>
            <p:nvPr/>
          </p:nvSpPr>
          <p:spPr bwMode="auto">
            <a:xfrm>
              <a:off x="2070" y="187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248"/>
            <p:cNvSpPr>
              <a:spLocks/>
            </p:cNvSpPr>
            <p:nvPr/>
          </p:nvSpPr>
          <p:spPr bwMode="auto">
            <a:xfrm>
              <a:off x="2082" y="112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247"/>
            <p:cNvSpPr>
              <a:spLocks/>
            </p:cNvSpPr>
            <p:nvPr/>
          </p:nvSpPr>
          <p:spPr bwMode="auto">
            <a:xfrm>
              <a:off x="2094" y="130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246"/>
            <p:cNvSpPr>
              <a:spLocks/>
            </p:cNvSpPr>
            <p:nvPr/>
          </p:nvSpPr>
          <p:spPr bwMode="auto">
            <a:xfrm>
              <a:off x="2106" y="110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245"/>
            <p:cNvSpPr>
              <a:spLocks/>
            </p:cNvSpPr>
            <p:nvPr/>
          </p:nvSpPr>
          <p:spPr bwMode="auto">
            <a:xfrm>
              <a:off x="2118" y="159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244"/>
            <p:cNvSpPr>
              <a:spLocks/>
            </p:cNvSpPr>
            <p:nvPr/>
          </p:nvSpPr>
          <p:spPr bwMode="auto">
            <a:xfrm>
              <a:off x="2130" y="17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243"/>
            <p:cNvSpPr>
              <a:spLocks/>
            </p:cNvSpPr>
            <p:nvPr/>
          </p:nvSpPr>
          <p:spPr bwMode="auto">
            <a:xfrm>
              <a:off x="2142" y="194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242"/>
            <p:cNvSpPr>
              <a:spLocks/>
            </p:cNvSpPr>
            <p:nvPr/>
          </p:nvSpPr>
          <p:spPr bwMode="auto">
            <a:xfrm>
              <a:off x="2154" y="200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241"/>
            <p:cNvSpPr>
              <a:spLocks/>
            </p:cNvSpPr>
            <p:nvPr/>
          </p:nvSpPr>
          <p:spPr bwMode="auto">
            <a:xfrm>
              <a:off x="2166" y="144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240"/>
            <p:cNvSpPr>
              <a:spLocks/>
            </p:cNvSpPr>
            <p:nvPr/>
          </p:nvSpPr>
          <p:spPr bwMode="auto">
            <a:xfrm>
              <a:off x="2178" y="132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239"/>
            <p:cNvSpPr>
              <a:spLocks/>
            </p:cNvSpPr>
            <p:nvPr/>
          </p:nvSpPr>
          <p:spPr bwMode="auto">
            <a:xfrm>
              <a:off x="2190" y="140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238"/>
            <p:cNvSpPr>
              <a:spLocks/>
            </p:cNvSpPr>
            <p:nvPr/>
          </p:nvSpPr>
          <p:spPr bwMode="auto">
            <a:xfrm>
              <a:off x="2202" y="148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237"/>
            <p:cNvSpPr>
              <a:spLocks/>
            </p:cNvSpPr>
            <p:nvPr/>
          </p:nvSpPr>
          <p:spPr bwMode="auto">
            <a:xfrm>
              <a:off x="2208" y="147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36"/>
            <p:cNvSpPr>
              <a:spLocks/>
            </p:cNvSpPr>
            <p:nvPr/>
          </p:nvSpPr>
          <p:spPr bwMode="auto">
            <a:xfrm>
              <a:off x="2220" y="198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35"/>
            <p:cNvSpPr>
              <a:spLocks/>
            </p:cNvSpPr>
            <p:nvPr/>
          </p:nvSpPr>
          <p:spPr bwMode="auto">
            <a:xfrm>
              <a:off x="2232" y="208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34"/>
            <p:cNvSpPr>
              <a:spLocks/>
            </p:cNvSpPr>
            <p:nvPr/>
          </p:nvSpPr>
          <p:spPr bwMode="auto">
            <a:xfrm>
              <a:off x="2244" y="125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233"/>
            <p:cNvSpPr>
              <a:spLocks/>
            </p:cNvSpPr>
            <p:nvPr/>
          </p:nvSpPr>
          <p:spPr bwMode="auto">
            <a:xfrm>
              <a:off x="2256" y="152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32"/>
            <p:cNvSpPr>
              <a:spLocks/>
            </p:cNvSpPr>
            <p:nvPr/>
          </p:nvSpPr>
          <p:spPr bwMode="auto">
            <a:xfrm>
              <a:off x="2268" y="153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31"/>
            <p:cNvSpPr>
              <a:spLocks/>
            </p:cNvSpPr>
            <p:nvPr/>
          </p:nvSpPr>
          <p:spPr bwMode="auto">
            <a:xfrm>
              <a:off x="2280" y="162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230"/>
            <p:cNvSpPr>
              <a:spLocks/>
            </p:cNvSpPr>
            <p:nvPr/>
          </p:nvSpPr>
          <p:spPr bwMode="auto">
            <a:xfrm>
              <a:off x="2292" y="184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229"/>
            <p:cNvSpPr>
              <a:spLocks/>
            </p:cNvSpPr>
            <p:nvPr/>
          </p:nvSpPr>
          <p:spPr bwMode="auto">
            <a:xfrm>
              <a:off x="2304" y="190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228"/>
            <p:cNvSpPr>
              <a:spLocks/>
            </p:cNvSpPr>
            <p:nvPr/>
          </p:nvSpPr>
          <p:spPr bwMode="auto">
            <a:xfrm>
              <a:off x="2316" y="211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227"/>
            <p:cNvSpPr>
              <a:spLocks/>
            </p:cNvSpPr>
            <p:nvPr/>
          </p:nvSpPr>
          <p:spPr bwMode="auto">
            <a:xfrm>
              <a:off x="2328" y="145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226"/>
            <p:cNvSpPr>
              <a:spLocks/>
            </p:cNvSpPr>
            <p:nvPr/>
          </p:nvSpPr>
          <p:spPr bwMode="auto">
            <a:xfrm>
              <a:off x="2340" y="132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225"/>
            <p:cNvSpPr>
              <a:spLocks/>
            </p:cNvSpPr>
            <p:nvPr/>
          </p:nvSpPr>
          <p:spPr bwMode="auto">
            <a:xfrm>
              <a:off x="2346" y="129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224"/>
            <p:cNvSpPr>
              <a:spLocks/>
            </p:cNvSpPr>
            <p:nvPr/>
          </p:nvSpPr>
          <p:spPr bwMode="auto">
            <a:xfrm>
              <a:off x="2358" y="159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223"/>
            <p:cNvSpPr>
              <a:spLocks/>
            </p:cNvSpPr>
            <p:nvPr/>
          </p:nvSpPr>
          <p:spPr bwMode="auto">
            <a:xfrm>
              <a:off x="2370" y="172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222"/>
            <p:cNvSpPr>
              <a:spLocks/>
            </p:cNvSpPr>
            <p:nvPr/>
          </p:nvSpPr>
          <p:spPr bwMode="auto">
            <a:xfrm>
              <a:off x="2382" y="209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221"/>
            <p:cNvSpPr>
              <a:spLocks/>
            </p:cNvSpPr>
            <p:nvPr/>
          </p:nvSpPr>
          <p:spPr bwMode="auto">
            <a:xfrm>
              <a:off x="2394" y="208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220"/>
            <p:cNvSpPr>
              <a:spLocks/>
            </p:cNvSpPr>
            <p:nvPr/>
          </p:nvSpPr>
          <p:spPr bwMode="auto">
            <a:xfrm>
              <a:off x="2406" y="124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219"/>
            <p:cNvSpPr>
              <a:spLocks/>
            </p:cNvSpPr>
            <p:nvPr/>
          </p:nvSpPr>
          <p:spPr bwMode="auto">
            <a:xfrm>
              <a:off x="2418" y="150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218"/>
            <p:cNvSpPr>
              <a:spLocks/>
            </p:cNvSpPr>
            <p:nvPr/>
          </p:nvSpPr>
          <p:spPr bwMode="auto">
            <a:xfrm>
              <a:off x="2430" y="179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217"/>
            <p:cNvSpPr>
              <a:spLocks/>
            </p:cNvSpPr>
            <p:nvPr/>
          </p:nvSpPr>
          <p:spPr bwMode="auto">
            <a:xfrm>
              <a:off x="2442" y="185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216"/>
            <p:cNvSpPr>
              <a:spLocks/>
            </p:cNvSpPr>
            <p:nvPr/>
          </p:nvSpPr>
          <p:spPr bwMode="auto">
            <a:xfrm>
              <a:off x="2454" y="206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215"/>
            <p:cNvSpPr>
              <a:spLocks/>
            </p:cNvSpPr>
            <p:nvPr/>
          </p:nvSpPr>
          <p:spPr bwMode="auto">
            <a:xfrm>
              <a:off x="2466" y="216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214"/>
            <p:cNvSpPr>
              <a:spLocks/>
            </p:cNvSpPr>
            <p:nvPr/>
          </p:nvSpPr>
          <p:spPr bwMode="auto">
            <a:xfrm>
              <a:off x="2478" y="217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213"/>
            <p:cNvSpPr>
              <a:spLocks/>
            </p:cNvSpPr>
            <p:nvPr/>
          </p:nvSpPr>
          <p:spPr bwMode="auto">
            <a:xfrm>
              <a:off x="2484" y="160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212"/>
            <p:cNvSpPr>
              <a:spLocks/>
            </p:cNvSpPr>
            <p:nvPr/>
          </p:nvSpPr>
          <p:spPr bwMode="auto">
            <a:xfrm>
              <a:off x="2496" y="151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211"/>
            <p:cNvSpPr>
              <a:spLocks/>
            </p:cNvSpPr>
            <p:nvPr/>
          </p:nvSpPr>
          <p:spPr bwMode="auto">
            <a:xfrm>
              <a:off x="2508" y="154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210"/>
            <p:cNvSpPr>
              <a:spLocks/>
            </p:cNvSpPr>
            <p:nvPr/>
          </p:nvSpPr>
          <p:spPr bwMode="auto">
            <a:xfrm>
              <a:off x="2520" y="160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209"/>
            <p:cNvSpPr>
              <a:spLocks/>
            </p:cNvSpPr>
            <p:nvPr/>
          </p:nvSpPr>
          <p:spPr bwMode="auto">
            <a:xfrm>
              <a:off x="2532" y="185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208"/>
            <p:cNvSpPr>
              <a:spLocks/>
            </p:cNvSpPr>
            <p:nvPr/>
          </p:nvSpPr>
          <p:spPr bwMode="auto">
            <a:xfrm>
              <a:off x="2544" y="204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207"/>
            <p:cNvSpPr>
              <a:spLocks/>
            </p:cNvSpPr>
            <p:nvPr/>
          </p:nvSpPr>
          <p:spPr bwMode="auto">
            <a:xfrm>
              <a:off x="2556" y="210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206"/>
            <p:cNvSpPr>
              <a:spLocks/>
            </p:cNvSpPr>
            <p:nvPr/>
          </p:nvSpPr>
          <p:spPr bwMode="auto">
            <a:xfrm>
              <a:off x="2568" y="156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205"/>
            <p:cNvSpPr>
              <a:spLocks/>
            </p:cNvSpPr>
            <p:nvPr/>
          </p:nvSpPr>
          <p:spPr bwMode="auto">
            <a:xfrm>
              <a:off x="2580" y="156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204"/>
            <p:cNvSpPr>
              <a:spLocks/>
            </p:cNvSpPr>
            <p:nvPr/>
          </p:nvSpPr>
          <p:spPr bwMode="auto">
            <a:xfrm>
              <a:off x="2592" y="174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203"/>
            <p:cNvSpPr>
              <a:spLocks/>
            </p:cNvSpPr>
            <p:nvPr/>
          </p:nvSpPr>
          <p:spPr bwMode="auto">
            <a:xfrm>
              <a:off x="2604" y="161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202"/>
            <p:cNvSpPr>
              <a:spLocks/>
            </p:cNvSpPr>
            <p:nvPr/>
          </p:nvSpPr>
          <p:spPr bwMode="auto">
            <a:xfrm>
              <a:off x="2616" y="17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201"/>
            <p:cNvSpPr>
              <a:spLocks/>
            </p:cNvSpPr>
            <p:nvPr/>
          </p:nvSpPr>
          <p:spPr bwMode="auto">
            <a:xfrm>
              <a:off x="2622" y="211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200"/>
            <p:cNvSpPr>
              <a:spLocks/>
            </p:cNvSpPr>
            <p:nvPr/>
          </p:nvSpPr>
          <p:spPr bwMode="auto">
            <a:xfrm>
              <a:off x="2634" y="215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199"/>
            <p:cNvSpPr>
              <a:spLocks/>
            </p:cNvSpPr>
            <p:nvPr/>
          </p:nvSpPr>
          <p:spPr bwMode="auto">
            <a:xfrm>
              <a:off x="2646" y="157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198"/>
            <p:cNvSpPr>
              <a:spLocks/>
            </p:cNvSpPr>
            <p:nvPr/>
          </p:nvSpPr>
          <p:spPr bwMode="auto">
            <a:xfrm>
              <a:off x="2658" y="160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197"/>
            <p:cNvSpPr>
              <a:spLocks/>
            </p:cNvSpPr>
            <p:nvPr/>
          </p:nvSpPr>
          <p:spPr bwMode="auto">
            <a:xfrm>
              <a:off x="2670" y="151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196"/>
            <p:cNvSpPr>
              <a:spLocks/>
            </p:cNvSpPr>
            <p:nvPr/>
          </p:nvSpPr>
          <p:spPr bwMode="auto">
            <a:xfrm>
              <a:off x="2682" y="170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195"/>
            <p:cNvSpPr>
              <a:spLocks/>
            </p:cNvSpPr>
            <p:nvPr/>
          </p:nvSpPr>
          <p:spPr bwMode="auto">
            <a:xfrm>
              <a:off x="2694" y="186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194"/>
            <p:cNvSpPr>
              <a:spLocks/>
            </p:cNvSpPr>
            <p:nvPr/>
          </p:nvSpPr>
          <p:spPr bwMode="auto">
            <a:xfrm>
              <a:off x="2706" y="213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193"/>
            <p:cNvSpPr>
              <a:spLocks/>
            </p:cNvSpPr>
            <p:nvPr/>
          </p:nvSpPr>
          <p:spPr bwMode="auto">
            <a:xfrm>
              <a:off x="2718" y="216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192"/>
            <p:cNvSpPr>
              <a:spLocks/>
            </p:cNvSpPr>
            <p:nvPr/>
          </p:nvSpPr>
          <p:spPr bwMode="auto">
            <a:xfrm>
              <a:off x="2730" y="165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191"/>
            <p:cNvSpPr>
              <a:spLocks/>
            </p:cNvSpPr>
            <p:nvPr/>
          </p:nvSpPr>
          <p:spPr bwMode="auto">
            <a:xfrm>
              <a:off x="2742" y="170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190"/>
            <p:cNvSpPr>
              <a:spLocks/>
            </p:cNvSpPr>
            <p:nvPr/>
          </p:nvSpPr>
          <p:spPr bwMode="auto">
            <a:xfrm>
              <a:off x="2754" y="168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189"/>
            <p:cNvSpPr>
              <a:spLocks/>
            </p:cNvSpPr>
            <p:nvPr/>
          </p:nvSpPr>
          <p:spPr bwMode="auto">
            <a:xfrm>
              <a:off x="2760" y="146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188"/>
            <p:cNvSpPr>
              <a:spLocks/>
            </p:cNvSpPr>
            <p:nvPr/>
          </p:nvSpPr>
          <p:spPr bwMode="auto">
            <a:xfrm>
              <a:off x="2772" y="135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187"/>
            <p:cNvSpPr>
              <a:spLocks/>
            </p:cNvSpPr>
            <p:nvPr/>
          </p:nvSpPr>
          <p:spPr bwMode="auto">
            <a:xfrm>
              <a:off x="2784" y="205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186"/>
            <p:cNvSpPr>
              <a:spLocks/>
            </p:cNvSpPr>
            <p:nvPr/>
          </p:nvSpPr>
          <p:spPr bwMode="auto">
            <a:xfrm>
              <a:off x="2796" y="214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185"/>
            <p:cNvSpPr>
              <a:spLocks/>
            </p:cNvSpPr>
            <p:nvPr/>
          </p:nvSpPr>
          <p:spPr bwMode="auto">
            <a:xfrm>
              <a:off x="2808" y="172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184"/>
            <p:cNvSpPr>
              <a:spLocks/>
            </p:cNvSpPr>
            <p:nvPr/>
          </p:nvSpPr>
          <p:spPr bwMode="auto">
            <a:xfrm>
              <a:off x="2820" y="152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183"/>
            <p:cNvSpPr>
              <a:spLocks/>
            </p:cNvSpPr>
            <p:nvPr/>
          </p:nvSpPr>
          <p:spPr bwMode="auto">
            <a:xfrm>
              <a:off x="2832" y="168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182"/>
            <p:cNvSpPr>
              <a:spLocks/>
            </p:cNvSpPr>
            <p:nvPr/>
          </p:nvSpPr>
          <p:spPr bwMode="auto">
            <a:xfrm>
              <a:off x="2844" y="174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181"/>
            <p:cNvSpPr>
              <a:spLocks/>
            </p:cNvSpPr>
            <p:nvPr/>
          </p:nvSpPr>
          <p:spPr bwMode="auto">
            <a:xfrm>
              <a:off x="2856" y="17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180"/>
            <p:cNvSpPr>
              <a:spLocks/>
            </p:cNvSpPr>
            <p:nvPr/>
          </p:nvSpPr>
          <p:spPr bwMode="auto">
            <a:xfrm>
              <a:off x="2868" y="20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179"/>
            <p:cNvSpPr>
              <a:spLocks/>
            </p:cNvSpPr>
            <p:nvPr/>
          </p:nvSpPr>
          <p:spPr bwMode="auto">
            <a:xfrm>
              <a:off x="2880" y="210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178"/>
            <p:cNvSpPr>
              <a:spLocks/>
            </p:cNvSpPr>
            <p:nvPr/>
          </p:nvSpPr>
          <p:spPr bwMode="auto">
            <a:xfrm>
              <a:off x="2892" y="146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177"/>
            <p:cNvSpPr>
              <a:spLocks/>
            </p:cNvSpPr>
            <p:nvPr/>
          </p:nvSpPr>
          <p:spPr bwMode="auto">
            <a:xfrm>
              <a:off x="2898" y="160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176"/>
            <p:cNvSpPr>
              <a:spLocks/>
            </p:cNvSpPr>
            <p:nvPr/>
          </p:nvSpPr>
          <p:spPr bwMode="auto">
            <a:xfrm>
              <a:off x="2910" y="133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175"/>
            <p:cNvSpPr>
              <a:spLocks/>
            </p:cNvSpPr>
            <p:nvPr/>
          </p:nvSpPr>
          <p:spPr bwMode="auto">
            <a:xfrm>
              <a:off x="2922" y="147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174"/>
            <p:cNvSpPr>
              <a:spLocks/>
            </p:cNvSpPr>
            <p:nvPr/>
          </p:nvSpPr>
          <p:spPr bwMode="auto">
            <a:xfrm>
              <a:off x="2934" y="176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173"/>
            <p:cNvSpPr>
              <a:spLocks/>
            </p:cNvSpPr>
            <p:nvPr/>
          </p:nvSpPr>
          <p:spPr bwMode="auto">
            <a:xfrm>
              <a:off x="2946" y="20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172"/>
            <p:cNvSpPr>
              <a:spLocks/>
            </p:cNvSpPr>
            <p:nvPr/>
          </p:nvSpPr>
          <p:spPr bwMode="auto">
            <a:xfrm>
              <a:off x="2958" y="210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171"/>
            <p:cNvSpPr>
              <a:spLocks/>
            </p:cNvSpPr>
            <p:nvPr/>
          </p:nvSpPr>
          <p:spPr bwMode="auto">
            <a:xfrm>
              <a:off x="2970" y="155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170"/>
            <p:cNvSpPr>
              <a:spLocks/>
            </p:cNvSpPr>
            <p:nvPr/>
          </p:nvSpPr>
          <p:spPr bwMode="auto">
            <a:xfrm>
              <a:off x="2982" y="144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169"/>
            <p:cNvSpPr>
              <a:spLocks/>
            </p:cNvSpPr>
            <p:nvPr/>
          </p:nvSpPr>
          <p:spPr bwMode="auto">
            <a:xfrm>
              <a:off x="2994" y="153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168"/>
            <p:cNvSpPr>
              <a:spLocks/>
            </p:cNvSpPr>
            <p:nvPr/>
          </p:nvSpPr>
          <p:spPr bwMode="auto">
            <a:xfrm>
              <a:off x="3006" y="181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167"/>
            <p:cNvSpPr>
              <a:spLocks/>
            </p:cNvSpPr>
            <p:nvPr/>
          </p:nvSpPr>
          <p:spPr bwMode="auto">
            <a:xfrm>
              <a:off x="3018" y="183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166"/>
            <p:cNvSpPr>
              <a:spLocks/>
            </p:cNvSpPr>
            <p:nvPr/>
          </p:nvSpPr>
          <p:spPr bwMode="auto">
            <a:xfrm>
              <a:off x="3030" y="205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165"/>
            <p:cNvSpPr>
              <a:spLocks/>
            </p:cNvSpPr>
            <p:nvPr/>
          </p:nvSpPr>
          <p:spPr bwMode="auto">
            <a:xfrm>
              <a:off x="3036" y="210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164"/>
            <p:cNvSpPr>
              <a:spLocks/>
            </p:cNvSpPr>
            <p:nvPr/>
          </p:nvSpPr>
          <p:spPr bwMode="auto">
            <a:xfrm>
              <a:off x="3048" y="145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163"/>
            <p:cNvSpPr>
              <a:spLocks/>
            </p:cNvSpPr>
            <p:nvPr/>
          </p:nvSpPr>
          <p:spPr bwMode="auto">
            <a:xfrm>
              <a:off x="3060" y="153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162"/>
            <p:cNvSpPr>
              <a:spLocks/>
            </p:cNvSpPr>
            <p:nvPr/>
          </p:nvSpPr>
          <p:spPr bwMode="auto">
            <a:xfrm>
              <a:off x="3072" y="166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161"/>
            <p:cNvSpPr>
              <a:spLocks/>
            </p:cNvSpPr>
            <p:nvPr/>
          </p:nvSpPr>
          <p:spPr bwMode="auto">
            <a:xfrm>
              <a:off x="3084" y="178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160"/>
            <p:cNvSpPr>
              <a:spLocks/>
            </p:cNvSpPr>
            <p:nvPr/>
          </p:nvSpPr>
          <p:spPr bwMode="auto">
            <a:xfrm>
              <a:off x="3096" y="177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159"/>
            <p:cNvSpPr>
              <a:spLocks/>
            </p:cNvSpPr>
            <p:nvPr/>
          </p:nvSpPr>
          <p:spPr bwMode="auto">
            <a:xfrm>
              <a:off x="3108" y="208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158"/>
            <p:cNvSpPr>
              <a:spLocks/>
            </p:cNvSpPr>
            <p:nvPr/>
          </p:nvSpPr>
          <p:spPr bwMode="auto">
            <a:xfrm>
              <a:off x="3120" y="208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157"/>
            <p:cNvSpPr>
              <a:spLocks/>
            </p:cNvSpPr>
            <p:nvPr/>
          </p:nvSpPr>
          <p:spPr bwMode="auto">
            <a:xfrm>
              <a:off x="3132" y="210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156"/>
            <p:cNvSpPr>
              <a:spLocks/>
            </p:cNvSpPr>
            <p:nvPr/>
          </p:nvSpPr>
          <p:spPr bwMode="auto">
            <a:xfrm>
              <a:off x="3144" y="162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155"/>
            <p:cNvSpPr>
              <a:spLocks/>
            </p:cNvSpPr>
            <p:nvPr/>
          </p:nvSpPr>
          <p:spPr bwMode="auto">
            <a:xfrm>
              <a:off x="3156" y="165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154"/>
            <p:cNvSpPr>
              <a:spLocks/>
            </p:cNvSpPr>
            <p:nvPr/>
          </p:nvSpPr>
          <p:spPr bwMode="auto">
            <a:xfrm>
              <a:off x="3168" y="126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153"/>
            <p:cNvSpPr>
              <a:spLocks/>
            </p:cNvSpPr>
            <p:nvPr/>
          </p:nvSpPr>
          <p:spPr bwMode="auto">
            <a:xfrm>
              <a:off x="3174" y="173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152"/>
            <p:cNvSpPr>
              <a:spLocks/>
            </p:cNvSpPr>
            <p:nvPr/>
          </p:nvSpPr>
          <p:spPr bwMode="auto">
            <a:xfrm>
              <a:off x="3186" y="207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151"/>
            <p:cNvSpPr>
              <a:spLocks/>
            </p:cNvSpPr>
            <p:nvPr/>
          </p:nvSpPr>
          <p:spPr bwMode="auto">
            <a:xfrm>
              <a:off x="3198" y="214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150"/>
            <p:cNvSpPr>
              <a:spLocks/>
            </p:cNvSpPr>
            <p:nvPr/>
          </p:nvSpPr>
          <p:spPr bwMode="auto">
            <a:xfrm>
              <a:off x="3210" y="133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149"/>
            <p:cNvSpPr>
              <a:spLocks/>
            </p:cNvSpPr>
            <p:nvPr/>
          </p:nvSpPr>
          <p:spPr bwMode="auto">
            <a:xfrm>
              <a:off x="3222" y="14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148"/>
            <p:cNvSpPr>
              <a:spLocks/>
            </p:cNvSpPr>
            <p:nvPr/>
          </p:nvSpPr>
          <p:spPr bwMode="auto">
            <a:xfrm>
              <a:off x="3234" y="148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147"/>
            <p:cNvSpPr>
              <a:spLocks/>
            </p:cNvSpPr>
            <p:nvPr/>
          </p:nvSpPr>
          <p:spPr bwMode="auto">
            <a:xfrm>
              <a:off x="3246" y="160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146"/>
            <p:cNvSpPr>
              <a:spLocks/>
            </p:cNvSpPr>
            <p:nvPr/>
          </p:nvSpPr>
          <p:spPr bwMode="auto">
            <a:xfrm>
              <a:off x="3258" y="188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145"/>
            <p:cNvSpPr>
              <a:spLocks/>
            </p:cNvSpPr>
            <p:nvPr/>
          </p:nvSpPr>
          <p:spPr bwMode="auto">
            <a:xfrm>
              <a:off x="3270" y="201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144"/>
            <p:cNvSpPr>
              <a:spLocks/>
            </p:cNvSpPr>
            <p:nvPr/>
          </p:nvSpPr>
          <p:spPr bwMode="auto">
            <a:xfrm>
              <a:off x="3282" y="205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143"/>
            <p:cNvSpPr>
              <a:spLocks/>
            </p:cNvSpPr>
            <p:nvPr/>
          </p:nvSpPr>
          <p:spPr bwMode="auto">
            <a:xfrm>
              <a:off x="3294" y="103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142"/>
            <p:cNvSpPr>
              <a:spLocks/>
            </p:cNvSpPr>
            <p:nvPr/>
          </p:nvSpPr>
          <p:spPr bwMode="auto">
            <a:xfrm>
              <a:off x="3306" y="117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141"/>
            <p:cNvSpPr>
              <a:spLocks/>
            </p:cNvSpPr>
            <p:nvPr/>
          </p:nvSpPr>
          <p:spPr bwMode="auto">
            <a:xfrm>
              <a:off x="3312" y="143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140"/>
            <p:cNvSpPr>
              <a:spLocks/>
            </p:cNvSpPr>
            <p:nvPr/>
          </p:nvSpPr>
          <p:spPr bwMode="auto">
            <a:xfrm>
              <a:off x="3324" y="158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139"/>
            <p:cNvSpPr>
              <a:spLocks/>
            </p:cNvSpPr>
            <p:nvPr/>
          </p:nvSpPr>
          <p:spPr bwMode="auto">
            <a:xfrm>
              <a:off x="3336" y="188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138"/>
            <p:cNvSpPr>
              <a:spLocks/>
            </p:cNvSpPr>
            <p:nvPr/>
          </p:nvSpPr>
          <p:spPr bwMode="auto">
            <a:xfrm>
              <a:off x="3348" y="198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137"/>
            <p:cNvSpPr>
              <a:spLocks/>
            </p:cNvSpPr>
            <p:nvPr/>
          </p:nvSpPr>
          <p:spPr bwMode="auto">
            <a:xfrm>
              <a:off x="3360" y="214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136"/>
            <p:cNvSpPr>
              <a:spLocks/>
            </p:cNvSpPr>
            <p:nvPr/>
          </p:nvSpPr>
          <p:spPr bwMode="auto">
            <a:xfrm>
              <a:off x="3372" y="91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135"/>
            <p:cNvSpPr>
              <a:spLocks/>
            </p:cNvSpPr>
            <p:nvPr/>
          </p:nvSpPr>
          <p:spPr bwMode="auto">
            <a:xfrm>
              <a:off x="3384" y="136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134"/>
            <p:cNvSpPr>
              <a:spLocks/>
            </p:cNvSpPr>
            <p:nvPr/>
          </p:nvSpPr>
          <p:spPr bwMode="auto">
            <a:xfrm>
              <a:off x="3396" y="121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133"/>
            <p:cNvSpPr>
              <a:spLocks/>
            </p:cNvSpPr>
            <p:nvPr/>
          </p:nvSpPr>
          <p:spPr bwMode="auto">
            <a:xfrm>
              <a:off x="3408" y="139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132"/>
            <p:cNvSpPr>
              <a:spLocks/>
            </p:cNvSpPr>
            <p:nvPr/>
          </p:nvSpPr>
          <p:spPr bwMode="auto">
            <a:xfrm>
              <a:off x="3420" y="183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131"/>
            <p:cNvSpPr>
              <a:spLocks/>
            </p:cNvSpPr>
            <p:nvPr/>
          </p:nvSpPr>
          <p:spPr bwMode="auto">
            <a:xfrm>
              <a:off x="3432" y="191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130"/>
            <p:cNvSpPr>
              <a:spLocks/>
            </p:cNvSpPr>
            <p:nvPr/>
          </p:nvSpPr>
          <p:spPr bwMode="auto">
            <a:xfrm>
              <a:off x="3444" y="207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129"/>
            <p:cNvSpPr>
              <a:spLocks/>
            </p:cNvSpPr>
            <p:nvPr/>
          </p:nvSpPr>
          <p:spPr bwMode="auto">
            <a:xfrm>
              <a:off x="3450" y="106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128"/>
            <p:cNvSpPr>
              <a:spLocks/>
            </p:cNvSpPr>
            <p:nvPr/>
          </p:nvSpPr>
          <p:spPr bwMode="auto">
            <a:xfrm>
              <a:off x="3462" y="124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127"/>
            <p:cNvSpPr>
              <a:spLocks/>
            </p:cNvSpPr>
            <p:nvPr/>
          </p:nvSpPr>
          <p:spPr bwMode="auto">
            <a:xfrm>
              <a:off x="3474" y="49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126"/>
            <p:cNvSpPr>
              <a:spLocks/>
            </p:cNvSpPr>
            <p:nvPr/>
          </p:nvSpPr>
          <p:spPr bwMode="auto">
            <a:xfrm>
              <a:off x="3486" y="151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125"/>
            <p:cNvSpPr>
              <a:spLocks/>
            </p:cNvSpPr>
            <p:nvPr/>
          </p:nvSpPr>
          <p:spPr bwMode="auto">
            <a:xfrm>
              <a:off x="3498" y="153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124"/>
            <p:cNvSpPr>
              <a:spLocks/>
            </p:cNvSpPr>
            <p:nvPr/>
          </p:nvSpPr>
          <p:spPr bwMode="auto">
            <a:xfrm>
              <a:off x="3510" y="161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123"/>
            <p:cNvSpPr>
              <a:spLocks/>
            </p:cNvSpPr>
            <p:nvPr/>
          </p:nvSpPr>
          <p:spPr bwMode="auto">
            <a:xfrm>
              <a:off x="3522" y="204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122"/>
            <p:cNvSpPr>
              <a:spLocks/>
            </p:cNvSpPr>
            <p:nvPr/>
          </p:nvSpPr>
          <p:spPr bwMode="auto">
            <a:xfrm>
              <a:off x="3534" y="36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121"/>
            <p:cNvSpPr>
              <a:spLocks/>
            </p:cNvSpPr>
            <p:nvPr/>
          </p:nvSpPr>
          <p:spPr bwMode="auto">
            <a:xfrm>
              <a:off x="3546" y="141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120"/>
            <p:cNvSpPr>
              <a:spLocks/>
            </p:cNvSpPr>
            <p:nvPr/>
          </p:nvSpPr>
          <p:spPr bwMode="auto">
            <a:xfrm>
              <a:off x="3558" y="99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119"/>
            <p:cNvSpPr>
              <a:spLocks/>
            </p:cNvSpPr>
            <p:nvPr/>
          </p:nvSpPr>
          <p:spPr bwMode="auto">
            <a:xfrm>
              <a:off x="3570" y="148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118"/>
            <p:cNvSpPr>
              <a:spLocks/>
            </p:cNvSpPr>
            <p:nvPr/>
          </p:nvSpPr>
          <p:spPr bwMode="auto">
            <a:xfrm>
              <a:off x="3582" y="165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117"/>
            <p:cNvSpPr>
              <a:spLocks/>
            </p:cNvSpPr>
            <p:nvPr/>
          </p:nvSpPr>
          <p:spPr bwMode="auto">
            <a:xfrm>
              <a:off x="3588" y="178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116"/>
            <p:cNvSpPr>
              <a:spLocks/>
            </p:cNvSpPr>
            <p:nvPr/>
          </p:nvSpPr>
          <p:spPr bwMode="auto">
            <a:xfrm>
              <a:off x="3600" y="208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115"/>
            <p:cNvSpPr>
              <a:spLocks/>
            </p:cNvSpPr>
            <p:nvPr/>
          </p:nvSpPr>
          <p:spPr bwMode="auto">
            <a:xfrm>
              <a:off x="3612" y="36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114"/>
            <p:cNvSpPr>
              <a:spLocks/>
            </p:cNvSpPr>
            <p:nvPr/>
          </p:nvSpPr>
          <p:spPr bwMode="auto">
            <a:xfrm>
              <a:off x="3624" y="133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113"/>
            <p:cNvSpPr>
              <a:spLocks/>
            </p:cNvSpPr>
            <p:nvPr/>
          </p:nvSpPr>
          <p:spPr bwMode="auto">
            <a:xfrm>
              <a:off x="3636" y="143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112"/>
            <p:cNvSpPr>
              <a:spLocks/>
            </p:cNvSpPr>
            <p:nvPr/>
          </p:nvSpPr>
          <p:spPr bwMode="auto">
            <a:xfrm>
              <a:off x="3648" y="168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111"/>
            <p:cNvSpPr>
              <a:spLocks/>
            </p:cNvSpPr>
            <p:nvPr/>
          </p:nvSpPr>
          <p:spPr bwMode="auto">
            <a:xfrm>
              <a:off x="3660" y="142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110"/>
            <p:cNvSpPr>
              <a:spLocks/>
            </p:cNvSpPr>
            <p:nvPr/>
          </p:nvSpPr>
          <p:spPr bwMode="auto">
            <a:xfrm>
              <a:off x="3672" y="178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109"/>
            <p:cNvSpPr>
              <a:spLocks/>
            </p:cNvSpPr>
            <p:nvPr/>
          </p:nvSpPr>
          <p:spPr bwMode="auto">
            <a:xfrm>
              <a:off x="3684" y="204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108"/>
            <p:cNvSpPr>
              <a:spLocks/>
            </p:cNvSpPr>
            <p:nvPr/>
          </p:nvSpPr>
          <p:spPr bwMode="auto">
            <a:xfrm>
              <a:off x="3696" y="69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107"/>
            <p:cNvSpPr>
              <a:spLocks/>
            </p:cNvSpPr>
            <p:nvPr/>
          </p:nvSpPr>
          <p:spPr bwMode="auto">
            <a:xfrm>
              <a:off x="3708" y="133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106"/>
            <p:cNvSpPr>
              <a:spLocks/>
            </p:cNvSpPr>
            <p:nvPr/>
          </p:nvSpPr>
          <p:spPr bwMode="auto">
            <a:xfrm>
              <a:off x="3720" y="1374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105"/>
            <p:cNvSpPr>
              <a:spLocks/>
            </p:cNvSpPr>
            <p:nvPr/>
          </p:nvSpPr>
          <p:spPr bwMode="auto">
            <a:xfrm>
              <a:off x="3726" y="152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104"/>
            <p:cNvSpPr>
              <a:spLocks/>
            </p:cNvSpPr>
            <p:nvPr/>
          </p:nvSpPr>
          <p:spPr bwMode="auto">
            <a:xfrm>
              <a:off x="3738" y="145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103"/>
            <p:cNvSpPr>
              <a:spLocks/>
            </p:cNvSpPr>
            <p:nvPr/>
          </p:nvSpPr>
          <p:spPr bwMode="auto">
            <a:xfrm>
              <a:off x="3750" y="196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102"/>
            <p:cNvSpPr>
              <a:spLocks/>
            </p:cNvSpPr>
            <p:nvPr/>
          </p:nvSpPr>
          <p:spPr bwMode="auto">
            <a:xfrm>
              <a:off x="3762" y="20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101"/>
            <p:cNvSpPr>
              <a:spLocks/>
            </p:cNvSpPr>
            <p:nvPr/>
          </p:nvSpPr>
          <p:spPr bwMode="auto">
            <a:xfrm>
              <a:off x="3774" y="73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100"/>
            <p:cNvSpPr>
              <a:spLocks/>
            </p:cNvSpPr>
            <p:nvPr/>
          </p:nvSpPr>
          <p:spPr bwMode="auto">
            <a:xfrm>
              <a:off x="3786" y="136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99"/>
            <p:cNvSpPr>
              <a:spLocks/>
            </p:cNvSpPr>
            <p:nvPr/>
          </p:nvSpPr>
          <p:spPr bwMode="auto">
            <a:xfrm>
              <a:off x="3798" y="127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98"/>
            <p:cNvSpPr>
              <a:spLocks/>
            </p:cNvSpPr>
            <p:nvPr/>
          </p:nvSpPr>
          <p:spPr bwMode="auto">
            <a:xfrm>
              <a:off x="3810" y="150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97"/>
            <p:cNvSpPr>
              <a:spLocks/>
            </p:cNvSpPr>
            <p:nvPr/>
          </p:nvSpPr>
          <p:spPr bwMode="auto">
            <a:xfrm>
              <a:off x="3822" y="163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96"/>
            <p:cNvSpPr>
              <a:spLocks/>
            </p:cNvSpPr>
            <p:nvPr/>
          </p:nvSpPr>
          <p:spPr bwMode="auto">
            <a:xfrm>
              <a:off x="3834" y="188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95"/>
            <p:cNvSpPr>
              <a:spLocks/>
            </p:cNvSpPr>
            <p:nvPr/>
          </p:nvSpPr>
          <p:spPr bwMode="auto">
            <a:xfrm>
              <a:off x="3846" y="209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94"/>
            <p:cNvSpPr>
              <a:spLocks/>
            </p:cNvSpPr>
            <p:nvPr/>
          </p:nvSpPr>
          <p:spPr bwMode="auto">
            <a:xfrm>
              <a:off x="3858" y="60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93"/>
            <p:cNvSpPr>
              <a:spLocks/>
            </p:cNvSpPr>
            <p:nvPr/>
          </p:nvSpPr>
          <p:spPr bwMode="auto">
            <a:xfrm>
              <a:off x="3864" y="1320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92"/>
            <p:cNvSpPr>
              <a:spLocks/>
            </p:cNvSpPr>
            <p:nvPr/>
          </p:nvSpPr>
          <p:spPr bwMode="auto">
            <a:xfrm>
              <a:off x="3876" y="111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91"/>
            <p:cNvSpPr>
              <a:spLocks/>
            </p:cNvSpPr>
            <p:nvPr/>
          </p:nvSpPr>
          <p:spPr bwMode="auto">
            <a:xfrm>
              <a:off x="3888" y="143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90"/>
            <p:cNvSpPr>
              <a:spLocks/>
            </p:cNvSpPr>
            <p:nvPr/>
          </p:nvSpPr>
          <p:spPr bwMode="auto">
            <a:xfrm>
              <a:off x="3900" y="142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Freeform 89"/>
            <p:cNvSpPr>
              <a:spLocks/>
            </p:cNvSpPr>
            <p:nvPr/>
          </p:nvSpPr>
          <p:spPr bwMode="auto">
            <a:xfrm>
              <a:off x="3912" y="172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88"/>
            <p:cNvSpPr>
              <a:spLocks/>
            </p:cNvSpPr>
            <p:nvPr/>
          </p:nvSpPr>
          <p:spPr bwMode="auto">
            <a:xfrm>
              <a:off x="3924" y="211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87"/>
            <p:cNvSpPr>
              <a:spLocks/>
            </p:cNvSpPr>
            <p:nvPr/>
          </p:nvSpPr>
          <p:spPr bwMode="auto">
            <a:xfrm>
              <a:off x="3936" y="37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86"/>
            <p:cNvSpPr>
              <a:spLocks/>
            </p:cNvSpPr>
            <p:nvPr/>
          </p:nvSpPr>
          <p:spPr bwMode="auto">
            <a:xfrm>
              <a:off x="3948" y="120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85"/>
            <p:cNvSpPr>
              <a:spLocks/>
            </p:cNvSpPr>
            <p:nvPr/>
          </p:nvSpPr>
          <p:spPr bwMode="auto">
            <a:xfrm>
              <a:off x="3960" y="1050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84"/>
            <p:cNvSpPr>
              <a:spLocks/>
            </p:cNvSpPr>
            <p:nvPr/>
          </p:nvSpPr>
          <p:spPr bwMode="auto">
            <a:xfrm>
              <a:off x="3972" y="141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83"/>
            <p:cNvSpPr>
              <a:spLocks/>
            </p:cNvSpPr>
            <p:nvPr/>
          </p:nvSpPr>
          <p:spPr bwMode="auto">
            <a:xfrm>
              <a:off x="3984" y="162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82"/>
            <p:cNvSpPr>
              <a:spLocks/>
            </p:cNvSpPr>
            <p:nvPr/>
          </p:nvSpPr>
          <p:spPr bwMode="auto">
            <a:xfrm>
              <a:off x="3996" y="181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81"/>
            <p:cNvSpPr>
              <a:spLocks/>
            </p:cNvSpPr>
            <p:nvPr/>
          </p:nvSpPr>
          <p:spPr bwMode="auto">
            <a:xfrm>
              <a:off x="4002" y="183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80"/>
            <p:cNvSpPr>
              <a:spLocks/>
            </p:cNvSpPr>
            <p:nvPr/>
          </p:nvSpPr>
          <p:spPr bwMode="auto">
            <a:xfrm>
              <a:off x="4014" y="51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79"/>
            <p:cNvSpPr>
              <a:spLocks/>
            </p:cNvSpPr>
            <p:nvPr/>
          </p:nvSpPr>
          <p:spPr bwMode="auto">
            <a:xfrm>
              <a:off x="4026" y="130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78"/>
            <p:cNvSpPr>
              <a:spLocks/>
            </p:cNvSpPr>
            <p:nvPr/>
          </p:nvSpPr>
          <p:spPr bwMode="auto">
            <a:xfrm>
              <a:off x="4038" y="91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77"/>
            <p:cNvSpPr>
              <a:spLocks/>
            </p:cNvSpPr>
            <p:nvPr/>
          </p:nvSpPr>
          <p:spPr bwMode="auto">
            <a:xfrm>
              <a:off x="4050" y="141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76"/>
            <p:cNvSpPr>
              <a:spLocks/>
            </p:cNvSpPr>
            <p:nvPr/>
          </p:nvSpPr>
          <p:spPr bwMode="auto">
            <a:xfrm>
              <a:off x="4062" y="160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75"/>
            <p:cNvSpPr>
              <a:spLocks/>
            </p:cNvSpPr>
            <p:nvPr/>
          </p:nvSpPr>
          <p:spPr bwMode="auto">
            <a:xfrm>
              <a:off x="4074" y="184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74"/>
            <p:cNvSpPr>
              <a:spLocks/>
            </p:cNvSpPr>
            <p:nvPr/>
          </p:nvSpPr>
          <p:spPr bwMode="auto">
            <a:xfrm>
              <a:off x="4086" y="207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73"/>
            <p:cNvSpPr>
              <a:spLocks/>
            </p:cNvSpPr>
            <p:nvPr/>
          </p:nvSpPr>
          <p:spPr bwMode="auto">
            <a:xfrm>
              <a:off x="4098" y="136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72"/>
            <p:cNvSpPr>
              <a:spLocks/>
            </p:cNvSpPr>
            <p:nvPr/>
          </p:nvSpPr>
          <p:spPr bwMode="auto">
            <a:xfrm>
              <a:off x="4110" y="157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71"/>
            <p:cNvSpPr>
              <a:spLocks/>
            </p:cNvSpPr>
            <p:nvPr/>
          </p:nvSpPr>
          <p:spPr bwMode="auto">
            <a:xfrm>
              <a:off x="4122" y="169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70"/>
            <p:cNvSpPr>
              <a:spLocks/>
            </p:cNvSpPr>
            <p:nvPr/>
          </p:nvSpPr>
          <p:spPr bwMode="auto">
            <a:xfrm>
              <a:off x="4134" y="213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69"/>
            <p:cNvSpPr>
              <a:spLocks/>
            </p:cNvSpPr>
            <p:nvPr/>
          </p:nvSpPr>
          <p:spPr bwMode="auto">
            <a:xfrm>
              <a:off x="4140" y="203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68"/>
            <p:cNvSpPr>
              <a:spLocks/>
            </p:cNvSpPr>
            <p:nvPr/>
          </p:nvSpPr>
          <p:spPr bwMode="auto">
            <a:xfrm>
              <a:off x="4152" y="209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67"/>
            <p:cNvSpPr>
              <a:spLocks/>
            </p:cNvSpPr>
            <p:nvPr/>
          </p:nvSpPr>
          <p:spPr bwMode="auto">
            <a:xfrm>
              <a:off x="4164" y="210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66"/>
            <p:cNvSpPr>
              <a:spLocks/>
            </p:cNvSpPr>
            <p:nvPr/>
          </p:nvSpPr>
          <p:spPr bwMode="auto">
            <a:xfrm>
              <a:off x="4176" y="34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65"/>
            <p:cNvSpPr>
              <a:spLocks/>
            </p:cNvSpPr>
            <p:nvPr/>
          </p:nvSpPr>
          <p:spPr bwMode="auto">
            <a:xfrm>
              <a:off x="4188" y="116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64"/>
            <p:cNvSpPr>
              <a:spLocks/>
            </p:cNvSpPr>
            <p:nvPr/>
          </p:nvSpPr>
          <p:spPr bwMode="auto">
            <a:xfrm>
              <a:off x="4200" y="143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63"/>
            <p:cNvSpPr>
              <a:spLocks/>
            </p:cNvSpPr>
            <p:nvPr/>
          </p:nvSpPr>
          <p:spPr bwMode="auto">
            <a:xfrm>
              <a:off x="4212" y="145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62"/>
            <p:cNvSpPr>
              <a:spLocks/>
            </p:cNvSpPr>
            <p:nvPr/>
          </p:nvSpPr>
          <p:spPr bwMode="auto">
            <a:xfrm>
              <a:off x="4224" y="1356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61"/>
            <p:cNvSpPr>
              <a:spLocks/>
            </p:cNvSpPr>
            <p:nvPr/>
          </p:nvSpPr>
          <p:spPr bwMode="auto">
            <a:xfrm>
              <a:off x="4236" y="1830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60"/>
            <p:cNvSpPr>
              <a:spLocks/>
            </p:cNvSpPr>
            <p:nvPr/>
          </p:nvSpPr>
          <p:spPr bwMode="auto">
            <a:xfrm>
              <a:off x="4248" y="196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59"/>
            <p:cNvSpPr>
              <a:spLocks/>
            </p:cNvSpPr>
            <p:nvPr/>
          </p:nvSpPr>
          <p:spPr bwMode="auto">
            <a:xfrm>
              <a:off x="4260" y="762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58"/>
            <p:cNvSpPr>
              <a:spLocks/>
            </p:cNvSpPr>
            <p:nvPr/>
          </p:nvSpPr>
          <p:spPr bwMode="auto">
            <a:xfrm>
              <a:off x="4272" y="1308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57"/>
            <p:cNvSpPr>
              <a:spLocks/>
            </p:cNvSpPr>
            <p:nvPr/>
          </p:nvSpPr>
          <p:spPr bwMode="auto">
            <a:xfrm>
              <a:off x="4278" y="149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56"/>
            <p:cNvSpPr>
              <a:spLocks/>
            </p:cNvSpPr>
            <p:nvPr/>
          </p:nvSpPr>
          <p:spPr bwMode="auto">
            <a:xfrm>
              <a:off x="4290" y="148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55"/>
            <p:cNvSpPr>
              <a:spLocks/>
            </p:cNvSpPr>
            <p:nvPr/>
          </p:nvSpPr>
          <p:spPr bwMode="auto">
            <a:xfrm>
              <a:off x="4302" y="1416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54"/>
            <p:cNvSpPr>
              <a:spLocks/>
            </p:cNvSpPr>
            <p:nvPr/>
          </p:nvSpPr>
          <p:spPr bwMode="auto">
            <a:xfrm>
              <a:off x="4314" y="1722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53"/>
            <p:cNvSpPr>
              <a:spLocks/>
            </p:cNvSpPr>
            <p:nvPr/>
          </p:nvSpPr>
          <p:spPr bwMode="auto">
            <a:xfrm>
              <a:off x="4326" y="197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52"/>
            <p:cNvSpPr>
              <a:spLocks/>
            </p:cNvSpPr>
            <p:nvPr/>
          </p:nvSpPr>
          <p:spPr bwMode="auto">
            <a:xfrm>
              <a:off x="4338" y="738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51"/>
            <p:cNvSpPr>
              <a:spLocks/>
            </p:cNvSpPr>
            <p:nvPr/>
          </p:nvSpPr>
          <p:spPr bwMode="auto">
            <a:xfrm>
              <a:off x="4350" y="1404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50"/>
            <p:cNvSpPr>
              <a:spLocks/>
            </p:cNvSpPr>
            <p:nvPr/>
          </p:nvSpPr>
          <p:spPr bwMode="auto">
            <a:xfrm>
              <a:off x="4362" y="1416"/>
              <a:ext cx="84" cy="90"/>
            </a:xfrm>
            <a:custGeom>
              <a:avLst/>
              <a:gdLst>
                <a:gd name="T0" fmla="*/ 0 w 84"/>
                <a:gd name="T1" fmla="*/ 90 h 90"/>
                <a:gd name="T2" fmla="*/ 0 w 84"/>
                <a:gd name="T3" fmla="*/ 0 h 90"/>
                <a:gd name="T4" fmla="*/ 84 w 84"/>
                <a:gd name="T5" fmla="*/ 0 h 90"/>
                <a:gd name="T6" fmla="*/ 84 w 84"/>
                <a:gd name="T7" fmla="*/ 90 h 90"/>
                <a:gd name="T8" fmla="*/ 0 w 8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0">
                  <a:moveTo>
                    <a:pt x="0" y="90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49"/>
            <p:cNvSpPr>
              <a:spLocks/>
            </p:cNvSpPr>
            <p:nvPr/>
          </p:nvSpPr>
          <p:spPr bwMode="auto">
            <a:xfrm>
              <a:off x="4374" y="1542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48"/>
            <p:cNvSpPr>
              <a:spLocks/>
            </p:cNvSpPr>
            <p:nvPr/>
          </p:nvSpPr>
          <p:spPr bwMode="auto">
            <a:xfrm>
              <a:off x="4386" y="151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47"/>
            <p:cNvSpPr>
              <a:spLocks/>
            </p:cNvSpPr>
            <p:nvPr/>
          </p:nvSpPr>
          <p:spPr bwMode="auto">
            <a:xfrm>
              <a:off x="4398" y="1764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46"/>
            <p:cNvSpPr>
              <a:spLocks/>
            </p:cNvSpPr>
            <p:nvPr/>
          </p:nvSpPr>
          <p:spPr bwMode="auto">
            <a:xfrm>
              <a:off x="4410" y="2058"/>
              <a:ext cx="84" cy="84"/>
            </a:xfrm>
            <a:custGeom>
              <a:avLst/>
              <a:gdLst>
                <a:gd name="T0" fmla="*/ 0 w 84"/>
                <a:gd name="T1" fmla="*/ 84 h 84"/>
                <a:gd name="T2" fmla="*/ 0 w 84"/>
                <a:gd name="T3" fmla="*/ 0 h 84"/>
                <a:gd name="T4" fmla="*/ 84 w 84"/>
                <a:gd name="T5" fmla="*/ 0 h 84"/>
                <a:gd name="T6" fmla="*/ 84 w 84"/>
                <a:gd name="T7" fmla="*/ 84 h 84"/>
                <a:gd name="T8" fmla="*/ 0 w 8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4">
                  <a:moveTo>
                    <a:pt x="0" y="84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45"/>
            <p:cNvSpPr>
              <a:spLocks/>
            </p:cNvSpPr>
            <p:nvPr/>
          </p:nvSpPr>
          <p:spPr bwMode="auto">
            <a:xfrm>
              <a:off x="4416" y="1644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44"/>
            <p:cNvSpPr>
              <a:spLocks/>
            </p:cNvSpPr>
            <p:nvPr/>
          </p:nvSpPr>
          <p:spPr bwMode="auto">
            <a:xfrm>
              <a:off x="4428" y="1938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43"/>
            <p:cNvSpPr>
              <a:spLocks/>
            </p:cNvSpPr>
            <p:nvPr/>
          </p:nvSpPr>
          <p:spPr bwMode="auto">
            <a:xfrm>
              <a:off x="4440" y="207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42"/>
            <p:cNvSpPr>
              <a:spLocks/>
            </p:cNvSpPr>
            <p:nvPr/>
          </p:nvSpPr>
          <p:spPr bwMode="auto">
            <a:xfrm>
              <a:off x="4452" y="217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41"/>
            <p:cNvSpPr>
              <a:spLocks/>
            </p:cNvSpPr>
            <p:nvPr/>
          </p:nvSpPr>
          <p:spPr bwMode="auto">
            <a:xfrm>
              <a:off x="4464" y="2082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40"/>
            <p:cNvSpPr>
              <a:spLocks/>
            </p:cNvSpPr>
            <p:nvPr/>
          </p:nvSpPr>
          <p:spPr bwMode="auto">
            <a:xfrm>
              <a:off x="4476" y="2100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0 h 84"/>
                <a:gd name="T4" fmla="*/ 90 w 90"/>
                <a:gd name="T5" fmla="*/ 0 h 84"/>
                <a:gd name="T6" fmla="*/ 90 w 90"/>
                <a:gd name="T7" fmla="*/ 84 h 84"/>
                <a:gd name="T8" fmla="*/ 0 w 9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84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39"/>
            <p:cNvSpPr>
              <a:spLocks/>
            </p:cNvSpPr>
            <p:nvPr/>
          </p:nvSpPr>
          <p:spPr bwMode="auto">
            <a:xfrm>
              <a:off x="4488" y="2106"/>
              <a:ext cx="90" cy="90"/>
            </a:xfrm>
            <a:custGeom>
              <a:avLst/>
              <a:gdLst>
                <a:gd name="T0" fmla="*/ 0 w 90"/>
                <a:gd name="T1" fmla="*/ 90 h 90"/>
                <a:gd name="T2" fmla="*/ 0 w 90"/>
                <a:gd name="T3" fmla="*/ 0 h 90"/>
                <a:gd name="T4" fmla="*/ 90 w 90"/>
                <a:gd name="T5" fmla="*/ 0 h 90"/>
                <a:gd name="T6" fmla="*/ 90 w 90"/>
                <a:gd name="T7" fmla="*/ 90 h 90"/>
                <a:gd name="T8" fmla="*/ 0 w 9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9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9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38"/>
            <p:cNvSpPr>
              <a:spLocks/>
            </p:cNvSpPr>
            <p:nvPr/>
          </p:nvSpPr>
          <p:spPr bwMode="auto">
            <a:xfrm>
              <a:off x="4500" y="1440"/>
              <a:ext cx="78" cy="1"/>
            </a:xfrm>
            <a:custGeom>
              <a:avLst/>
              <a:gdLst>
                <a:gd name="T0" fmla="*/ 0 w 78"/>
                <a:gd name="T1" fmla="*/ 90 h 1"/>
                <a:gd name="T2" fmla="*/ 0 w 78"/>
                <a:gd name="T3" fmla="*/ 0 h 1"/>
                <a:gd name="T4" fmla="*/ 78 w 78"/>
                <a:gd name="T5" fmla="*/ 0 h 1"/>
                <a:gd name="T6" fmla="*/ 0 w 78"/>
                <a:gd name="T7" fmla="*/ 9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">
                  <a:moveTo>
                    <a:pt x="0" y="90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37"/>
            <p:cNvSpPr>
              <a:spLocks/>
            </p:cNvSpPr>
            <p:nvPr/>
          </p:nvSpPr>
          <p:spPr bwMode="auto">
            <a:xfrm>
              <a:off x="4512" y="1560"/>
              <a:ext cx="66" cy="1"/>
            </a:xfrm>
            <a:custGeom>
              <a:avLst/>
              <a:gdLst>
                <a:gd name="T0" fmla="*/ 0 w 66"/>
                <a:gd name="T1" fmla="*/ 84 h 1"/>
                <a:gd name="T2" fmla="*/ 0 w 66"/>
                <a:gd name="T3" fmla="*/ 0 h 1"/>
                <a:gd name="T4" fmla="*/ 66 w 66"/>
                <a:gd name="T5" fmla="*/ 0 h 1"/>
                <a:gd name="T6" fmla="*/ 0 w 66"/>
                <a:gd name="T7" fmla="*/ 84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">
                  <a:moveTo>
                    <a:pt x="0" y="84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36"/>
            <p:cNvSpPr>
              <a:spLocks/>
            </p:cNvSpPr>
            <p:nvPr/>
          </p:nvSpPr>
          <p:spPr bwMode="auto">
            <a:xfrm>
              <a:off x="4524" y="1920"/>
              <a:ext cx="54" cy="1"/>
            </a:xfrm>
            <a:custGeom>
              <a:avLst/>
              <a:gdLst>
                <a:gd name="T0" fmla="*/ 0 w 54"/>
                <a:gd name="T1" fmla="*/ 90 h 1"/>
                <a:gd name="T2" fmla="*/ 0 w 54"/>
                <a:gd name="T3" fmla="*/ 0 h 1"/>
                <a:gd name="T4" fmla="*/ 54 w 54"/>
                <a:gd name="T5" fmla="*/ 0 h 1"/>
                <a:gd name="T6" fmla="*/ 0 w 54"/>
                <a:gd name="T7" fmla="*/ 9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">
                  <a:moveTo>
                    <a:pt x="0" y="90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35"/>
            <p:cNvSpPr>
              <a:spLocks/>
            </p:cNvSpPr>
            <p:nvPr/>
          </p:nvSpPr>
          <p:spPr bwMode="auto">
            <a:xfrm>
              <a:off x="4404" y="2250"/>
              <a:ext cx="180" cy="180"/>
            </a:xfrm>
            <a:custGeom>
              <a:avLst/>
              <a:gdLst>
                <a:gd name="T0" fmla="*/ 0 w 180"/>
                <a:gd name="T1" fmla="*/ 114 h 180"/>
                <a:gd name="T2" fmla="*/ 114 w 180"/>
                <a:gd name="T3" fmla="*/ 0 h 180"/>
                <a:gd name="T4" fmla="*/ 180 w 180"/>
                <a:gd name="T5" fmla="*/ 66 h 180"/>
                <a:gd name="T6" fmla="*/ 66 w 180"/>
                <a:gd name="T7" fmla="*/ 180 h 180"/>
                <a:gd name="T8" fmla="*/ 0 w 180"/>
                <a:gd name="T9" fmla="*/ 11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80">
                  <a:moveTo>
                    <a:pt x="0" y="114"/>
                  </a:moveTo>
                  <a:lnTo>
                    <a:pt x="114" y="0"/>
                  </a:lnTo>
                  <a:lnTo>
                    <a:pt x="180" y="66"/>
                  </a:lnTo>
                  <a:lnTo>
                    <a:pt x="66" y="180"/>
                  </a:lnTo>
                  <a:lnTo>
                    <a:pt x="0" y="11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34"/>
            <p:cNvSpPr>
              <a:spLocks/>
            </p:cNvSpPr>
            <p:nvPr/>
          </p:nvSpPr>
          <p:spPr bwMode="auto">
            <a:xfrm>
              <a:off x="4272" y="2250"/>
              <a:ext cx="174" cy="168"/>
            </a:xfrm>
            <a:custGeom>
              <a:avLst/>
              <a:gdLst>
                <a:gd name="T0" fmla="*/ 0 w 174"/>
                <a:gd name="T1" fmla="*/ 108 h 168"/>
                <a:gd name="T2" fmla="*/ 108 w 174"/>
                <a:gd name="T3" fmla="*/ 0 h 168"/>
                <a:gd name="T4" fmla="*/ 174 w 174"/>
                <a:gd name="T5" fmla="*/ 66 h 168"/>
                <a:gd name="T6" fmla="*/ 66 w 174"/>
                <a:gd name="T7" fmla="*/ 168 h 168"/>
                <a:gd name="T8" fmla="*/ 0 w 174"/>
                <a:gd name="T9" fmla="*/ 10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68">
                  <a:moveTo>
                    <a:pt x="0" y="108"/>
                  </a:moveTo>
                  <a:lnTo>
                    <a:pt x="108" y="0"/>
                  </a:lnTo>
                  <a:lnTo>
                    <a:pt x="174" y="66"/>
                  </a:lnTo>
                  <a:lnTo>
                    <a:pt x="66" y="168"/>
                  </a:lnTo>
                  <a:lnTo>
                    <a:pt x="0" y="10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33"/>
            <p:cNvSpPr>
              <a:spLocks/>
            </p:cNvSpPr>
            <p:nvPr/>
          </p:nvSpPr>
          <p:spPr bwMode="auto">
            <a:xfrm>
              <a:off x="4158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32"/>
            <p:cNvSpPr>
              <a:spLocks/>
            </p:cNvSpPr>
            <p:nvPr/>
          </p:nvSpPr>
          <p:spPr bwMode="auto">
            <a:xfrm>
              <a:off x="4002" y="2250"/>
              <a:ext cx="168" cy="168"/>
            </a:xfrm>
            <a:custGeom>
              <a:avLst/>
              <a:gdLst>
                <a:gd name="T0" fmla="*/ 0 w 168"/>
                <a:gd name="T1" fmla="*/ 102 h 168"/>
                <a:gd name="T2" fmla="*/ 102 w 168"/>
                <a:gd name="T3" fmla="*/ 0 h 168"/>
                <a:gd name="T4" fmla="*/ 168 w 168"/>
                <a:gd name="T5" fmla="*/ 66 h 168"/>
                <a:gd name="T6" fmla="*/ 66 w 168"/>
                <a:gd name="T7" fmla="*/ 168 h 168"/>
                <a:gd name="T8" fmla="*/ 0 w 168"/>
                <a:gd name="T9" fmla="*/ 10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68">
                  <a:moveTo>
                    <a:pt x="0" y="102"/>
                  </a:moveTo>
                  <a:lnTo>
                    <a:pt x="102" y="0"/>
                  </a:lnTo>
                  <a:lnTo>
                    <a:pt x="168" y="66"/>
                  </a:lnTo>
                  <a:lnTo>
                    <a:pt x="66" y="168"/>
                  </a:lnTo>
                  <a:lnTo>
                    <a:pt x="0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31"/>
            <p:cNvSpPr>
              <a:spLocks/>
            </p:cNvSpPr>
            <p:nvPr/>
          </p:nvSpPr>
          <p:spPr bwMode="auto">
            <a:xfrm>
              <a:off x="3888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30"/>
            <p:cNvSpPr>
              <a:spLocks/>
            </p:cNvSpPr>
            <p:nvPr/>
          </p:nvSpPr>
          <p:spPr bwMode="auto">
            <a:xfrm>
              <a:off x="3726" y="2250"/>
              <a:ext cx="168" cy="168"/>
            </a:xfrm>
            <a:custGeom>
              <a:avLst/>
              <a:gdLst>
                <a:gd name="T0" fmla="*/ 0 w 168"/>
                <a:gd name="T1" fmla="*/ 102 h 168"/>
                <a:gd name="T2" fmla="*/ 102 w 168"/>
                <a:gd name="T3" fmla="*/ 0 h 168"/>
                <a:gd name="T4" fmla="*/ 168 w 168"/>
                <a:gd name="T5" fmla="*/ 66 h 168"/>
                <a:gd name="T6" fmla="*/ 66 w 168"/>
                <a:gd name="T7" fmla="*/ 168 h 168"/>
                <a:gd name="T8" fmla="*/ 0 w 168"/>
                <a:gd name="T9" fmla="*/ 10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68">
                  <a:moveTo>
                    <a:pt x="0" y="102"/>
                  </a:moveTo>
                  <a:lnTo>
                    <a:pt x="102" y="0"/>
                  </a:lnTo>
                  <a:lnTo>
                    <a:pt x="168" y="66"/>
                  </a:lnTo>
                  <a:lnTo>
                    <a:pt x="66" y="168"/>
                  </a:lnTo>
                  <a:lnTo>
                    <a:pt x="0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9"/>
            <p:cNvSpPr>
              <a:spLocks/>
            </p:cNvSpPr>
            <p:nvPr/>
          </p:nvSpPr>
          <p:spPr bwMode="auto">
            <a:xfrm>
              <a:off x="3588" y="2250"/>
              <a:ext cx="168" cy="168"/>
            </a:xfrm>
            <a:custGeom>
              <a:avLst/>
              <a:gdLst>
                <a:gd name="T0" fmla="*/ 0 w 168"/>
                <a:gd name="T1" fmla="*/ 102 h 168"/>
                <a:gd name="T2" fmla="*/ 102 w 168"/>
                <a:gd name="T3" fmla="*/ 0 h 168"/>
                <a:gd name="T4" fmla="*/ 168 w 168"/>
                <a:gd name="T5" fmla="*/ 66 h 168"/>
                <a:gd name="T6" fmla="*/ 66 w 168"/>
                <a:gd name="T7" fmla="*/ 168 h 168"/>
                <a:gd name="T8" fmla="*/ 0 w 168"/>
                <a:gd name="T9" fmla="*/ 10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68">
                  <a:moveTo>
                    <a:pt x="0" y="102"/>
                  </a:moveTo>
                  <a:lnTo>
                    <a:pt x="102" y="0"/>
                  </a:lnTo>
                  <a:lnTo>
                    <a:pt x="168" y="66"/>
                  </a:lnTo>
                  <a:lnTo>
                    <a:pt x="66" y="168"/>
                  </a:lnTo>
                  <a:lnTo>
                    <a:pt x="0" y="10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8"/>
            <p:cNvSpPr>
              <a:spLocks/>
            </p:cNvSpPr>
            <p:nvPr/>
          </p:nvSpPr>
          <p:spPr bwMode="auto">
            <a:xfrm>
              <a:off x="3474" y="2250"/>
              <a:ext cx="144" cy="138"/>
            </a:xfrm>
            <a:custGeom>
              <a:avLst/>
              <a:gdLst>
                <a:gd name="T0" fmla="*/ 0 w 144"/>
                <a:gd name="T1" fmla="*/ 78 h 138"/>
                <a:gd name="T2" fmla="*/ 78 w 144"/>
                <a:gd name="T3" fmla="*/ 0 h 138"/>
                <a:gd name="T4" fmla="*/ 144 w 144"/>
                <a:gd name="T5" fmla="*/ 66 h 138"/>
                <a:gd name="T6" fmla="*/ 66 w 144"/>
                <a:gd name="T7" fmla="*/ 138 h 138"/>
                <a:gd name="T8" fmla="*/ 0 w 144"/>
                <a:gd name="T9" fmla="*/ 7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8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6" y="138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27"/>
            <p:cNvSpPr>
              <a:spLocks/>
            </p:cNvSpPr>
            <p:nvPr/>
          </p:nvSpPr>
          <p:spPr bwMode="auto">
            <a:xfrm>
              <a:off x="3324" y="2250"/>
              <a:ext cx="156" cy="150"/>
            </a:xfrm>
            <a:custGeom>
              <a:avLst/>
              <a:gdLst>
                <a:gd name="T0" fmla="*/ 0 w 156"/>
                <a:gd name="T1" fmla="*/ 90 h 150"/>
                <a:gd name="T2" fmla="*/ 90 w 156"/>
                <a:gd name="T3" fmla="*/ 0 h 150"/>
                <a:gd name="T4" fmla="*/ 156 w 156"/>
                <a:gd name="T5" fmla="*/ 66 h 150"/>
                <a:gd name="T6" fmla="*/ 66 w 156"/>
                <a:gd name="T7" fmla="*/ 150 h 150"/>
                <a:gd name="T8" fmla="*/ 0 w 156"/>
                <a:gd name="T9" fmla="*/ 9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0">
                  <a:moveTo>
                    <a:pt x="0" y="90"/>
                  </a:moveTo>
                  <a:lnTo>
                    <a:pt x="90" y="0"/>
                  </a:lnTo>
                  <a:lnTo>
                    <a:pt x="156" y="66"/>
                  </a:lnTo>
                  <a:lnTo>
                    <a:pt x="66" y="15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26"/>
            <p:cNvSpPr>
              <a:spLocks/>
            </p:cNvSpPr>
            <p:nvPr/>
          </p:nvSpPr>
          <p:spPr bwMode="auto">
            <a:xfrm>
              <a:off x="3198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25"/>
            <p:cNvSpPr>
              <a:spLocks/>
            </p:cNvSpPr>
            <p:nvPr/>
          </p:nvSpPr>
          <p:spPr bwMode="auto">
            <a:xfrm>
              <a:off x="3054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24"/>
            <p:cNvSpPr>
              <a:spLocks/>
            </p:cNvSpPr>
            <p:nvPr/>
          </p:nvSpPr>
          <p:spPr bwMode="auto">
            <a:xfrm>
              <a:off x="2916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23"/>
            <p:cNvSpPr>
              <a:spLocks/>
            </p:cNvSpPr>
            <p:nvPr/>
          </p:nvSpPr>
          <p:spPr bwMode="auto">
            <a:xfrm>
              <a:off x="2802" y="2250"/>
              <a:ext cx="126" cy="126"/>
            </a:xfrm>
            <a:custGeom>
              <a:avLst/>
              <a:gdLst>
                <a:gd name="T0" fmla="*/ 0 w 126"/>
                <a:gd name="T1" fmla="*/ 60 h 126"/>
                <a:gd name="T2" fmla="*/ 60 w 126"/>
                <a:gd name="T3" fmla="*/ 0 h 126"/>
                <a:gd name="T4" fmla="*/ 126 w 126"/>
                <a:gd name="T5" fmla="*/ 66 h 126"/>
                <a:gd name="T6" fmla="*/ 66 w 126"/>
                <a:gd name="T7" fmla="*/ 126 h 126"/>
                <a:gd name="T8" fmla="*/ 0 w 126"/>
                <a:gd name="T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6">
                  <a:moveTo>
                    <a:pt x="0" y="60"/>
                  </a:moveTo>
                  <a:lnTo>
                    <a:pt x="60" y="0"/>
                  </a:lnTo>
                  <a:lnTo>
                    <a:pt x="126" y="66"/>
                  </a:lnTo>
                  <a:lnTo>
                    <a:pt x="66" y="126"/>
                  </a:lnTo>
                  <a:lnTo>
                    <a:pt x="0" y="6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22"/>
            <p:cNvSpPr>
              <a:spLocks/>
            </p:cNvSpPr>
            <p:nvPr/>
          </p:nvSpPr>
          <p:spPr bwMode="auto">
            <a:xfrm>
              <a:off x="2640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21"/>
            <p:cNvSpPr>
              <a:spLocks/>
            </p:cNvSpPr>
            <p:nvPr/>
          </p:nvSpPr>
          <p:spPr bwMode="auto">
            <a:xfrm>
              <a:off x="2502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20"/>
            <p:cNvSpPr>
              <a:spLocks/>
            </p:cNvSpPr>
            <p:nvPr/>
          </p:nvSpPr>
          <p:spPr bwMode="auto">
            <a:xfrm>
              <a:off x="2370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19"/>
            <p:cNvSpPr>
              <a:spLocks/>
            </p:cNvSpPr>
            <p:nvPr/>
          </p:nvSpPr>
          <p:spPr bwMode="auto">
            <a:xfrm>
              <a:off x="2232" y="2250"/>
              <a:ext cx="144" cy="138"/>
            </a:xfrm>
            <a:custGeom>
              <a:avLst/>
              <a:gdLst>
                <a:gd name="T0" fmla="*/ 0 w 144"/>
                <a:gd name="T1" fmla="*/ 78 h 138"/>
                <a:gd name="T2" fmla="*/ 78 w 144"/>
                <a:gd name="T3" fmla="*/ 0 h 138"/>
                <a:gd name="T4" fmla="*/ 144 w 144"/>
                <a:gd name="T5" fmla="*/ 66 h 138"/>
                <a:gd name="T6" fmla="*/ 66 w 144"/>
                <a:gd name="T7" fmla="*/ 138 h 138"/>
                <a:gd name="T8" fmla="*/ 0 w 144"/>
                <a:gd name="T9" fmla="*/ 7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8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6" y="138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18"/>
            <p:cNvSpPr>
              <a:spLocks/>
            </p:cNvSpPr>
            <p:nvPr/>
          </p:nvSpPr>
          <p:spPr bwMode="auto">
            <a:xfrm>
              <a:off x="2112" y="2250"/>
              <a:ext cx="126" cy="126"/>
            </a:xfrm>
            <a:custGeom>
              <a:avLst/>
              <a:gdLst>
                <a:gd name="T0" fmla="*/ 0 w 126"/>
                <a:gd name="T1" fmla="*/ 60 h 126"/>
                <a:gd name="T2" fmla="*/ 60 w 126"/>
                <a:gd name="T3" fmla="*/ 0 h 126"/>
                <a:gd name="T4" fmla="*/ 126 w 126"/>
                <a:gd name="T5" fmla="*/ 66 h 126"/>
                <a:gd name="T6" fmla="*/ 66 w 126"/>
                <a:gd name="T7" fmla="*/ 126 h 126"/>
                <a:gd name="T8" fmla="*/ 0 w 126"/>
                <a:gd name="T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6">
                  <a:moveTo>
                    <a:pt x="0" y="60"/>
                  </a:moveTo>
                  <a:lnTo>
                    <a:pt x="60" y="0"/>
                  </a:lnTo>
                  <a:lnTo>
                    <a:pt x="126" y="66"/>
                  </a:lnTo>
                  <a:lnTo>
                    <a:pt x="66" y="126"/>
                  </a:lnTo>
                  <a:lnTo>
                    <a:pt x="0" y="6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17"/>
            <p:cNvSpPr>
              <a:spLocks/>
            </p:cNvSpPr>
            <p:nvPr/>
          </p:nvSpPr>
          <p:spPr bwMode="auto">
            <a:xfrm>
              <a:off x="1944" y="2250"/>
              <a:ext cx="156" cy="150"/>
            </a:xfrm>
            <a:custGeom>
              <a:avLst/>
              <a:gdLst>
                <a:gd name="T0" fmla="*/ 0 w 156"/>
                <a:gd name="T1" fmla="*/ 90 h 150"/>
                <a:gd name="T2" fmla="*/ 90 w 156"/>
                <a:gd name="T3" fmla="*/ 0 h 150"/>
                <a:gd name="T4" fmla="*/ 156 w 156"/>
                <a:gd name="T5" fmla="*/ 66 h 150"/>
                <a:gd name="T6" fmla="*/ 66 w 156"/>
                <a:gd name="T7" fmla="*/ 150 h 150"/>
                <a:gd name="T8" fmla="*/ 0 w 156"/>
                <a:gd name="T9" fmla="*/ 9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0">
                  <a:moveTo>
                    <a:pt x="0" y="90"/>
                  </a:moveTo>
                  <a:lnTo>
                    <a:pt x="90" y="0"/>
                  </a:lnTo>
                  <a:lnTo>
                    <a:pt x="156" y="66"/>
                  </a:lnTo>
                  <a:lnTo>
                    <a:pt x="66" y="15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16"/>
            <p:cNvSpPr>
              <a:spLocks/>
            </p:cNvSpPr>
            <p:nvPr/>
          </p:nvSpPr>
          <p:spPr bwMode="auto">
            <a:xfrm>
              <a:off x="1812" y="2250"/>
              <a:ext cx="150" cy="150"/>
            </a:xfrm>
            <a:custGeom>
              <a:avLst/>
              <a:gdLst>
                <a:gd name="T0" fmla="*/ 0 w 150"/>
                <a:gd name="T1" fmla="*/ 84 h 150"/>
                <a:gd name="T2" fmla="*/ 84 w 150"/>
                <a:gd name="T3" fmla="*/ 0 h 150"/>
                <a:gd name="T4" fmla="*/ 150 w 150"/>
                <a:gd name="T5" fmla="*/ 66 h 150"/>
                <a:gd name="T6" fmla="*/ 60 w 150"/>
                <a:gd name="T7" fmla="*/ 150 h 150"/>
                <a:gd name="T8" fmla="*/ 0 w 150"/>
                <a:gd name="T9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50">
                  <a:moveTo>
                    <a:pt x="0" y="84"/>
                  </a:moveTo>
                  <a:lnTo>
                    <a:pt x="84" y="0"/>
                  </a:lnTo>
                  <a:lnTo>
                    <a:pt x="150" y="66"/>
                  </a:lnTo>
                  <a:lnTo>
                    <a:pt x="60" y="150"/>
                  </a:lnTo>
                  <a:lnTo>
                    <a:pt x="0" y="84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15"/>
            <p:cNvSpPr>
              <a:spLocks/>
            </p:cNvSpPr>
            <p:nvPr/>
          </p:nvSpPr>
          <p:spPr bwMode="auto">
            <a:xfrm>
              <a:off x="1698" y="2250"/>
              <a:ext cx="126" cy="126"/>
            </a:xfrm>
            <a:custGeom>
              <a:avLst/>
              <a:gdLst>
                <a:gd name="T0" fmla="*/ 0 w 126"/>
                <a:gd name="T1" fmla="*/ 60 h 126"/>
                <a:gd name="T2" fmla="*/ 60 w 126"/>
                <a:gd name="T3" fmla="*/ 0 h 126"/>
                <a:gd name="T4" fmla="*/ 126 w 126"/>
                <a:gd name="T5" fmla="*/ 66 h 126"/>
                <a:gd name="T6" fmla="*/ 66 w 126"/>
                <a:gd name="T7" fmla="*/ 126 h 126"/>
                <a:gd name="T8" fmla="*/ 0 w 126"/>
                <a:gd name="T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6">
                  <a:moveTo>
                    <a:pt x="0" y="60"/>
                  </a:moveTo>
                  <a:lnTo>
                    <a:pt x="60" y="0"/>
                  </a:lnTo>
                  <a:lnTo>
                    <a:pt x="126" y="66"/>
                  </a:lnTo>
                  <a:lnTo>
                    <a:pt x="66" y="126"/>
                  </a:lnTo>
                  <a:lnTo>
                    <a:pt x="0" y="6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14"/>
            <p:cNvSpPr>
              <a:spLocks/>
            </p:cNvSpPr>
            <p:nvPr/>
          </p:nvSpPr>
          <p:spPr bwMode="auto">
            <a:xfrm>
              <a:off x="1542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13"/>
            <p:cNvSpPr>
              <a:spLocks/>
            </p:cNvSpPr>
            <p:nvPr/>
          </p:nvSpPr>
          <p:spPr bwMode="auto">
            <a:xfrm>
              <a:off x="1416" y="2250"/>
              <a:ext cx="132" cy="126"/>
            </a:xfrm>
            <a:custGeom>
              <a:avLst/>
              <a:gdLst>
                <a:gd name="T0" fmla="*/ 0 w 132"/>
                <a:gd name="T1" fmla="*/ 66 h 126"/>
                <a:gd name="T2" fmla="*/ 66 w 132"/>
                <a:gd name="T3" fmla="*/ 0 h 126"/>
                <a:gd name="T4" fmla="*/ 132 w 132"/>
                <a:gd name="T5" fmla="*/ 66 h 126"/>
                <a:gd name="T6" fmla="*/ 66 w 132"/>
                <a:gd name="T7" fmla="*/ 126 h 126"/>
                <a:gd name="T8" fmla="*/ 0 w 132"/>
                <a:gd name="T9" fmla="*/ 6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6">
                  <a:moveTo>
                    <a:pt x="0" y="66"/>
                  </a:moveTo>
                  <a:lnTo>
                    <a:pt x="66" y="0"/>
                  </a:lnTo>
                  <a:lnTo>
                    <a:pt x="132" y="66"/>
                  </a:lnTo>
                  <a:lnTo>
                    <a:pt x="66" y="126"/>
                  </a:lnTo>
                  <a:lnTo>
                    <a:pt x="0" y="6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12"/>
            <p:cNvSpPr>
              <a:spLocks/>
            </p:cNvSpPr>
            <p:nvPr/>
          </p:nvSpPr>
          <p:spPr bwMode="auto">
            <a:xfrm>
              <a:off x="1254" y="2250"/>
              <a:ext cx="156" cy="150"/>
            </a:xfrm>
            <a:custGeom>
              <a:avLst/>
              <a:gdLst>
                <a:gd name="T0" fmla="*/ 0 w 156"/>
                <a:gd name="T1" fmla="*/ 90 h 150"/>
                <a:gd name="T2" fmla="*/ 90 w 156"/>
                <a:gd name="T3" fmla="*/ 0 h 150"/>
                <a:gd name="T4" fmla="*/ 156 w 156"/>
                <a:gd name="T5" fmla="*/ 66 h 150"/>
                <a:gd name="T6" fmla="*/ 66 w 156"/>
                <a:gd name="T7" fmla="*/ 150 h 150"/>
                <a:gd name="T8" fmla="*/ 0 w 156"/>
                <a:gd name="T9" fmla="*/ 9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50">
                  <a:moveTo>
                    <a:pt x="0" y="90"/>
                  </a:moveTo>
                  <a:lnTo>
                    <a:pt x="90" y="0"/>
                  </a:lnTo>
                  <a:lnTo>
                    <a:pt x="156" y="66"/>
                  </a:lnTo>
                  <a:lnTo>
                    <a:pt x="66" y="150"/>
                  </a:lnTo>
                  <a:lnTo>
                    <a:pt x="0" y="9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11"/>
            <p:cNvSpPr>
              <a:spLocks/>
            </p:cNvSpPr>
            <p:nvPr/>
          </p:nvSpPr>
          <p:spPr bwMode="auto">
            <a:xfrm>
              <a:off x="1128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10"/>
            <p:cNvSpPr>
              <a:spLocks/>
            </p:cNvSpPr>
            <p:nvPr/>
          </p:nvSpPr>
          <p:spPr bwMode="auto">
            <a:xfrm>
              <a:off x="1002" y="2250"/>
              <a:ext cx="132" cy="126"/>
            </a:xfrm>
            <a:custGeom>
              <a:avLst/>
              <a:gdLst>
                <a:gd name="T0" fmla="*/ 0 w 132"/>
                <a:gd name="T1" fmla="*/ 66 h 126"/>
                <a:gd name="T2" fmla="*/ 66 w 132"/>
                <a:gd name="T3" fmla="*/ 0 h 126"/>
                <a:gd name="T4" fmla="*/ 132 w 132"/>
                <a:gd name="T5" fmla="*/ 66 h 126"/>
                <a:gd name="T6" fmla="*/ 66 w 132"/>
                <a:gd name="T7" fmla="*/ 126 h 126"/>
                <a:gd name="T8" fmla="*/ 0 w 132"/>
                <a:gd name="T9" fmla="*/ 6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6">
                  <a:moveTo>
                    <a:pt x="0" y="66"/>
                  </a:moveTo>
                  <a:lnTo>
                    <a:pt x="66" y="0"/>
                  </a:lnTo>
                  <a:lnTo>
                    <a:pt x="132" y="66"/>
                  </a:lnTo>
                  <a:lnTo>
                    <a:pt x="66" y="126"/>
                  </a:lnTo>
                  <a:lnTo>
                    <a:pt x="0" y="6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9"/>
            <p:cNvSpPr>
              <a:spLocks/>
            </p:cNvSpPr>
            <p:nvPr/>
          </p:nvSpPr>
          <p:spPr bwMode="auto">
            <a:xfrm>
              <a:off x="852" y="2250"/>
              <a:ext cx="144" cy="138"/>
            </a:xfrm>
            <a:custGeom>
              <a:avLst/>
              <a:gdLst>
                <a:gd name="T0" fmla="*/ 0 w 144"/>
                <a:gd name="T1" fmla="*/ 78 h 138"/>
                <a:gd name="T2" fmla="*/ 78 w 144"/>
                <a:gd name="T3" fmla="*/ 0 h 138"/>
                <a:gd name="T4" fmla="*/ 144 w 144"/>
                <a:gd name="T5" fmla="*/ 66 h 138"/>
                <a:gd name="T6" fmla="*/ 66 w 144"/>
                <a:gd name="T7" fmla="*/ 138 h 138"/>
                <a:gd name="T8" fmla="*/ 0 w 144"/>
                <a:gd name="T9" fmla="*/ 7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8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6" y="138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8"/>
            <p:cNvSpPr>
              <a:spLocks/>
            </p:cNvSpPr>
            <p:nvPr/>
          </p:nvSpPr>
          <p:spPr bwMode="auto">
            <a:xfrm>
              <a:off x="732" y="2250"/>
              <a:ext cx="126" cy="126"/>
            </a:xfrm>
            <a:custGeom>
              <a:avLst/>
              <a:gdLst>
                <a:gd name="T0" fmla="*/ 0 w 126"/>
                <a:gd name="T1" fmla="*/ 60 h 126"/>
                <a:gd name="T2" fmla="*/ 60 w 126"/>
                <a:gd name="T3" fmla="*/ 0 h 126"/>
                <a:gd name="T4" fmla="*/ 126 w 126"/>
                <a:gd name="T5" fmla="*/ 66 h 126"/>
                <a:gd name="T6" fmla="*/ 66 w 126"/>
                <a:gd name="T7" fmla="*/ 126 h 126"/>
                <a:gd name="T8" fmla="*/ 0 w 126"/>
                <a:gd name="T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6">
                  <a:moveTo>
                    <a:pt x="0" y="60"/>
                  </a:moveTo>
                  <a:lnTo>
                    <a:pt x="60" y="0"/>
                  </a:lnTo>
                  <a:lnTo>
                    <a:pt x="126" y="66"/>
                  </a:lnTo>
                  <a:lnTo>
                    <a:pt x="66" y="126"/>
                  </a:lnTo>
                  <a:lnTo>
                    <a:pt x="0" y="6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7"/>
            <p:cNvSpPr>
              <a:spLocks/>
            </p:cNvSpPr>
            <p:nvPr/>
          </p:nvSpPr>
          <p:spPr bwMode="auto">
            <a:xfrm>
              <a:off x="576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6"/>
            <p:cNvSpPr>
              <a:spLocks/>
            </p:cNvSpPr>
            <p:nvPr/>
          </p:nvSpPr>
          <p:spPr bwMode="auto">
            <a:xfrm>
              <a:off x="438" y="2250"/>
              <a:ext cx="144" cy="144"/>
            </a:xfrm>
            <a:custGeom>
              <a:avLst/>
              <a:gdLst>
                <a:gd name="T0" fmla="*/ 0 w 144"/>
                <a:gd name="T1" fmla="*/ 78 h 144"/>
                <a:gd name="T2" fmla="*/ 78 w 144"/>
                <a:gd name="T3" fmla="*/ 0 h 144"/>
                <a:gd name="T4" fmla="*/ 144 w 144"/>
                <a:gd name="T5" fmla="*/ 66 h 144"/>
                <a:gd name="T6" fmla="*/ 60 w 144"/>
                <a:gd name="T7" fmla="*/ 144 h 144"/>
                <a:gd name="T8" fmla="*/ 0 w 144"/>
                <a:gd name="T9" fmla="*/ 7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44">
                  <a:moveTo>
                    <a:pt x="0" y="78"/>
                  </a:moveTo>
                  <a:lnTo>
                    <a:pt x="78" y="0"/>
                  </a:lnTo>
                  <a:lnTo>
                    <a:pt x="144" y="66"/>
                  </a:lnTo>
                  <a:lnTo>
                    <a:pt x="60" y="144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5"/>
            <p:cNvSpPr>
              <a:spLocks/>
            </p:cNvSpPr>
            <p:nvPr/>
          </p:nvSpPr>
          <p:spPr bwMode="auto">
            <a:xfrm>
              <a:off x="2472" y="2394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0 h 90"/>
                <a:gd name="T4" fmla="*/ 0 w 1"/>
                <a:gd name="T5" fmla="*/ 90 h 90"/>
                <a:gd name="T6" fmla="*/ 0 w 1"/>
                <a:gd name="T7" fmla="*/ 90 h 90"/>
                <a:gd name="T8" fmla="*/ 0 w 1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90">
                  <a:moveTo>
                    <a:pt x="0" y="0"/>
                  </a:moveTo>
                  <a:lnTo>
                    <a:pt x="0" y="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4"/>
            <p:cNvSpPr>
              <a:spLocks/>
            </p:cNvSpPr>
            <p:nvPr/>
          </p:nvSpPr>
          <p:spPr bwMode="auto">
            <a:xfrm>
              <a:off x="60" y="918"/>
              <a:ext cx="90" cy="570"/>
            </a:xfrm>
            <a:custGeom>
              <a:avLst/>
              <a:gdLst>
                <a:gd name="T0" fmla="*/ 0 w 90"/>
                <a:gd name="T1" fmla="*/ 570 h 570"/>
                <a:gd name="T2" fmla="*/ 0 w 90"/>
                <a:gd name="T3" fmla="*/ 0 h 570"/>
                <a:gd name="T4" fmla="*/ 90 w 90"/>
                <a:gd name="T5" fmla="*/ 0 h 570"/>
                <a:gd name="T6" fmla="*/ 90 w 90"/>
                <a:gd name="T7" fmla="*/ 570 h 570"/>
                <a:gd name="T8" fmla="*/ 0 w 90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70">
                  <a:moveTo>
                    <a:pt x="0" y="570"/>
                  </a:moveTo>
                  <a:lnTo>
                    <a:pt x="0" y="0"/>
                  </a:lnTo>
                  <a:lnTo>
                    <a:pt x="90" y="0"/>
                  </a:lnTo>
                  <a:lnTo>
                    <a:pt x="90" y="570"/>
                  </a:lnTo>
                  <a:lnTo>
                    <a:pt x="0" y="57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3"/>
            <p:cNvSpPr>
              <a:spLocks/>
            </p:cNvSpPr>
            <p:nvPr/>
          </p:nvSpPr>
          <p:spPr bwMode="auto">
            <a:xfrm>
              <a:off x="2298" y="2562"/>
              <a:ext cx="408" cy="90"/>
            </a:xfrm>
            <a:custGeom>
              <a:avLst/>
              <a:gdLst>
                <a:gd name="T0" fmla="*/ 0 w 408"/>
                <a:gd name="T1" fmla="*/ 0 h 90"/>
                <a:gd name="T2" fmla="*/ 408 w 408"/>
                <a:gd name="T3" fmla="*/ 0 h 90"/>
                <a:gd name="T4" fmla="*/ 408 w 408"/>
                <a:gd name="T5" fmla="*/ 90 h 90"/>
                <a:gd name="T6" fmla="*/ 0 w 408"/>
                <a:gd name="T7" fmla="*/ 90 h 90"/>
                <a:gd name="T8" fmla="*/ 0 w 408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90">
                  <a:moveTo>
                    <a:pt x="0" y="0"/>
                  </a:moveTo>
                  <a:lnTo>
                    <a:pt x="408" y="0"/>
                  </a:lnTo>
                  <a:lnTo>
                    <a:pt x="408" y="90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13" name="Picture 7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9075"/>
            <a:ext cx="83058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9" name="Content Placeholder 2"/>
          <p:cNvSpPr>
            <a:spLocks noGrp="1"/>
          </p:cNvSpPr>
          <p:nvPr>
            <p:ph idx="1"/>
          </p:nvPr>
        </p:nvSpPr>
        <p:spPr>
          <a:xfrm>
            <a:off x="476250" y="5256385"/>
            <a:ext cx="8229600" cy="160161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Some outages are analyzed multiple times</a:t>
            </a:r>
          </a:p>
          <a:p>
            <a:r>
              <a:rPr lang="en-US" sz="1800" dirty="0" smtClean="0"/>
              <a:t>Late arriving outages may only be studied once before being handed off to Real-Time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title"/>
          </p:nvPr>
        </p:nvSpPr>
        <p:spPr>
          <a:xfrm>
            <a:off x="309563" y="166688"/>
            <a:ext cx="8220075" cy="552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Outage Submission Timelines</a:t>
            </a:r>
          </a:p>
        </p:txBody>
      </p:sp>
      <p:sp>
        <p:nvSpPr>
          <p:cNvPr id="19459" name="Line 31"/>
          <p:cNvSpPr>
            <a:spLocks noChangeShapeType="1"/>
          </p:cNvSpPr>
          <p:nvPr/>
        </p:nvSpPr>
        <p:spPr bwMode="auto">
          <a:xfrm>
            <a:off x="8153400" y="9906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6789738" y="4179888"/>
            <a:ext cx="685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000" b="0" dirty="0">
                <a:cs typeface="+mn-cs"/>
              </a:rPr>
              <a:t>App</a:t>
            </a: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3819525" y="4568825"/>
            <a:ext cx="942975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b="0" dirty="0">
                <a:cs typeface="+mn-cs"/>
              </a:rPr>
              <a:t>Approval</a:t>
            </a:r>
            <a:endParaRPr lang="en-US" altLang="en-US" sz="1000" b="0" dirty="0">
              <a:cs typeface="+mn-cs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304800" y="58674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229600" y="5943600"/>
            <a:ext cx="769938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/>
              <a:t>Target Day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/>
              <a:t>To Start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dirty="0"/>
              <a:t>Outage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962400" y="3581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4752975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3652838" y="53721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 +45</a:t>
            </a: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4419600" y="5370513"/>
            <a:ext cx="630238" cy="230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  + 30</a:t>
            </a:r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7475538" y="1819275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 dirty="0" smtClean="0">
                <a:cs typeface="+mn-cs"/>
              </a:rPr>
              <a:t>A</a:t>
            </a:r>
            <a:endParaRPr lang="en-US" altLang="en-US" sz="900" b="0" dirty="0">
              <a:cs typeface="+mn-cs"/>
            </a:endParaRPr>
          </a:p>
        </p:txBody>
      </p:sp>
      <p:sp>
        <p:nvSpPr>
          <p:cNvPr id="21519" name="Line 24"/>
          <p:cNvSpPr>
            <a:spLocks noChangeShapeType="1"/>
          </p:cNvSpPr>
          <p:nvPr/>
        </p:nvSpPr>
        <p:spPr bwMode="auto">
          <a:xfrm flipH="1">
            <a:off x="7467600" y="2203450"/>
            <a:ext cx="0" cy="366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5"/>
          <p:cNvSpPr>
            <a:spLocks noChangeShapeType="1"/>
          </p:cNvSpPr>
          <p:nvPr/>
        </p:nvSpPr>
        <p:spPr bwMode="auto">
          <a:xfrm flipH="1">
            <a:off x="6781800" y="2203450"/>
            <a:ext cx="0" cy="366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26"/>
          <p:cNvSpPr txBox="1">
            <a:spLocks noChangeArrowheads="1"/>
          </p:cNvSpPr>
          <p:nvPr/>
        </p:nvSpPr>
        <p:spPr bwMode="auto">
          <a:xfrm>
            <a:off x="6515100" y="2417763"/>
            <a:ext cx="609600" cy="230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TD+9</a:t>
            </a:r>
          </a:p>
        </p:txBody>
      </p:sp>
      <p:sp>
        <p:nvSpPr>
          <p:cNvPr id="21522" name="Text Box 27"/>
          <p:cNvSpPr txBox="1">
            <a:spLocks noChangeArrowheads="1"/>
          </p:cNvSpPr>
          <p:nvPr/>
        </p:nvSpPr>
        <p:spPr bwMode="auto">
          <a:xfrm>
            <a:off x="7232650" y="2424113"/>
            <a:ext cx="469900" cy="230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TD+4</a:t>
            </a:r>
          </a:p>
        </p:txBody>
      </p:sp>
      <p:sp>
        <p:nvSpPr>
          <p:cNvPr id="21523" name="Line 30"/>
          <p:cNvSpPr>
            <a:spLocks noChangeShapeType="1"/>
          </p:cNvSpPr>
          <p:nvPr/>
        </p:nvSpPr>
        <p:spPr bwMode="auto">
          <a:xfrm>
            <a:off x="7772400" y="2190750"/>
            <a:ext cx="0" cy="367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31"/>
          <p:cNvSpPr>
            <a:spLocks noChangeShapeType="1"/>
          </p:cNvSpPr>
          <p:nvPr/>
        </p:nvSpPr>
        <p:spPr bwMode="auto">
          <a:xfrm>
            <a:off x="8001000" y="1676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32"/>
          <p:cNvSpPr txBox="1">
            <a:spLocks noChangeArrowheads="1"/>
          </p:cNvSpPr>
          <p:nvPr/>
        </p:nvSpPr>
        <p:spPr bwMode="auto">
          <a:xfrm>
            <a:off x="7553325" y="2184400"/>
            <a:ext cx="419100" cy="230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>
                <a:latin typeface="Arial Narrow" pitchFamily="34" charset="0"/>
              </a:rPr>
              <a:t>TD+3</a:t>
            </a:r>
          </a:p>
        </p:txBody>
      </p:sp>
      <p:sp>
        <p:nvSpPr>
          <p:cNvPr id="21526" name="Text Box 33"/>
          <p:cNvSpPr txBox="1">
            <a:spLocks noChangeArrowheads="1"/>
          </p:cNvSpPr>
          <p:nvPr/>
        </p:nvSpPr>
        <p:spPr bwMode="auto">
          <a:xfrm>
            <a:off x="7831138" y="1855788"/>
            <a:ext cx="419100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>
                <a:latin typeface="Arial Narrow" pitchFamily="34" charset="0"/>
              </a:rPr>
              <a:t>TD+1</a:t>
            </a:r>
            <a:endParaRPr lang="en-US" altLang="en-US" sz="900" b="0" baseline="-25000">
              <a:latin typeface="Arial Narrow" pitchFamily="34" charset="0"/>
            </a:endParaRPr>
          </a:p>
        </p:txBody>
      </p:sp>
      <p:sp>
        <p:nvSpPr>
          <p:cNvPr id="14365" name="Rectangle 59"/>
          <p:cNvSpPr>
            <a:spLocks noChangeArrowheads="1"/>
          </p:cNvSpPr>
          <p:nvPr/>
        </p:nvSpPr>
        <p:spPr bwMode="auto">
          <a:xfrm>
            <a:off x="1905000" y="4938713"/>
            <a:ext cx="523875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b="0" dirty="0">
                <a:cs typeface="+mn-cs"/>
              </a:rPr>
              <a:t>Approval</a:t>
            </a:r>
            <a:endParaRPr lang="en-US" altLang="en-US" sz="1000" b="0" dirty="0">
              <a:cs typeface="+mn-cs"/>
            </a:endParaRPr>
          </a:p>
        </p:txBody>
      </p:sp>
      <p:sp>
        <p:nvSpPr>
          <p:cNvPr id="21528" name="Line 61"/>
          <p:cNvSpPr>
            <a:spLocks noChangeShapeType="1"/>
          </p:cNvSpPr>
          <p:nvPr/>
        </p:nvSpPr>
        <p:spPr bwMode="auto">
          <a:xfrm>
            <a:off x="1905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62"/>
          <p:cNvSpPr>
            <a:spLocks noChangeShapeType="1"/>
          </p:cNvSpPr>
          <p:nvPr/>
        </p:nvSpPr>
        <p:spPr bwMode="auto">
          <a:xfrm>
            <a:off x="2428875" y="5091113"/>
            <a:ext cx="0" cy="776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64"/>
          <p:cNvSpPr txBox="1">
            <a:spLocks noChangeArrowheads="1"/>
          </p:cNvSpPr>
          <p:nvPr/>
        </p:nvSpPr>
        <p:spPr bwMode="auto">
          <a:xfrm>
            <a:off x="1524000" y="5486400"/>
            <a:ext cx="598488" cy="230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 + 90</a:t>
            </a:r>
          </a:p>
        </p:txBody>
      </p:sp>
      <p:sp>
        <p:nvSpPr>
          <p:cNvPr id="21531" name="Text Box 65"/>
          <p:cNvSpPr txBox="1">
            <a:spLocks noChangeArrowheads="1"/>
          </p:cNvSpPr>
          <p:nvPr/>
        </p:nvSpPr>
        <p:spPr bwMode="auto">
          <a:xfrm>
            <a:off x="2057400" y="5484813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TD + 75</a:t>
            </a:r>
          </a:p>
        </p:txBody>
      </p:sp>
      <p:sp>
        <p:nvSpPr>
          <p:cNvPr id="14370" name="AutoShape 67"/>
          <p:cNvSpPr>
            <a:spLocks noChangeArrowheads="1"/>
          </p:cNvSpPr>
          <p:nvPr/>
        </p:nvSpPr>
        <p:spPr bwMode="auto">
          <a:xfrm>
            <a:off x="152400" y="4786313"/>
            <a:ext cx="1752600" cy="609600"/>
          </a:xfrm>
          <a:prstGeom prst="leftArrow">
            <a:avLst>
              <a:gd name="adj1" fmla="val 50000"/>
              <a:gd name="adj2" fmla="val 71875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 dirty="0">
                <a:cs typeface="+mn-cs"/>
              </a:rPr>
              <a:t>90-day</a:t>
            </a:r>
          </a:p>
        </p:txBody>
      </p:sp>
      <p:sp>
        <p:nvSpPr>
          <p:cNvPr id="14372" name="Rectangle 76"/>
          <p:cNvSpPr>
            <a:spLocks noChangeArrowheads="1"/>
          </p:cNvSpPr>
          <p:nvPr/>
        </p:nvSpPr>
        <p:spPr bwMode="auto">
          <a:xfrm>
            <a:off x="7766050" y="1371600"/>
            <a:ext cx="2286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000" b="0" dirty="0">
                <a:cs typeface="+mn-cs"/>
              </a:rPr>
              <a:t>A</a:t>
            </a:r>
          </a:p>
        </p:txBody>
      </p:sp>
      <p:sp>
        <p:nvSpPr>
          <p:cNvPr id="14379" name="Rectangle 22"/>
          <p:cNvSpPr>
            <a:spLocks noChangeArrowheads="1"/>
          </p:cNvSpPr>
          <p:nvPr/>
        </p:nvSpPr>
        <p:spPr bwMode="auto">
          <a:xfrm>
            <a:off x="6781800" y="1819275"/>
            <a:ext cx="6858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>
                <a:latin typeface="Arial Narrow" pitchFamily="34" charset="0"/>
                <a:cs typeface="+mn-cs"/>
              </a:rPr>
              <a:t>4-day</a:t>
            </a:r>
          </a:p>
        </p:txBody>
      </p:sp>
      <p:sp>
        <p:nvSpPr>
          <p:cNvPr id="14380" name="Rectangle 16"/>
          <p:cNvSpPr>
            <a:spLocks noChangeArrowheads="1"/>
          </p:cNvSpPr>
          <p:nvPr/>
        </p:nvSpPr>
        <p:spPr bwMode="auto">
          <a:xfrm>
            <a:off x="3967163" y="4179888"/>
            <a:ext cx="28194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>
                <a:latin typeface="Arial Narrow" pitchFamily="34" charset="0"/>
                <a:cs typeface="+mn-cs"/>
              </a:rPr>
              <a:t>9-day</a:t>
            </a:r>
          </a:p>
        </p:txBody>
      </p:sp>
      <p:sp>
        <p:nvSpPr>
          <p:cNvPr id="14381" name="Rectangle 11"/>
          <p:cNvSpPr>
            <a:spLocks noChangeArrowheads="1"/>
          </p:cNvSpPr>
          <p:nvPr/>
        </p:nvSpPr>
        <p:spPr bwMode="auto">
          <a:xfrm>
            <a:off x="1905000" y="4568825"/>
            <a:ext cx="20574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>
                <a:latin typeface="Arial Narrow" pitchFamily="34" charset="0"/>
                <a:cs typeface="+mn-cs"/>
              </a:rPr>
              <a:t>45-day</a:t>
            </a:r>
          </a:p>
        </p:txBody>
      </p:sp>
      <p:sp>
        <p:nvSpPr>
          <p:cNvPr id="14382" name="Rectangle 74"/>
          <p:cNvSpPr>
            <a:spLocks noChangeArrowheads="1"/>
          </p:cNvSpPr>
          <p:nvPr/>
        </p:nvSpPr>
        <p:spPr bwMode="auto">
          <a:xfrm>
            <a:off x="7467600" y="1371600"/>
            <a:ext cx="3048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 dirty="0">
                <a:latin typeface="Arial Narrow" pitchFamily="34" charset="0"/>
                <a:cs typeface="+mn-cs"/>
              </a:rPr>
              <a:t>3-d</a:t>
            </a:r>
          </a:p>
        </p:txBody>
      </p:sp>
      <p:sp>
        <p:nvSpPr>
          <p:cNvPr id="21538" name="AutoShape 67"/>
          <p:cNvSpPr>
            <a:spLocks noChangeArrowheads="1"/>
          </p:cNvSpPr>
          <p:nvPr/>
        </p:nvSpPr>
        <p:spPr bwMode="auto">
          <a:xfrm>
            <a:off x="134938" y="2971800"/>
            <a:ext cx="3827462" cy="609600"/>
          </a:xfrm>
          <a:prstGeom prst="leftArrow">
            <a:avLst>
              <a:gd name="adj1" fmla="val 50000"/>
              <a:gd name="adj2" fmla="val 71885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0"/>
              <a:t>Resource Outages automatically accepted</a:t>
            </a:r>
          </a:p>
        </p:txBody>
      </p:sp>
      <p:sp>
        <p:nvSpPr>
          <p:cNvPr id="21539" name="Rectangle 3"/>
          <p:cNvSpPr>
            <a:spLocks noChangeArrowheads="1"/>
          </p:cNvSpPr>
          <p:nvPr/>
        </p:nvSpPr>
        <p:spPr bwMode="auto">
          <a:xfrm>
            <a:off x="3962400" y="3124200"/>
            <a:ext cx="40211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0"/>
              <a:t>Resource Outages Require Approval</a:t>
            </a: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9900" y="1504950"/>
            <a:ext cx="1198563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 dirty="0" smtClean="0">
                <a:latin typeface="+mn-lt"/>
                <a:cs typeface="+mn-cs"/>
              </a:rPr>
              <a:t>Transmission Outages</a:t>
            </a:r>
            <a:endParaRPr lang="en-US" altLang="en-US" sz="900" b="0" dirty="0">
              <a:latin typeface="+mn-lt"/>
              <a:cs typeface="+mn-cs"/>
            </a:endParaRP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469900" y="1898650"/>
            <a:ext cx="1198563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900" b="0" dirty="0" smtClean="0">
                <a:latin typeface="+mn-lt"/>
                <a:cs typeface="+mn-cs"/>
              </a:rPr>
              <a:t>Resource Outages</a:t>
            </a:r>
            <a:endParaRPr lang="en-US" altLang="en-US" sz="900" b="0" dirty="0">
              <a:latin typeface="+mn-lt"/>
              <a:cs typeface="+mn-cs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668463" y="1504950"/>
            <a:ext cx="261937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1000" b="0" dirty="0">
              <a:cs typeface="+mn-cs"/>
            </a:endParaRPr>
          </a:p>
        </p:txBody>
      </p:sp>
      <p:sp>
        <p:nvSpPr>
          <p:cNvPr id="19495" name="Rectangle 3"/>
          <p:cNvSpPr>
            <a:spLocks noChangeArrowheads="1"/>
          </p:cNvSpPr>
          <p:nvPr/>
        </p:nvSpPr>
        <p:spPr bwMode="auto">
          <a:xfrm>
            <a:off x="1643063" y="1898650"/>
            <a:ext cx="287337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14FDD9-EFC5-42BE-AAEA-083B2704CA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40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21513" grpId="0" animBg="1"/>
      <p:bldP spid="21514" grpId="0" animBg="1"/>
      <p:bldP spid="21515" grpId="0" animBg="1"/>
      <p:bldP spid="21516" grpId="0" animBg="1"/>
      <p:bldP spid="14354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14365" grpId="0" animBg="1"/>
      <p:bldP spid="21528" grpId="0" animBg="1"/>
      <p:bldP spid="21529" grpId="0" animBg="1"/>
      <p:bldP spid="21530" grpId="0" animBg="1"/>
      <p:bldP spid="21531" grpId="0" animBg="1"/>
      <p:bldP spid="14370" grpId="0" animBg="1"/>
      <p:bldP spid="14372" grpId="0" animBg="1"/>
      <p:bldP spid="14379" grpId="0" animBg="1"/>
      <p:bldP spid="14380" grpId="0" animBg="1"/>
      <p:bldP spid="14381" grpId="0" animBg="1"/>
      <p:bldP spid="14382" grpId="0" animBg="1"/>
      <p:bldP spid="21538" grpId="0" animBg="1"/>
      <p:bldP spid="215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084082"/>
            <a:ext cx="5791200" cy="435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4940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2988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1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6328637" cy="543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2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6640747" cy="608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2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99114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90" name="Straight Arrow Connector 10"/>
          <p:cNvCxnSpPr>
            <a:cxnSpLocks noChangeShapeType="1"/>
          </p:cNvCxnSpPr>
          <p:nvPr/>
        </p:nvCxnSpPr>
        <p:spPr bwMode="auto">
          <a:xfrm>
            <a:off x="276225" y="5038725"/>
            <a:ext cx="8562975" cy="9525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3" name="TextBox 19"/>
          <p:cNvSpPr txBox="1">
            <a:spLocks noChangeArrowheads="1"/>
          </p:cNvSpPr>
          <p:nvPr/>
        </p:nvSpPr>
        <p:spPr bwMode="auto">
          <a:xfrm>
            <a:off x="7897813" y="5384800"/>
            <a:ext cx="1025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/>
              <a:t>Real Time</a:t>
            </a:r>
          </a:p>
        </p:txBody>
      </p:sp>
      <p:sp>
        <p:nvSpPr>
          <p:cNvPr id="9222" name="TextBox 22"/>
          <p:cNvSpPr txBox="1">
            <a:spLocks noChangeArrowheads="1"/>
          </p:cNvSpPr>
          <p:nvPr/>
        </p:nvSpPr>
        <p:spPr bwMode="auto">
          <a:xfrm>
            <a:off x="1092200" y="2252663"/>
            <a:ext cx="4616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12 months in advance, rolling annual outage plan to be submitted</a:t>
            </a:r>
          </a:p>
        </p:txBody>
      </p:sp>
      <p:sp>
        <p:nvSpPr>
          <p:cNvPr id="9223" name="TextBox 28"/>
          <p:cNvSpPr txBox="1">
            <a:spLocks noChangeArrowheads="1"/>
          </p:cNvSpPr>
          <p:nvPr/>
        </p:nvSpPr>
        <p:spPr bwMode="auto">
          <a:xfrm>
            <a:off x="2171700" y="2790825"/>
            <a:ext cx="5089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90-120 days in advance NOMCRs due for Operations Model (NOMCRs)</a:t>
            </a:r>
          </a:p>
        </p:txBody>
      </p:sp>
      <p:sp>
        <p:nvSpPr>
          <p:cNvPr id="9226" name="TextBox 33"/>
          <p:cNvSpPr txBox="1">
            <a:spLocks noChangeArrowheads="1"/>
          </p:cNvSpPr>
          <p:nvPr/>
        </p:nvSpPr>
        <p:spPr bwMode="auto">
          <a:xfrm>
            <a:off x="2579688" y="3190875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90-day timeline</a:t>
            </a:r>
          </a:p>
        </p:txBody>
      </p:sp>
      <p:sp>
        <p:nvSpPr>
          <p:cNvPr id="9227" name="TextBox 35"/>
          <p:cNvSpPr txBox="1">
            <a:spLocks noChangeArrowheads="1"/>
          </p:cNvSpPr>
          <p:nvPr/>
        </p:nvSpPr>
        <p:spPr bwMode="auto">
          <a:xfrm>
            <a:off x="5173663" y="3305175"/>
            <a:ext cx="2025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45-day timeline (Resource)</a:t>
            </a:r>
          </a:p>
        </p:txBody>
      </p:sp>
      <p:sp>
        <p:nvSpPr>
          <p:cNvPr id="12300" name="TextBox 38"/>
          <p:cNvSpPr txBox="1">
            <a:spLocks noChangeArrowheads="1"/>
          </p:cNvSpPr>
          <p:nvPr/>
        </p:nvSpPr>
        <p:spPr bwMode="auto">
          <a:xfrm>
            <a:off x="4029075" y="5076825"/>
            <a:ext cx="676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 i="1"/>
              <a:t>time</a:t>
            </a:r>
          </a:p>
        </p:txBody>
      </p:sp>
      <p:sp>
        <p:nvSpPr>
          <p:cNvPr id="9229" name="TextBox 35"/>
          <p:cNvSpPr txBox="1">
            <a:spLocks noChangeArrowheads="1"/>
          </p:cNvSpPr>
          <p:nvPr/>
        </p:nvSpPr>
        <p:spPr bwMode="auto">
          <a:xfrm>
            <a:off x="7675563" y="4143375"/>
            <a:ext cx="56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4-day</a:t>
            </a:r>
          </a:p>
        </p:txBody>
      </p:sp>
      <p:sp>
        <p:nvSpPr>
          <p:cNvPr id="9230" name="TextBox 35"/>
          <p:cNvSpPr txBox="1">
            <a:spLocks noChangeArrowheads="1"/>
          </p:cNvSpPr>
          <p:nvPr/>
        </p:nvSpPr>
        <p:spPr bwMode="auto">
          <a:xfrm>
            <a:off x="7878763" y="4343400"/>
            <a:ext cx="56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3-day</a:t>
            </a:r>
          </a:p>
        </p:txBody>
      </p:sp>
      <p:sp>
        <p:nvSpPr>
          <p:cNvPr id="9231" name="TextBox 35"/>
          <p:cNvSpPr txBox="1">
            <a:spLocks noChangeArrowheads="1"/>
          </p:cNvSpPr>
          <p:nvPr/>
        </p:nvSpPr>
        <p:spPr bwMode="auto">
          <a:xfrm>
            <a:off x="6856413" y="3524250"/>
            <a:ext cx="113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9-day timeline</a:t>
            </a:r>
          </a:p>
        </p:txBody>
      </p:sp>
      <p:sp>
        <p:nvSpPr>
          <p:cNvPr id="38" name="Up Arrow 37"/>
          <p:cNvSpPr/>
          <p:nvPr/>
        </p:nvSpPr>
        <p:spPr bwMode="auto">
          <a:xfrm>
            <a:off x="3457575" y="3709988"/>
            <a:ext cx="114300" cy="1095375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9233" name="TextBox 35"/>
          <p:cNvSpPr txBox="1">
            <a:spLocks noChangeArrowheads="1"/>
          </p:cNvSpPr>
          <p:nvPr/>
        </p:nvSpPr>
        <p:spPr bwMode="auto">
          <a:xfrm>
            <a:off x="3217863" y="3467100"/>
            <a:ext cx="1208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CRR Snapshot</a:t>
            </a:r>
          </a:p>
        </p:txBody>
      </p:sp>
      <p:sp>
        <p:nvSpPr>
          <p:cNvPr id="41" name="Right Bracket 40"/>
          <p:cNvSpPr/>
          <p:nvPr/>
        </p:nvSpPr>
        <p:spPr bwMode="auto">
          <a:xfrm rot="16200000">
            <a:off x="3458368" y="4447382"/>
            <a:ext cx="157163" cy="882650"/>
          </a:xfrm>
          <a:prstGeom prst="rightBracket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2" name="Right Bracket 41"/>
          <p:cNvSpPr/>
          <p:nvPr/>
        </p:nvSpPr>
        <p:spPr bwMode="auto">
          <a:xfrm rot="16200000">
            <a:off x="2340768" y="4507707"/>
            <a:ext cx="138113" cy="742950"/>
          </a:xfrm>
          <a:prstGeom prst="rightBracket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36" name="Up Arrow 35"/>
          <p:cNvSpPr/>
          <p:nvPr/>
        </p:nvSpPr>
        <p:spPr bwMode="auto">
          <a:xfrm flipV="1">
            <a:off x="1092200" y="2546350"/>
            <a:ext cx="150813" cy="2460625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39" name="Up Arrow 38"/>
          <p:cNvSpPr/>
          <p:nvPr/>
        </p:nvSpPr>
        <p:spPr bwMode="auto">
          <a:xfrm flipV="1">
            <a:off x="2309812" y="3106737"/>
            <a:ext cx="128587" cy="1703387"/>
          </a:xfrm>
          <a:prstGeom prst="upArrow">
            <a:avLst/>
          </a:prstGeom>
          <a:solidFill>
            <a:srgbClr val="FFC000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3" name="Up Arrow 42"/>
          <p:cNvSpPr/>
          <p:nvPr/>
        </p:nvSpPr>
        <p:spPr bwMode="auto">
          <a:xfrm flipV="1">
            <a:off x="5715000" y="3656013"/>
            <a:ext cx="142875" cy="133508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5" name="Up Arrow 44"/>
          <p:cNvSpPr/>
          <p:nvPr/>
        </p:nvSpPr>
        <p:spPr bwMode="auto">
          <a:xfrm flipV="1">
            <a:off x="6934200" y="3794125"/>
            <a:ext cx="123825" cy="1177925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7" name="Up Arrow 46"/>
          <p:cNvSpPr/>
          <p:nvPr/>
        </p:nvSpPr>
        <p:spPr bwMode="auto">
          <a:xfrm flipV="1">
            <a:off x="7724775" y="4410075"/>
            <a:ext cx="142875" cy="57150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8" name="Up Arrow 47"/>
          <p:cNvSpPr/>
          <p:nvPr/>
        </p:nvSpPr>
        <p:spPr bwMode="auto">
          <a:xfrm flipV="1">
            <a:off x="7953375" y="4591050"/>
            <a:ext cx="142875" cy="390525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49" name="Up Arrow 48"/>
          <p:cNvSpPr/>
          <p:nvPr/>
        </p:nvSpPr>
        <p:spPr bwMode="auto">
          <a:xfrm flipV="1">
            <a:off x="4619625" y="4281487"/>
            <a:ext cx="123825" cy="738188"/>
          </a:xfrm>
          <a:prstGeom prst="upArrow">
            <a:avLst/>
          </a:prstGeom>
          <a:solidFill>
            <a:srgbClr val="FFC000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9243" name="TextBox 28"/>
          <p:cNvSpPr txBox="1">
            <a:spLocks noChangeArrowheads="1"/>
          </p:cNvSpPr>
          <p:nvPr/>
        </p:nvSpPr>
        <p:spPr bwMode="auto">
          <a:xfrm>
            <a:off x="3803650" y="3981450"/>
            <a:ext cx="1892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 dirty="0"/>
              <a:t>Interim Update NOMCRs</a:t>
            </a:r>
          </a:p>
        </p:txBody>
      </p:sp>
      <p:cxnSp>
        <p:nvCxnSpPr>
          <p:cNvPr id="12316" name="Straight Connector 51"/>
          <p:cNvCxnSpPr>
            <a:cxnSpLocks noChangeShapeType="1"/>
          </p:cNvCxnSpPr>
          <p:nvPr/>
        </p:nvCxnSpPr>
        <p:spPr bwMode="auto">
          <a:xfrm>
            <a:off x="8510588" y="5067300"/>
            <a:ext cx="0" cy="2857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Rectangle 52"/>
          <p:cNvSpPr/>
          <p:nvPr/>
        </p:nvSpPr>
        <p:spPr bwMode="auto">
          <a:xfrm>
            <a:off x="4825278" y="6191448"/>
            <a:ext cx="923925" cy="142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3750" y="5883275"/>
            <a:ext cx="923925" cy="14287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1050" y="6169025"/>
            <a:ext cx="923925" cy="14287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56" name="Up Arrow 55"/>
          <p:cNvSpPr/>
          <p:nvPr/>
        </p:nvSpPr>
        <p:spPr bwMode="auto">
          <a:xfrm flipV="1">
            <a:off x="2881313" y="3486150"/>
            <a:ext cx="142875" cy="148590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9249" name="TextBox 33"/>
          <p:cNvSpPr txBox="1">
            <a:spLocks noChangeArrowheads="1"/>
          </p:cNvSpPr>
          <p:nvPr/>
        </p:nvSpPr>
        <p:spPr bwMode="auto">
          <a:xfrm>
            <a:off x="5784128" y="6108898"/>
            <a:ext cx="1968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 dirty="0" smtClean="0"/>
              <a:t>Transmission Outages</a:t>
            </a:r>
            <a:endParaRPr lang="en-US" altLang="en-US" sz="1400" b="0" dirty="0"/>
          </a:p>
        </p:txBody>
      </p:sp>
      <p:sp>
        <p:nvSpPr>
          <p:cNvPr id="9250" name="TextBox 33"/>
          <p:cNvSpPr txBox="1">
            <a:spLocks noChangeArrowheads="1"/>
          </p:cNvSpPr>
          <p:nvPr/>
        </p:nvSpPr>
        <p:spPr bwMode="auto">
          <a:xfrm>
            <a:off x="1751013" y="5829300"/>
            <a:ext cx="241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 dirty="0" smtClean="0"/>
              <a:t>Operational </a:t>
            </a:r>
            <a:r>
              <a:rPr lang="en-US" altLang="en-US" sz="1400" b="0" dirty="0"/>
              <a:t>Model Changes</a:t>
            </a:r>
          </a:p>
        </p:txBody>
      </p:sp>
      <p:sp>
        <p:nvSpPr>
          <p:cNvPr id="9251" name="TextBox 33"/>
          <p:cNvSpPr txBox="1">
            <a:spLocks noChangeArrowheads="1"/>
          </p:cNvSpPr>
          <p:nvPr/>
        </p:nvSpPr>
        <p:spPr bwMode="auto">
          <a:xfrm>
            <a:off x="1758950" y="6108700"/>
            <a:ext cx="1201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/>
              <a:t>CRR Models</a:t>
            </a:r>
          </a:p>
        </p:txBody>
      </p:sp>
      <p:sp>
        <p:nvSpPr>
          <p:cNvPr id="1232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 smtClean="0"/>
              <a:t>Outage Coordination Timelines</a:t>
            </a:r>
          </a:p>
        </p:txBody>
      </p:sp>
      <p:sp>
        <p:nvSpPr>
          <p:cNvPr id="9264" name="TextBox 22"/>
          <p:cNvSpPr txBox="1">
            <a:spLocks noChangeArrowheads="1"/>
          </p:cNvSpPr>
          <p:nvPr/>
        </p:nvSpPr>
        <p:spPr bwMode="auto">
          <a:xfrm>
            <a:off x="1574800" y="2546350"/>
            <a:ext cx="25796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200" b="0"/>
              <a:t>Tri-annual Planning Model 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EEC64-75B5-4FC4-9189-4EB65876DC7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4825278" y="5938603"/>
            <a:ext cx="923925" cy="142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r">
              <a:defRPr/>
            </a:pPr>
            <a:endParaRPr lang="en-US">
              <a:cs typeface="+mn-cs"/>
            </a:endParaRPr>
          </a:p>
        </p:txBody>
      </p:sp>
      <p:sp>
        <p:nvSpPr>
          <p:cNvPr id="72" name="TextBox 33"/>
          <p:cNvSpPr txBox="1">
            <a:spLocks noChangeArrowheads="1"/>
          </p:cNvSpPr>
          <p:nvPr/>
        </p:nvSpPr>
        <p:spPr bwMode="auto">
          <a:xfrm>
            <a:off x="5784128" y="5856053"/>
            <a:ext cx="1677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◦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0" dirty="0" smtClean="0"/>
              <a:t>Resource Outages</a:t>
            </a:r>
            <a:endParaRPr lang="en-US" alt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779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6" grpId="0"/>
      <p:bldP spid="9227" grpId="0"/>
      <p:bldP spid="9229" grpId="0"/>
      <p:bldP spid="9230" grpId="0"/>
      <p:bldP spid="9231" grpId="0"/>
      <p:bldP spid="38" grpId="0" animBg="1"/>
      <p:bldP spid="9233" grpId="0"/>
      <p:bldP spid="41" grpId="0" animBg="1"/>
      <p:bldP spid="42" grpId="0" animBg="1"/>
      <p:bldP spid="36" grpId="0" animBg="1"/>
      <p:bldP spid="39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9243" grpId="0"/>
      <p:bldP spid="53" grpId="0" animBg="1"/>
      <p:bldP spid="54" grpId="0" animBg="1"/>
      <p:bldP spid="55" grpId="0" animBg="1"/>
      <p:bldP spid="56" grpId="0" animBg="1"/>
      <p:bldP spid="9249" grpId="0"/>
      <p:bldP spid="9250" grpId="0"/>
      <p:bldP spid="9251" grpId="0"/>
      <p:bldP spid="9264" grpId="0"/>
      <p:bldP spid="71" grpId="0" animBg="1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3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3"/>
  <p:tag name="ARTICULATE_PLAYLIST_ID" val="-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6023</TotalTime>
  <Words>326</Words>
  <Application>Microsoft Office PowerPoint</Application>
  <PresentationFormat>On-screen Show (4:3)</PresentationFormat>
  <Paragraphs>97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Overview of ERCOT Outage Coordination</vt:lpstr>
      <vt:lpstr>PowerPoint Presentation</vt:lpstr>
      <vt:lpstr>PowerPoint Presentation</vt:lpstr>
      <vt:lpstr>Outage Submission Timelines</vt:lpstr>
      <vt:lpstr>PowerPoint Presentation</vt:lpstr>
      <vt:lpstr>PowerPoint Presentation</vt:lpstr>
      <vt:lpstr>PowerPoint Presentation</vt:lpstr>
      <vt:lpstr>PowerPoint Presentation</vt:lpstr>
      <vt:lpstr>Outage Coordination Timelines</vt:lpstr>
      <vt:lpstr>Outage Coordination Study Process</vt:lpstr>
      <vt:lpstr>When Reliability meets Economics</vt:lpstr>
      <vt:lpstr>High Cost Outages</vt:lpstr>
      <vt:lpstr>High Cost Outages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Rickerson, Woody</dc:creator>
  <cp:lastModifiedBy>Rickerson, Woody</cp:lastModifiedBy>
  <cp:revision>21</cp:revision>
  <dcterms:created xsi:type="dcterms:W3CDTF">2015-01-06T15:16:43Z</dcterms:created>
  <dcterms:modified xsi:type="dcterms:W3CDTF">2015-02-02T21:40:48Z</dcterms:modified>
</cp:coreProperties>
</file>