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67" r:id="rId4"/>
    <p:sldMasterId id="2147493479" r:id="rId5"/>
    <p:sldMasterId id="2147493491" r:id="rId6"/>
    <p:sldMasterId id="2147493503" r:id="rId7"/>
  </p:sldMasterIdLst>
  <p:notesMasterIdLst>
    <p:notesMasterId r:id="rId12"/>
  </p:notesMasterIdLst>
  <p:handoutMasterIdLst>
    <p:handoutMasterId r:id="rId13"/>
  </p:handoutMasterIdLst>
  <p:sldIdLst>
    <p:sldId id="401" r:id="rId8"/>
    <p:sldId id="406" r:id="rId9"/>
    <p:sldId id="407" r:id="rId10"/>
    <p:sldId id="403" r:id="rId11"/>
  </p:sldIdLst>
  <p:sldSz cx="9144000" cy="6858000" type="screen4x3"/>
  <p:notesSz cx="9296400" cy="7010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85" autoAdjust="0"/>
    <p:restoredTop sz="94595" autoAdjust="0"/>
  </p:normalViewPr>
  <p:slideViewPr>
    <p:cSldViewPr snapToGrid="0" snapToObjects="1">
      <p:cViewPr varScale="1">
        <p:scale>
          <a:sx n="116" d="100"/>
          <a:sy n="116" d="100"/>
        </p:scale>
        <p:origin x="-1092" y="-108"/>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Grid="0" snapToObjects="1" showGuides="1">
      <p:cViewPr varScale="1">
        <p:scale>
          <a:sx n="125" d="100"/>
          <a:sy n="125" d="100"/>
        </p:scale>
        <p:origin x="-1962" y="-102"/>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3.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F69DE495-51AC-4723-A7B4-B1B58AAC8C5A}" type="datetimeFigureOut">
              <a:rPr lang="en-US" smtClean="0"/>
              <a:t>2/9/2015</a:t>
            </a:fld>
            <a:endParaRPr lang="en-US"/>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265014" y="0"/>
            <a:ext cx="4029282" cy="350760"/>
          </a:xfrm>
          <a:prstGeom prst="rect">
            <a:avLst/>
          </a:prstGeom>
        </p:spPr>
        <p:txBody>
          <a:bodyPr vert="horz" lIns="91440" tIns="45720" rIns="91440" bIns="45720" rtlCol="0"/>
          <a:lstStyle>
            <a:lvl1pPr algn="r">
              <a:defRPr sz="1200"/>
            </a:lvl1pPr>
          </a:lstStyle>
          <a:p>
            <a:fld id="{D1DF52B9-7E6C-4146-83FC-76B5AB271E46}" type="datetimeFigureOut">
              <a:rPr lang="en-US" smtClean="0"/>
              <a:t>2/9/2015</a:t>
            </a:fld>
            <a:endParaRPr lang="en-US"/>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30482" y="3330419"/>
            <a:ext cx="7435436" cy="315444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265014" y="6658443"/>
            <a:ext cx="4029282" cy="350760"/>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a:ln/>
        </p:spPr>
      </p:sp>
      <p:sp>
        <p:nvSpPr>
          <p:cNvPr id="92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92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62E46B9-32B7-40E7-9A82-BF397A6673AD}" type="slidenum">
              <a:rPr lang="en-US" smtClean="0">
                <a:solidFill>
                  <a:prstClr val="black"/>
                </a:solidFill>
              </a:rPr>
              <a:pPr eaLnBrk="1" hangingPunct="1"/>
              <a:t>1</a:t>
            </a:fld>
            <a:endParaRPr lang="en-US" smtClean="0">
              <a:solidFill>
                <a:prstClr val="black"/>
              </a:solidFill>
            </a:endParaRPr>
          </a:p>
        </p:txBody>
      </p:sp>
    </p:spTree>
    <p:extLst>
      <p:ext uri="{BB962C8B-B14F-4D97-AF65-F5344CB8AC3E}">
        <p14:creationId xmlns:p14="http://schemas.microsoft.com/office/powerpoint/2010/main" val="3977151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84C8E96-8577-4B68-8064-BDBA256C085D}" type="slidenum">
              <a:rPr lang="en-US" smtClean="0"/>
              <a:pPr>
                <a:defRPr/>
              </a:pPr>
              <a:t>2</a:t>
            </a:fld>
            <a:endParaRPr lang="en-US"/>
          </a:p>
        </p:txBody>
      </p:sp>
    </p:spTree>
    <p:extLst>
      <p:ext uri="{BB962C8B-B14F-4D97-AF65-F5344CB8AC3E}">
        <p14:creationId xmlns:p14="http://schemas.microsoft.com/office/powerpoint/2010/main" val="3456661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2478094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9131953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75679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7115932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2043761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251506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February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7545698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9615350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4091052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68678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7054351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4559612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7252470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27316598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5257330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59047750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259467462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February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20512982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3520175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646607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ERCOT Public</a:t>
            </a:r>
            <a:endParaRPr lang="en-US" dirty="0">
              <a:solidFill>
                <a:prstClr val="black">
                  <a:tint val="75000"/>
                </a:prstClr>
              </a:solidFill>
            </a:endParaRPr>
          </a:p>
        </p:txBody>
      </p:sp>
    </p:spTree>
    <p:extLst>
      <p:ext uri="{BB962C8B-B14F-4D97-AF65-F5344CB8AC3E}">
        <p14:creationId xmlns:p14="http://schemas.microsoft.com/office/powerpoint/2010/main" val="3809825297"/>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6723335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1409877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EA5CBE48-FA63-478E-8B3E-EC00F2B7C09B}" type="slidenum">
              <a:rPr lang="en-US">
                <a:solidFill>
                  <a:srgbClr val="000000"/>
                </a:solidFill>
              </a:rPr>
              <a:pPr>
                <a:defRPr/>
              </a:pPr>
              <a:t>‹#›</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5"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9442029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B9F2134A-645F-43EE-AFC5-4BFB5FBA1F4A}" type="slidenum">
              <a:rPr lang="en-US">
                <a:solidFill>
                  <a:srgbClr val="000000"/>
                </a:solidFill>
              </a:rPr>
              <a:pPr>
                <a:defRPr/>
              </a:pPr>
              <a:t>‹#›</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4"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9383243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63CB5A9-6AED-41D7-9973-C3E52D0DDF91}"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7310030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AEBB23-21DA-48A3-AC94-0BEAC5B162F5}"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7511198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D24544E-00D5-47D8-BAE9-43AD6AAC7B9D}"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417839400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CA6E5927-58FF-4ECE-80AC-7C696E90D670}"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847472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ERCOT Public</a:t>
            </a:r>
            <a:endParaRPr lang="en-US" dirty="0">
              <a:solidFill>
                <a:prstClr val="black">
                  <a:tint val="75000"/>
                </a:prstClr>
              </a:solidFill>
            </a:endParaRPr>
          </a:p>
        </p:txBody>
      </p:sp>
    </p:spTree>
    <p:extLst>
      <p:ext uri="{BB962C8B-B14F-4D97-AF65-F5344CB8AC3E}">
        <p14:creationId xmlns:p14="http://schemas.microsoft.com/office/powerpoint/2010/main" val="297570037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2" descr="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304800"/>
            <a:ext cx="1295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6" name="Rectangle 10"/>
          <p:cNvSpPr>
            <a:spLocks noGrp="1" noChangeArrowheads="1"/>
          </p:cNvSpPr>
          <p:nvPr>
            <p:ph type="dt" sz="half" idx="10"/>
          </p:nvPr>
        </p:nvSpPr>
        <p:spPr>
          <a:xfrm>
            <a:off x="2333625" y="5467350"/>
            <a:ext cx="6276975" cy="476250"/>
          </a:xfrm>
        </p:spPr>
        <p:txBody>
          <a:bodyPr/>
          <a:lstStyle>
            <a:lvl1pPr>
              <a:defRPr sz="1800" b="1" smtClean="0">
                <a:solidFill>
                  <a:schemeClr val="tx1"/>
                </a:solidFill>
              </a:defRPr>
            </a:lvl1pPr>
          </a:lstStyle>
          <a:p>
            <a:pPr>
              <a:defRPr/>
            </a:pPr>
            <a:r>
              <a:rPr lang="en-US" smtClean="0">
                <a:solidFill>
                  <a:srgbClr val="000000"/>
                </a:solidFill>
              </a:rPr>
              <a:t>February 2015</a:t>
            </a:r>
            <a:endParaRPr lang="en-US" dirty="0">
              <a:solidFill>
                <a:srgbClr val="000000"/>
              </a:solidFill>
            </a:endParaRPr>
          </a:p>
        </p:txBody>
      </p:sp>
      <p:sp>
        <p:nvSpPr>
          <p:cNvPr id="7" name="Rectangle 15"/>
          <p:cNvSpPr>
            <a:spLocks noGrp="1" noChangeArrowheads="1"/>
          </p:cNvSpPr>
          <p:nvPr>
            <p:ph type="ftr" sz="quarter" idx="11"/>
          </p:nvPr>
        </p:nvSpPr>
        <p:spPr>
          <a:xfrm>
            <a:off x="2333625" y="5067300"/>
            <a:ext cx="6276975" cy="419100"/>
          </a:xfrm>
        </p:spPr>
        <p:txBody>
          <a:bodyPr/>
          <a:lstStyle>
            <a:lvl1pPr algn="l">
              <a:defRPr sz="1800" b="1" smtClean="0">
                <a:solidFill>
                  <a:schemeClr val="tx1"/>
                </a:solidFill>
              </a:defRPr>
            </a:lvl1pPr>
          </a:lstStyle>
          <a:p>
            <a:pPr>
              <a:defRPr/>
            </a:pPr>
            <a:r>
              <a:rPr lang="en-US">
                <a:solidFill>
                  <a:srgbClr val="000000"/>
                </a:solidFill>
              </a:rPr>
              <a:t>ERCOT Public</a:t>
            </a:r>
          </a:p>
        </p:txBody>
      </p:sp>
    </p:spTree>
    <p:extLst>
      <p:ext uri="{BB962C8B-B14F-4D97-AF65-F5344CB8AC3E}">
        <p14:creationId xmlns:p14="http://schemas.microsoft.com/office/powerpoint/2010/main" val="4021263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A8C6FCB9-52E2-41AE-801F-E0915C34B917}"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2288706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EAE9-A0CB-47FA-A0D5-50D8B972F85B}" type="slidenum">
              <a:rPr lang="en-US">
                <a:solidFill>
                  <a:srgbClr val="000000"/>
                </a:solidFill>
              </a:rPr>
              <a:pPr>
                <a:defRPr/>
              </a:pPr>
              <a:t>‹#›</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6"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304144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fld id="{B8F4E67A-B593-4113-8DC6-EA120DC45A37}" type="slidenum">
              <a:rPr lang="en-US">
                <a:solidFill>
                  <a:srgbClr val="000000"/>
                </a:solidFill>
              </a:rPr>
              <a:pPr>
                <a:defRPr/>
              </a:pPr>
              <a:t>‹#›</a:t>
            </a:fld>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smtClean="0"/>
            </a:lvl1pPr>
          </a:lstStyle>
          <a:p>
            <a:pPr>
              <a:defRPr/>
            </a:pPr>
            <a:r>
              <a:rPr lang="en-US">
                <a:solidFill>
                  <a:srgbClr val="000000"/>
                </a:solidFill>
              </a:rPr>
              <a:t>ERCOT Public</a:t>
            </a:r>
          </a:p>
        </p:txBody>
      </p:sp>
      <p:sp>
        <p:nvSpPr>
          <p:cNvPr id="7" name="Rectangle 4"/>
          <p:cNvSpPr>
            <a:spLocks noGrp="1" noChangeArrowheads="1"/>
          </p:cNvSpPr>
          <p:nvPr>
            <p:ph type="dt" sz="half" idx="12"/>
          </p:nvPr>
        </p:nvSpPr>
        <p:spPr>
          <a:xfrm>
            <a:off x="1143000" y="6477000"/>
            <a:ext cx="2133600" cy="476250"/>
          </a:xfrm>
        </p:spPr>
        <p:txBody>
          <a:bodyPr/>
          <a:lstStyle>
            <a:lvl1pPr>
              <a:defRPr smtClean="0"/>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413932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1CB95AC3-10FB-43FB-A2DE-3CEE6D282FCE}" type="slidenum">
              <a:rPr lang="en-US">
                <a:solidFill>
                  <a:srgbClr val="000000"/>
                </a:solidFill>
              </a:rPr>
              <a:pPr>
                <a:defRPr/>
              </a:pPr>
              <a:t>‹#›</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ERCOT Public</a:t>
            </a:r>
          </a:p>
        </p:txBody>
      </p:sp>
      <p:sp>
        <p:nvSpPr>
          <p:cNvPr id="9" name="Rectangle 4"/>
          <p:cNvSpPr>
            <a:spLocks noGrp="1" noChangeArrowheads="1"/>
          </p:cNvSpPr>
          <p:nvPr>
            <p:ph type="dt" sz="half" idx="12"/>
          </p:nvPr>
        </p:nvSpPr>
        <p:spPr>
          <a:ln/>
        </p:spPr>
        <p:txBody>
          <a:bodyPr/>
          <a:lstStyle>
            <a:lvl1pPr>
              <a:defRPr/>
            </a:lvl1pPr>
          </a:lstStyle>
          <a:p>
            <a:pPr>
              <a:defRPr/>
            </a:pPr>
            <a:r>
              <a:rPr lang="en-US" smtClean="0">
                <a:solidFill>
                  <a:srgbClr val="000000"/>
                </a:solidFill>
              </a:rPr>
              <a:t>February 2015</a:t>
            </a:r>
            <a:endParaRPr lang="en-US" dirty="0">
              <a:solidFill>
                <a:srgbClr val="000000"/>
              </a:solidFill>
            </a:endParaRPr>
          </a:p>
        </p:txBody>
      </p:sp>
    </p:spTree>
    <p:extLst>
      <p:ext uri="{BB962C8B-B14F-4D97-AF65-F5344CB8AC3E}">
        <p14:creationId xmlns:p14="http://schemas.microsoft.com/office/powerpoint/2010/main" val="1276380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2.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2.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image" Target="../media/image2.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theme" Target="../theme/theme4.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p:nvPicPr>
        <p:blipFill rotWithShape="1">
          <a:blip r:embed="rId6">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February 2015</a:t>
            </a:r>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ERCOT Public</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 id="2147493477" r:id="rId4"/>
  </p:sldLayoutIdLst>
  <p:timing>
    <p:tnLst>
      <p:par>
        <p:cTn id="1" dur="indefinite" restart="never" nodeType="tmRoot"/>
      </p:par>
    </p:tnLst>
  </p:timing>
  <p:hf sldNum="0"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February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3198816024"/>
      </p:ext>
    </p:extLst>
  </p:cSld>
  <p:clrMap bg1="lt1" tx1="dk1" bg2="lt2" tx2="dk2" accent1="accent1" accent2="accent2" accent3="accent3" accent4="accent4" accent5="accent5" accent6="accent6" hlink="hlink" folHlink="folHlink"/>
  <p:sldLayoutIdLst>
    <p:sldLayoutId id="2147493480" r:id="rId1"/>
    <p:sldLayoutId id="2147493481" r:id="rId2"/>
    <p:sldLayoutId id="2147493482" r:id="rId3"/>
    <p:sldLayoutId id="2147493483" r:id="rId4"/>
    <p:sldLayoutId id="2147493484" r:id="rId5"/>
    <p:sldLayoutId id="2147493485" r:id="rId6"/>
    <p:sldLayoutId id="2147493486" r:id="rId7"/>
    <p:sldLayoutId id="2147493487" r:id="rId8"/>
    <p:sldLayoutId id="2147493488" r:id="rId9"/>
    <p:sldLayoutId id="2147493489" r:id="rId10"/>
    <p:sldLayoutId id="2147493490"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February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2774150221"/>
      </p:ext>
    </p:extLst>
  </p:cSld>
  <p:clrMap bg1="lt1" tx1="dk1" bg2="lt2" tx2="dk2" accent1="accent1" accent2="accent2" accent3="accent3" accent4="accent4" accent5="accent5" accent6="accent6" hlink="hlink" folHlink="folHlink"/>
  <p:sldLayoutIdLst>
    <p:sldLayoutId id="2147493492" r:id="rId1"/>
    <p:sldLayoutId id="2147493493" r:id="rId2"/>
    <p:sldLayoutId id="2147493494" r:id="rId3"/>
    <p:sldLayoutId id="2147493495" r:id="rId4"/>
    <p:sldLayoutId id="2147493496" r:id="rId5"/>
    <p:sldLayoutId id="2147493497" r:id="rId6"/>
    <p:sldLayoutId id="2147493498" r:id="rId7"/>
    <p:sldLayoutId id="2147493499" r:id="rId8"/>
    <p:sldLayoutId id="2147493500" r:id="rId9"/>
    <p:sldLayoutId id="2147493501" r:id="rId10"/>
    <p:sldLayoutId id="2147493502"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defTabSz="914400" fontAlgn="base">
              <a:spcBef>
                <a:spcPct val="0"/>
              </a:spcBef>
              <a:spcAft>
                <a:spcPct val="0"/>
              </a:spcAft>
              <a:defRPr/>
            </a:pPr>
            <a:fld id="{A358B131-1F6E-415A-B53B-329E77A48CAE}" type="slidenum">
              <a:rPr lang="en-US">
                <a:solidFill>
                  <a:srgbClr val="000000"/>
                </a:solidFill>
              </a:rPr>
              <a:pPr defTabSz="914400" fontAlgn="base">
                <a:spcBef>
                  <a:spcPct val="0"/>
                </a:spcBef>
                <a:spcAft>
                  <a:spcPct val="0"/>
                </a:spcAft>
                <a:defRPr/>
              </a:pPr>
              <a:t>‹#›</a:t>
            </a:fld>
            <a:endParaRPr lang="en-US">
              <a:solidFill>
                <a:srgbClr val="000000"/>
              </a:solidFill>
            </a:endParaRPr>
          </a:p>
        </p:txBody>
      </p:sp>
      <p:sp>
        <p:nvSpPr>
          <p:cNvPr id="1028" name="Rectangle 7"/>
          <p:cNvSpPr>
            <a:spLocks noChangeArrowheads="1"/>
          </p:cNvSpPr>
          <p:nvPr/>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fontAlgn="base">
              <a:spcBef>
                <a:spcPct val="0"/>
              </a:spcBef>
              <a:spcAft>
                <a:spcPct val="0"/>
              </a:spcAft>
            </a:pPr>
            <a:endParaRPr lang="en-US">
              <a:solidFill>
                <a:srgbClr val="000000"/>
              </a:solidFill>
              <a:cs typeface="Arial" charset="0"/>
            </a:endParaRPr>
          </a:p>
        </p:txBody>
      </p:sp>
      <p:pic>
        <p:nvPicPr>
          <p:cNvPr id="1029" name="Picture 8" descr="logo_C"/>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6289675"/>
            <a:ext cx="85407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cs typeface="+mn-cs"/>
              </a:defRPr>
            </a:lvl1pPr>
          </a:lstStyle>
          <a:p>
            <a:pPr defTabSz="914400" fontAlgn="base">
              <a:spcBef>
                <a:spcPct val="0"/>
              </a:spcBef>
              <a:spcAft>
                <a:spcPct val="0"/>
              </a:spcAft>
              <a:defRPr/>
            </a:pPr>
            <a:r>
              <a:rPr lang="en-US">
                <a:solidFill>
                  <a:srgbClr val="000000"/>
                </a:solidFill>
              </a:rPr>
              <a:t>ERCOT Public</a:t>
            </a:r>
          </a:p>
        </p:txBody>
      </p:sp>
      <p:sp>
        <p:nvSpPr>
          <p:cNvPr id="1032" name="Line 11"/>
          <p:cNvSpPr>
            <a:spLocks noChangeShapeType="1"/>
          </p:cNvSpPr>
          <p:nvPr/>
        </p:nvSpPr>
        <p:spPr bwMode="auto">
          <a:xfrm>
            <a:off x="1069975" y="6457950"/>
            <a:ext cx="0" cy="21907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cs typeface="+mn-cs"/>
              </a:defRPr>
            </a:lvl1pPr>
          </a:lstStyle>
          <a:p>
            <a:pPr defTabSz="914400" fontAlgn="base">
              <a:spcBef>
                <a:spcPct val="0"/>
              </a:spcBef>
              <a:spcAft>
                <a:spcPct val="0"/>
              </a:spcAft>
              <a:defRPr/>
            </a:pPr>
            <a:r>
              <a:rPr lang="en-US" smtClean="0">
                <a:solidFill>
                  <a:srgbClr val="000000"/>
                </a:solidFill>
              </a:rPr>
              <a:t>February 2015</a:t>
            </a:r>
            <a:endParaRPr lang="en-US" dirty="0">
              <a:solidFill>
                <a:srgbClr val="000000"/>
              </a:solidFill>
            </a:endParaRPr>
          </a:p>
        </p:txBody>
      </p:sp>
      <p:sp>
        <p:nvSpPr>
          <p:cNvPr id="1034" name="Line 12"/>
          <p:cNvSpPr>
            <a:spLocks noChangeShapeType="1"/>
          </p:cNvSpPr>
          <p:nvPr/>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pPr defTabSz="914400" fontAlgn="base">
              <a:spcBef>
                <a:spcPct val="0"/>
              </a:spcBef>
              <a:spcAft>
                <a:spcPct val="0"/>
              </a:spcAft>
            </a:pPr>
            <a:endParaRPr lang="en-US">
              <a:solidFill>
                <a:srgbClr val="000000"/>
              </a:solidFill>
              <a:cs typeface="Arial" charset="0"/>
            </a:endParaRPr>
          </a:p>
        </p:txBody>
      </p:sp>
      <p:sp>
        <p:nvSpPr>
          <p:cNvPr id="1035"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defTabSz="914400" fontAlgn="base">
              <a:spcBef>
                <a:spcPct val="0"/>
              </a:spcBef>
              <a:spcAft>
                <a:spcPct val="0"/>
              </a:spcAft>
            </a:pPr>
            <a:fld id="{A9AB3048-F455-4A6C-AB20-509BC68DBB60}" type="slidenum">
              <a:rPr lang="en-US" sz="1200">
                <a:solidFill>
                  <a:srgbClr val="000000"/>
                </a:solidFill>
                <a:cs typeface="Arial" charset="0"/>
              </a:rPr>
              <a:pPr algn="ctr" defTabSz="914400" fontAlgn="base">
                <a:spcBef>
                  <a:spcPct val="0"/>
                </a:spcBef>
                <a:spcAft>
                  <a:spcPct val="0"/>
                </a:spcAft>
              </a:pPr>
              <a:t>‹#›</a:t>
            </a:fld>
            <a:endParaRPr lang="en-US" sz="1200">
              <a:solidFill>
                <a:srgbClr val="000000"/>
              </a:solidFill>
              <a:cs typeface="Arial" charset="0"/>
            </a:endParaRPr>
          </a:p>
        </p:txBody>
      </p:sp>
    </p:spTree>
    <p:extLst>
      <p:ext uri="{BB962C8B-B14F-4D97-AF65-F5344CB8AC3E}">
        <p14:creationId xmlns:p14="http://schemas.microsoft.com/office/powerpoint/2010/main" val="2161573961"/>
      </p:ext>
    </p:extLst>
  </p:cSld>
  <p:clrMap bg1="lt1" tx1="dk1" bg2="lt2" tx2="dk2" accent1="accent1" accent2="accent2" accent3="accent3" accent4="accent4" accent5="accent5" accent6="accent6" hlink="hlink" folHlink="folHlink"/>
  <p:sldLayoutIdLst>
    <p:sldLayoutId id="2147493504" r:id="rId1"/>
    <p:sldLayoutId id="2147493505" r:id="rId2"/>
    <p:sldLayoutId id="2147493506" r:id="rId3"/>
    <p:sldLayoutId id="2147493507" r:id="rId4"/>
    <p:sldLayoutId id="2147493508" r:id="rId5"/>
    <p:sldLayoutId id="2147493509" r:id="rId6"/>
    <p:sldLayoutId id="2147493510" r:id="rId7"/>
    <p:sldLayoutId id="2147493511" r:id="rId8"/>
    <p:sldLayoutId id="2147493512" r:id="rId9"/>
    <p:sldLayoutId id="2147493513" r:id="rId10"/>
    <p:sldLayoutId id="2147493514" r:id="rId11"/>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8"/>
          <p:cNvSpPr>
            <a:spLocks noGrp="1" noChangeArrowheads="1"/>
          </p:cNvSpPr>
          <p:nvPr>
            <p:ph type="ctrTitle"/>
          </p:nvPr>
        </p:nvSpPr>
        <p:spPr>
          <a:xfrm>
            <a:off x="2333625" y="1905000"/>
            <a:ext cx="6019800" cy="1238250"/>
          </a:xfrm>
        </p:spPr>
        <p:txBody>
          <a:bodyPr/>
          <a:lstStyle/>
          <a:p>
            <a:pPr eaLnBrk="1" hangingPunct="1"/>
            <a:r>
              <a:rPr lang="en-US" dirty="0" smtClean="0"/>
              <a:t>Information Technology Report</a:t>
            </a:r>
          </a:p>
        </p:txBody>
      </p:sp>
      <p:sp>
        <p:nvSpPr>
          <p:cNvPr id="5123" name="Rectangle 20"/>
          <p:cNvSpPr>
            <a:spLocks noGrp="1" noChangeArrowheads="1"/>
          </p:cNvSpPr>
          <p:nvPr>
            <p:ph type="subTitle" idx="1"/>
          </p:nvPr>
        </p:nvSpPr>
        <p:spPr/>
        <p:txBody>
          <a:bodyPr/>
          <a:lstStyle/>
          <a:p>
            <a:pPr eaLnBrk="1" hangingPunct="1"/>
            <a:r>
              <a:rPr lang="en-US" dirty="0" smtClean="0"/>
              <a:t>Dave Pagliai</a:t>
            </a:r>
          </a:p>
          <a:p>
            <a:pPr eaLnBrk="1" hangingPunct="1"/>
            <a:r>
              <a:rPr lang="en-US" dirty="0" smtClean="0"/>
              <a:t>Manager, IT Support Services</a:t>
            </a:r>
          </a:p>
        </p:txBody>
      </p:sp>
      <p:sp>
        <p:nvSpPr>
          <p:cNvPr id="512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000000"/>
                </a:solidFill>
              </a:rPr>
              <a:t>February 2015</a:t>
            </a:r>
            <a:endParaRPr lang="en-US" dirty="0">
              <a:solidFill>
                <a:srgbClr val="000000"/>
              </a:solidFill>
            </a:endParaRPr>
          </a:p>
        </p:txBody>
      </p:sp>
      <p:sp>
        <p:nvSpPr>
          <p:cNvPr id="512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solidFill>
                  <a:srgbClr val="000000"/>
                </a:solidFill>
              </a:rPr>
              <a:t>ERCOT Public</a:t>
            </a:r>
          </a:p>
        </p:txBody>
      </p:sp>
    </p:spTree>
    <p:extLst>
      <p:ext uri="{BB962C8B-B14F-4D97-AF65-F5344CB8AC3E}">
        <p14:creationId xmlns:p14="http://schemas.microsoft.com/office/powerpoint/2010/main" val="2297041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t>ERCOT Public</a:t>
            </a:r>
          </a:p>
        </p:txBody>
      </p:sp>
      <p:sp>
        <p:nvSpPr>
          <p:cNvPr id="6147" name="Date Placeholder 5"/>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t>February 2015</a:t>
            </a:r>
            <a:endParaRPr lang="en-US" dirty="0"/>
          </a:p>
        </p:txBody>
      </p:sp>
      <p:sp>
        <p:nvSpPr>
          <p:cNvPr id="6148" name="Rectangle 2"/>
          <p:cNvSpPr>
            <a:spLocks noGrp="1" noChangeArrowheads="1"/>
          </p:cNvSpPr>
          <p:nvPr>
            <p:ph type="title"/>
          </p:nvPr>
        </p:nvSpPr>
        <p:spPr/>
        <p:txBody>
          <a:bodyPr/>
          <a:lstStyle/>
          <a:p>
            <a:pPr eaLnBrk="1" hangingPunct="1"/>
            <a:r>
              <a:rPr lang="en-US" dirty="0" smtClean="0"/>
              <a:t>Incident Report Highlights</a:t>
            </a:r>
          </a:p>
        </p:txBody>
      </p:sp>
      <p:sp>
        <p:nvSpPr>
          <p:cNvPr id="4101" name="Rectangle 3"/>
          <p:cNvSpPr>
            <a:spLocks noGrp="1" noChangeArrowheads="1"/>
          </p:cNvSpPr>
          <p:nvPr>
            <p:ph type="body" idx="1"/>
          </p:nvPr>
        </p:nvSpPr>
        <p:spPr>
          <a:xfrm>
            <a:off x="152400" y="685800"/>
            <a:ext cx="8686800" cy="5410200"/>
          </a:xfrm>
          <a:ln>
            <a:miter lim="800000"/>
            <a:headEnd/>
            <a:tailEnd/>
          </a:ln>
        </p:spPr>
        <p:txBody>
          <a:bodyPr/>
          <a:lstStyle/>
          <a:p>
            <a:pPr marL="0" indent="0">
              <a:spcBef>
                <a:spcPts val="400"/>
              </a:spcBef>
              <a:spcAft>
                <a:spcPts val="0"/>
              </a:spcAft>
              <a:buFontTx/>
              <a:buNone/>
              <a:defRPr/>
            </a:pPr>
            <a:r>
              <a:rPr lang="en-US" sz="1600" dirty="0" smtClean="0"/>
              <a:t>Service Availability – November/December</a:t>
            </a:r>
          </a:p>
          <a:p>
            <a:pPr lvl="1">
              <a:buClr>
                <a:srgbClr val="00B050"/>
              </a:buClr>
              <a:buFont typeface="Wingdings" pitchFamily="2" charset="2"/>
              <a:buChar char="ü"/>
              <a:defRPr/>
            </a:pPr>
            <a:r>
              <a:rPr lang="en-US" sz="1600" dirty="0" smtClean="0"/>
              <a:t>Retail </a:t>
            </a:r>
            <a:r>
              <a:rPr lang="en-US" sz="1600" dirty="0" smtClean="0"/>
              <a:t>Market </a:t>
            </a:r>
            <a:r>
              <a:rPr lang="en-US" sz="1600" dirty="0"/>
              <a:t>IT </a:t>
            </a:r>
            <a:r>
              <a:rPr lang="en-US" sz="1600" dirty="0" smtClean="0"/>
              <a:t>systems met all SLA targets</a:t>
            </a:r>
          </a:p>
          <a:p>
            <a:pPr marL="0" indent="0">
              <a:buNone/>
            </a:pPr>
            <a:endParaRPr lang="en-US" sz="1600" dirty="0" smtClean="0"/>
          </a:p>
          <a:p>
            <a:pPr marL="0" indent="0">
              <a:buNone/>
            </a:pPr>
            <a:r>
              <a:rPr lang="en-US" sz="1600" dirty="0" smtClean="0"/>
              <a:t>Incidents </a:t>
            </a:r>
            <a:r>
              <a:rPr lang="en-US" sz="1600" dirty="0" smtClean="0"/>
              <a:t>&amp; Maintenance – </a:t>
            </a:r>
            <a:r>
              <a:rPr lang="en-US" sz="1600" dirty="0" smtClean="0"/>
              <a:t>January</a:t>
            </a:r>
            <a:endParaRPr lang="en-US" sz="1600" dirty="0" smtClean="0"/>
          </a:p>
          <a:p>
            <a:pPr lvl="1">
              <a:buFont typeface="Wingdings" panose="05000000000000000000" pitchFamily="2" charset="2"/>
              <a:buChar char="§"/>
            </a:pPr>
            <a:r>
              <a:rPr lang="en-US" sz="1600" dirty="0" smtClean="0"/>
              <a:t>01/18/15 – Retail Market planned maintenance outage (Site Failover)</a:t>
            </a:r>
          </a:p>
          <a:p>
            <a:pPr marL="0" indent="0">
              <a:buNone/>
            </a:pPr>
            <a:endParaRPr lang="en-US" sz="1600" dirty="0" smtClean="0"/>
          </a:p>
          <a:p>
            <a:pPr marL="0" indent="0">
              <a:buNone/>
            </a:pPr>
            <a:r>
              <a:rPr lang="en-US" sz="1600" dirty="0" smtClean="0"/>
              <a:t>March </a:t>
            </a:r>
            <a:r>
              <a:rPr lang="en-US" sz="1600" dirty="0" smtClean="0"/>
              <a:t>2015</a:t>
            </a:r>
          </a:p>
          <a:p>
            <a:pPr lvl="1">
              <a:buFont typeface="Wingdings" panose="05000000000000000000" pitchFamily="2" charset="2"/>
              <a:buChar char="§"/>
            </a:pPr>
            <a:r>
              <a:rPr lang="en-US" sz="1600" dirty="0" smtClean="0"/>
              <a:t>03/01/15 </a:t>
            </a:r>
            <a:r>
              <a:rPr lang="en-US" sz="1600" dirty="0"/>
              <a:t>– Retail Release</a:t>
            </a:r>
          </a:p>
          <a:p>
            <a:pPr marL="0" indent="0">
              <a:buNone/>
            </a:pPr>
            <a:endParaRPr lang="en-US" sz="1600" dirty="0"/>
          </a:p>
          <a:p>
            <a:pPr marL="0" indent="0">
              <a:buNone/>
            </a:pPr>
            <a:r>
              <a:rPr lang="en-US" sz="1600" dirty="0"/>
              <a:t>Supplemental AMS Interval Data Report Issue</a:t>
            </a:r>
          </a:p>
          <a:p>
            <a:pPr lvl="1">
              <a:buFont typeface="Wingdings" panose="05000000000000000000" pitchFamily="2" charset="2"/>
              <a:buChar char="§"/>
            </a:pPr>
            <a:r>
              <a:rPr lang="en-US" sz="1600" dirty="0"/>
              <a:t>No impacts to report in </a:t>
            </a:r>
            <a:r>
              <a:rPr lang="en-US" sz="1600" dirty="0" smtClean="0"/>
              <a:t>January</a:t>
            </a:r>
          </a:p>
          <a:p>
            <a:pPr lvl="1">
              <a:buFont typeface="Wingdings" panose="05000000000000000000" pitchFamily="2" charset="2"/>
              <a:buChar char="§"/>
            </a:pPr>
            <a:r>
              <a:rPr lang="en-US" sz="1600" dirty="0" smtClean="0"/>
              <a:t>Long term solution being tested</a:t>
            </a:r>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lvl="2"/>
            <a:endParaRPr lang="en-US" sz="1400" dirty="0" smtClean="0"/>
          </a:p>
          <a:p>
            <a:pPr lvl="2"/>
            <a:endParaRPr lang="en-US" sz="1400" dirty="0"/>
          </a:p>
        </p:txBody>
      </p:sp>
    </p:spTree>
    <p:extLst>
      <p:ext uri="{BB962C8B-B14F-4D97-AF65-F5344CB8AC3E}">
        <p14:creationId xmlns:p14="http://schemas.microsoft.com/office/powerpoint/2010/main" val="34153839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MarkeTrak</a:t>
            </a:r>
            <a:r>
              <a:rPr lang="en-US" dirty="0" smtClean="0"/>
              <a:t> Performance</a:t>
            </a:r>
            <a:endParaRPr lang="en-US" dirty="0"/>
          </a:p>
        </p:txBody>
      </p:sp>
      <p:sp>
        <p:nvSpPr>
          <p:cNvPr id="4" name="Footer Placeholder 3"/>
          <p:cNvSpPr>
            <a:spLocks noGrp="1"/>
          </p:cNvSpPr>
          <p:nvPr>
            <p:ph type="ftr" sz="quarter" idx="11"/>
          </p:nvPr>
        </p:nvSpPr>
        <p:spPr/>
        <p:txBody>
          <a:bodyPr/>
          <a:lstStyle/>
          <a:p>
            <a:pPr>
              <a:defRPr/>
            </a:pPr>
            <a:r>
              <a:rPr lang="en-US" smtClean="0"/>
              <a:t>ERCOT Public</a:t>
            </a:r>
            <a:endParaRPr lang="en-US"/>
          </a:p>
        </p:txBody>
      </p:sp>
      <p:sp>
        <p:nvSpPr>
          <p:cNvPr id="5" name="Date Placeholder 4"/>
          <p:cNvSpPr>
            <a:spLocks noGrp="1"/>
          </p:cNvSpPr>
          <p:nvPr>
            <p:ph type="dt" sz="half" idx="12"/>
          </p:nvPr>
        </p:nvSpPr>
        <p:spPr/>
        <p:txBody>
          <a:bodyPr/>
          <a:lstStyle/>
          <a:p>
            <a:pPr>
              <a:defRPr/>
            </a:pPr>
            <a:r>
              <a:rPr lang="en-US" smtClean="0"/>
              <a:t>February 2015</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276" y="1021491"/>
            <a:ext cx="8461479" cy="48191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4439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dirty="0">
                <a:solidFill>
                  <a:srgbClr val="000000"/>
                </a:solidFill>
              </a:rPr>
              <a:t>ERCOT Public</a:t>
            </a:r>
          </a:p>
        </p:txBody>
      </p:sp>
      <p:sp>
        <p:nvSpPr>
          <p:cNvPr id="6147" name="Date Placeholder 5"/>
          <p:cNvSpPr>
            <a:spLocks noGrp="1"/>
          </p:cNvSpPr>
          <p:nvPr>
            <p:ph type="dt"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mtClean="0">
                <a:solidFill>
                  <a:srgbClr val="000000"/>
                </a:solidFill>
              </a:rPr>
              <a:t>February 2015</a:t>
            </a:r>
            <a:endParaRPr lang="en-US" dirty="0">
              <a:solidFill>
                <a:srgbClr val="000000"/>
              </a:solidFill>
            </a:endParaRPr>
          </a:p>
        </p:txBody>
      </p:sp>
      <p:sp>
        <p:nvSpPr>
          <p:cNvPr id="6148" name="Rectangle 2"/>
          <p:cNvSpPr>
            <a:spLocks noGrp="1" noChangeArrowheads="1"/>
          </p:cNvSpPr>
          <p:nvPr>
            <p:ph type="title"/>
          </p:nvPr>
        </p:nvSpPr>
        <p:spPr/>
        <p:txBody>
          <a:bodyPr/>
          <a:lstStyle/>
          <a:p>
            <a:pPr eaLnBrk="1" hangingPunct="1"/>
            <a:r>
              <a:rPr lang="en-US" dirty="0" smtClean="0"/>
              <a:t>Browser Upgrade Project</a:t>
            </a:r>
          </a:p>
        </p:txBody>
      </p:sp>
      <p:sp>
        <p:nvSpPr>
          <p:cNvPr id="4101" name="Rectangle 3"/>
          <p:cNvSpPr>
            <a:spLocks noGrp="1" noChangeArrowheads="1"/>
          </p:cNvSpPr>
          <p:nvPr>
            <p:ph type="body" idx="1"/>
          </p:nvPr>
        </p:nvSpPr>
        <p:spPr>
          <a:xfrm>
            <a:off x="152400" y="685800"/>
            <a:ext cx="8458200" cy="5410200"/>
          </a:xfrm>
          <a:ln>
            <a:miter lim="800000"/>
            <a:headEnd/>
            <a:tailEnd/>
          </a:ln>
        </p:spPr>
        <p:txBody>
          <a:bodyPr/>
          <a:lstStyle/>
          <a:p>
            <a:pPr lvl="0">
              <a:buFont typeface="Wingdings" panose="05000000000000000000" pitchFamily="2" charset="2"/>
              <a:buChar char="§"/>
            </a:pPr>
            <a:endParaRPr lang="en-US" sz="1600" dirty="0" smtClean="0"/>
          </a:p>
          <a:p>
            <a:pPr marL="0" lvl="0" indent="0">
              <a:buNone/>
            </a:pPr>
            <a:r>
              <a:rPr lang="en-US" sz="1600" dirty="0" smtClean="0"/>
              <a:t>ERCOT Application Browser Support</a:t>
            </a:r>
          </a:p>
          <a:p>
            <a:pPr lvl="1">
              <a:buFont typeface="Wingdings" panose="05000000000000000000" pitchFamily="2" charset="2"/>
              <a:buChar char="§"/>
            </a:pPr>
            <a:r>
              <a:rPr lang="en-US" sz="1600" dirty="0" smtClean="0"/>
              <a:t>ERCOT </a:t>
            </a:r>
            <a:r>
              <a:rPr lang="en-US" sz="1600" dirty="0"/>
              <a:t>intends to support IE 8 into 2016.  The market will be given adequate time to migrate to a newer browser before ERCOT discontinues IE8 support.</a:t>
            </a:r>
          </a:p>
          <a:p>
            <a:pPr lvl="1">
              <a:buFont typeface="Wingdings" panose="05000000000000000000" pitchFamily="2" charset="2"/>
              <a:buChar char="§"/>
            </a:pPr>
            <a:r>
              <a:rPr lang="en-US" sz="1600" dirty="0" smtClean="0"/>
              <a:t>ERCOT is </a:t>
            </a:r>
            <a:r>
              <a:rPr lang="en-US" sz="1600" dirty="0"/>
              <a:t>testing IE </a:t>
            </a:r>
            <a:r>
              <a:rPr lang="en-US" sz="1600" dirty="0" smtClean="0"/>
              <a:t>9, 10, </a:t>
            </a:r>
            <a:r>
              <a:rPr lang="en-US" sz="1600" dirty="0"/>
              <a:t>and 11 in both native and compatibility mode to determine what needs to be fixed in the ERCOT applications.  That work will continue through Q1.</a:t>
            </a:r>
          </a:p>
          <a:p>
            <a:pPr lvl="1">
              <a:buFont typeface="Wingdings" panose="05000000000000000000" pitchFamily="2" charset="2"/>
              <a:buChar char="§"/>
            </a:pPr>
            <a:r>
              <a:rPr lang="en-US" sz="1600" dirty="0"/>
              <a:t>The mitigation projects and change requests resulting from the testing will be submitted through the normal ERCOT project process in Q2, to be prioritized and delivered through the normal ERCOT release process.  The release schedule for those projects will determine when the applications are fully supported on the newer browsers.</a:t>
            </a:r>
          </a:p>
          <a:p>
            <a:pPr lvl="1">
              <a:buFont typeface="Wingdings" panose="05000000000000000000" pitchFamily="2" charset="2"/>
              <a:buChar char="§"/>
            </a:pPr>
            <a:r>
              <a:rPr lang="en-US" sz="1600" dirty="0"/>
              <a:t>There are no current plans to expand the number of browsers supported by the ERCOT applications beyond IE </a:t>
            </a:r>
            <a:r>
              <a:rPr lang="en-US" sz="1600" dirty="0" smtClean="0"/>
              <a:t>9, 10, </a:t>
            </a:r>
            <a:r>
              <a:rPr lang="en-US" sz="1600" dirty="0"/>
              <a:t>and 11.</a:t>
            </a:r>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marL="0" indent="0">
              <a:buNone/>
            </a:pPr>
            <a:endParaRPr lang="en-US" sz="1600" dirty="0" smtClean="0"/>
          </a:p>
          <a:p>
            <a:pPr marL="0" indent="0">
              <a:buNone/>
            </a:pPr>
            <a:endParaRPr lang="en-US" sz="1600" dirty="0"/>
          </a:p>
          <a:p>
            <a:pPr lvl="2"/>
            <a:endParaRPr lang="en-US" sz="1400" dirty="0" smtClean="0"/>
          </a:p>
          <a:p>
            <a:pPr lvl="2"/>
            <a:endParaRPr lang="en-US" sz="1400" dirty="0"/>
          </a:p>
        </p:txBody>
      </p:sp>
    </p:spTree>
    <p:extLst>
      <p:ext uri="{BB962C8B-B14F-4D97-AF65-F5344CB8AC3E}">
        <p14:creationId xmlns:p14="http://schemas.microsoft.com/office/powerpoint/2010/main" val="906949003"/>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Public</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1BECF69A8095C47A5FDC36D937BFC94" ma:contentTypeVersion="0" ma:contentTypeDescription="Create a new document." ma:contentTypeScope="" ma:versionID="51e0dcd167c135bf5b35199a55219b83">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www.w3.org/XML/1998/namespace"/>
    <ds:schemaRef ds:uri="http://purl.org/dc/dcmitype/"/>
    <ds:schemaRef ds:uri="http://schemas.microsoft.com/office/infopath/2007/PartnerControls"/>
    <ds:schemaRef ds:uri="http://schemas.microsoft.com/office/2006/documentManagement/types"/>
    <ds:schemaRef ds:uri="http://purl.org/dc/terms/"/>
    <ds:schemaRef ds:uri="http://purl.org/dc/elements/1.1/"/>
    <ds:schemaRef ds:uri="http://schemas.openxmlformats.org/package/2006/metadata/core-properties"/>
    <ds:schemaRef ds:uri="c34af464-7aa1-4edd-9be4-83dffc1cb926"/>
    <ds:schemaRef ds:uri="http://schemas.microsoft.com/office/2006/metadata/properties"/>
  </ds:schemaRefs>
</ds:datastoreItem>
</file>

<file path=customXml/itemProps3.xml><?xml version="1.0" encoding="utf-8"?>
<ds:datastoreItem xmlns:ds="http://schemas.openxmlformats.org/officeDocument/2006/customXml" ds:itemID="{C766D08B-9BD9-4F52-9876-573EE2900B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7054</TotalTime>
  <Words>100</Words>
  <Application>Microsoft Office PowerPoint</Application>
  <PresentationFormat>On-screen Show (4:3)</PresentationFormat>
  <Paragraphs>60</Paragraphs>
  <Slides>4</Slides>
  <Notes>2</Notes>
  <HiddenSlides>0</HiddenSlides>
  <MMClips>0</MMClips>
  <ScaleCrop>false</ScaleCrop>
  <HeadingPairs>
    <vt:vector size="4" baseType="variant">
      <vt:variant>
        <vt:lpstr>Theme</vt:lpstr>
      </vt:variant>
      <vt:variant>
        <vt:i4>4</vt:i4>
      </vt:variant>
      <vt:variant>
        <vt:lpstr>Slide Titles</vt:lpstr>
      </vt:variant>
      <vt:variant>
        <vt:i4>4</vt:i4>
      </vt:variant>
    </vt:vector>
  </HeadingPairs>
  <TitlesOfParts>
    <vt:vector size="8" baseType="lpstr">
      <vt:lpstr>Custom Design</vt:lpstr>
      <vt:lpstr>1_Custom Design</vt:lpstr>
      <vt:lpstr>2_Custom Design</vt:lpstr>
      <vt:lpstr>3_Custom Design</vt:lpstr>
      <vt:lpstr>Information Technology Report</vt:lpstr>
      <vt:lpstr>Incident Report Highlights</vt:lpstr>
      <vt:lpstr>MarkeTrak Performance</vt:lpstr>
      <vt:lpstr>Browser Upgrade Project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Pagliai, Dave</cp:lastModifiedBy>
  <cp:revision>319</cp:revision>
  <cp:lastPrinted>2014-05-01T15:23:10Z</cp:lastPrinted>
  <dcterms:created xsi:type="dcterms:W3CDTF">2010-04-12T23:12:02Z</dcterms:created>
  <dcterms:modified xsi:type="dcterms:W3CDTF">2015-02-09T08:45:45Z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0x01010021BECF69A8095C47A5FDC36D937BFC94</vt:lpwstr>
  </property>
</Properties>
</file>