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2"/>
  </p:notesMasterIdLst>
  <p:handoutMasterIdLst>
    <p:handoutMasterId r:id="rId13"/>
  </p:handoutMasterIdLst>
  <p:sldIdLst>
    <p:sldId id="401" r:id="rId8"/>
    <p:sldId id="406" r:id="rId9"/>
    <p:sldId id="407" r:id="rId10"/>
    <p:sldId id="403" r:id="rId11"/>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5" autoAdjust="0"/>
    <p:restoredTop sz="94595" autoAdjust="0"/>
  </p:normalViewPr>
  <p:slideViewPr>
    <p:cSldViewPr snapToGrid="0" snapToObjects="1">
      <p:cViewPr varScale="1">
        <p:scale>
          <a:sx n="116" d="100"/>
          <a:sy n="116" d="100"/>
        </p:scale>
        <p:origin x="-1092" y="-10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2/9/2015</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2/9/2015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4C8E96-8577-4B68-8064-BDBA256C085D}" type="slidenum">
              <a:rPr lang="en-US" smtClean="0"/>
              <a:pPr>
                <a:defRPr/>
              </a:pPr>
              <a:t>2</a:t>
            </a:fld>
            <a:endParaRPr lang="en-US"/>
          </a:p>
        </p:txBody>
      </p:sp>
    </p:spTree>
    <p:extLst>
      <p:ext uri="{BB962C8B-B14F-4D97-AF65-F5344CB8AC3E}">
        <p14:creationId xmlns:p14="http://schemas.microsoft.com/office/powerpoint/2010/main" val="345666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Information Technology Report</a:t>
            </a:r>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February 2015</a:t>
            </a:r>
            <a:endParaRPr lang="en-US" dirty="0"/>
          </a:p>
        </p:txBody>
      </p:sp>
      <p:sp>
        <p:nvSpPr>
          <p:cNvPr id="6148" name="Rectangle 2"/>
          <p:cNvSpPr>
            <a:spLocks noGrp="1" noChangeArrowheads="1"/>
          </p:cNvSpPr>
          <p:nvPr>
            <p:ph type="title"/>
          </p:nvPr>
        </p:nvSpPr>
        <p:spPr/>
        <p:txBody>
          <a:bodyPr/>
          <a:lstStyle/>
          <a:p>
            <a:pPr eaLnBrk="1" hangingPunct="1"/>
            <a:r>
              <a:rPr lang="en-US" dirty="0" smtClean="0"/>
              <a:t>Incident Report Highlights</a:t>
            </a:r>
          </a:p>
        </p:txBody>
      </p:sp>
      <p:sp>
        <p:nvSpPr>
          <p:cNvPr id="4101" name="Rectangle 3"/>
          <p:cNvSpPr>
            <a:spLocks noGrp="1" noChangeArrowheads="1"/>
          </p:cNvSpPr>
          <p:nvPr>
            <p:ph type="body" idx="1"/>
          </p:nvPr>
        </p:nvSpPr>
        <p:spPr>
          <a:xfrm>
            <a:off x="152400" y="685800"/>
            <a:ext cx="8686800" cy="5410200"/>
          </a:xfrm>
          <a:ln>
            <a:miter lim="800000"/>
            <a:headEnd/>
            <a:tailEnd/>
          </a:ln>
        </p:spPr>
        <p:txBody>
          <a:bodyPr/>
          <a:lstStyle/>
          <a:p>
            <a:pPr marL="0" indent="0">
              <a:spcBef>
                <a:spcPts val="400"/>
              </a:spcBef>
              <a:spcAft>
                <a:spcPts val="0"/>
              </a:spcAft>
              <a:buFontTx/>
              <a:buNone/>
              <a:defRPr/>
            </a:pPr>
            <a:r>
              <a:rPr lang="en-US" sz="1600" dirty="0" smtClean="0"/>
              <a:t>Service Availability – November/December</a:t>
            </a:r>
          </a:p>
          <a:p>
            <a:pPr lvl="1">
              <a:buClr>
                <a:srgbClr val="00B050"/>
              </a:buClr>
              <a:buFont typeface="Wingdings" pitchFamily="2" charset="2"/>
              <a:buChar char="ü"/>
              <a:defRPr/>
            </a:pPr>
            <a:r>
              <a:rPr lang="en-US" sz="1600" dirty="0" smtClean="0"/>
              <a:t>Retail </a:t>
            </a:r>
            <a:r>
              <a:rPr lang="en-US" sz="1600" dirty="0" smtClean="0"/>
              <a:t>Market </a:t>
            </a:r>
            <a:r>
              <a:rPr lang="en-US" sz="1600" dirty="0"/>
              <a:t>IT </a:t>
            </a:r>
            <a:r>
              <a:rPr lang="en-US" sz="1600" dirty="0" smtClean="0"/>
              <a:t>systems met all SLA targets</a:t>
            </a:r>
          </a:p>
          <a:p>
            <a:pPr marL="0" indent="0">
              <a:buNone/>
            </a:pPr>
            <a:endParaRPr lang="en-US" sz="1600" dirty="0" smtClean="0"/>
          </a:p>
          <a:p>
            <a:pPr marL="0" indent="0">
              <a:buNone/>
            </a:pPr>
            <a:r>
              <a:rPr lang="en-US" sz="1600" dirty="0" smtClean="0"/>
              <a:t>Incidents </a:t>
            </a:r>
            <a:r>
              <a:rPr lang="en-US" sz="1600" dirty="0" smtClean="0"/>
              <a:t>&amp; Maintenance – </a:t>
            </a:r>
            <a:r>
              <a:rPr lang="en-US" sz="1600" dirty="0" smtClean="0"/>
              <a:t>January</a:t>
            </a:r>
            <a:endParaRPr lang="en-US" sz="1600" dirty="0" smtClean="0"/>
          </a:p>
          <a:p>
            <a:pPr lvl="1">
              <a:buFont typeface="Wingdings" panose="05000000000000000000" pitchFamily="2" charset="2"/>
              <a:buChar char="§"/>
            </a:pPr>
            <a:r>
              <a:rPr lang="en-US" sz="1600" dirty="0" smtClean="0"/>
              <a:t>01/18/15 – Retail Market planned maintenance outage (Site Failover)</a:t>
            </a:r>
          </a:p>
          <a:p>
            <a:pPr marL="0" indent="0">
              <a:buNone/>
            </a:pPr>
            <a:endParaRPr lang="en-US" sz="1600" dirty="0" smtClean="0"/>
          </a:p>
          <a:p>
            <a:pPr marL="0" indent="0">
              <a:buNone/>
            </a:pPr>
            <a:r>
              <a:rPr lang="en-US" sz="1600" dirty="0" smtClean="0"/>
              <a:t>March </a:t>
            </a:r>
            <a:r>
              <a:rPr lang="en-US" sz="1600" dirty="0" smtClean="0"/>
              <a:t>2015</a:t>
            </a:r>
          </a:p>
          <a:p>
            <a:pPr lvl="1">
              <a:buFont typeface="Wingdings" panose="05000000000000000000" pitchFamily="2" charset="2"/>
              <a:buChar char="§"/>
            </a:pPr>
            <a:r>
              <a:rPr lang="en-US" sz="1600" dirty="0" smtClean="0"/>
              <a:t>03/01/15 </a:t>
            </a:r>
            <a:r>
              <a:rPr lang="en-US" sz="1600" dirty="0"/>
              <a:t>– Retail Release</a:t>
            </a:r>
          </a:p>
          <a:p>
            <a:pPr marL="0" indent="0">
              <a:buNone/>
            </a:pPr>
            <a:endParaRPr lang="en-US" sz="1600" dirty="0"/>
          </a:p>
          <a:p>
            <a:pPr marL="0" indent="0">
              <a:buNone/>
            </a:pPr>
            <a:r>
              <a:rPr lang="en-US" sz="1600" dirty="0"/>
              <a:t>Supplemental AMS Interval Data Report Issue</a:t>
            </a:r>
          </a:p>
          <a:p>
            <a:pPr lvl="1">
              <a:buFont typeface="Wingdings" panose="05000000000000000000" pitchFamily="2" charset="2"/>
              <a:buChar char="§"/>
            </a:pPr>
            <a:r>
              <a:rPr lang="en-US" sz="1600" dirty="0"/>
              <a:t>No impacts to report in </a:t>
            </a:r>
            <a:r>
              <a:rPr lang="en-US" sz="1600" dirty="0" smtClean="0"/>
              <a:t>January</a:t>
            </a:r>
          </a:p>
          <a:p>
            <a:pPr lvl="1">
              <a:buFont typeface="Wingdings" panose="05000000000000000000" pitchFamily="2" charset="2"/>
              <a:buChar char="§"/>
            </a:pPr>
            <a:r>
              <a:rPr lang="en-US" sz="1600" dirty="0" smtClean="0"/>
              <a:t>Long term solution being tested</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341538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MarkeTrak</a:t>
            </a:r>
            <a:r>
              <a:rPr lang="en-US" dirty="0" smtClean="0"/>
              <a:t> Performance</a:t>
            </a:r>
            <a:endParaRPr lang="en-US"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
        <p:nvSpPr>
          <p:cNvPr id="5" name="Date Placeholder 4"/>
          <p:cNvSpPr>
            <a:spLocks noGrp="1"/>
          </p:cNvSpPr>
          <p:nvPr>
            <p:ph type="dt" sz="half" idx="12"/>
          </p:nvPr>
        </p:nvSpPr>
        <p:spPr/>
        <p:txBody>
          <a:bodyPr/>
          <a:lstStyle/>
          <a:p>
            <a:pPr>
              <a:defRPr/>
            </a:pPr>
            <a:r>
              <a:rPr lang="en-US" smtClean="0"/>
              <a:t>February 2015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6" y="1021491"/>
            <a:ext cx="8461479" cy="4819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443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Upgrade Project</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ERCOT Application Browser Support</a:t>
            </a:r>
          </a:p>
          <a:p>
            <a:pPr lvl="1">
              <a:buFont typeface="Wingdings" panose="05000000000000000000" pitchFamily="2" charset="2"/>
              <a:buChar char="§"/>
            </a:pPr>
            <a:r>
              <a:rPr lang="en-US" sz="1600" dirty="0" smtClean="0"/>
              <a:t>ERCOT </a:t>
            </a:r>
            <a:r>
              <a:rPr lang="en-US" sz="1600" dirty="0"/>
              <a:t>intends to support IE 8 into 2016.  The market will be given adequate time to migrate to a newer browser before ERCOT discontinues IE8 support.</a:t>
            </a:r>
          </a:p>
          <a:p>
            <a:pPr lvl="1">
              <a:buFont typeface="Wingdings" panose="05000000000000000000" pitchFamily="2" charset="2"/>
              <a:buChar char="§"/>
            </a:pPr>
            <a:r>
              <a:rPr lang="en-US" sz="1600" dirty="0" smtClean="0"/>
              <a:t>ERCOT is </a:t>
            </a:r>
            <a:r>
              <a:rPr lang="en-US" sz="1600" dirty="0"/>
              <a:t>testing IE </a:t>
            </a:r>
            <a:r>
              <a:rPr lang="en-US" sz="1600" dirty="0" smtClean="0"/>
              <a:t>9, 10, </a:t>
            </a:r>
            <a:r>
              <a:rPr lang="en-US" sz="1600" dirty="0"/>
              <a:t>and 11 in both native and compatibility mode to determine what needs to be fixed in the ERCOT applications.  That work will continue through Q1.</a:t>
            </a:r>
          </a:p>
          <a:p>
            <a:pPr lvl="1">
              <a:buFont typeface="Wingdings" panose="05000000000000000000" pitchFamily="2" charset="2"/>
              <a:buChar char="§"/>
            </a:pPr>
            <a:r>
              <a:rPr lang="en-US" sz="1600" dirty="0"/>
              <a:t>The mitigation projects and change requests resulting from the testing will be submitted through the normal ERCOT project process in Q2, to be prioritized and delivered through the normal ERCOT release process.  The release schedule for those projects will determine when the applications are fully supported on the newer browsers.</a:t>
            </a:r>
          </a:p>
          <a:p>
            <a:pPr lvl="1">
              <a:buFont typeface="Wingdings" panose="05000000000000000000" pitchFamily="2" charset="2"/>
              <a:buChar char="§"/>
            </a:pPr>
            <a:r>
              <a:rPr lang="en-US" sz="1600" dirty="0"/>
              <a:t>There are no current plans to expand the number of browsers supported by the ERCOT applications beyond IE </a:t>
            </a:r>
            <a:r>
              <a:rPr lang="en-US" sz="1600" dirty="0" smtClean="0"/>
              <a:t>9, 10, </a:t>
            </a:r>
            <a:r>
              <a:rPr lang="en-US" sz="1600" dirty="0"/>
              <a:t>and 11.</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906949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http://purl.org/dc/dcmitype/"/>
    <ds:schemaRef ds:uri="http://schemas.microsoft.com/office/infopath/2007/PartnerControls"/>
    <ds:schemaRef ds:uri="http://schemas.microsoft.com/office/2006/documentManagement/types"/>
    <ds:schemaRef ds:uri="http://purl.org/dc/terms/"/>
    <ds:schemaRef ds:uri="http://purl.org/dc/elements/1.1/"/>
    <ds:schemaRef ds:uri="http://schemas.openxmlformats.org/package/2006/metadata/core-propertie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C766D08B-9BD9-4F52-9876-573EE2900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7054</TotalTime>
  <Words>100</Words>
  <Application>Microsoft Office PowerPoint</Application>
  <PresentationFormat>On-screen Show (4:3)</PresentationFormat>
  <Paragraphs>60</Paragraphs>
  <Slides>4</Slides>
  <Notes>2</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Custom Design</vt:lpstr>
      <vt:lpstr>1_Custom Design</vt:lpstr>
      <vt:lpstr>2_Custom Design</vt:lpstr>
      <vt:lpstr>3_Custom Design</vt:lpstr>
      <vt:lpstr>Information Technology Report</vt:lpstr>
      <vt:lpstr>Incident Report Highlights</vt:lpstr>
      <vt:lpstr>MarkeTrak Performance</vt:lpstr>
      <vt:lpstr>Browser Upgrade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319</cp:revision>
  <cp:lastPrinted>2014-05-01T15:23:10Z</cp:lastPrinted>
  <dcterms:created xsi:type="dcterms:W3CDTF">2010-04-12T23:12:02Z</dcterms:created>
  <dcterms:modified xsi:type="dcterms:W3CDTF">2015-02-09T08:45:45Z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