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097" y="-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0"/>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6" name="Freeform 16"/>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600200"/>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0" name="Slide Number Placeholder 26"/>
          <p:cNvSpPr>
            <a:spLocks noGrp="1"/>
          </p:cNvSpPr>
          <p:nvPr>
            <p:ph type="sldNum" sz="quarter" idx="10"/>
          </p:nvPr>
        </p:nvSpPr>
        <p:spPr>
          <a:xfrm>
            <a:off x="76200" y="6408738"/>
            <a:ext cx="914400" cy="365125"/>
          </a:xfrm>
        </p:spPr>
        <p:txBody>
          <a:bodyPr/>
          <a:lstStyle>
            <a:lvl1pPr algn="l">
              <a:defRPr>
                <a:solidFill>
                  <a:srgbClr val="FFFFFF"/>
                </a:solidFill>
              </a:defRPr>
            </a:lvl1pPr>
            <a:extLst/>
          </a:lstStyle>
          <a:p>
            <a:pPr>
              <a:defRPr/>
            </a:pPr>
            <a:fld id="{341CB607-5E71-4AAD-AE63-5F9D43030AF5}" type="slidenum">
              <a:rPr lang="en-US"/>
              <a:pPr>
                <a:defRPr/>
              </a:pPr>
              <a:t>‹#›</a:t>
            </a:fld>
            <a:endParaRPr lang="en-US" dirty="0"/>
          </a:p>
        </p:txBody>
      </p:sp>
    </p:spTree>
    <p:extLst>
      <p:ext uri="{BB962C8B-B14F-4D97-AF65-F5344CB8AC3E}">
        <p14:creationId xmlns:p14="http://schemas.microsoft.com/office/powerpoint/2010/main" val="40302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C5AE6299-D679-41D2-94CA-C7A5706C4BE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4105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0AECE8E2-49C2-4DF5-9582-ED318F8A4C3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6120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533400" y="1066800"/>
            <a:ext cx="8153400" cy="46038"/>
          </a:xfrm>
          <a:prstGeom prst="rect">
            <a:avLst/>
          </a:prstGeom>
          <a:gradFill flip="none" rotWithShape="1">
            <a:gsLst>
              <a:gs pos="0">
                <a:schemeClr val="tx1"/>
              </a:gs>
              <a:gs pos="0">
                <a:schemeClr val="tx1"/>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lgn="r">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8" name="Slide Number Placeholder 5"/>
          <p:cNvSpPr>
            <a:spLocks noGrp="1"/>
          </p:cNvSpPr>
          <p:nvPr>
            <p:ph type="sldNum" sz="quarter" idx="12"/>
          </p:nvPr>
        </p:nvSpPr>
        <p:spPr/>
        <p:txBody>
          <a:bodyPr/>
          <a:lstStyle>
            <a:lvl1pPr algn="l">
              <a:defRPr/>
            </a:lvl1pPr>
            <a:extLst/>
          </a:lstStyle>
          <a:p>
            <a:pPr>
              <a:defRPr/>
            </a:pPr>
            <a:fld id="{093FA2BF-2054-44ED-A734-6B0E93D70A8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4271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1023938" y="2352675"/>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838200" y="235267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685800" y="0"/>
            <a:ext cx="7808976" cy="1752600"/>
          </a:xfrm>
        </p:spPr>
        <p:txBody>
          <a:bodyPr anchor="t"/>
          <a:lstStyle>
            <a:lvl1pPr algn="l">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295400" y="2278912"/>
            <a:ext cx="6553200" cy="35122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lgn="l">
              <a:defRPr>
                <a:solidFill>
                  <a:schemeClr val="tx1"/>
                </a:solidFill>
              </a:defRPr>
            </a:lvl1pPr>
            <a:extLst/>
          </a:lstStyle>
          <a:p>
            <a:pPr>
              <a:defRPr/>
            </a:pPr>
            <a:fld id="{41E8C5C3-33D0-4BB3-820C-3BBF5233F24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4345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1B565AC-4479-4209-9C7F-EDFE16D21F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35917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1B99189-F67C-4EEF-9F65-12A116D620F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28283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3083D123-584D-42B1-A2A1-A7DC33F09B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099710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extLst/>
          </a:lstStyle>
          <a:p>
            <a:pPr>
              <a:defRPr/>
            </a:pPr>
            <a:fld id="{9DC91AE5-643D-4DA9-A171-16C3FB200BF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6785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53DDDC8-BC41-44DA-99FC-2459015A249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73384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AC9E394-2BFA-4DCB-85F6-4DE6AEF7310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115572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6200" y="6408738"/>
            <a:ext cx="838200" cy="365125"/>
          </a:xfrm>
          <a:prstGeom prst="rect">
            <a:avLst/>
          </a:prstGeom>
        </p:spPr>
        <p:txBody>
          <a:bodyPr vert="horz" anchor="b"/>
          <a:lstStyle>
            <a:lvl1pPr algn="l" eaLnBrk="1" fontAlgn="auto" latinLnBrk="0" hangingPunct="1">
              <a:spcBef>
                <a:spcPts val="0"/>
              </a:spcBef>
              <a:spcAft>
                <a:spcPts val="0"/>
              </a:spcAft>
              <a:defRPr kumimoji="0" sz="1200" b="0">
                <a:solidFill>
                  <a:schemeClr val="bg1"/>
                </a:solidFill>
                <a:latin typeface="+mn-lt"/>
                <a:cs typeface="+mn-cs"/>
              </a:defRPr>
            </a:lvl1pPr>
            <a:extLst/>
          </a:lstStyle>
          <a:p>
            <a:pPr>
              <a:defRPr/>
            </a:pPr>
            <a:fld id="{9075060E-0F22-4692-A27A-08FE97DC1E3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77137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Day to Day (D2D) Issue Subtypes- Inadvertent Workflows</a:t>
            </a:r>
            <a:endParaRPr lang="en-US" dirty="0"/>
          </a:p>
        </p:txBody>
      </p:sp>
      <p:pic>
        <p:nvPicPr>
          <p:cNvPr id="1546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F5CF96D-3428-46CC-B700-463D795E53FE}" type="slidenum">
              <a:rPr lang="en-US">
                <a:solidFill>
                  <a:srgbClr val="FFFFFF"/>
                </a:solidFill>
              </a:rPr>
              <a:pPr fontAlgn="base">
                <a:spcBef>
                  <a:spcPct val="0"/>
                </a:spcBef>
                <a:spcAft>
                  <a:spcPct val="0"/>
                </a:spcAft>
                <a:defRPr/>
              </a:pPr>
              <a:t>1</a:t>
            </a:fld>
            <a:endParaRPr lang="en-US">
              <a:solidFill>
                <a:srgbClr val="FFFFFF"/>
              </a:solidFill>
            </a:endParaRPr>
          </a:p>
        </p:txBody>
      </p:sp>
    </p:spTree>
    <p:extLst>
      <p:ext uri="{BB962C8B-B14F-4D97-AF65-F5344CB8AC3E}">
        <p14:creationId xmlns:p14="http://schemas.microsoft.com/office/powerpoint/2010/main" val="1066413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822326" lvl="1" indent="-457200" eaLnBrk="1" hangingPunct="1">
              <a:buFont typeface="Wingdings" pitchFamily="2" charset="2"/>
              <a:buChar char="Ø"/>
              <a:defRPr/>
            </a:pPr>
            <a:r>
              <a:rPr lang="en-US" altLang="en-US" sz="1400" dirty="0" smtClean="0"/>
              <a:t>Submitting an Inadvertent Gain – CR Submits as the Losing CR</a:t>
            </a:r>
            <a:endParaRPr lang="en-US" altLang="en-US" sz="1400" b="1" dirty="0" smtClean="0"/>
          </a:p>
          <a:p>
            <a:pPr marL="1060451" lvl="2" indent="-457200" eaLnBrk="1" hangingPunct="1">
              <a:spcAft>
                <a:spcPts val="600"/>
              </a:spcAft>
              <a:buFont typeface="Wingdings" pitchFamily="2" charset="2"/>
              <a:buChar char="Ø"/>
              <a:defRPr/>
            </a:pPr>
            <a:r>
              <a:rPr lang="en-US" sz="1200" dirty="0" smtClean="0"/>
              <a:t>From the Submit Tree, select IAG – Inadvertent Losing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(Losing/Original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smtClean="0"/>
              <a:t>ESIID</a:t>
            </a:r>
          </a:p>
          <a:p>
            <a:pPr marL="1344613" lvl="3" indent="-457200" eaLnBrk="1" hangingPunct="1">
              <a:spcBef>
                <a:spcPts val="0"/>
              </a:spcBef>
              <a:spcAft>
                <a:spcPts val="0"/>
              </a:spcAft>
              <a:buFont typeface="Wingdings" pitchFamily="2" charset="2"/>
              <a:buChar char="Ø"/>
              <a:defRPr/>
            </a:pPr>
            <a:r>
              <a:rPr lang="en-US" sz="1000" dirty="0" smtClean="0"/>
              <a:t>Original Tran ID – The original </a:t>
            </a:r>
            <a:r>
              <a:rPr lang="en-US" sz="1000" dirty="0" err="1" smtClean="0"/>
              <a:t>tran</a:t>
            </a:r>
            <a:r>
              <a:rPr lang="en-US" sz="1000" dirty="0" smtClean="0"/>
              <a:t>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93DFCAF-437B-4C9E-9912-6C6679C87A42}" type="slidenum">
              <a:rPr lang="en-US">
                <a:solidFill>
                  <a:prstClr val="white"/>
                </a:solidFill>
              </a:rPr>
              <a:pPr fontAlgn="base">
                <a:spcBef>
                  <a:spcPct val="0"/>
                </a:spcBef>
                <a:spcAft>
                  <a:spcPct val="0"/>
                </a:spcAft>
                <a:defRPr/>
              </a:pPr>
              <a:t>10</a:t>
            </a:fld>
            <a:endParaRPr lang="en-US" dirty="0">
              <a:solidFill>
                <a:prstClr val="white"/>
              </a:solidFill>
            </a:endParaRPr>
          </a:p>
        </p:txBody>
      </p:sp>
      <p:pic>
        <p:nvPicPr>
          <p:cNvPr id="1638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4959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6" name="Picture 4"/>
          <p:cNvPicPr>
            <a:picLocks noChangeAspect="1" noChangeArrowheads="1"/>
          </p:cNvPicPr>
          <p:nvPr/>
        </p:nvPicPr>
        <p:blipFill>
          <a:blip r:embed="rId3">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23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r>
              <a:rPr lang="en-US" sz="1200" dirty="0" smtClean="0"/>
              <a:t>CRITICAL: The Comments field is technically optional; however, not providing the required information referenced in RMG Section 7.3.2(1) could result in a delay of issue resolution. Please include any additional information in this box.</a:t>
            </a:r>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Select OK to create the IAG – Inadvertent Losing </a:t>
            </a:r>
            <a:r>
              <a:rPr lang="en-US" sz="1200" dirty="0" err="1" smtClean="0"/>
              <a:t>MarkeTrak</a:t>
            </a:r>
            <a:r>
              <a:rPr lang="en-US" sz="1200" dirty="0" smtClean="0"/>
              <a:t> Issue.  The issue enters the state of New (ERCOT) and is visible only by the Submitting CR and ERCOT.</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Submitting CR has the option to Withdraw the issue at this point</a:t>
            </a:r>
          </a:p>
          <a:p>
            <a:pPr marL="1060451" lvl="2" indent="-457200" eaLnBrk="1" hangingPunct="1">
              <a:spcBef>
                <a:spcPts val="0"/>
              </a:spcBef>
              <a:spcAft>
                <a:spcPts val="600"/>
              </a:spcAft>
              <a:buFont typeface="Wingdings" pitchFamily="2" charset="2"/>
              <a:buChar char="Ø"/>
              <a:defRPr/>
            </a:pPr>
            <a:r>
              <a:rPr lang="en-US" sz="1200" dirty="0" smtClean="0"/>
              <a:t>ERCOT will select Begin Working to provide the Gaining CR Start Date, if the Gaining CR is still the rep of record (Gaining CR ROR), assign CR2 (Gaining CR) and TDSP. ERCOT will then select “OK” to move the issue to CR2 (Gaining CR).</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A88D773-15DC-4DBB-A4A1-20891C8FF575}" type="slidenum">
              <a:rPr lang="en-US">
                <a:solidFill>
                  <a:prstClr val="white"/>
                </a:solidFill>
              </a:rPr>
              <a:pPr fontAlgn="base">
                <a:spcBef>
                  <a:spcPct val="0"/>
                </a:spcBef>
                <a:spcAft>
                  <a:spcPct val="0"/>
                </a:spcAft>
                <a:defRPr/>
              </a:pPr>
              <a:t>11</a:t>
            </a:fld>
            <a:endParaRPr lang="en-US" dirty="0">
              <a:solidFill>
                <a:prstClr val="white"/>
              </a:solidFill>
            </a:endParaRPr>
          </a:p>
        </p:txBody>
      </p:sp>
      <p:pic>
        <p:nvPicPr>
          <p:cNvPr id="164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24125"/>
            <a:ext cx="54959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68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itchFamily="34" charset="0"/>
              <a:buNone/>
              <a:defRPr/>
            </a:pPr>
            <a:endParaRPr lang="en-US" sz="1600" b="1" dirty="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(Gaining CR) will select Begin Working and investigate the Inadvertent Gain issue details to determine if CR1 (Losing/Original CR) should regain ESI ID as of their date of loss. </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smtClean="0"/>
              <a:t>If CR2 (Gaining CR) determines that an Inadvertent Gain has NOT taken place, they have the option to select “</a:t>
            </a:r>
            <a:r>
              <a:rPr lang="en-US" sz="1200" dirty="0" err="1" smtClean="0"/>
              <a:t>Unexecutable</a:t>
            </a:r>
            <a:r>
              <a:rPr lang="en-US" sz="1200" dirty="0" smtClean="0"/>
              <a:t>”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smtClean="0"/>
              <a:t>3rd party CR involved</a:t>
            </a:r>
          </a:p>
          <a:p>
            <a:pPr marL="1344613" lvl="3" indent="-457200" eaLnBrk="1" hangingPunct="1">
              <a:spcBef>
                <a:spcPts val="0"/>
              </a:spcBef>
              <a:spcAft>
                <a:spcPts val="0"/>
              </a:spcAft>
              <a:buFont typeface="Wingdings" pitchFamily="2" charset="2"/>
              <a:buChar char="Ø"/>
              <a:defRPr/>
            </a:pPr>
            <a:r>
              <a:rPr lang="en-US" sz="1000" dirty="0" smtClean="0"/>
              <a:t>Authorized Enrollment Confirmed</a:t>
            </a:r>
          </a:p>
          <a:p>
            <a:pPr marL="1344613" lvl="3" indent="-457200" eaLnBrk="1" hangingPunct="1">
              <a:spcBef>
                <a:spcPts val="0"/>
              </a:spcBef>
              <a:spcAft>
                <a:spcPts val="0"/>
              </a:spcAft>
              <a:buFont typeface="Wingdings" pitchFamily="2" charset="2"/>
              <a:buChar char="Ø"/>
              <a:defRPr/>
            </a:pPr>
            <a:r>
              <a:rPr lang="en-US" sz="1000" dirty="0" smtClean="0"/>
              <a:t>Duplicate Issue</a:t>
            </a:r>
          </a:p>
          <a:p>
            <a:pPr marL="1344613" lvl="3" indent="-457200" eaLnBrk="1" hangingPunct="1">
              <a:spcBef>
                <a:spcPts val="0"/>
              </a:spcBef>
              <a:spcAft>
                <a:spcPts val="0"/>
              </a:spcAft>
              <a:buFont typeface="Wingdings" pitchFamily="2" charset="2"/>
              <a:buChar char="Ø"/>
              <a:defRPr/>
            </a:pPr>
            <a:r>
              <a:rPr lang="en-US" sz="1000" dirty="0" smtClean="0"/>
              <a:t>Other (should require comments) </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120953F-4583-47D9-92C3-2B00EC827ECF}" type="slidenum">
              <a:rPr lang="en-US">
                <a:solidFill>
                  <a:prstClr val="white"/>
                </a:solidFill>
              </a:rPr>
              <a:pPr fontAlgn="base">
                <a:spcBef>
                  <a:spcPct val="0"/>
                </a:spcBef>
                <a:spcAft>
                  <a:spcPct val="0"/>
                </a:spcAft>
                <a:defRPr/>
              </a:pPr>
              <a:t>12</a:t>
            </a:fld>
            <a:endParaRPr lang="en-US" dirty="0">
              <a:solidFill>
                <a:prstClr val="white"/>
              </a:solidFill>
            </a:endParaRPr>
          </a:p>
        </p:txBody>
      </p:sp>
      <p:pic>
        <p:nvPicPr>
          <p:cNvPr id="165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96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6858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If CR2 (Gaining CR) determines that an Inadvertent Gain has taken place, they will select Agree, enter comments and select “OK” to move issue to CR1 (Losing/Original CR). Selecting Agree indicates the Gaining CR is agreeing to all fees associated with transitioning the premise back to the Losing CR.</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CR1 (Losing/Original CR) will select Begin Working and Investigate Market Conditions to determine the appropriate regain date.  The regain date shall be a day beyond the date of loss or any subsequent date chosen by the Losing/Original CR but no greater than 10 days past the date the </a:t>
            </a:r>
            <a:r>
              <a:rPr lang="en-US" sz="1200" dirty="0" err="1" smtClean="0"/>
              <a:t>MarkeTrak</a:t>
            </a:r>
            <a:r>
              <a:rPr lang="en-US" sz="1200" dirty="0" smtClean="0"/>
              <a:t> issue was logged.</a:t>
            </a:r>
          </a:p>
          <a:p>
            <a:pPr marL="1060451" lvl="2" indent="-457200" eaLnBrk="1" hangingPunct="1">
              <a:spcBef>
                <a:spcPts val="0"/>
              </a:spcBef>
              <a:spcAft>
                <a:spcPts val="600"/>
              </a:spcAft>
              <a:buFont typeface="Wingdings" pitchFamily="2" charset="2"/>
              <a:buChar char="Ø"/>
              <a:defRPr/>
            </a:pPr>
            <a:r>
              <a:rPr lang="en-US" sz="1200" dirty="0" smtClean="0"/>
              <a:t>CR1 (Losing/Original CR) will select Send to TDSP, enter the proposed regain date, add comments and select  “OK” to move the issue to the TDSP. A validation will occur on the Proposed Regain Date:  Validate that the date is less than “Submit Date” + 15 days.  If not the following error message will be displayed “Proposed Regain Date is greater than 15 Calendar days from the submittal of </a:t>
            </a:r>
            <a:r>
              <a:rPr lang="en-US" sz="1200" dirty="0" err="1" smtClean="0"/>
              <a:t>MarkeTrak</a:t>
            </a:r>
            <a:r>
              <a:rPr lang="en-US" sz="1200" dirty="0" smtClean="0"/>
              <a:t> Issue, please update with valid Proposed Regain date.”</a:t>
            </a:r>
          </a:p>
          <a:p>
            <a:pPr marL="1060451" lvl="2" indent="-457200" eaLnBrk="1" hangingPunct="1">
              <a:spcBef>
                <a:spcPts val="0"/>
              </a:spcBef>
              <a:spcAft>
                <a:spcPts val="600"/>
              </a:spcAft>
              <a:buFont typeface="Wingdings" pitchFamily="2" charset="2"/>
              <a:buChar char="Ø"/>
              <a:defRPr/>
            </a:pPr>
            <a:r>
              <a:rPr lang="en-US" sz="1200" dirty="0" smtClean="0"/>
              <a:t>If CR1 (Losing/Original CR) determines that an Inadvertent Gain has NOT taken place, they have the option to select </a:t>
            </a:r>
            <a:r>
              <a:rPr lang="en-US" sz="1200" dirty="0" err="1" smtClean="0"/>
              <a:t>Unexecutable</a:t>
            </a:r>
            <a:r>
              <a:rPr lang="en-US" sz="1200" dirty="0" smtClean="0"/>
              <a:t>.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1768670-CED7-4D40-AADF-257771DBF2F9}" type="slidenum">
              <a:rPr lang="en-US">
                <a:solidFill>
                  <a:prstClr val="white"/>
                </a:solidFill>
              </a:rPr>
              <a:pPr fontAlgn="base">
                <a:spcBef>
                  <a:spcPct val="0"/>
                </a:spcBef>
                <a:spcAft>
                  <a:spcPct val="0"/>
                </a:spcAft>
                <a:defRPr/>
              </a:pPr>
              <a:t>13</a:t>
            </a:fld>
            <a:endParaRPr lang="en-US" dirty="0">
              <a:solidFill>
                <a:prstClr val="white"/>
              </a:solidFill>
            </a:endParaRPr>
          </a:p>
        </p:txBody>
      </p:sp>
      <p:pic>
        <p:nvPicPr>
          <p:cNvPr id="166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300788"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12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If CR1 (Losing/Original CR) determines they will need more information from CR2 (Gaining CR), then they will need to select Send to Gaining CR. This transition allows both CRs to talk back and forth while transitioning the issue back and forth before a resolution is made. </a:t>
            </a: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TDSP will select Begin Working, investigate the issue details, then select one of the following:</a:t>
            </a:r>
          </a:p>
          <a:p>
            <a:pPr marL="1344613" lvl="3" indent="-457200" eaLnBrk="1" hangingPunct="1">
              <a:spcBef>
                <a:spcPts val="0"/>
              </a:spcBef>
              <a:spcAft>
                <a:spcPts val="600"/>
              </a:spcAft>
              <a:buFont typeface="Wingdings" pitchFamily="2" charset="2"/>
              <a:buChar char="Ø"/>
              <a:defRPr/>
            </a:pPr>
            <a:r>
              <a:rPr lang="en-US" sz="1000" b="1" dirty="0" smtClean="0"/>
              <a:t>Ready to Receive </a:t>
            </a:r>
            <a:r>
              <a:rPr lang="en-US" sz="1000" dirty="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ts val="0"/>
              </a:spcBef>
              <a:spcAft>
                <a:spcPts val="600"/>
              </a:spcAft>
              <a:buFont typeface="Wingdings" pitchFamily="2" charset="2"/>
              <a:buChar char="Ø"/>
              <a:defRPr/>
            </a:pPr>
            <a:r>
              <a:rPr lang="en-US" sz="1000" dirty="0" smtClean="0"/>
              <a:t> </a:t>
            </a:r>
            <a:r>
              <a:rPr lang="en-US" sz="1000" b="1" dirty="0" smtClean="0"/>
              <a:t>Send To Submitting CR </a:t>
            </a:r>
            <a:r>
              <a:rPr lang="en-US" sz="1000" dirty="0" smtClean="0"/>
              <a:t>– The TDSP would select this transition if they needed further information from CR1 (Losing/Original CR).</a:t>
            </a:r>
          </a:p>
          <a:p>
            <a:pPr marL="1344613" lvl="3" indent="-457200" eaLnBrk="1" hangingPunct="1">
              <a:spcBef>
                <a:spcPts val="0"/>
              </a:spcBef>
              <a:spcAft>
                <a:spcPts val="600"/>
              </a:spcAft>
              <a:buFont typeface="Wingdings" pitchFamily="2" charset="2"/>
              <a:buChar char="Ø"/>
              <a:defRPr/>
            </a:pPr>
            <a:r>
              <a:rPr lang="en-US" sz="1000" b="1" dirty="0" smtClean="0"/>
              <a:t>Request Updated Proposed Regain Date </a:t>
            </a:r>
            <a:r>
              <a:rPr lang="en-US" sz="1000" dirty="0" smtClean="0"/>
              <a:t>– The TDSP would select this transition if they do not agree with the proposed regain date that was provided. They would suggest a new date and send the issue back to CR1 (Losing/Original CR).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AF528B1-529F-408A-BE66-D6ACFE790616}" type="slidenum">
              <a:rPr lang="en-US">
                <a:solidFill>
                  <a:prstClr val="white"/>
                </a:solidFill>
              </a:rPr>
              <a:pPr fontAlgn="base">
                <a:spcBef>
                  <a:spcPct val="0"/>
                </a:spcBef>
                <a:spcAft>
                  <a:spcPct val="0"/>
                </a:spcAft>
                <a:defRPr/>
              </a:pPr>
              <a:t>14</a:t>
            </a:fld>
            <a:endParaRPr lang="en-US" dirty="0">
              <a:solidFill>
                <a:prstClr val="white"/>
              </a:solidFill>
            </a:endParaRPr>
          </a:p>
        </p:txBody>
      </p:sp>
      <p:pic>
        <p:nvPicPr>
          <p:cNvPr id="167941" name="Picture 2"/>
          <p:cNvPicPr>
            <a:picLocks noChangeAspect="1" noChangeArrowheads="1"/>
          </p:cNvPicPr>
          <p:nvPr/>
        </p:nvPicPr>
        <p:blipFill>
          <a:blip r:embed="rId2">
            <a:extLst>
              <a:ext uri="{28A0092B-C50C-407E-A947-70E740481C1C}">
                <a14:useLocalDpi xmlns:a14="http://schemas.microsoft.com/office/drawing/2010/main" val="0"/>
              </a:ext>
            </a:extLst>
          </a:blip>
          <a:srcRect b="45853"/>
          <a:stretch>
            <a:fillRect/>
          </a:stretch>
        </p:blipFill>
        <p:spPr bwMode="auto">
          <a:xfrm>
            <a:off x="1900238" y="2057400"/>
            <a:ext cx="54959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42" name="Picture 3"/>
          <p:cNvPicPr>
            <a:picLocks noChangeAspect="1" noChangeArrowheads="1"/>
          </p:cNvPicPr>
          <p:nvPr/>
        </p:nvPicPr>
        <p:blipFill>
          <a:blip r:embed="rId3">
            <a:extLst>
              <a:ext uri="{28A0092B-C50C-407E-A947-70E740481C1C}">
                <a14:useLocalDpi xmlns:a14="http://schemas.microsoft.com/office/drawing/2010/main" val="0"/>
              </a:ext>
            </a:extLst>
          </a:blip>
          <a:srcRect b="38756"/>
          <a:stretch>
            <a:fillRect/>
          </a:stretch>
        </p:blipFill>
        <p:spPr bwMode="auto">
          <a:xfrm>
            <a:off x="1900238" y="5324475"/>
            <a:ext cx="54959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99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(Losing/Original CR) will select Begin Working then select Provide Regaining BGN 02. CR1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200" dirty="0" err="1" smtClean="0"/>
              <a:t>MarkeTrak</a:t>
            </a:r>
            <a:r>
              <a:rPr lang="en-US" sz="1200" dirty="0" smtClean="0"/>
              <a:t>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smtClean="0"/>
              <a:t>All parties should continue to monitor MIS and internal systems for the successful delivery and completion of the EDI transaction being sent by CR1 (Losing/Original CR) to the Market to regain a premise and resolve the associated Inadvertent Gain </a:t>
            </a:r>
            <a:r>
              <a:rPr lang="en-US" sz="1200" dirty="0" err="1" smtClean="0"/>
              <a:t>MarkeTrak</a:t>
            </a:r>
            <a:r>
              <a:rPr lang="en-US" sz="1200" dirty="0" smtClean="0"/>
              <a:t> issue.</a:t>
            </a:r>
          </a:p>
          <a:p>
            <a:pPr marL="1060451" lvl="2" indent="-457200" eaLnBrk="1" hangingPunct="1">
              <a:spcBef>
                <a:spcPts val="0"/>
              </a:spcBef>
              <a:spcAft>
                <a:spcPts val="600"/>
              </a:spcAft>
              <a:buFont typeface="Wingdings" pitchFamily="2" charset="2"/>
              <a:buChar char="Ø"/>
              <a:defRPr/>
            </a:pPr>
            <a:r>
              <a:rPr lang="en-US" sz="1200" dirty="0" smtClean="0"/>
              <a:t>Once the regaining transaction has been successfully sent to the Market by CR1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smtClean="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smtClean="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smtClean="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smtClean="0"/>
              <a:t>Issues remaining in a state of ‘Regaining Transaction Submitted (PC)’ for 14 calendar days will be transitioned by </a:t>
            </a:r>
            <a:r>
              <a:rPr lang="en-US" sz="1000" dirty="0" err="1" smtClean="0"/>
              <a:t>MarkeTrak</a:t>
            </a:r>
            <a:r>
              <a:rPr lang="en-US" sz="1000" dirty="0" smtClean="0"/>
              <a:t>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Losing</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9661813-18ED-4529-9AD1-A09C07290525}" type="slidenum">
              <a:rPr lang="en-US">
                <a:solidFill>
                  <a:prstClr val="white"/>
                </a:solidFill>
              </a:rPr>
              <a:pPr fontAlgn="base">
                <a:spcBef>
                  <a:spcPct val="0"/>
                </a:spcBef>
                <a:spcAft>
                  <a:spcPct val="0"/>
                </a:spcAft>
                <a:defRPr/>
              </a:pPr>
              <a:t>15</a:t>
            </a:fld>
            <a:endParaRPr lang="en-US" dirty="0">
              <a:solidFill>
                <a:prstClr val="white"/>
              </a:solidFill>
            </a:endParaRPr>
          </a:p>
        </p:txBody>
      </p:sp>
      <p:grpSp>
        <p:nvGrpSpPr>
          <p:cNvPr id="168965" name="Group 4"/>
          <p:cNvGrpSpPr>
            <a:grpSpLocks/>
          </p:cNvGrpSpPr>
          <p:nvPr/>
        </p:nvGrpSpPr>
        <p:grpSpPr bwMode="auto">
          <a:xfrm>
            <a:off x="1595438" y="2395538"/>
            <a:ext cx="6010275" cy="1062037"/>
            <a:chOff x="1595438" y="2286000"/>
            <a:chExt cx="6010275" cy="1062038"/>
          </a:xfrm>
        </p:grpSpPr>
        <p:pic>
          <p:nvPicPr>
            <p:cNvPr id="168966"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0087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1"/>
          <p:cNvSpPr>
            <a:spLocks noGrp="1"/>
          </p:cNvSpPr>
          <p:nvPr>
            <p:ph idx="1"/>
          </p:nvPr>
        </p:nvSpPr>
        <p:spPr>
          <a:xfrm>
            <a:off x="609600" y="1524000"/>
            <a:ext cx="8229600" cy="5105400"/>
          </a:xfrm>
        </p:spPr>
        <p:txBody>
          <a:bodyPr/>
          <a:lstStyle/>
          <a:p>
            <a:pPr eaLnBrk="1" hangingPunct="1">
              <a:spcAft>
                <a:spcPts val="600"/>
              </a:spcAft>
            </a:pPr>
            <a:r>
              <a:rPr lang="en-US" altLang="en-US" sz="1800" smtClean="0"/>
              <a:t>Due to changes made to PUCT rule 25.474 </a:t>
            </a:r>
            <a:r>
              <a:rPr lang="en-US" altLang="en-US" sz="1800" i="1" smtClean="0"/>
              <a:t>Selection of Retail Electric Provider</a:t>
            </a:r>
            <a:r>
              <a:rPr lang="en-US" altLang="en-US" sz="1800" smtClean="0"/>
              <a:t>, an expedited timeline for the processing of an 814_01 switch transaction may result in an overlap of the period for customer rescission.</a:t>
            </a:r>
          </a:p>
          <a:p>
            <a:pPr eaLnBrk="1" hangingPunct="1">
              <a:spcAft>
                <a:spcPts val="600"/>
              </a:spcAft>
            </a:pPr>
            <a:r>
              <a:rPr lang="en-US" altLang="en-US" sz="1800" smtClean="0"/>
              <a:t>Only the gaining CR in a rescission scenario may utilize the rescission-based MarkeTrak process to initiate reinstatement of a customer to its original CR.</a:t>
            </a:r>
          </a:p>
          <a:p>
            <a:pPr eaLnBrk="1" hangingPunct="1">
              <a:spcAft>
                <a:spcPts val="600"/>
              </a:spcAft>
            </a:pPr>
            <a:r>
              <a:rPr lang="en-US" altLang="en-US" sz="1800" smtClean="0"/>
              <a:t>In order for an issue to be submitted through this subtype, it must be submitted on or before the twenty-fifth (25th) calendar day following ERCOT’s established First Available Switch Date (FASD). </a:t>
            </a:r>
          </a:p>
          <a:p>
            <a:pPr eaLnBrk="1" hangingPunct="1">
              <a:spcAft>
                <a:spcPts val="600"/>
              </a:spcAft>
            </a:pPr>
            <a:r>
              <a:rPr lang="en-US" altLang="en-US" sz="1800" smtClean="0"/>
              <a:t>Should a matter of rescission need to be resolved, but a Customer Rescission issue has not been submitted for this purpose within the specified timeframe the two CRs should work to resolve this issue through the Inadvertent Gaining subtype. </a:t>
            </a:r>
          </a:p>
        </p:txBody>
      </p:sp>
      <p:sp>
        <p:nvSpPr>
          <p:cNvPr id="3"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
        <p:nvSpPr>
          <p:cNvPr id="109572"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7BEFB39-87BC-4DC2-A792-17D7AE0694BD}" type="slidenum">
              <a:rPr lang="en-US">
                <a:solidFill>
                  <a:prstClr val="white"/>
                </a:solidFill>
              </a:rPr>
              <a:pPr fontAlgn="base">
                <a:spcBef>
                  <a:spcPct val="0"/>
                </a:spcBef>
                <a:spcAft>
                  <a:spcPct val="0"/>
                </a:spcAft>
                <a:defRPr/>
              </a:pPr>
              <a:t>16</a:t>
            </a:fld>
            <a:endParaRPr lang="en-US">
              <a:solidFill>
                <a:prstClr val="white"/>
              </a:solidFill>
            </a:endParaRPr>
          </a:p>
        </p:txBody>
      </p:sp>
    </p:spTree>
    <p:extLst>
      <p:ext uri="{BB962C8B-B14F-4D97-AF65-F5344CB8AC3E}">
        <p14:creationId xmlns:p14="http://schemas.microsoft.com/office/powerpoint/2010/main" val="312961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p:cNvSpPr>
          <p:nvPr>
            <p:ph type="body" idx="4294967295"/>
          </p:nvPr>
        </p:nvSpPr>
        <p:spPr>
          <a:xfrm>
            <a:off x="381000" y="1328738"/>
            <a:ext cx="8229600" cy="4462462"/>
          </a:xfrm>
        </p:spPr>
        <p:txBody>
          <a:bodyPr/>
          <a:lstStyle/>
          <a:p>
            <a:pPr eaLnBrk="1" hangingPunct="1">
              <a:spcBef>
                <a:spcPct val="0"/>
              </a:spcBef>
              <a:spcAft>
                <a:spcPts val="600"/>
              </a:spcAft>
            </a:pPr>
            <a:r>
              <a:rPr lang="en-US" altLang="en-US" sz="2800" smtClean="0"/>
              <a:t>The submitter should include any details (ex. customer name) in the comments section which may expedite resolution of the issue.</a:t>
            </a:r>
          </a:p>
          <a:p>
            <a:pPr eaLnBrk="1" hangingPunct="1">
              <a:spcBef>
                <a:spcPct val="0"/>
              </a:spcBef>
              <a:spcAft>
                <a:spcPts val="600"/>
              </a:spcAft>
              <a:buFont typeface="Wingdings 3" pitchFamily="18" charset="2"/>
              <a:buNone/>
            </a:pPr>
            <a:endParaRPr lang="en-US" altLang="en-US" sz="2800" smtClean="0"/>
          </a:p>
          <a:p>
            <a:pPr eaLnBrk="1" hangingPunct="1">
              <a:spcBef>
                <a:spcPct val="0"/>
              </a:spcBef>
              <a:spcAft>
                <a:spcPts val="600"/>
              </a:spcAft>
            </a:pPr>
            <a:r>
              <a:rPr lang="en-US" altLang="en-US" sz="2800" smtClean="0"/>
              <a:t>The Gaining CR selects the Submit tab.</a:t>
            </a:r>
          </a:p>
          <a:p>
            <a:pPr eaLnBrk="1" hangingPunct="1">
              <a:spcBef>
                <a:spcPct val="0"/>
              </a:spcBef>
              <a:spcAft>
                <a:spcPts val="600"/>
              </a:spcAft>
            </a:pPr>
            <a:r>
              <a:rPr lang="en-US" altLang="en-US" sz="2800" smtClean="0"/>
              <a:t>From the Submit Tree, select </a:t>
            </a:r>
            <a:r>
              <a:rPr lang="en-US" altLang="en-US" sz="2800" smtClean="0">
                <a:solidFill>
                  <a:srgbClr val="FF0000"/>
                </a:solidFill>
              </a:rPr>
              <a:t>Customer Rescission</a:t>
            </a:r>
            <a:r>
              <a:rPr lang="en-US" altLang="en-US" sz="2800" i="1" smtClean="0"/>
              <a:t>.</a:t>
            </a:r>
          </a:p>
          <a:p>
            <a:pPr eaLnBrk="1" hangingPunct="1"/>
            <a:endParaRPr lang="en-US" altLang="en-US" sz="2000" smtClean="0"/>
          </a:p>
          <a:p>
            <a:pPr eaLnBrk="1" hangingPunct="1"/>
            <a:endParaRPr lang="en-US" altLang="en-US" sz="2000" smtClean="0"/>
          </a:p>
        </p:txBody>
      </p:sp>
      <p:sp>
        <p:nvSpPr>
          <p:cNvPr id="110595"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FD16AED-213F-46BC-A2EE-D478125C743C}" type="slidenum">
              <a:rPr lang="en-US">
                <a:solidFill>
                  <a:prstClr val="white"/>
                </a:solidFill>
              </a:rPr>
              <a:pPr fontAlgn="base">
                <a:spcBef>
                  <a:spcPct val="0"/>
                </a:spcBef>
                <a:spcAft>
                  <a:spcPct val="0"/>
                </a:spcAft>
                <a:defRPr/>
              </a:pPr>
              <a:t>17</a:t>
            </a:fld>
            <a:endParaRPr lang="en-US">
              <a:solidFill>
                <a:prstClr val="white"/>
              </a:solidFill>
            </a:endParaRPr>
          </a:p>
        </p:txBody>
      </p:sp>
      <p:sp>
        <p:nvSpPr>
          <p:cNvPr id="5"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3322384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p:cNvSpPr>
          <p:nvPr>
            <p:ph type="body" idx="4294967295"/>
          </p:nvPr>
        </p:nvSpPr>
        <p:spPr/>
        <p:txBody>
          <a:bodyPr/>
          <a:lstStyle/>
          <a:p>
            <a:pPr eaLnBrk="1" hangingPunct="1"/>
            <a:r>
              <a:rPr lang="en-US" altLang="en-US" sz="2800" smtClean="0"/>
              <a:t>The following fields must be populated for successful submission of Customer Rescission issue:</a:t>
            </a:r>
          </a:p>
          <a:p>
            <a:pPr lvl="1" eaLnBrk="1" hangingPunct="1"/>
            <a:r>
              <a:rPr lang="en-US" altLang="en-US" sz="2800" smtClean="0"/>
              <a:t>ESIID</a:t>
            </a:r>
          </a:p>
          <a:p>
            <a:pPr lvl="1" eaLnBrk="1" hangingPunct="1"/>
            <a:r>
              <a:rPr lang="en-US" altLang="en-US" sz="2800" smtClean="0"/>
              <a:t>Original Tran ID</a:t>
            </a:r>
          </a:p>
          <a:p>
            <a:pPr lvl="1" eaLnBrk="1" hangingPunct="1"/>
            <a:r>
              <a:rPr lang="en-US" altLang="en-US" sz="2800" smtClean="0"/>
              <a:t>Comment( Optional)</a:t>
            </a:r>
          </a:p>
          <a:p>
            <a:pPr lvl="1" eaLnBrk="1" hangingPunct="1"/>
            <a:endParaRPr lang="en-US" altLang="en-US" sz="2800" smtClean="0"/>
          </a:p>
          <a:p>
            <a:pPr eaLnBrk="1" hangingPunct="1"/>
            <a:r>
              <a:rPr lang="en-US" altLang="en-US" sz="2800" smtClean="0"/>
              <a:t>Select ‘Ok’ to create the issue.</a:t>
            </a:r>
          </a:p>
          <a:p>
            <a:pPr eaLnBrk="1" hangingPunct="1">
              <a:buFont typeface="Wingdings 3" pitchFamily="18" charset="2"/>
              <a:buNone/>
            </a:pPr>
            <a:r>
              <a:rPr lang="en-US" altLang="en-US" sz="2000" smtClean="0"/>
              <a:t>	</a:t>
            </a:r>
          </a:p>
        </p:txBody>
      </p:sp>
      <p:sp>
        <p:nvSpPr>
          <p:cNvPr id="112643"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26AA586-1D57-47A0-896B-C43919525902}" type="slidenum">
              <a:rPr lang="en-US">
                <a:solidFill>
                  <a:prstClr val="white"/>
                </a:solidFill>
              </a:rPr>
              <a:pPr fontAlgn="base">
                <a:spcBef>
                  <a:spcPct val="0"/>
                </a:spcBef>
                <a:spcAft>
                  <a:spcPct val="0"/>
                </a:spcAft>
                <a:defRPr/>
              </a:pPr>
              <a:t>18</a:t>
            </a:fld>
            <a:endParaRPr lang="en-US">
              <a:solidFill>
                <a:prstClr val="white"/>
              </a:solidFill>
            </a:endParaRPr>
          </a:p>
        </p:txBody>
      </p:sp>
      <p:sp>
        <p:nvSpPr>
          <p:cNvPr id="7"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2263180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65DCC27-B1CC-4403-9837-4B292071BB20}" type="slidenum">
              <a:rPr lang="en-US">
                <a:solidFill>
                  <a:prstClr val="white"/>
                </a:solidFill>
              </a:rPr>
              <a:pPr fontAlgn="base">
                <a:spcBef>
                  <a:spcPct val="0"/>
                </a:spcBef>
                <a:spcAft>
                  <a:spcPct val="0"/>
                </a:spcAft>
                <a:defRPr/>
              </a:pPr>
              <a:t>19</a:t>
            </a:fld>
            <a:endParaRPr lang="en-US">
              <a:solidFill>
                <a:prstClr val="white"/>
              </a:solidFill>
            </a:endParaRPr>
          </a:p>
        </p:txBody>
      </p:sp>
      <p:pic>
        <p:nvPicPr>
          <p:cNvPr id="17305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08113"/>
            <a:ext cx="884872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228007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a:xfrm>
            <a:off x="457200" y="1481138"/>
            <a:ext cx="8229600" cy="4767262"/>
          </a:xfrm>
        </p:spPr>
        <p:txBody>
          <a:bodyPr/>
          <a:lstStyle/>
          <a:p>
            <a:pPr marL="109538" indent="0" eaLnBrk="1" hangingPunct="1">
              <a:buFont typeface="Wingdings 3" pitchFamily="18" charset="2"/>
              <a:buNone/>
            </a:pPr>
            <a:endParaRPr lang="en-US" altLang="en-US" sz="1600" b="1" smtClean="0"/>
          </a:p>
          <a:p>
            <a:pPr marL="822325" lvl="1" indent="-457200" eaLnBrk="1" hangingPunct="1">
              <a:buFont typeface="Wingdings" pitchFamily="2" charset="2"/>
              <a:buChar char="Ø"/>
            </a:pPr>
            <a:r>
              <a:rPr lang="en-US" altLang="en-US" sz="1400" smtClean="0"/>
              <a:t>An inadvertent issue begins upon the discovery of an Inadvertent Gain or Move-In transaction submission.  Upon identification of an Inadvertent Gain or Move-in, the CR will check the transaction status via the ERCOT MIS. </a:t>
            </a:r>
            <a:endParaRPr lang="en-US" altLang="en-US" sz="1400" b="1" smtClean="0"/>
          </a:p>
          <a:p>
            <a:pPr marL="822325" lvl="1" indent="-457200" eaLnBrk="1" hangingPunct="1">
              <a:buFont typeface="Wingdings" pitchFamily="2" charset="2"/>
              <a:buChar char="Ø"/>
            </a:pPr>
            <a:endParaRPr lang="en-US" altLang="en-US" sz="1400" b="1" smtClean="0"/>
          </a:p>
          <a:p>
            <a:pPr marL="1060450" lvl="2" indent="-457200" eaLnBrk="1" hangingPunct="1">
              <a:spcAft>
                <a:spcPts val="600"/>
              </a:spcAft>
              <a:buFont typeface="Wingdings" pitchFamily="2" charset="2"/>
              <a:buChar char="Ø"/>
            </a:pPr>
            <a:r>
              <a:rPr lang="en-US" altLang="en-US" sz="1200" smtClean="0"/>
              <a:t>If transaction Status is pending, and the Inadvertent CR is the submitting CR, then the CR will cancel their submitting transaction either by submitting an EDI cancel transaction or by submitting a Cancel with Approval MarkeTrak issue. </a:t>
            </a:r>
          </a:p>
          <a:p>
            <a:pPr marL="1060450" lvl="2" indent="-457200" eaLnBrk="1" hangingPunct="1">
              <a:spcAft>
                <a:spcPts val="600"/>
              </a:spcAft>
              <a:buFont typeface="Wingdings" pitchFamily="2" charset="2"/>
              <a:buChar char="Ø"/>
            </a:pPr>
            <a:r>
              <a:rPr lang="en-US" altLang="en-US" sz="1200" smtClean="0"/>
              <a:t>For other Status types or if the CR was not the submitter of the transaction, the CR will log a MarkeTrak Inadvertent issue. </a:t>
            </a:r>
          </a:p>
          <a:p>
            <a:pPr marL="1060450" lvl="2" indent="-457200" eaLnBrk="1" hangingPunct="1">
              <a:spcAft>
                <a:spcPts val="600"/>
              </a:spcAft>
              <a:buFont typeface="Wingdings" pitchFamily="2" charset="2"/>
              <a:buChar char="Ø"/>
            </a:pPr>
            <a:r>
              <a:rPr lang="en-US" altLang="en-US" sz="1200" smtClean="0"/>
              <a:t>CR’s will work together in a manner outlined in Section 7.2 of the Retail Market Guide (RMG) to determine appropriate resolution. </a:t>
            </a:r>
          </a:p>
          <a:p>
            <a:pPr marL="1060450" lvl="2" indent="-457200" eaLnBrk="1" hangingPunct="1">
              <a:spcAft>
                <a:spcPts val="600"/>
              </a:spcAft>
              <a:buFont typeface="Wingdings" pitchFamily="2" charset="2"/>
              <a:buChar char="Ø"/>
            </a:pPr>
            <a:r>
              <a:rPr lang="en-US" altLang="en-US" sz="1200" smtClean="0"/>
              <a:t>If the CR/TDSP resolution requires a backdated move-in being generated by the Original CR, then the date should be at least the Gaining CR start date plus 1 day to avoid creating transaction business process exceptions at ERCOT and the TDSP.</a:t>
            </a:r>
          </a:p>
          <a:p>
            <a:pPr marL="1060450" lvl="2" indent="-457200" eaLnBrk="1" hangingPunct="1">
              <a:spcAft>
                <a:spcPts val="600"/>
              </a:spcAft>
              <a:buFont typeface="Wingdings" pitchFamily="2" charset="2"/>
              <a:buChar char="Ø"/>
            </a:pPr>
            <a:r>
              <a:rPr lang="en-US" altLang="en-US" sz="1200" smtClean="0"/>
              <a:t>The submitter should include any details, (ex. Customer name), which may expedite resolution of the issue.</a:t>
            </a:r>
          </a:p>
        </p:txBody>
      </p:sp>
      <p:sp>
        <p:nvSpPr>
          <p:cNvPr id="3" name="Title 2"/>
          <p:cNvSpPr>
            <a:spLocks noGrp="1"/>
          </p:cNvSpPr>
          <p:nvPr>
            <p:ph type="title"/>
          </p:nvPr>
        </p:nvSpPr>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C7B8BC9-3229-4BCD-B74E-ECB473F799A3}" type="slidenum">
              <a:rPr lang="en-US">
                <a:solidFill>
                  <a:prstClr val="white"/>
                </a:solidFill>
              </a:rPr>
              <a:pPr fontAlgn="base">
                <a:spcBef>
                  <a:spcPct val="0"/>
                </a:spcBef>
                <a:spcAft>
                  <a:spcPct val="0"/>
                </a:spcAft>
                <a:defRPr/>
              </a:pPr>
              <a:t>2</a:t>
            </a:fld>
            <a:endParaRPr lang="en-US" dirty="0">
              <a:solidFill>
                <a:prstClr val="white"/>
              </a:solidFill>
            </a:endParaRPr>
          </a:p>
        </p:txBody>
      </p:sp>
    </p:spTree>
    <p:extLst>
      <p:ext uri="{BB962C8B-B14F-4D97-AF65-F5344CB8AC3E}">
        <p14:creationId xmlns:p14="http://schemas.microsoft.com/office/powerpoint/2010/main" val="512426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4294967295"/>
          </p:nvPr>
        </p:nvSpPr>
        <p:spPr/>
        <p:txBody>
          <a:bodyPr>
            <a:normAutofit lnSpcReduction="10000"/>
          </a:bodyPr>
          <a:lstStyle/>
          <a:p>
            <a:pPr marL="365760" indent="-256032" eaLnBrk="1" fontAlgn="auto" hangingPunct="1">
              <a:spcAft>
                <a:spcPts val="600"/>
              </a:spcAft>
              <a:buFont typeface="Wingdings 3"/>
              <a:buChar char=""/>
              <a:defRPr/>
            </a:pPr>
            <a:r>
              <a:rPr lang="en-US" sz="1800" dirty="0" smtClean="0"/>
              <a:t>ERCOT validates ESIID, submission timeframe and valid 	originating transaction.</a:t>
            </a:r>
          </a:p>
          <a:p>
            <a:pPr marL="365760" indent="-256032" eaLnBrk="1" fontAlgn="auto" hangingPunct="1">
              <a:spcAft>
                <a:spcPts val="600"/>
              </a:spcAft>
              <a:buFont typeface="Wingdings 3"/>
              <a:buChar char=""/>
              <a:defRPr/>
            </a:pPr>
            <a:r>
              <a:rPr lang="en-US" sz="1800" dirty="0" smtClean="0"/>
              <a:t>Once validation is complete, MarkeTrak issue is created and 	ERCOT updates the issue with the following information:</a:t>
            </a:r>
          </a:p>
          <a:p>
            <a:pPr lvl="3" eaLnBrk="1" fontAlgn="auto" hangingPunct="1">
              <a:spcAft>
                <a:spcPts val="600"/>
              </a:spcAft>
              <a:buFont typeface="Wingdings 2"/>
              <a:buChar char=""/>
              <a:defRPr/>
            </a:pPr>
            <a:r>
              <a:rPr lang="en-US" sz="1800" dirty="0" smtClean="0"/>
              <a:t>Losing CR Name and Duns</a:t>
            </a:r>
          </a:p>
          <a:p>
            <a:pPr lvl="3" eaLnBrk="1" fontAlgn="auto" hangingPunct="1">
              <a:spcAft>
                <a:spcPts val="600"/>
              </a:spcAft>
              <a:buFont typeface="Wingdings 2"/>
              <a:buChar char=""/>
              <a:defRPr/>
            </a:pPr>
            <a:r>
              <a:rPr lang="en-US" sz="1800" dirty="0" smtClean="0"/>
              <a:t>TDSP Name and Duns</a:t>
            </a:r>
          </a:p>
          <a:p>
            <a:pPr lvl="3" eaLnBrk="1" fontAlgn="auto" hangingPunct="1">
              <a:spcAft>
                <a:spcPts val="600"/>
              </a:spcAft>
              <a:buFont typeface="Wingdings 2"/>
              <a:buChar char=""/>
              <a:defRPr/>
            </a:pPr>
            <a:r>
              <a:rPr lang="en-US" sz="1800" dirty="0" smtClean="0"/>
              <a:t>Gaining CR ROR = Y or N</a:t>
            </a:r>
          </a:p>
          <a:p>
            <a:pPr lvl="3" eaLnBrk="1" fontAlgn="auto" hangingPunct="1">
              <a:spcAft>
                <a:spcPts val="600"/>
              </a:spcAft>
              <a:buFont typeface="Wingdings 2"/>
              <a:buChar char=""/>
              <a:defRPr/>
            </a:pPr>
            <a:r>
              <a:rPr lang="en-US" sz="1800" dirty="0" smtClean="0"/>
              <a:t>Gaining CR Start Date</a:t>
            </a:r>
          </a:p>
          <a:p>
            <a:pPr lvl="3" eaLnBrk="1" fontAlgn="auto" hangingPunct="1">
              <a:spcAft>
                <a:spcPts val="600"/>
              </a:spcAft>
              <a:buFont typeface="Wingdings 2"/>
              <a:buChar char=""/>
              <a:defRPr/>
            </a:pPr>
            <a:r>
              <a:rPr lang="en-US" sz="1800" dirty="0" smtClean="0"/>
              <a:t>Regain Date – auto populated by ERCOT.  Calculation is Gaining CR Start Date plus 1 calendar day.</a:t>
            </a:r>
          </a:p>
          <a:p>
            <a:pPr marL="365760" indent="-256032" eaLnBrk="1" fontAlgn="auto" hangingPunct="1">
              <a:spcAft>
                <a:spcPts val="600"/>
              </a:spcAft>
              <a:buFont typeface="Wingdings 3"/>
              <a:buChar char=""/>
              <a:defRPr/>
            </a:pPr>
            <a:r>
              <a:rPr lang="en-US" sz="1800" dirty="0" err="1" smtClean="0"/>
              <a:t>MarkeTrak</a:t>
            </a:r>
            <a:r>
              <a:rPr lang="en-US" sz="1800" dirty="0" smtClean="0"/>
              <a:t> issue is assigned to the state of ‘New (Losing CR)’ 	with the Losing CR as the Responsible Party.</a:t>
            </a:r>
          </a:p>
          <a:p>
            <a:pPr marL="365760" indent="-256032" eaLnBrk="1" fontAlgn="auto" hangingPunct="1">
              <a:spcAft>
                <a:spcPts val="600"/>
              </a:spcAft>
              <a:buFont typeface="Wingdings 3"/>
              <a:buChar char=""/>
              <a:defRPr/>
            </a:pPr>
            <a:r>
              <a:rPr lang="en-US" sz="1800" dirty="0" smtClean="0"/>
              <a:t>Losing CR user selects ‘Begin Working’.</a:t>
            </a:r>
          </a:p>
          <a:p>
            <a:pPr marL="365760" indent="-256032" eaLnBrk="1" fontAlgn="auto" hangingPunct="1">
              <a:spcAft>
                <a:spcPts val="0"/>
              </a:spcAft>
              <a:buFont typeface="Wingdings 3"/>
              <a:buChar char=""/>
              <a:defRPr/>
            </a:pPr>
            <a:endParaRPr lang="en-US" sz="1800" dirty="0" smtClean="0"/>
          </a:p>
          <a:p>
            <a:pPr marL="365760" indent="-256032" eaLnBrk="1" fontAlgn="auto" hangingPunct="1">
              <a:spcAft>
                <a:spcPts val="0"/>
              </a:spcAft>
              <a:buFont typeface="Wingdings 3"/>
              <a:buChar char=""/>
              <a:defRPr/>
            </a:pPr>
            <a:endParaRPr lang="en-US" sz="2000" dirty="0" smtClean="0"/>
          </a:p>
        </p:txBody>
      </p:sp>
      <p:sp>
        <p:nvSpPr>
          <p:cNvPr id="114691"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E5847A6-C1DA-4148-B099-7304CB3CBE51}" type="slidenum">
              <a:rPr lang="en-US">
                <a:solidFill>
                  <a:prstClr val="white"/>
                </a:solidFill>
              </a:rPr>
              <a:pPr fontAlgn="base">
                <a:spcBef>
                  <a:spcPct val="0"/>
                </a:spcBef>
                <a:spcAft>
                  <a:spcPct val="0"/>
                </a:spcAft>
                <a:defRPr/>
              </a:pPr>
              <a:t>20</a:t>
            </a:fld>
            <a:endParaRPr lang="en-US">
              <a:solidFill>
                <a:prstClr val="white"/>
              </a:solidFill>
            </a:endParaRPr>
          </a:p>
        </p:txBody>
      </p:sp>
      <p:sp>
        <p:nvSpPr>
          <p:cNvPr id="5"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2780035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4294967295"/>
          </p:nvPr>
        </p:nvSpPr>
        <p:spPr/>
        <p:txBody>
          <a:bodyPr>
            <a:normAutofit/>
          </a:bodyPr>
          <a:lstStyle/>
          <a:p>
            <a:pPr marL="465138" indent="-355600" eaLnBrk="1" fontAlgn="auto" hangingPunct="1">
              <a:spcBef>
                <a:spcPts val="0"/>
              </a:spcBef>
              <a:spcAft>
                <a:spcPts val="600"/>
              </a:spcAft>
              <a:buFont typeface="Wingdings 3"/>
              <a:buChar char=""/>
              <a:tabLst>
                <a:tab pos="1030288" algn="l"/>
              </a:tabLst>
              <a:defRPr/>
            </a:pPr>
            <a:r>
              <a:rPr lang="en-US" sz="2800" dirty="0" err="1" smtClean="0"/>
              <a:t>MarkeTrak</a:t>
            </a:r>
            <a:r>
              <a:rPr lang="en-US" sz="2800" dirty="0" smtClean="0"/>
              <a:t> issue is assigned to the state of ‘In Progress (Losing CR)’ with the 	Losing CR as the Responsible Party.</a:t>
            </a:r>
          </a:p>
          <a:p>
            <a:pPr marL="465138" indent="-355600" eaLnBrk="1" fontAlgn="auto" hangingPunct="1">
              <a:spcBef>
                <a:spcPts val="0"/>
              </a:spcBef>
              <a:spcAft>
                <a:spcPts val="600"/>
              </a:spcAft>
              <a:buFont typeface="Wingdings 3"/>
              <a:buNone/>
              <a:tabLst>
                <a:tab pos="1030288" algn="l"/>
              </a:tabLst>
              <a:defRPr/>
            </a:pPr>
            <a:endParaRPr lang="en-US" sz="2800" dirty="0" smtClean="0"/>
          </a:p>
          <a:p>
            <a:pPr marL="465138" indent="-355600" eaLnBrk="1" fontAlgn="auto" hangingPunct="1">
              <a:spcBef>
                <a:spcPts val="0"/>
              </a:spcBef>
              <a:spcAft>
                <a:spcPts val="600"/>
              </a:spcAft>
              <a:buFont typeface="Wingdings 3"/>
              <a:buChar char=""/>
              <a:tabLst>
                <a:tab pos="1030288" algn="l"/>
              </a:tabLst>
              <a:defRPr/>
            </a:pPr>
            <a:r>
              <a:rPr lang="en-US" sz="2800" dirty="0" smtClean="0"/>
              <a:t>Losing CR selects ‘Send to TDSP’.</a:t>
            </a:r>
          </a:p>
          <a:p>
            <a:pPr marL="365760" indent="-256032" eaLnBrk="1" fontAlgn="auto" hangingPunct="1">
              <a:spcAft>
                <a:spcPts val="0"/>
              </a:spcAft>
              <a:buFont typeface="Wingdings 3"/>
              <a:buChar char=""/>
              <a:defRPr/>
            </a:pPr>
            <a:endParaRPr lang="en-US" sz="2000" dirty="0" smtClean="0"/>
          </a:p>
        </p:txBody>
      </p:sp>
      <p:sp>
        <p:nvSpPr>
          <p:cNvPr id="115715"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B664FF1-9AB3-4C64-939F-5C58502B7333}" type="slidenum">
              <a:rPr lang="en-US">
                <a:solidFill>
                  <a:prstClr val="white"/>
                </a:solidFill>
              </a:rPr>
              <a:pPr fontAlgn="base">
                <a:spcBef>
                  <a:spcPct val="0"/>
                </a:spcBef>
                <a:spcAft>
                  <a:spcPct val="0"/>
                </a:spcAft>
                <a:defRPr/>
              </a:pPr>
              <a:t>21</a:t>
            </a:fld>
            <a:endParaRPr lang="en-US">
              <a:solidFill>
                <a:prstClr val="white"/>
              </a:solidFill>
            </a:endParaRPr>
          </a:p>
        </p:txBody>
      </p:sp>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4001722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1E281B9-CAE6-43EE-986B-CA09AD431DBB}" type="slidenum">
              <a:rPr lang="en-US">
                <a:solidFill>
                  <a:prstClr val="white"/>
                </a:solidFill>
              </a:rPr>
              <a:pPr fontAlgn="base">
                <a:spcBef>
                  <a:spcPct val="0"/>
                </a:spcBef>
                <a:spcAft>
                  <a:spcPct val="0"/>
                </a:spcAft>
                <a:defRPr/>
              </a:pPr>
              <a:t>22</a:t>
            </a:fld>
            <a:endParaRPr lang="en-US">
              <a:solidFill>
                <a:prstClr val="white"/>
              </a:solidFill>
            </a:endParaRPr>
          </a:p>
        </p:txBody>
      </p:sp>
      <p:pic>
        <p:nvPicPr>
          <p:cNvPr id="1761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209675"/>
            <a:ext cx="90201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487408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4294967295"/>
          </p:nvPr>
        </p:nvSpPr>
        <p:spPr/>
        <p:txBody>
          <a:bodyPr>
            <a:normAutofit/>
          </a:bodyPr>
          <a:lstStyle/>
          <a:p>
            <a:pPr marL="406400" indent="-296863" eaLnBrk="1" fontAlgn="auto" hangingPunct="1">
              <a:spcBef>
                <a:spcPts val="0"/>
              </a:spcBef>
              <a:spcAft>
                <a:spcPts val="600"/>
              </a:spcAft>
              <a:buFont typeface="Wingdings 3"/>
              <a:buChar char=""/>
              <a:tabLst>
                <a:tab pos="1262063" algn="l"/>
              </a:tabLst>
              <a:defRPr/>
            </a:pPr>
            <a:r>
              <a:rPr lang="en-US" sz="2800" dirty="0" smtClean="0"/>
              <a:t>Issue is in a state of ‘New (TDSP)’ with TDSP as Responsible MP.</a:t>
            </a:r>
          </a:p>
          <a:p>
            <a:pPr marL="406400" indent="-296863" eaLnBrk="1" fontAlgn="auto" hangingPunct="1">
              <a:spcBef>
                <a:spcPts val="0"/>
              </a:spcBef>
              <a:spcAft>
                <a:spcPts val="600"/>
              </a:spcAft>
              <a:buFont typeface="Wingdings 3"/>
              <a:buChar char=""/>
              <a:tabLst>
                <a:tab pos="1262063" algn="l"/>
              </a:tabLst>
              <a:defRPr/>
            </a:pPr>
            <a:r>
              <a:rPr lang="en-US" sz="2800" dirty="0" smtClean="0"/>
              <a:t>TDSP selects ‘Begin Working’.</a:t>
            </a:r>
          </a:p>
          <a:p>
            <a:pPr marL="406400" indent="-296863" eaLnBrk="1" fontAlgn="auto" hangingPunct="1">
              <a:spcBef>
                <a:spcPts val="0"/>
              </a:spcBef>
              <a:spcAft>
                <a:spcPts val="600"/>
              </a:spcAft>
              <a:buFont typeface="Wingdings 3"/>
              <a:buChar char=""/>
              <a:tabLst>
                <a:tab pos="1262063" algn="l"/>
              </a:tabLst>
              <a:defRPr/>
            </a:pPr>
            <a:r>
              <a:rPr lang="en-US" sz="2800" dirty="0" smtClean="0"/>
              <a:t>Issue is in a state of ‘In Progress (TDSP)’ with TDSP as Responsible MP.</a:t>
            </a:r>
          </a:p>
          <a:p>
            <a:pPr marL="406400" indent="-296863" eaLnBrk="1" fontAlgn="auto" hangingPunct="1">
              <a:spcBef>
                <a:spcPts val="0"/>
              </a:spcBef>
              <a:spcAft>
                <a:spcPts val="600"/>
              </a:spcAft>
              <a:buFont typeface="Wingdings 3"/>
              <a:buChar char=""/>
              <a:tabLst>
                <a:tab pos="1262063" algn="l"/>
              </a:tabLst>
              <a:defRPr/>
            </a:pPr>
            <a:r>
              <a:rPr lang="en-US" sz="2800" dirty="0" smtClean="0"/>
              <a:t>TDSP selects ‘Ready to Receive’.</a:t>
            </a:r>
          </a:p>
          <a:p>
            <a:pPr marL="365760" indent="-256032" eaLnBrk="1" fontAlgn="auto" hangingPunct="1">
              <a:spcAft>
                <a:spcPts val="0"/>
              </a:spcAft>
              <a:buFont typeface="Wingdings 3"/>
              <a:buChar char=""/>
              <a:defRPr/>
            </a:pPr>
            <a:endParaRPr lang="en-US" sz="2000" dirty="0" smtClean="0"/>
          </a:p>
        </p:txBody>
      </p:sp>
      <p:sp>
        <p:nvSpPr>
          <p:cNvPr id="117763"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0E67541-77A4-44EF-9686-1C47D5B6CC81}" type="slidenum">
              <a:rPr lang="en-US">
                <a:solidFill>
                  <a:prstClr val="white"/>
                </a:solidFill>
              </a:rPr>
              <a:pPr fontAlgn="base">
                <a:spcBef>
                  <a:spcPct val="0"/>
                </a:spcBef>
                <a:spcAft>
                  <a:spcPct val="0"/>
                </a:spcAft>
                <a:defRPr/>
              </a:pPr>
              <a:t>23</a:t>
            </a:fld>
            <a:endParaRPr lang="en-US">
              <a:solidFill>
                <a:prstClr val="white"/>
              </a:solidFill>
            </a:endParaRPr>
          </a:p>
        </p:txBody>
      </p:sp>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159880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0E91199-112E-4504-9F76-BFA24EC14AC9}" type="slidenum">
              <a:rPr lang="en-US">
                <a:solidFill>
                  <a:prstClr val="white"/>
                </a:solidFill>
              </a:rPr>
              <a:pPr fontAlgn="base">
                <a:spcBef>
                  <a:spcPct val="0"/>
                </a:spcBef>
                <a:spcAft>
                  <a:spcPct val="0"/>
                </a:spcAft>
                <a:defRPr/>
              </a:pPr>
              <a:t>24</a:t>
            </a:fld>
            <a:endParaRPr lang="en-US">
              <a:solidFill>
                <a:prstClr val="white"/>
              </a:solidFill>
            </a:endParaRPr>
          </a:p>
        </p:txBody>
      </p:sp>
      <p:pic>
        <p:nvPicPr>
          <p:cNvPr id="17817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209675"/>
            <a:ext cx="86963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1909640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p:txBody>
          <a:bodyPr>
            <a:normAutofit/>
          </a:bodyPr>
          <a:lstStyle/>
          <a:p>
            <a:pPr marL="465138" indent="-355600" eaLnBrk="1" fontAlgn="auto" hangingPunct="1">
              <a:spcAft>
                <a:spcPts val="600"/>
              </a:spcAft>
              <a:buFont typeface="Wingdings 3"/>
              <a:buChar char=""/>
              <a:tabLst>
                <a:tab pos="1030288" algn="l"/>
              </a:tabLst>
              <a:defRPr/>
            </a:pPr>
            <a:r>
              <a:rPr lang="en-US" sz="2400" dirty="0" smtClean="0"/>
              <a:t>Issue is in a state of ‘New (Losing CR Submit)’ with the Losing CR as Responsible MP.</a:t>
            </a:r>
          </a:p>
          <a:p>
            <a:pPr marL="465138" indent="-355600" eaLnBrk="1" fontAlgn="auto" hangingPunct="1">
              <a:spcAft>
                <a:spcPts val="600"/>
              </a:spcAft>
              <a:buFont typeface="Wingdings 3"/>
              <a:buChar char=""/>
              <a:tabLst>
                <a:tab pos="1030288" algn="l"/>
              </a:tabLst>
              <a:defRPr/>
            </a:pPr>
            <a:r>
              <a:rPr lang="en-US" sz="2400" dirty="0" smtClean="0"/>
              <a:t>Losing CR selects ‘Begin Working’.</a:t>
            </a:r>
          </a:p>
          <a:p>
            <a:pPr marL="465138" indent="-355600" eaLnBrk="1" fontAlgn="auto" hangingPunct="1">
              <a:spcAft>
                <a:spcPts val="600"/>
              </a:spcAft>
              <a:buFont typeface="Wingdings 3"/>
              <a:buChar char=""/>
              <a:tabLst>
                <a:tab pos="1030288" algn="l"/>
              </a:tabLst>
              <a:defRPr/>
            </a:pPr>
            <a:r>
              <a:rPr lang="en-US" sz="2400" dirty="0" smtClean="0"/>
              <a:t>Issue is in a state of ‘In Progress (Submit Regaining)’ with the Losing CR as Responsible MP.</a:t>
            </a:r>
          </a:p>
          <a:p>
            <a:pPr marL="465138" indent="-355600" eaLnBrk="1" fontAlgn="auto" hangingPunct="1">
              <a:spcAft>
                <a:spcPts val="600"/>
              </a:spcAft>
              <a:buFont typeface="Wingdings 3"/>
              <a:buChar char=""/>
              <a:tabLst>
                <a:tab pos="1030288" algn="l"/>
              </a:tabLst>
              <a:defRPr/>
            </a:pPr>
            <a:r>
              <a:rPr lang="en-US" sz="2400" dirty="0" smtClean="0"/>
              <a:t>Losing CR selects ‘Provide Regaining BGN02’.</a:t>
            </a:r>
          </a:p>
          <a:p>
            <a:pPr marL="365760" indent="-256032" eaLnBrk="1" fontAlgn="auto" hangingPunct="1">
              <a:spcAft>
                <a:spcPts val="0"/>
              </a:spcAft>
              <a:buFont typeface="Wingdings 3"/>
              <a:buChar char=""/>
              <a:defRPr/>
            </a:pPr>
            <a:endParaRPr lang="en-US" sz="2000" dirty="0" smtClean="0"/>
          </a:p>
        </p:txBody>
      </p:sp>
      <p:sp>
        <p:nvSpPr>
          <p:cNvPr id="119811"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1AF5F45-B0FA-4BB8-B0CF-6A5B3A4DDEAC}" type="slidenum">
              <a:rPr lang="en-US">
                <a:solidFill>
                  <a:prstClr val="white"/>
                </a:solidFill>
              </a:rPr>
              <a:pPr fontAlgn="base">
                <a:spcBef>
                  <a:spcPct val="0"/>
                </a:spcBef>
                <a:spcAft>
                  <a:spcPct val="0"/>
                </a:spcAft>
                <a:defRPr/>
              </a:pPr>
              <a:t>25</a:t>
            </a:fld>
            <a:endParaRPr lang="en-US">
              <a:solidFill>
                <a:prstClr val="white"/>
              </a:solidFill>
            </a:endParaRPr>
          </a:p>
        </p:txBody>
      </p:sp>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2858278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104FFE7-03AB-427E-A3AE-1B34BF797A1B}" type="slidenum">
              <a:rPr lang="en-US">
                <a:solidFill>
                  <a:prstClr val="white"/>
                </a:solidFill>
              </a:rPr>
              <a:pPr fontAlgn="base">
                <a:spcBef>
                  <a:spcPct val="0"/>
                </a:spcBef>
                <a:spcAft>
                  <a:spcPct val="0"/>
                </a:spcAft>
                <a:defRPr/>
              </a:pPr>
              <a:t>26</a:t>
            </a:fld>
            <a:endParaRPr lang="en-US">
              <a:solidFill>
                <a:prstClr val="white"/>
              </a:solidFill>
            </a:endParaRPr>
          </a:p>
        </p:txBody>
      </p:sp>
      <p:pic>
        <p:nvPicPr>
          <p:cNvPr id="1802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219200"/>
            <a:ext cx="74199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5390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p:cNvSpPr>
          <p:nvPr>
            <p:ph type="body" idx="4294967295"/>
          </p:nvPr>
        </p:nvSpPr>
        <p:spPr/>
        <p:txBody>
          <a:bodyPr/>
          <a:lstStyle/>
          <a:p>
            <a:pPr eaLnBrk="1" hangingPunct="1"/>
            <a:r>
              <a:rPr lang="en-US" altLang="en-US" sz="2000" smtClean="0"/>
              <a:t>Losing CR populates all required information:</a:t>
            </a:r>
          </a:p>
          <a:p>
            <a:pPr lvl="3" eaLnBrk="1" hangingPunct="1"/>
            <a:r>
              <a:rPr lang="en-US" altLang="en-US" sz="2000" smtClean="0"/>
              <a:t>Regaining BGN 02</a:t>
            </a:r>
          </a:p>
          <a:p>
            <a:pPr eaLnBrk="1" hangingPunct="1"/>
            <a:endParaRPr lang="en-US" altLang="en-US" sz="2000" smtClean="0"/>
          </a:p>
        </p:txBody>
      </p:sp>
      <p:sp>
        <p:nvSpPr>
          <p:cNvPr id="121859"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1841757-1C86-4EDF-9F1E-2B78B22648AF}" type="slidenum">
              <a:rPr lang="en-US">
                <a:solidFill>
                  <a:prstClr val="white"/>
                </a:solidFill>
              </a:rPr>
              <a:pPr fontAlgn="base">
                <a:spcBef>
                  <a:spcPct val="0"/>
                </a:spcBef>
                <a:spcAft>
                  <a:spcPct val="0"/>
                </a:spcAft>
                <a:defRPr/>
              </a:pPr>
              <a:t>27</a:t>
            </a:fld>
            <a:endParaRPr lang="en-US">
              <a:solidFill>
                <a:prstClr val="white"/>
              </a:solidFill>
            </a:endParaRPr>
          </a:p>
        </p:txBody>
      </p:sp>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pic>
        <p:nvPicPr>
          <p:cNvPr id="1812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02663" cy="3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40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p:cNvSpPr>
          <p:nvPr>
            <p:ph type="body" idx="4294967295"/>
          </p:nvPr>
        </p:nvSpPr>
        <p:spPr/>
        <p:txBody>
          <a:bodyPr/>
          <a:lstStyle/>
          <a:p>
            <a:pPr eaLnBrk="1" hangingPunct="1">
              <a:spcAft>
                <a:spcPts val="600"/>
              </a:spcAft>
            </a:pPr>
            <a:r>
              <a:rPr lang="en-US" altLang="en-US" sz="2000" smtClean="0"/>
              <a:t>Issue is in a state of ‘Regaining Transaction Submitted 	(PC)’ with the Gaining (Submitting CR) as Responsible MP.</a:t>
            </a:r>
          </a:p>
          <a:p>
            <a:pPr eaLnBrk="1" hangingPunct="1">
              <a:spcAft>
                <a:spcPts val="600"/>
              </a:spcAft>
            </a:pPr>
            <a:r>
              <a:rPr lang="en-US" altLang="en-US" sz="2000" smtClean="0"/>
              <a:t>Once the regaining transaction has been successfully sent by (Losing/Original CR), Siebel will automatically:</a:t>
            </a:r>
          </a:p>
          <a:p>
            <a:pPr lvl="3" eaLnBrk="1" hangingPunct="1">
              <a:spcAft>
                <a:spcPts val="600"/>
              </a:spcAft>
            </a:pPr>
            <a:r>
              <a:rPr lang="en-US" altLang="en-US" sz="2000" smtClean="0"/>
              <a:t>Check Regaining Transaction Siebel Status every 30 minutes using the BGN 02 from the new initiating transaction.</a:t>
            </a:r>
          </a:p>
          <a:p>
            <a:pPr lvl="3" eaLnBrk="1" hangingPunct="1">
              <a:spcAft>
                <a:spcPts val="600"/>
              </a:spcAft>
            </a:pPr>
            <a:r>
              <a:rPr lang="en-US" altLang="en-US" sz="2000" smtClean="0"/>
              <a:t>Update the issue with the current Regaining Transaction Siebel Status.</a:t>
            </a:r>
          </a:p>
          <a:p>
            <a:pPr eaLnBrk="1" hangingPunct="1">
              <a:spcAft>
                <a:spcPts val="600"/>
              </a:spcAft>
            </a:pPr>
            <a:r>
              <a:rPr lang="en-US" altLang="en-US" sz="2000" smtClean="0"/>
              <a:t>The issue will move to a state of ‘Complete’ with the Submitting MP as the Responsible Party once the Regaining Transaction Siebel Status is Complete.</a:t>
            </a:r>
          </a:p>
          <a:p>
            <a:pPr eaLnBrk="1" hangingPunct="1"/>
            <a:endParaRPr lang="en-US" altLang="en-US" sz="2000" smtClean="0"/>
          </a:p>
        </p:txBody>
      </p:sp>
      <p:sp>
        <p:nvSpPr>
          <p:cNvPr id="122883"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0B8C3B4-038D-49A2-B5A4-20766E360FE0}" type="slidenum">
              <a:rPr lang="en-US">
                <a:solidFill>
                  <a:prstClr val="white"/>
                </a:solidFill>
              </a:rPr>
              <a:pPr fontAlgn="base">
                <a:spcBef>
                  <a:spcPct val="0"/>
                </a:spcBef>
                <a:spcAft>
                  <a:spcPct val="0"/>
                </a:spcAft>
                <a:defRPr/>
              </a:pPr>
              <a:t>28</a:t>
            </a:fld>
            <a:endParaRPr lang="en-US">
              <a:solidFill>
                <a:prstClr val="white"/>
              </a:solidFill>
            </a:endParaRPr>
          </a:p>
        </p:txBody>
      </p:sp>
      <p:sp>
        <p:nvSpPr>
          <p:cNvPr id="5"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799349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4294967295"/>
          </p:nvPr>
        </p:nvSpPr>
        <p:spPr/>
        <p:txBody>
          <a:bodyPr>
            <a:normAutofit fontScale="92500" lnSpcReduction="10000"/>
          </a:bodyPr>
          <a:lstStyle/>
          <a:p>
            <a:pPr marL="365760" indent="-256032" eaLnBrk="1" fontAlgn="auto" hangingPunct="1">
              <a:spcAft>
                <a:spcPts val="600"/>
              </a:spcAft>
              <a:buFont typeface="Wingdings 3"/>
              <a:buChar char=""/>
              <a:defRPr/>
            </a:pPr>
            <a:r>
              <a:rPr lang="en-US" sz="2000" dirty="0" smtClean="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marL="365760" indent="-256032" eaLnBrk="1" fontAlgn="auto" hangingPunct="1">
              <a:spcAft>
                <a:spcPts val="600"/>
              </a:spcAft>
              <a:buFont typeface="Wingdings 3"/>
              <a:buChar char=""/>
              <a:defRPr/>
            </a:pPr>
            <a:r>
              <a:rPr lang="en-US" sz="2000" dirty="0" smtClean="0"/>
              <a:t>If the regaining Siebel status is still Scheduled status, the Losing CR should repopulate the regaining BGN field with the same information.  </a:t>
            </a:r>
          </a:p>
          <a:p>
            <a:pPr marL="365760" indent="-256032" eaLnBrk="1" fontAlgn="auto" hangingPunct="1">
              <a:spcAft>
                <a:spcPts val="600"/>
              </a:spcAft>
              <a:buFont typeface="Wingdings 3"/>
              <a:buChar char=""/>
              <a:defRPr/>
            </a:pPr>
            <a:r>
              <a:rPr lang="en-US" sz="2000" dirty="0" smtClean="0"/>
              <a:t>If the Siebel status is blank within the MarkeTrak issue, the Losing CR should verify the status of the regaining transaction and submit/repopulate a new transaction if necessary. </a:t>
            </a:r>
          </a:p>
          <a:p>
            <a:pPr marL="365760" indent="-256032" eaLnBrk="1" fontAlgn="auto" hangingPunct="1">
              <a:spcAft>
                <a:spcPts val="600"/>
              </a:spcAft>
              <a:buFont typeface="Wingdings 3"/>
              <a:buChar char=""/>
              <a:defRPr/>
            </a:pPr>
            <a:r>
              <a:rPr lang="en-US" sz="2000" dirty="0" smtClean="0"/>
              <a:t>This functionality is to ensure the issue is not closed before the premise has been regained, due to the time restriction on submission of new issues within this subtype.</a:t>
            </a:r>
          </a:p>
        </p:txBody>
      </p:sp>
      <p:sp>
        <p:nvSpPr>
          <p:cNvPr id="123907"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12C41A5-0052-4225-A0AC-A1C515987587}" type="slidenum">
              <a:rPr lang="en-US">
                <a:solidFill>
                  <a:prstClr val="white"/>
                </a:solidFill>
              </a:rPr>
              <a:pPr fontAlgn="base">
                <a:spcBef>
                  <a:spcPct val="0"/>
                </a:spcBef>
                <a:spcAft>
                  <a:spcPct val="0"/>
                </a:spcAft>
                <a:defRPr/>
              </a:pPr>
              <a:t>29</a:t>
            </a:fld>
            <a:endParaRPr lang="en-US">
              <a:solidFill>
                <a:prstClr val="white"/>
              </a:solidFill>
            </a:endParaRPr>
          </a:p>
        </p:txBody>
      </p:sp>
      <p:sp>
        <p:nvSpPr>
          <p:cNvPr id="5"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321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pPr>
            <a:endParaRPr lang="en-US" altLang="en-US" sz="1600" b="1" smtClean="0"/>
          </a:p>
          <a:p>
            <a:pPr marL="822325" lvl="1" indent="-457200" eaLnBrk="1" hangingPunct="1">
              <a:buFont typeface="Wingdings" pitchFamily="2" charset="2"/>
              <a:buChar char="Ø"/>
            </a:pPr>
            <a:r>
              <a:rPr lang="en-US" altLang="en-US" sz="1400" smtClean="0"/>
              <a:t>ERCOT’s Receipt of Inadvertent Gain Issue</a:t>
            </a:r>
            <a:endParaRPr lang="en-US" altLang="en-US" sz="1400" b="1" smtClean="0"/>
          </a:p>
          <a:p>
            <a:pPr marL="1060450" lvl="2" indent="-457200" eaLnBrk="1" hangingPunct="1">
              <a:spcAft>
                <a:spcPts val="600"/>
              </a:spcAft>
              <a:buFont typeface="Wingdings" pitchFamily="2" charset="2"/>
              <a:buChar char="Ø"/>
            </a:pPr>
            <a:r>
              <a:rPr lang="en-US" altLang="en-US" sz="1200" smtClean="0"/>
              <a:t>Confirm the pending or actual change of CR relationship.</a:t>
            </a:r>
          </a:p>
          <a:p>
            <a:pPr marL="1060450" lvl="2" indent="-457200" eaLnBrk="1" hangingPunct="1">
              <a:spcAft>
                <a:spcPts val="600"/>
              </a:spcAft>
              <a:buFont typeface="Wingdings" pitchFamily="2" charset="2"/>
              <a:buChar char="Ø"/>
            </a:pPr>
            <a:r>
              <a:rPr lang="en-US" altLang="en-US" sz="1200" smtClean="0"/>
              <a:t>Assign CR2 and the TDSP to the MarkeTrak issue.</a:t>
            </a:r>
          </a:p>
          <a:p>
            <a:pPr marL="1060450" lvl="2" indent="-457200" eaLnBrk="1" hangingPunct="1">
              <a:spcAft>
                <a:spcPts val="600"/>
              </a:spcAft>
              <a:buFont typeface="Wingdings" pitchFamily="2" charset="2"/>
              <a:buChar char="Ø"/>
            </a:pPr>
            <a:r>
              <a:rPr lang="en-US" altLang="en-US" sz="1200" smtClean="0"/>
              <a:t>ERCOT will transition the MarkeTrak issue to the parties involved with CR2 as the Responsible MP.</a:t>
            </a:r>
          </a:p>
          <a:p>
            <a:pPr marL="1060450" lvl="2" indent="-457200" eaLnBrk="1" hangingPunct="1">
              <a:spcAft>
                <a:spcPts val="600"/>
              </a:spcAft>
              <a:buFont typeface="Wingdings" pitchFamily="2" charset="2"/>
              <a:buChar char="Ø"/>
            </a:pPr>
            <a:r>
              <a:rPr lang="en-US" altLang="en-US" sz="1200" smtClean="0"/>
              <a:t>CR2 is responsible for selecting Begin Working to transition the item into a State of In Progress.</a:t>
            </a:r>
          </a:p>
          <a:p>
            <a:pPr marL="1060450" lvl="2" indent="-457200" eaLnBrk="1" hangingPunct="1">
              <a:spcAft>
                <a:spcPts val="600"/>
              </a:spcAft>
              <a:buFont typeface="Wingdings" pitchFamily="2" charset="2"/>
              <a:buChar char="Ø"/>
            </a:pPr>
            <a:r>
              <a:rPr lang="en-US" altLang="en-US" sz="1200" smtClean="0"/>
              <a:t>The Original CR must wait for the TDSP to select Ready to Receive prior to sending the EDI to regain the account.</a:t>
            </a:r>
          </a:p>
          <a:p>
            <a:pPr marL="822325" lvl="1" indent="-457200" eaLnBrk="1" hangingPunct="1">
              <a:spcAft>
                <a:spcPts val="600"/>
              </a:spcAft>
              <a:buFont typeface="Wingdings" pitchFamily="2" charset="2"/>
              <a:buChar char="Ø"/>
            </a:pPr>
            <a:r>
              <a:rPr lang="en-US" altLang="en-US" sz="1400" smtClean="0"/>
              <a:t>Examples of Invalid Inadvertent Gain Issues where ERCOT will select Invalid IAG and populate the Invalid IAG Reason field with the reason the issue could not be worked:</a:t>
            </a:r>
          </a:p>
          <a:p>
            <a:pPr marL="1060450" lvl="2" indent="-457200" eaLnBrk="1" hangingPunct="1">
              <a:spcBef>
                <a:spcPct val="0"/>
              </a:spcBef>
              <a:buFont typeface="Wingdings" pitchFamily="2" charset="2"/>
              <a:buChar char="Ø"/>
            </a:pPr>
            <a:r>
              <a:rPr lang="en-US" altLang="en-US" sz="1200" smtClean="0"/>
              <a:t>Invalid ESI ID</a:t>
            </a:r>
          </a:p>
          <a:p>
            <a:pPr marL="1060450" lvl="2" indent="-457200" eaLnBrk="1" hangingPunct="1">
              <a:spcBef>
                <a:spcPct val="0"/>
              </a:spcBef>
              <a:buFont typeface="Wingdings" pitchFamily="2" charset="2"/>
              <a:buChar char="Ø"/>
            </a:pPr>
            <a:r>
              <a:rPr lang="en-US" altLang="en-US" sz="1200" smtClean="0"/>
              <a:t>Wrong or Invalid Tran ID</a:t>
            </a:r>
          </a:p>
          <a:p>
            <a:pPr marL="1060450" lvl="2" indent="-457200" eaLnBrk="1" hangingPunct="1">
              <a:spcBef>
                <a:spcPct val="0"/>
              </a:spcBef>
              <a:buFont typeface="Wingdings" pitchFamily="2" charset="2"/>
              <a:buChar char="Ø"/>
            </a:pPr>
            <a:r>
              <a:rPr lang="en-US" altLang="en-US" sz="1200" smtClean="0"/>
              <a:t>Invalid Order Type (order something other than MVI or Switch)</a:t>
            </a:r>
          </a:p>
          <a:p>
            <a:pPr marL="1060450" lvl="2" indent="-457200" eaLnBrk="1" hangingPunct="1">
              <a:spcBef>
                <a:spcPct val="0"/>
              </a:spcBef>
              <a:buFont typeface="Wingdings" pitchFamily="2" charset="2"/>
              <a:buChar char="Ø"/>
            </a:pPr>
            <a:r>
              <a:rPr lang="en-US" altLang="en-US" sz="1200" smtClean="0"/>
              <a:t>Submitter selected Gaining and is not the Gaining CR</a:t>
            </a:r>
          </a:p>
          <a:p>
            <a:pPr marL="1060450" lvl="2" indent="-457200" eaLnBrk="1" hangingPunct="1">
              <a:spcBef>
                <a:spcPct val="0"/>
              </a:spcBef>
              <a:buFont typeface="Wingdings" pitchFamily="2" charset="2"/>
              <a:buChar char="Ø"/>
            </a:pPr>
            <a:r>
              <a:rPr lang="en-US" altLang="en-US" sz="1200" smtClean="0"/>
              <a:t>Submitter selected Losing and is not the Losing CR</a:t>
            </a:r>
          </a:p>
          <a:p>
            <a:pPr marL="1060450" lvl="2" indent="-457200" eaLnBrk="1" hangingPunct="1">
              <a:spcBef>
                <a:spcPct val="0"/>
              </a:spcBef>
              <a:buFont typeface="Wingdings" pitchFamily="2" charset="2"/>
              <a:buChar char="Ø"/>
            </a:pPr>
            <a:r>
              <a:rPr lang="en-US" altLang="en-US" sz="1200" smtClean="0"/>
              <a:t>ESI ID was De-Energized prior to completion of MVI</a:t>
            </a:r>
          </a:p>
          <a:p>
            <a:pPr marL="1060450" lvl="2" indent="-457200" eaLnBrk="1" hangingPunct="1">
              <a:spcBef>
                <a:spcPct val="0"/>
              </a:spcBef>
              <a:buFont typeface="Wingdings" pitchFamily="2" charset="2"/>
              <a:buChar char="Ø"/>
            </a:pPr>
            <a:r>
              <a:rPr lang="en-US" altLang="en-US" sz="1200" smtClean="0"/>
              <a:t>The Losing and Gaining CR are the same</a:t>
            </a:r>
          </a:p>
          <a:p>
            <a:pPr marL="1060450" lvl="2" indent="-457200" eaLnBrk="1" hangingPunct="1">
              <a:spcBef>
                <a:spcPct val="0"/>
              </a:spcBef>
              <a:buFont typeface="Wingdings" pitchFamily="2" charset="2"/>
              <a:buChar char="Ø"/>
            </a:pPr>
            <a:r>
              <a:rPr lang="en-US" altLang="en-US" sz="1200" smtClean="0"/>
              <a:t>Losing CR has left the Market</a:t>
            </a:r>
          </a:p>
          <a:p>
            <a:pPr marL="1060450" lvl="2" indent="-457200" eaLnBrk="1" hangingPunct="1">
              <a:spcBef>
                <a:spcPct val="0"/>
              </a:spcBef>
              <a:buFont typeface="Wingdings" pitchFamily="2" charset="2"/>
              <a:buChar char="Ø"/>
            </a:pPr>
            <a:r>
              <a:rPr lang="en-US" altLang="en-US" sz="1200" smtClean="0"/>
              <a:t>Gaining CR has left the Market</a:t>
            </a:r>
          </a:p>
          <a:p>
            <a:pPr marL="1060450" lvl="2" indent="-457200" eaLnBrk="1" hangingPunct="1">
              <a:spcBef>
                <a:spcPct val="0"/>
              </a:spcBef>
              <a:buFont typeface="Wingdings" pitchFamily="2" charset="2"/>
              <a:buChar char="Ø"/>
            </a:pPr>
            <a:r>
              <a:rPr lang="en-US" altLang="en-US" sz="1200" smtClean="0"/>
              <a:t>Order was Cancelled – No IAG </a:t>
            </a:r>
          </a:p>
          <a:p>
            <a:pPr marL="1060450" lvl="2" indent="-457200" eaLnBrk="1" hangingPunct="1">
              <a:spcBef>
                <a:spcPct val="0"/>
              </a:spcBef>
              <a:buFont typeface="Wingdings" pitchFamily="2" charset="2"/>
              <a:buChar char="Ø"/>
            </a:pPr>
            <a:r>
              <a:rPr lang="en-US" altLang="en-US" sz="1200" smtClean="0"/>
              <a:t>Other</a:t>
            </a:r>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822C2E5-2592-4E63-A30B-E0AFB8CA7B59}" type="slidenum">
              <a:rPr lang="en-US">
                <a:solidFill>
                  <a:prstClr val="white"/>
                </a:solidFill>
              </a:rPr>
              <a:pPr fontAlgn="base">
                <a:spcBef>
                  <a:spcPct val="0"/>
                </a:spcBef>
                <a:spcAft>
                  <a:spcPct val="0"/>
                </a:spcAft>
                <a:defRPr/>
              </a:pPr>
              <a:t>3</a:t>
            </a:fld>
            <a:endParaRPr lang="en-US" dirty="0">
              <a:solidFill>
                <a:prstClr val="white"/>
              </a:solidFill>
            </a:endParaRPr>
          </a:p>
        </p:txBody>
      </p:sp>
    </p:spTree>
    <p:extLst>
      <p:ext uri="{BB962C8B-B14F-4D97-AF65-F5344CB8AC3E}">
        <p14:creationId xmlns:p14="http://schemas.microsoft.com/office/powerpoint/2010/main" val="3664051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D5C6FD9-CFFA-4C2A-9E0A-1E9F6D8589B3}" type="slidenum">
              <a:rPr lang="en-US">
                <a:solidFill>
                  <a:prstClr val="white"/>
                </a:solidFill>
              </a:rPr>
              <a:pPr fontAlgn="base">
                <a:spcBef>
                  <a:spcPct val="0"/>
                </a:spcBef>
                <a:spcAft>
                  <a:spcPct val="0"/>
                </a:spcAft>
                <a:defRPr/>
              </a:pPr>
              <a:t>30</a:t>
            </a:fld>
            <a:endParaRPr lang="en-US">
              <a:solidFill>
                <a:prstClr val="white"/>
              </a:solidFill>
            </a:endParaRPr>
          </a:p>
        </p:txBody>
      </p:sp>
      <p:pic>
        <p:nvPicPr>
          <p:cNvPr id="18432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66825"/>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spTree>
    <p:extLst>
      <p:ext uri="{BB962C8B-B14F-4D97-AF65-F5344CB8AC3E}">
        <p14:creationId xmlns:p14="http://schemas.microsoft.com/office/powerpoint/2010/main" val="1153781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27BEA15-F335-4BFF-82C5-9AF7B943C9BF}" type="slidenum">
              <a:rPr lang="en-US">
                <a:solidFill>
                  <a:prstClr val="white"/>
                </a:solidFill>
              </a:rPr>
              <a:pPr fontAlgn="base">
                <a:spcBef>
                  <a:spcPct val="0"/>
                </a:spcBef>
                <a:spcAft>
                  <a:spcPct val="0"/>
                </a:spcAft>
                <a:defRPr/>
              </a:pPr>
              <a:t>31</a:t>
            </a:fld>
            <a:endParaRPr lang="en-US">
              <a:solidFill>
                <a:prstClr val="white"/>
              </a:solidFill>
            </a:endParaRPr>
          </a:p>
        </p:txBody>
      </p:sp>
      <p:sp>
        <p:nvSpPr>
          <p:cNvPr id="6" name="Title 2"/>
          <p:cNvSpPr>
            <a:spLocks noGrp="1"/>
          </p:cNvSpPr>
          <p:nvPr>
            <p:ph type="title"/>
          </p:nvPr>
        </p:nvSpPr>
        <p:spPr>
          <a:xfrm>
            <a:off x="463550" y="272142"/>
            <a:ext cx="8229600" cy="1143000"/>
          </a:xfrm>
        </p:spPr>
        <p:txBody>
          <a:bodyPr/>
          <a:lstStyle/>
          <a:p>
            <a:pPr eaLnBrk="1" fontAlgn="auto" hangingPunct="1">
              <a:spcAft>
                <a:spcPts val="0"/>
              </a:spcAft>
              <a:defRPr/>
            </a:pPr>
            <a:r>
              <a:rPr lang="en-US" dirty="0" smtClean="0"/>
              <a:t>Customer Rescission</a:t>
            </a:r>
            <a:endParaRPr lang="en-US" dirty="0"/>
          </a:p>
        </p:txBody>
      </p:sp>
      <p:pic>
        <p:nvPicPr>
          <p:cNvPr id="185348" name="Picture 2"/>
          <p:cNvPicPr>
            <a:picLocks noChangeAspect="1" noChangeArrowheads="1"/>
          </p:cNvPicPr>
          <p:nvPr/>
        </p:nvPicPr>
        <p:blipFill>
          <a:blip r:embed="rId2">
            <a:extLst>
              <a:ext uri="{28A0092B-C50C-407E-A947-70E740481C1C}">
                <a14:useLocalDpi xmlns:a14="http://schemas.microsoft.com/office/drawing/2010/main" val="0"/>
              </a:ext>
            </a:extLst>
          </a:blip>
          <a:srcRect b="27171"/>
          <a:stretch>
            <a:fillRect/>
          </a:stretch>
        </p:blipFill>
        <p:spPr bwMode="auto">
          <a:xfrm>
            <a:off x="528638" y="1438275"/>
            <a:ext cx="8086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4487863"/>
            <a:ext cx="7769225"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14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822326" lvl="1" indent="-457200" eaLnBrk="1" hangingPunct="1">
              <a:buFont typeface="Wingdings" pitchFamily="2" charset="2"/>
              <a:buChar char="Ø"/>
              <a:defRPr/>
            </a:pPr>
            <a:r>
              <a:rPr lang="en-US" altLang="en-US" sz="1400" dirty="0" smtClean="0"/>
              <a:t>Submitting an Inadvertent Gain – CR Submits as the Gaining CR</a:t>
            </a:r>
            <a:endParaRPr lang="en-US" altLang="en-US" sz="1400" b="1" dirty="0" smtClean="0"/>
          </a:p>
          <a:p>
            <a:pPr marL="1060451" lvl="2" indent="-457200" eaLnBrk="1" hangingPunct="1">
              <a:spcAft>
                <a:spcPts val="600"/>
              </a:spcAft>
              <a:buFont typeface="Wingdings" pitchFamily="2" charset="2"/>
              <a:buChar char="Ø"/>
              <a:defRPr/>
            </a:pPr>
            <a:r>
              <a:rPr lang="en-US" sz="1200" dirty="0" smtClean="0"/>
              <a:t>From the Submit Tree, select IAG – Inadvertent Gaining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CR1 (Gaining/Original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smtClean="0"/>
              <a:t>ESIID</a:t>
            </a:r>
          </a:p>
          <a:p>
            <a:pPr marL="1344613" lvl="3" indent="-457200" eaLnBrk="1" hangingPunct="1">
              <a:spcBef>
                <a:spcPts val="0"/>
              </a:spcBef>
              <a:spcAft>
                <a:spcPts val="0"/>
              </a:spcAft>
              <a:buFont typeface="Wingdings" pitchFamily="2" charset="2"/>
              <a:buChar char="Ø"/>
              <a:defRPr/>
            </a:pPr>
            <a:r>
              <a:rPr lang="en-US" sz="1000" dirty="0" smtClean="0"/>
              <a:t>Original Tran ID – The original </a:t>
            </a:r>
            <a:r>
              <a:rPr lang="en-US" sz="1000" dirty="0" err="1" smtClean="0"/>
              <a:t>tran</a:t>
            </a:r>
            <a:r>
              <a:rPr lang="en-US" sz="1000" dirty="0" smtClean="0"/>
              <a:t>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E4A5D3F-12C9-4454-921B-FE92DBF6AF3C}" type="slidenum">
              <a:rPr lang="en-US">
                <a:solidFill>
                  <a:prstClr val="white"/>
                </a:solidFill>
              </a:rPr>
              <a:pPr fontAlgn="base">
                <a:spcBef>
                  <a:spcPct val="0"/>
                </a:spcBef>
                <a:spcAft>
                  <a:spcPct val="0"/>
                </a:spcAft>
                <a:defRPr/>
              </a:pPr>
              <a:t>4</a:t>
            </a:fld>
            <a:endParaRPr lang="en-US" dirty="0">
              <a:solidFill>
                <a:prstClr val="white"/>
              </a:solidFill>
            </a:endParaRPr>
          </a:p>
        </p:txBody>
      </p:sp>
      <p:pic>
        <p:nvPicPr>
          <p:cNvPr id="157701" name="Picture 4"/>
          <p:cNvPicPr>
            <a:picLocks noChangeAspect="1" noChangeArrowheads="1"/>
          </p:cNvPicPr>
          <p:nvPr/>
        </p:nvPicPr>
        <p:blipFill>
          <a:blip r:embed="rId2">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4500"/>
            <a:ext cx="5153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1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r>
              <a:rPr lang="en-US" sz="1200" dirty="0" smtClean="0"/>
              <a:t>CRITICAL: The Comments field is technically optional; however, not providing the required information referenced in RMG Section 7.3.2(1) could result in a delay of issue resolution. Please include any additional information in this box.</a:t>
            </a:r>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Select OK to create the IAG – Inadvertent Gaining </a:t>
            </a:r>
            <a:r>
              <a:rPr lang="en-US" sz="1200" dirty="0" err="1" smtClean="0"/>
              <a:t>MarkeTrak</a:t>
            </a:r>
            <a:r>
              <a:rPr lang="en-US" sz="1200" dirty="0" smtClean="0"/>
              <a:t> Issue.  The issue enters the state of New (ERCOT) and is visible only by the Submitting CR and ERCOT.</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Submitting CR has the option to Withdraw the issue at this point</a:t>
            </a:r>
          </a:p>
          <a:p>
            <a:pPr marL="1060451" lvl="2" indent="-457200" eaLnBrk="1" hangingPunct="1">
              <a:spcBef>
                <a:spcPts val="0"/>
              </a:spcBef>
              <a:spcAft>
                <a:spcPts val="600"/>
              </a:spcAft>
              <a:buFont typeface="Wingdings" pitchFamily="2" charset="2"/>
              <a:buChar char="Ø"/>
              <a:defRPr/>
            </a:pPr>
            <a:r>
              <a:rPr lang="en-US" sz="1200" dirty="0" smtClean="0"/>
              <a:t>ERCOT will select Begin Working to provide the Gaining CR Start Date, if the Gaining CR is still the rep of record (Gaining CR ROR), assign CR2 (Gaining CR) and TDSP. ERCOT will then select “OK” to move the issue to CR2 (Gaining CR).</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942E61B-29C6-4207-9FFE-746FFDD3E5AC}" type="slidenum">
              <a:rPr lang="en-US">
                <a:solidFill>
                  <a:prstClr val="white"/>
                </a:solidFill>
              </a:rPr>
              <a:pPr fontAlgn="base">
                <a:spcBef>
                  <a:spcPct val="0"/>
                </a:spcBef>
                <a:spcAft>
                  <a:spcPct val="0"/>
                </a:spcAft>
                <a:defRPr/>
              </a:pPr>
              <a:t>5</a:t>
            </a:fld>
            <a:endParaRPr lang="en-US" dirty="0">
              <a:solidFill>
                <a:prstClr val="white"/>
              </a:solidFill>
            </a:endParaRPr>
          </a:p>
        </p:txBody>
      </p:sp>
      <p:pic>
        <p:nvPicPr>
          <p:cNvPr id="158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24125"/>
            <a:ext cx="54959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2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itchFamily="34" charset="0"/>
              <a:buNone/>
              <a:defRPr/>
            </a:pPr>
            <a:endParaRPr lang="en-US" sz="1600" b="1" dirty="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 CR) will select Begin Working and Issue details and Investigate Market Conditions to determine the appropriate regain date.</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smtClean="0"/>
              <a:t>If CR2 (Losing/Original CR) determines that an Inadvertent Gain has NOT taken place, they have the option to select “</a:t>
            </a:r>
            <a:r>
              <a:rPr lang="en-US" sz="1200" dirty="0" err="1" smtClean="0"/>
              <a:t>Unexecutable</a:t>
            </a:r>
            <a:r>
              <a:rPr lang="en-US" sz="1200" dirty="0" smtClean="0"/>
              <a:t>”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smtClean="0"/>
              <a:t>3rd party CR involved</a:t>
            </a:r>
          </a:p>
          <a:p>
            <a:pPr marL="1344613" lvl="3" indent="-457200" eaLnBrk="1" hangingPunct="1">
              <a:spcBef>
                <a:spcPts val="0"/>
              </a:spcBef>
              <a:spcAft>
                <a:spcPts val="0"/>
              </a:spcAft>
              <a:buFont typeface="Wingdings" pitchFamily="2" charset="2"/>
              <a:buChar char="Ø"/>
              <a:defRPr/>
            </a:pPr>
            <a:r>
              <a:rPr lang="en-US" sz="1000" dirty="0" smtClean="0"/>
              <a:t>Authorized Enrollment Confirmed</a:t>
            </a:r>
          </a:p>
          <a:p>
            <a:pPr marL="1344613" lvl="3" indent="-457200" eaLnBrk="1" hangingPunct="1">
              <a:spcBef>
                <a:spcPts val="0"/>
              </a:spcBef>
              <a:spcAft>
                <a:spcPts val="0"/>
              </a:spcAft>
              <a:buFont typeface="Wingdings" pitchFamily="2" charset="2"/>
              <a:buChar char="Ø"/>
              <a:defRPr/>
            </a:pPr>
            <a:r>
              <a:rPr lang="en-US" sz="1000" dirty="0" smtClean="0"/>
              <a:t>Duplicate Issue</a:t>
            </a:r>
          </a:p>
          <a:p>
            <a:pPr marL="1344613" lvl="3" indent="-457200" eaLnBrk="1" hangingPunct="1">
              <a:spcBef>
                <a:spcPts val="0"/>
              </a:spcBef>
              <a:spcAft>
                <a:spcPts val="0"/>
              </a:spcAft>
              <a:buFont typeface="Wingdings" pitchFamily="2" charset="2"/>
              <a:buChar char="Ø"/>
              <a:defRPr/>
            </a:pPr>
            <a:r>
              <a:rPr lang="en-US" sz="1000" dirty="0" smtClean="0"/>
              <a:t>Other (should require comments) </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1C1CA6A-73BA-4030-9D7F-556E9061189F}" type="slidenum">
              <a:rPr lang="en-US">
                <a:solidFill>
                  <a:prstClr val="white"/>
                </a:solidFill>
              </a:rPr>
              <a:pPr fontAlgn="base">
                <a:spcBef>
                  <a:spcPct val="0"/>
                </a:spcBef>
                <a:spcAft>
                  <a:spcPct val="0"/>
                </a:spcAft>
                <a:defRPr/>
              </a:pPr>
              <a:t>6</a:t>
            </a:fld>
            <a:endParaRPr lang="en-US" dirty="0">
              <a:solidFill>
                <a:prstClr val="white"/>
              </a:solidFill>
            </a:endParaRPr>
          </a:p>
        </p:txBody>
      </p:sp>
      <p:pic>
        <p:nvPicPr>
          <p:cNvPr id="159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423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1"/>
          <p:cNvSpPr>
            <a:spLocks noGrp="1"/>
          </p:cNvSpPr>
          <p:nvPr>
            <p:ph idx="1"/>
          </p:nvPr>
        </p:nvSpPr>
        <p:spPr>
          <a:xfrm>
            <a:off x="762000" y="685800"/>
            <a:ext cx="8229600" cy="4767263"/>
          </a:xfrm>
        </p:spPr>
        <p:txBody>
          <a:bodyPr/>
          <a:lstStyle/>
          <a:p>
            <a:pPr marL="109538" indent="0" eaLnBrk="1" hangingPunct="1">
              <a:buFont typeface="Wingdings 3" pitchFamily="18" charset="2"/>
              <a:buNone/>
            </a:pPr>
            <a:endParaRPr lang="en-US" altLang="en-US" sz="1600" b="1" smtClean="0"/>
          </a:p>
          <a:p>
            <a:pPr marL="365125" lvl="1" indent="0" eaLnBrk="1" hangingPunct="1">
              <a:buFont typeface="Verdana" pitchFamily="34" charset="0"/>
              <a:buNone/>
            </a:pPr>
            <a:endParaRPr lang="en-US" altLang="en-US" sz="1200" smtClean="0"/>
          </a:p>
          <a:p>
            <a:pPr marL="1060450" lvl="2" indent="-457200" eaLnBrk="1" hangingPunct="1">
              <a:spcBef>
                <a:spcPct val="0"/>
              </a:spcBef>
              <a:spcAft>
                <a:spcPts val="600"/>
              </a:spcAft>
              <a:buFont typeface="Wingdings" pitchFamily="2" charset="2"/>
              <a:buChar char="Ø"/>
            </a:pPr>
            <a:r>
              <a:rPr lang="en-US" altLang="en-US" sz="1200" smtClean="0"/>
              <a:t>If CR2 (Losing/Original CR) determines they will need more information from CR2 (Gaining CR), then they will need to select Send to Gaining CR. This transition allows both CR’s to talk back and forth while transitioning the issue back and forth before a resolution is made.</a:t>
            </a:r>
          </a:p>
          <a:p>
            <a:pPr marL="1060450" lvl="2" indent="-457200" eaLnBrk="1" hangingPunct="1">
              <a:spcBef>
                <a:spcPct val="0"/>
              </a:spcBef>
              <a:spcAft>
                <a:spcPts val="600"/>
              </a:spcAft>
              <a:buFont typeface="Wingdings" pitchFamily="2" charset="2"/>
              <a:buChar char="Ø"/>
            </a:pPr>
            <a:r>
              <a:rPr lang="en-US" altLang="en-US" sz="120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“Submit Date” + 15 days.  If not the following error message will be displayed “Proposed Regain Date is greater than 15 Calendar days from the submittal of MarkeTrak Issue, please update with valid Proposed Regain date.”</a:t>
            </a:r>
          </a:p>
          <a:p>
            <a:pPr marL="1060450" lvl="2" indent="-457200" eaLnBrk="1" hangingPunct="1">
              <a:spcBef>
                <a:spcPct val="0"/>
              </a:spcBef>
              <a:spcAft>
                <a:spcPts val="600"/>
              </a:spcAft>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200" smtClean="0"/>
          </a:p>
          <a:p>
            <a:pPr marL="1060450" lvl="2"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Bef>
                <a:spcPct val="0"/>
              </a:spcBef>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344613" lvl="3" indent="-457200" eaLnBrk="1" hangingPunct="1">
              <a:spcAft>
                <a:spcPts val="600"/>
              </a:spcAft>
              <a:buFont typeface="Wingdings" pitchFamily="2" charset="2"/>
              <a:buChar char="Ø"/>
            </a:pPr>
            <a:endParaRPr lang="en-US" altLang="en-US" sz="1000" smtClean="0"/>
          </a:p>
          <a:p>
            <a:pPr marL="1060450" lvl="2" indent="-457200" eaLnBrk="1" hangingPunct="1">
              <a:spcAft>
                <a:spcPts val="600"/>
              </a:spcAft>
              <a:buFont typeface="Wingdings" pitchFamily="2" charset="2"/>
              <a:buChar char="Ø"/>
            </a:pPr>
            <a:endParaRPr lang="en-US" altLang="en-US" sz="1200" smtClean="0"/>
          </a:p>
          <a:p>
            <a:pPr marL="1060450" lvl="2" indent="-457200" eaLnBrk="1" hangingPunct="1">
              <a:spcAft>
                <a:spcPts val="600"/>
              </a:spcAft>
              <a:buFont typeface="Wingdings"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FDE6829-9555-4BFA-9E2F-A5F7741FCE99}" type="slidenum">
              <a:rPr lang="en-US">
                <a:solidFill>
                  <a:prstClr val="white"/>
                </a:solidFill>
              </a:rPr>
              <a:pPr fontAlgn="base">
                <a:spcBef>
                  <a:spcPct val="0"/>
                </a:spcBef>
                <a:spcAft>
                  <a:spcPct val="0"/>
                </a:spcAft>
                <a:defRPr/>
              </a:pPr>
              <a:t>7</a:t>
            </a:fld>
            <a:endParaRPr lang="en-US" dirty="0">
              <a:solidFill>
                <a:prstClr val="white"/>
              </a:solidFill>
            </a:endParaRPr>
          </a:p>
        </p:txBody>
      </p:sp>
      <p:pic>
        <p:nvPicPr>
          <p:cNvPr id="160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56483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1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600"/>
              </a:spcAft>
              <a:buFont typeface="Wingdings" pitchFamily="2" charset="2"/>
              <a:buChar char="Ø"/>
              <a:defRPr/>
            </a:pPr>
            <a:r>
              <a:rPr lang="en-US" sz="1200" dirty="0" smtClean="0"/>
              <a:t>The TDSP will select Begin Working, investigate the issue details, then select one of the following:</a:t>
            </a:r>
          </a:p>
          <a:p>
            <a:pPr marL="1344613" lvl="3" indent="-457200" eaLnBrk="1" hangingPunct="1">
              <a:spcBef>
                <a:spcPts val="0"/>
              </a:spcBef>
              <a:spcAft>
                <a:spcPts val="600"/>
              </a:spcAft>
              <a:buFont typeface="Wingdings" pitchFamily="2" charset="2"/>
              <a:buChar char="Ø"/>
              <a:defRPr/>
            </a:pPr>
            <a:r>
              <a:rPr lang="en-US" sz="1000" b="1" dirty="0" smtClean="0"/>
              <a:t>Ready to Receive </a:t>
            </a:r>
            <a:r>
              <a:rPr lang="en-US" sz="1000" dirty="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ts val="0"/>
              </a:spcBef>
              <a:spcAft>
                <a:spcPts val="600"/>
              </a:spcAft>
              <a:buFont typeface="Wingdings" pitchFamily="2" charset="2"/>
              <a:buChar char="Ø"/>
              <a:defRPr/>
            </a:pPr>
            <a:r>
              <a:rPr lang="en-US" sz="1000" dirty="0" smtClean="0"/>
              <a:t> </a:t>
            </a:r>
            <a:r>
              <a:rPr lang="en-US" sz="1000" b="1" dirty="0" smtClean="0"/>
              <a:t>Send To Submitting CR </a:t>
            </a:r>
            <a:r>
              <a:rPr lang="en-US" sz="1000" dirty="0" smtClean="0"/>
              <a:t>– The TDSP would select this transition if they needed further information from CR1 (Losing/Original CR).</a:t>
            </a:r>
          </a:p>
          <a:p>
            <a:pPr marL="1344613" lvl="3" indent="-457200" eaLnBrk="1" hangingPunct="1">
              <a:spcBef>
                <a:spcPts val="0"/>
              </a:spcBef>
              <a:spcAft>
                <a:spcPts val="600"/>
              </a:spcAft>
              <a:buFont typeface="Wingdings" pitchFamily="2" charset="2"/>
              <a:buChar char="Ø"/>
              <a:defRPr/>
            </a:pPr>
            <a:r>
              <a:rPr lang="en-US" sz="1000" b="1" dirty="0" smtClean="0"/>
              <a:t>Request Updated Proposed Regain Date </a:t>
            </a:r>
            <a:r>
              <a:rPr lang="en-US" sz="1000" dirty="0" smtClean="0"/>
              <a:t>– The TDSP would select this transition if they do not agree with the proposed regain date that was provided. They would suggest a new date and send the issue back to CR1 (Losing/Original CR). </a:t>
            </a:r>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40093F3-C700-4B0F-B3B8-9C1EAA3CB7EA}" type="slidenum">
              <a:rPr lang="en-US">
                <a:solidFill>
                  <a:prstClr val="white"/>
                </a:solidFill>
              </a:rPr>
              <a:pPr fontAlgn="base">
                <a:spcBef>
                  <a:spcPct val="0"/>
                </a:spcBef>
                <a:spcAft>
                  <a:spcPct val="0"/>
                </a:spcAft>
                <a:defRPr/>
              </a:pPr>
              <a:t>8</a:t>
            </a:fld>
            <a:endParaRPr lang="en-US" dirty="0">
              <a:solidFill>
                <a:prstClr val="white"/>
              </a:solidFill>
            </a:endParaRPr>
          </a:p>
        </p:txBody>
      </p:sp>
      <p:pic>
        <p:nvPicPr>
          <p:cNvPr id="161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54959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30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itchFamily="18" charset="2"/>
              <a:buNone/>
              <a:defRPr/>
            </a:pPr>
            <a:endParaRPr lang="en-US" altLang="en-US" sz="1600" b="1" dirty="0" smtClean="0"/>
          </a:p>
          <a:p>
            <a:pPr marL="365126" lvl="1" indent="0" eaLnBrk="1" hangingPunct="1">
              <a:buFont typeface="Verdana" pitchFamily="34" charset="0"/>
              <a:buNone/>
              <a:defRPr/>
            </a:pPr>
            <a:endParaRPr lang="en-US" sz="1200" dirty="0" smtClean="0"/>
          </a:p>
          <a:p>
            <a:pPr marL="1060451" lvl="2" indent="-457200" eaLnBrk="1" hangingPunct="1">
              <a:spcBef>
                <a:spcPts val="0"/>
              </a:spcBef>
              <a:spcAft>
                <a:spcPts val="0"/>
              </a:spcAft>
              <a:buFont typeface="Wingdings" pitchFamily="2" charset="2"/>
              <a:buChar char="Ø"/>
              <a:defRPr/>
            </a:pPr>
            <a:r>
              <a:rPr lang="en-US" sz="1200" dirty="0" smtClean="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200" dirty="0" err="1" smtClean="0"/>
              <a:t>MarkeTrak</a:t>
            </a:r>
            <a:r>
              <a:rPr lang="en-US" sz="1200" dirty="0" smtClean="0"/>
              <a:t>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smtClean="0"/>
              <a:t>All parties should continue to monitor MIS and internal systems for the successful delivery and completion of the EDI transaction being sent by CR1 (Losing/Original CR) to the Market to regain a premise and resolve the associated Inadvertent Gain </a:t>
            </a:r>
            <a:r>
              <a:rPr lang="en-US" sz="1200" dirty="0" err="1" smtClean="0"/>
              <a:t>MarkeTrak</a:t>
            </a:r>
            <a:r>
              <a:rPr lang="en-US" sz="1200" dirty="0" smtClean="0"/>
              <a:t> issue.</a:t>
            </a:r>
          </a:p>
          <a:p>
            <a:pPr marL="1060451" lvl="2" indent="-457200" eaLnBrk="1" hangingPunct="1">
              <a:spcBef>
                <a:spcPts val="0"/>
              </a:spcBef>
              <a:spcAft>
                <a:spcPts val="600"/>
              </a:spcAft>
              <a:buFont typeface="Wingdings" pitchFamily="2" charset="2"/>
              <a:buChar char="Ø"/>
              <a:defRPr/>
            </a:pPr>
            <a:r>
              <a:rPr lang="en-US" sz="1200" dirty="0" smtClean="0"/>
              <a:t>Once the regaining transaction has been successfully sent to the Market by CR2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smtClean="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smtClean="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smtClean="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smtClean="0"/>
              <a:t>Issues remaining in a state of ‘Regaining Transaction Submitted (PC)’ for 14 calendar days will be transitioned by </a:t>
            </a:r>
            <a:r>
              <a:rPr lang="en-US" sz="1000" dirty="0" err="1" smtClean="0"/>
              <a:t>MarkeTrak</a:t>
            </a:r>
            <a:r>
              <a:rPr lang="en-US" sz="1000" dirty="0" smtClean="0"/>
              <a:t>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603251" lvl="2" indent="0" eaLnBrk="1" hangingPunct="1">
              <a:spcBef>
                <a:spcPts val="0"/>
              </a:spcBef>
              <a:spcAft>
                <a:spcPts val="0"/>
              </a:spcAft>
              <a:buFont typeface="Wingdings 2" pitchFamily="18" charset="2"/>
              <a:buNone/>
              <a:defRPr/>
            </a:pPr>
            <a:endParaRPr lang="en-US" sz="1200" dirty="0" smtClean="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Bef>
                <a:spcPts val="0"/>
              </a:spcBef>
              <a:spcAft>
                <a:spcPts val="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smtClean="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smtClean="0"/>
          </a:p>
          <a:p>
            <a:pPr marL="1060451" lvl="2" indent="-457200" eaLnBrk="1" hangingPunct="1">
              <a:spcAft>
                <a:spcPts val="600"/>
              </a:spcAft>
              <a:buFont typeface="Wingdings" pitchFamily="2" charset="2"/>
              <a:buChar char="Ø"/>
              <a:defRPr/>
            </a:pPr>
            <a:endParaRPr lang="en-US" sz="1200" dirty="0" smtClean="0"/>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sz="2800" dirty="0" smtClean="0"/>
              <a:t>Day to Day (D2D) Issues – Inadvertent Gain</a:t>
            </a:r>
            <a:endParaRPr lang="en-US" sz="2800" dirty="0"/>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11C7858-759C-41BF-82E2-401D621DA3BF}" type="slidenum">
              <a:rPr lang="en-US">
                <a:solidFill>
                  <a:prstClr val="white"/>
                </a:solidFill>
              </a:rPr>
              <a:pPr fontAlgn="base">
                <a:spcBef>
                  <a:spcPct val="0"/>
                </a:spcBef>
                <a:spcAft>
                  <a:spcPct val="0"/>
                </a:spcAft>
                <a:defRPr/>
              </a:pPr>
              <a:t>9</a:t>
            </a:fld>
            <a:endParaRPr lang="en-US" dirty="0">
              <a:solidFill>
                <a:prstClr val="white"/>
              </a:solidFill>
            </a:endParaRPr>
          </a:p>
        </p:txBody>
      </p:sp>
      <p:grpSp>
        <p:nvGrpSpPr>
          <p:cNvPr id="162821" name="Group 4"/>
          <p:cNvGrpSpPr>
            <a:grpSpLocks/>
          </p:cNvGrpSpPr>
          <p:nvPr/>
        </p:nvGrpSpPr>
        <p:grpSpPr bwMode="auto">
          <a:xfrm>
            <a:off x="1595438" y="2395538"/>
            <a:ext cx="6010275" cy="1062037"/>
            <a:chOff x="1595438" y="2286000"/>
            <a:chExt cx="6010275" cy="1062038"/>
          </a:xfrm>
        </p:grpSpPr>
        <p:pic>
          <p:nvPicPr>
            <p:cNvPr id="162822"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8069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TotalTime>
  <Words>2859</Words>
  <Application>Microsoft Office PowerPoint</Application>
  <PresentationFormat>On-screen Show (4:3)</PresentationFormat>
  <Paragraphs>454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Day to Day (D2D) Issue Subtypes- Inadvertent Workflows</vt:lpstr>
      <vt:lpstr>Day to Day (D2D) Issues – Inadvertent Gain</vt:lpstr>
      <vt:lpstr>Day to Day (D2D) Issues – Inadvertent Gain</vt:lpstr>
      <vt:lpstr>Day to Day (D2D) Issues – Inadvertent Gain</vt:lpstr>
      <vt:lpstr>Day to Day (D2D) Issues – Inadvertent Gain</vt:lpstr>
      <vt:lpstr>Day to Day (D2D) Issues – Inadvertent Gain</vt:lpstr>
      <vt:lpstr>Day to Day (D2D) Issues – Inadvertent Gain</vt:lpstr>
      <vt:lpstr>Day to Day (D2D) Issues – Inadvertent Gain</vt:lpstr>
      <vt:lpstr>Day to Day (D2D) Issues – Inadvertent Gain</vt:lpstr>
      <vt:lpstr>Day to Day (D2D) Issues – Inadvertent Losing</vt:lpstr>
      <vt:lpstr>Day to Day (D2D) Issues – Inadvertent Losing</vt:lpstr>
      <vt:lpstr>Day to Day (D2D) Issues – Inadvertent Losing</vt:lpstr>
      <vt:lpstr>Day to Day (D2D) Issues – Inadvertent Losing</vt:lpstr>
      <vt:lpstr>Day to Day (D2D) Issues – Inadvertent Losing</vt:lpstr>
      <vt:lpstr>Day to Day (D2D) Issues – Inadvertent Losing</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lpstr>Customer Rescission</vt:lpstr>
    </vt:vector>
  </TitlesOfParts>
  <Company>CenterPoint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to Day (D2D) Issue Subtypes- Inadvertent Workflows</dc:title>
  <dc:creator>Reed, Carolyn E.</dc:creator>
  <cp:lastModifiedBy>Reed, Carolyn E.</cp:lastModifiedBy>
  <cp:revision>1</cp:revision>
  <dcterms:created xsi:type="dcterms:W3CDTF">2015-02-11T22:52:51Z</dcterms:created>
  <dcterms:modified xsi:type="dcterms:W3CDTF">2015-02-11T22:54:17Z</dcterms:modified>
</cp:coreProperties>
</file>