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1" r:id="rId7"/>
    <p:sldId id="262" r:id="rId8"/>
    <p:sldId id="263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180" y="-15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2/12/2015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NPRR680 background concept</a:t>
              </a:r>
            </a:p>
            <a:p>
              <a:endParaRPr lang="en-US" b="1" dirty="0" smtClean="0"/>
            </a:p>
            <a:p>
              <a:r>
                <a:rPr lang="en-US" sz="2000" i="1" dirty="0" smtClean="0"/>
                <a:t>Carrie Bivens</a:t>
              </a:r>
            </a:p>
            <a:p>
              <a:r>
                <a:rPr lang="en-US" dirty="0" smtClean="0"/>
                <a:t>Manager, Day-Ahead Market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PRS</a:t>
              </a:r>
            </a:p>
            <a:p>
              <a:r>
                <a:rPr lang="en-US" dirty="0" smtClean="0"/>
                <a:t>February 12, 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714374" y="915530"/>
            <a:ext cx="1876425" cy="10953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9664" y="2867025"/>
            <a:ext cx="8229600" cy="1438275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DAM does not directly consider trades</a:t>
            </a:r>
          </a:p>
          <a:p>
            <a:r>
              <a:rPr lang="en-US" sz="2000" b="1" dirty="0" smtClean="0"/>
              <a:t>QSEs can submit self-arrangement in DAM for their AS obligation (AS plan X load ratio share) to be covered by resources or trades</a:t>
            </a:r>
            <a:endParaRPr lang="en-US" sz="2000" b="1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Day-Ahead Market AS Procurement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47724" y="1132731"/>
            <a:ext cx="15335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Ancillary Services Plan</a:t>
            </a:r>
            <a:endParaRPr lang="en-US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762250" y="1461016"/>
            <a:ext cx="4381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3438524" y="913328"/>
            <a:ext cx="1876425" cy="10953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533773" y="1179223"/>
            <a:ext cx="1781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Sum of QSE self-arrangement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296023" y="913328"/>
            <a:ext cx="1876425" cy="10953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296024" y="1150648"/>
            <a:ext cx="1866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Ancillary Services Procurement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562600" y="1455182"/>
            <a:ext cx="4381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562600" y="1598057"/>
            <a:ext cx="4381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63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170488" y="2234517"/>
            <a:ext cx="1876425" cy="10953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46338" y="4686300"/>
            <a:ext cx="8229600" cy="143827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AS Responsibility Check </a:t>
            </a:r>
            <a:r>
              <a:rPr lang="en-US" sz="2000" dirty="0" smtClean="0"/>
              <a:t>starts </a:t>
            </a:r>
            <a:r>
              <a:rPr lang="en-US" sz="2000" dirty="0" smtClean="0"/>
              <a:t>at 1430 and checks for missing AS on a QSE-level</a:t>
            </a:r>
          </a:p>
          <a:p>
            <a:pPr lvl="1"/>
            <a:r>
              <a:rPr lang="en-US" sz="1600" dirty="0"/>
              <a:t>If your QSE AS </a:t>
            </a:r>
            <a:r>
              <a:rPr lang="en-US" sz="1600" dirty="0" smtClean="0"/>
              <a:t>Responsibility&gt;0</a:t>
            </a:r>
            <a:r>
              <a:rPr lang="en-US" sz="1600" dirty="0"/>
              <a:t>, ERCOT checks that the Sum of AS capacity in COPs for all QSE’s Resources = QSE AS </a:t>
            </a:r>
            <a:r>
              <a:rPr lang="en-US" sz="1600" dirty="0" smtClean="0"/>
              <a:t>Responsibility</a:t>
            </a:r>
            <a:endParaRPr lang="en-US" sz="160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Responsibility Check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341937" y="2451717"/>
            <a:ext cx="15335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AS Bought in Trades</a:t>
            </a:r>
            <a:endParaRPr lang="en-US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6024563" y="2234517"/>
            <a:ext cx="1876425" cy="10953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91248" y="2483116"/>
            <a:ext cx="1781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Total AS Offer awards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2538412" y="2683907"/>
            <a:ext cx="4381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446338" y="896480"/>
            <a:ext cx="1876425" cy="10953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17787" y="1113681"/>
            <a:ext cx="15335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QSE AS Responsibility</a:t>
            </a:r>
            <a:endParaRPr lang="en-US" sz="1600" dirty="0"/>
          </a:p>
        </p:txBody>
      </p:sp>
      <p:sp>
        <p:nvSpPr>
          <p:cNvPr id="20" name="Rounded Rectangle 19"/>
          <p:cNvSpPr/>
          <p:nvPr/>
        </p:nvSpPr>
        <p:spPr>
          <a:xfrm>
            <a:off x="3170488" y="884753"/>
            <a:ext cx="1876425" cy="10953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265737" y="1150648"/>
            <a:ext cx="17811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Self-Arranged AS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027987" y="884753"/>
            <a:ext cx="1876425" cy="10953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119810" y="1122073"/>
            <a:ext cx="1866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AS Sold in Trades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2543175" y="1412317"/>
            <a:ext cx="4381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43175" y="1555192"/>
            <a:ext cx="4381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5366001" y="2468729"/>
            <a:ext cx="438150" cy="434193"/>
            <a:chOff x="2762250" y="3350923"/>
            <a:chExt cx="438150" cy="434193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762250" y="3585091"/>
              <a:ext cx="4381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2981325" y="3350923"/>
              <a:ext cx="0" cy="43419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5343525" y="1227070"/>
            <a:ext cx="438150" cy="434193"/>
            <a:chOff x="2762250" y="3350923"/>
            <a:chExt cx="438150" cy="434193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2762250" y="3585091"/>
              <a:ext cx="4381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2981325" y="3350923"/>
              <a:ext cx="0" cy="43419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ounded Rectangle 32"/>
          <p:cNvSpPr/>
          <p:nvPr/>
        </p:nvSpPr>
        <p:spPr>
          <a:xfrm>
            <a:off x="3170488" y="3466028"/>
            <a:ext cx="1876425" cy="109537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3265737" y="3731923"/>
            <a:ext cx="17811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COP AS capacity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2543175" y="3993592"/>
            <a:ext cx="4381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43175" y="4136467"/>
            <a:ext cx="4381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07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457201" y="781051"/>
            <a:ext cx="2952750" cy="1143000"/>
          </a:xfrm>
          <a:prstGeom prst="flowChartProcess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866777"/>
            <a:ext cx="3133726" cy="1057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/>
              <a:t>QSE A (Load, No Resources): </a:t>
            </a:r>
          </a:p>
          <a:p>
            <a:r>
              <a:rPr lang="en-US" sz="1600" b="1" dirty="0" smtClean="0"/>
              <a:t>AS Obligation 40 MW</a:t>
            </a:r>
          </a:p>
          <a:p>
            <a:r>
              <a:rPr lang="en-US" sz="1600" b="1" dirty="0"/>
              <a:t>Trade</a:t>
            </a:r>
            <a:r>
              <a:rPr lang="en-US" sz="1600" b="1" dirty="0" smtClean="0"/>
              <a:t> 50 MW with QSE B</a:t>
            </a:r>
          </a:p>
          <a:p>
            <a:pPr marL="0" indent="0">
              <a:buNone/>
            </a:pPr>
            <a:endParaRPr lang="en-US" sz="1600" b="1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implementation - example</a:t>
            </a:r>
            <a:endParaRPr lang="en-US" dirty="0"/>
          </a:p>
        </p:txBody>
      </p:sp>
      <p:sp>
        <p:nvSpPr>
          <p:cNvPr id="17" name="Flowchart: Process 16"/>
          <p:cNvSpPr/>
          <p:nvPr/>
        </p:nvSpPr>
        <p:spPr>
          <a:xfrm>
            <a:off x="4238626" y="923926"/>
            <a:ext cx="2952750" cy="866774"/>
          </a:xfrm>
          <a:prstGeom prst="flowChartProcess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7"/>
          <p:cNvSpPr txBox="1">
            <a:spLocks/>
          </p:cNvSpPr>
          <p:nvPr/>
        </p:nvSpPr>
        <p:spPr>
          <a:xfrm>
            <a:off x="4343400" y="995364"/>
            <a:ext cx="2743201" cy="7238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b="1" dirty="0" smtClean="0"/>
              <a:t>Enters self-arrangement of </a:t>
            </a:r>
          </a:p>
          <a:p>
            <a:pPr marL="0" indent="0">
              <a:buFont typeface="Arial"/>
              <a:buNone/>
            </a:pPr>
            <a:r>
              <a:rPr lang="en-US" sz="1600" b="1" dirty="0" smtClean="0"/>
              <a:t>40 MW </a:t>
            </a:r>
          </a:p>
          <a:p>
            <a:pPr marL="0" indent="0">
              <a:buFont typeface="Arial"/>
              <a:buNone/>
            </a:pPr>
            <a:endParaRPr lang="en-US" sz="1600" b="1" dirty="0" smtClean="0"/>
          </a:p>
        </p:txBody>
      </p:sp>
      <p:cxnSp>
        <p:nvCxnSpPr>
          <p:cNvPr id="19" name="Straight Arrow Connector 18"/>
          <p:cNvCxnSpPr>
            <a:stCxn id="4" idx="3"/>
            <a:endCxn id="17" idx="1"/>
          </p:cNvCxnSpPr>
          <p:nvPr/>
        </p:nvCxnSpPr>
        <p:spPr>
          <a:xfrm>
            <a:off x="3409951" y="1352551"/>
            <a:ext cx="828675" cy="47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lowchart: Process 20"/>
          <p:cNvSpPr/>
          <p:nvPr/>
        </p:nvSpPr>
        <p:spPr>
          <a:xfrm>
            <a:off x="457200" y="2390775"/>
            <a:ext cx="1819274" cy="857250"/>
          </a:xfrm>
          <a:prstGeom prst="flowChartProcess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7"/>
          <p:cNvSpPr txBox="1">
            <a:spLocks/>
          </p:cNvSpPr>
          <p:nvPr/>
        </p:nvSpPr>
        <p:spPr>
          <a:xfrm>
            <a:off x="457200" y="2476502"/>
            <a:ext cx="1990725" cy="771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b="1" dirty="0" smtClean="0"/>
              <a:t>QSE B either:</a:t>
            </a:r>
          </a:p>
          <a:p>
            <a:pPr marL="0" indent="0">
              <a:buFont typeface="Arial"/>
              <a:buNone/>
            </a:pPr>
            <a:endParaRPr lang="en-US" sz="1600" b="1" dirty="0" smtClean="0"/>
          </a:p>
        </p:txBody>
      </p:sp>
      <p:sp>
        <p:nvSpPr>
          <p:cNvPr id="25" name="Flowchart: Process 24"/>
          <p:cNvSpPr/>
          <p:nvPr/>
        </p:nvSpPr>
        <p:spPr>
          <a:xfrm>
            <a:off x="4238626" y="2100265"/>
            <a:ext cx="2952750" cy="761998"/>
          </a:xfrm>
          <a:prstGeom prst="flowChartProcess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ontent Placeholder 7"/>
          <p:cNvSpPr txBox="1">
            <a:spLocks/>
          </p:cNvSpPr>
          <p:nvPr/>
        </p:nvSpPr>
        <p:spPr>
          <a:xfrm>
            <a:off x="4343401" y="2185989"/>
            <a:ext cx="2743201" cy="633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b="1" dirty="0" smtClean="0"/>
              <a:t>Puts 50 MW of capacity in COP </a:t>
            </a:r>
          </a:p>
          <a:p>
            <a:pPr marL="0" indent="0">
              <a:buFont typeface="Arial"/>
              <a:buNone/>
            </a:pPr>
            <a:endParaRPr lang="en-US" sz="1600" b="1" dirty="0" smtClean="0"/>
          </a:p>
        </p:txBody>
      </p:sp>
      <p:cxnSp>
        <p:nvCxnSpPr>
          <p:cNvPr id="27" name="Straight Arrow Connector 26"/>
          <p:cNvCxnSpPr>
            <a:endCxn id="41" idx="1"/>
          </p:cNvCxnSpPr>
          <p:nvPr/>
        </p:nvCxnSpPr>
        <p:spPr>
          <a:xfrm flipV="1">
            <a:off x="2276475" y="2433639"/>
            <a:ext cx="1062036" cy="2714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Flowchart: Process 28"/>
          <p:cNvSpPr/>
          <p:nvPr/>
        </p:nvSpPr>
        <p:spPr>
          <a:xfrm>
            <a:off x="4238626" y="3086099"/>
            <a:ext cx="2952750" cy="809623"/>
          </a:xfrm>
          <a:prstGeom prst="flowChartProcess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ontent Placeholder 7"/>
          <p:cNvSpPr txBox="1">
            <a:spLocks/>
          </p:cNvSpPr>
          <p:nvPr/>
        </p:nvSpPr>
        <p:spPr>
          <a:xfrm>
            <a:off x="4324350" y="3171824"/>
            <a:ext cx="3209925" cy="723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b="1" dirty="0" smtClean="0"/>
              <a:t>Enters negative self-</a:t>
            </a:r>
          </a:p>
          <a:p>
            <a:pPr marL="0" indent="0">
              <a:buFont typeface="Arial"/>
              <a:buNone/>
            </a:pPr>
            <a:r>
              <a:rPr lang="en-US" sz="1600" b="1" dirty="0" smtClean="0"/>
              <a:t>arrangement of 50 MW </a:t>
            </a:r>
          </a:p>
          <a:p>
            <a:pPr marL="0" indent="0">
              <a:buFont typeface="Arial"/>
              <a:buNone/>
            </a:pPr>
            <a:endParaRPr lang="en-US" sz="1600" b="1" dirty="0" smtClean="0"/>
          </a:p>
        </p:txBody>
      </p:sp>
      <p:cxnSp>
        <p:nvCxnSpPr>
          <p:cNvPr id="31" name="Straight Arrow Connector 30"/>
          <p:cNvCxnSpPr>
            <a:stCxn id="21" idx="3"/>
          </p:cNvCxnSpPr>
          <p:nvPr/>
        </p:nvCxnSpPr>
        <p:spPr>
          <a:xfrm>
            <a:off x="2276474" y="2819400"/>
            <a:ext cx="1062036" cy="5429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338511" y="2295139"/>
            <a:ext cx="1228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Scenario 1</a:t>
            </a:r>
            <a:endParaRPr lang="en-US" sz="12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3338510" y="3305175"/>
            <a:ext cx="1228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Scenario 2</a:t>
            </a:r>
            <a:endParaRPr lang="en-US" sz="12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19125" y="4514848"/>
            <a:ext cx="74104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Result (assume no other self-arrangement)</a:t>
            </a:r>
            <a:r>
              <a:rPr lang="en-US" dirty="0" smtClean="0"/>
              <a:t>:</a:t>
            </a:r>
          </a:p>
          <a:p>
            <a:r>
              <a:rPr lang="en-US" dirty="0" smtClean="0"/>
              <a:t>QSE A receives nothing for the extra 10 MWs </a:t>
            </a:r>
          </a:p>
          <a:p>
            <a:r>
              <a:rPr lang="en-US" b="1" dirty="0" smtClean="0"/>
              <a:t>Scenario </a:t>
            </a:r>
            <a:r>
              <a:rPr lang="en-US" b="1" dirty="0" smtClean="0"/>
              <a:t>1</a:t>
            </a:r>
            <a:r>
              <a:rPr lang="en-US" dirty="0" smtClean="0"/>
              <a:t> – </a:t>
            </a:r>
            <a:r>
              <a:rPr lang="en-US" dirty="0" smtClean="0"/>
              <a:t>DAM procures 80 MWs and 130 MW of AS is provided in Real-Time (10 </a:t>
            </a:r>
            <a:r>
              <a:rPr lang="en-US" dirty="0" smtClean="0"/>
              <a:t>MW more </a:t>
            </a:r>
            <a:r>
              <a:rPr lang="en-US" dirty="0" smtClean="0"/>
              <a:t>than needed). </a:t>
            </a:r>
            <a:endParaRPr lang="en-US" dirty="0" smtClean="0"/>
          </a:p>
          <a:p>
            <a:r>
              <a:rPr lang="en-US" b="1" dirty="0" smtClean="0"/>
              <a:t>Scenario 2 </a:t>
            </a:r>
            <a:r>
              <a:rPr lang="en-US" dirty="0" smtClean="0"/>
              <a:t>– DAM procures </a:t>
            </a:r>
            <a:r>
              <a:rPr lang="en-US" dirty="0" smtClean="0"/>
              <a:t>130 </a:t>
            </a:r>
            <a:r>
              <a:rPr lang="en-US" dirty="0" smtClean="0"/>
              <a:t>MW </a:t>
            </a:r>
            <a:r>
              <a:rPr lang="en-US" dirty="0" smtClean="0"/>
              <a:t>(10 MW more </a:t>
            </a:r>
            <a:r>
              <a:rPr lang="en-US" dirty="0" smtClean="0"/>
              <a:t>than the AS </a:t>
            </a:r>
            <a:r>
              <a:rPr lang="en-US" dirty="0" smtClean="0"/>
              <a:t>Plan)</a:t>
            </a:r>
            <a:endParaRPr lang="en-US" dirty="0"/>
          </a:p>
        </p:txBody>
      </p:sp>
      <p:sp>
        <p:nvSpPr>
          <p:cNvPr id="28" name="Flowchart: Process 27"/>
          <p:cNvSpPr/>
          <p:nvPr/>
        </p:nvSpPr>
        <p:spPr>
          <a:xfrm>
            <a:off x="457200" y="3591698"/>
            <a:ext cx="2143125" cy="627878"/>
          </a:xfrm>
          <a:prstGeom prst="flowChartProcess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ontent Placeholder 7"/>
          <p:cNvSpPr txBox="1">
            <a:spLocks/>
          </p:cNvSpPr>
          <p:nvPr/>
        </p:nvSpPr>
        <p:spPr>
          <a:xfrm>
            <a:off x="476250" y="3762377"/>
            <a:ext cx="1990725" cy="485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b="1" dirty="0" smtClean="0"/>
              <a:t>AS Plan = 120 MW</a:t>
            </a:r>
          </a:p>
        </p:txBody>
      </p:sp>
    </p:spTree>
    <p:extLst>
      <p:ext uri="{BB962C8B-B14F-4D97-AF65-F5344CB8AC3E}">
        <p14:creationId xmlns:p14="http://schemas.microsoft.com/office/powerpoint/2010/main" val="339098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457201" y="781051"/>
            <a:ext cx="2952750" cy="1143000"/>
          </a:xfrm>
          <a:prstGeom prst="flowChartProcess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866777"/>
            <a:ext cx="3133726" cy="1057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/>
              <a:t>QSE A (Load, No Resources): </a:t>
            </a:r>
          </a:p>
          <a:p>
            <a:r>
              <a:rPr lang="en-US" sz="1600" b="1" dirty="0" smtClean="0"/>
              <a:t>AS Obligation 40 MW</a:t>
            </a:r>
          </a:p>
          <a:p>
            <a:r>
              <a:rPr lang="en-US" sz="1600" b="1" dirty="0"/>
              <a:t>Trade</a:t>
            </a:r>
            <a:r>
              <a:rPr lang="en-US" sz="1600" b="1" dirty="0" smtClean="0"/>
              <a:t> 50 MW with QSE B</a:t>
            </a:r>
          </a:p>
          <a:p>
            <a:pPr marL="0" indent="0">
              <a:buNone/>
            </a:pPr>
            <a:endParaRPr lang="en-US" sz="1600" b="1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implementation - example</a:t>
            </a:r>
            <a:endParaRPr lang="en-US" dirty="0"/>
          </a:p>
        </p:txBody>
      </p:sp>
      <p:sp>
        <p:nvSpPr>
          <p:cNvPr id="17" name="Flowchart: Process 16"/>
          <p:cNvSpPr/>
          <p:nvPr/>
        </p:nvSpPr>
        <p:spPr>
          <a:xfrm>
            <a:off x="4238626" y="923926"/>
            <a:ext cx="2952750" cy="866774"/>
          </a:xfrm>
          <a:prstGeom prst="flowChartProcess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7"/>
          <p:cNvSpPr txBox="1">
            <a:spLocks/>
          </p:cNvSpPr>
          <p:nvPr/>
        </p:nvSpPr>
        <p:spPr>
          <a:xfrm>
            <a:off x="4343400" y="995364"/>
            <a:ext cx="2743201" cy="7238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b="1" dirty="0" smtClean="0"/>
              <a:t>Enters self-arrangement of </a:t>
            </a:r>
          </a:p>
          <a:p>
            <a:pPr marL="0" indent="0">
              <a:buFont typeface="Arial"/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50</a:t>
            </a:r>
            <a:r>
              <a:rPr lang="en-US" sz="1600" b="1" dirty="0" smtClean="0"/>
              <a:t> </a:t>
            </a:r>
            <a:r>
              <a:rPr lang="en-US" sz="1600" b="1" dirty="0" smtClean="0"/>
              <a:t>MW </a:t>
            </a:r>
          </a:p>
          <a:p>
            <a:pPr marL="0" indent="0">
              <a:buFont typeface="Arial"/>
              <a:buNone/>
            </a:pPr>
            <a:endParaRPr lang="en-US" sz="1600" b="1" dirty="0" smtClean="0"/>
          </a:p>
        </p:txBody>
      </p:sp>
      <p:cxnSp>
        <p:nvCxnSpPr>
          <p:cNvPr id="19" name="Straight Arrow Connector 18"/>
          <p:cNvCxnSpPr>
            <a:stCxn id="4" idx="3"/>
            <a:endCxn id="17" idx="1"/>
          </p:cNvCxnSpPr>
          <p:nvPr/>
        </p:nvCxnSpPr>
        <p:spPr>
          <a:xfrm>
            <a:off x="3409951" y="1352551"/>
            <a:ext cx="828675" cy="47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lowchart: Process 20"/>
          <p:cNvSpPr/>
          <p:nvPr/>
        </p:nvSpPr>
        <p:spPr>
          <a:xfrm>
            <a:off x="457200" y="2390775"/>
            <a:ext cx="1819274" cy="857250"/>
          </a:xfrm>
          <a:prstGeom prst="flowChartProcess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7"/>
          <p:cNvSpPr txBox="1">
            <a:spLocks/>
          </p:cNvSpPr>
          <p:nvPr/>
        </p:nvSpPr>
        <p:spPr>
          <a:xfrm>
            <a:off x="457200" y="2476502"/>
            <a:ext cx="1990725" cy="771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b="1" dirty="0" smtClean="0"/>
              <a:t>QSE B either:</a:t>
            </a:r>
          </a:p>
          <a:p>
            <a:pPr marL="0" indent="0">
              <a:buFont typeface="Arial"/>
              <a:buNone/>
            </a:pPr>
            <a:endParaRPr lang="en-US" sz="1600" b="1" dirty="0" smtClean="0"/>
          </a:p>
        </p:txBody>
      </p:sp>
      <p:sp>
        <p:nvSpPr>
          <p:cNvPr id="25" name="Flowchart: Process 24"/>
          <p:cNvSpPr/>
          <p:nvPr/>
        </p:nvSpPr>
        <p:spPr>
          <a:xfrm>
            <a:off x="4238626" y="2100265"/>
            <a:ext cx="2952750" cy="761998"/>
          </a:xfrm>
          <a:prstGeom prst="flowChartProcess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ontent Placeholder 7"/>
          <p:cNvSpPr txBox="1">
            <a:spLocks/>
          </p:cNvSpPr>
          <p:nvPr/>
        </p:nvSpPr>
        <p:spPr>
          <a:xfrm>
            <a:off x="4343401" y="2185989"/>
            <a:ext cx="2743201" cy="633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b="1" dirty="0" smtClean="0"/>
              <a:t>Puts 50 MW of capacity in COP </a:t>
            </a:r>
          </a:p>
          <a:p>
            <a:pPr marL="0" indent="0">
              <a:buFont typeface="Arial"/>
              <a:buNone/>
            </a:pPr>
            <a:endParaRPr lang="en-US" sz="1600" b="1" dirty="0" smtClean="0"/>
          </a:p>
        </p:txBody>
      </p:sp>
      <p:cxnSp>
        <p:nvCxnSpPr>
          <p:cNvPr id="27" name="Straight Arrow Connector 26"/>
          <p:cNvCxnSpPr>
            <a:endCxn id="41" idx="1"/>
          </p:cNvCxnSpPr>
          <p:nvPr/>
        </p:nvCxnSpPr>
        <p:spPr>
          <a:xfrm flipV="1">
            <a:off x="2276475" y="2433639"/>
            <a:ext cx="1062036" cy="2714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Flowchart: Process 28"/>
          <p:cNvSpPr/>
          <p:nvPr/>
        </p:nvSpPr>
        <p:spPr>
          <a:xfrm>
            <a:off x="4238626" y="3086099"/>
            <a:ext cx="2952750" cy="809623"/>
          </a:xfrm>
          <a:prstGeom prst="flowChartProcess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ontent Placeholder 7"/>
          <p:cNvSpPr txBox="1">
            <a:spLocks/>
          </p:cNvSpPr>
          <p:nvPr/>
        </p:nvSpPr>
        <p:spPr>
          <a:xfrm>
            <a:off x="4324350" y="3171824"/>
            <a:ext cx="3209925" cy="723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b="1" dirty="0" smtClean="0"/>
              <a:t>Enters negative self-</a:t>
            </a:r>
          </a:p>
          <a:p>
            <a:pPr marL="0" indent="0">
              <a:buFont typeface="Arial"/>
              <a:buNone/>
            </a:pPr>
            <a:r>
              <a:rPr lang="en-US" sz="1600" b="1" dirty="0" smtClean="0"/>
              <a:t>arrangement of 50 MW </a:t>
            </a:r>
          </a:p>
          <a:p>
            <a:pPr marL="0" indent="0">
              <a:buFont typeface="Arial"/>
              <a:buNone/>
            </a:pPr>
            <a:endParaRPr lang="en-US" sz="1600" b="1" dirty="0" smtClean="0"/>
          </a:p>
        </p:txBody>
      </p:sp>
      <p:cxnSp>
        <p:nvCxnSpPr>
          <p:cNvPr id="31" name="Straight Arrow Connector 30"/>
          <p:cNvCxnSpPr>
            <a:stCxn id="21" idx="3"/>
          </p:cNvCxnSpPr>
          <p:nvPr/>
        </p:nvCxnSpPr>
        <p:spPr>
          <a:xfrm>
            <a:off x="2276474" y="2819400"/>
            <a:ext cx="1062036" cy="5429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338511" y="2295139"/>
            <a:ext cx="1228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Scenario 1</a:t>
            </a:r>
            <a:endParaRPr lang="en-US" sz="12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3338510" y="3305175"/>
            <a:ext cx="1228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Scenario 2</a:t>
            </a:r>
            <a:endParaRPr lang="en-US" sz="12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19125" y="4467219"/>
            <a:ext cx="80391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Result (assume no other self-arrangement)</a:t>
            </a:r>
            <a:r>
              <a:rPr lang="en-US" dirty="0" smtClean="0"/>
              <a:t>:</a:t>
            </a:r>
          </a:p>
          <a:p>
            <a:r>
              <a:rPr lang="en-US" dirty="0" smtClean="0"/>
              <a:t>QSE A is paid MCPC for 10 MW of AS.</a:t>
            </a:r>
            <a:endParaRPr lang="en-US" dirty="0" smtClean="0"/>
          </a:p>
          <a:p>
            <a:r>
              <a:rPr lang="en-US" b="1" dirty="0" smtClean="0"/>
              <a:t>Scenario </a:t>
            </a:r>
            <a:r>
              <a:rPr lang="en-US" b="1" dirty="0" smtClean="0"/>
              <a:t>1</a:t>
            </a:r>
            <a:r>
              <a:rPr lang="en-US" dirty="0" smtClean="0"/>
              <a:t> – </a:t>
            </a:r>
            <a:r>
              <a:rPr lang="en-US" dirty="0" smtClean="0"/>
              <a:t>DAM procures 70 MWs and 120 MW of AS is provided in Real-Time (the amount needed). </a:t>
            </a:r>
          </a:p>
          <a:p>
            <a:r>
              <a:rPr lang="en-US" b="1" dirty="0" smtClean="0"/>
              <a:t>Scenario </a:t>
            </a:r>
            <a:r>
              <a:rPr lang="en-US" b="1" dirty="0" smtClean="0"/>
              <a:t>2</a:t>
            </a:r>
            <a:r>
              <a:rPr lang="en-US" dirty="0" smtClean="0"/>
              <a:t> – DAM procures </a:t>
            </a:r>
            <a:r>
              <a:rPr lang="en-US" dirty="0" smtClean="0"/>
              <a:t>120 </a:t>
            </a:r>
            <a:r>
              <a:rPr lang="en-US" dirty="0" smtClean="0"/>
              <a:t>MW </a:t>
            </a:r>
            <a:r>
              <a:rPr lang="en-US" dirty="0" smtClean="0"/>
              <a:t>(the exact AS Plan</a:t>
            </a:r>
            <a:r>
              <a:rPr lang="en-US" dirty="0"/>
              <a:t>). </a:t>
            </a:r>
          </a:p>
        </p:txBody>
      </p:sp>
      <p:sp>
        <p:nvSpPr>
          <p:cNvPr id="28" name="Flowchart: Process 27"/>
          <p:cNvSpPr/>
          <p:nvPr/>
        </p:nvSpPr>
        <p:spPr>
          <a:xfrm>
            <a:off x="457200" y="3591698"/>
            <a:ext cx="2143125" cy="627878"/>
          </a:xfrm>
          <a:prstGeom prst="flowChartProcess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3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ontent Placeholder 7"/>
          <p:cNvSpPr txBox="1">
            <a:spLocks/>
          </p:cNvSpPr>
          <p:nvPr/>
        </p:nvSpPr>
        <p:spPr>
          <a:xfrm>
            <a:off x="476250" y="3762377"/>
            <a:ext cx="1990725" cy="485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600" b="1" dirty="0" smtClean="0"/>
              <a:t>AS Plan = 120 MW</a:t>
            </a:r>
          </a:p>
        </p:txBody>
      </p:sp>
    </p:spTree>
    <p:extLst>
      <p:ext uri="{BB962C8B-B14F-4D97-AF65-F5344CB8AC3E}">
        <p14:creationId xmlns:p14="http://schemas.microsoft.com/office/powerpoint/2010/main" val="50812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</TotalTime>
  <Words>337</Words>
  <Application>Microsoft Office PowerPoint</Application>
  <PresentationFormat>On-screen Show (4:3)</PresentationFormat>
  <Paragraphs>57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Custom Design</vt:lpstr>
      <vt:lpstr>PowerPoint Presentation</vt:lpstr>
      <vt:lpstr>Day-Ahead Market AS Procurement</vt:lpstr>
      <vt:lpstr>AS Responsibility Check</vt:lpstr>
      <vt:lpstr>Current implementation - example</vt:lpstr>
      <vt:lpstr>Current implementation - 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Carrie Bivens</cp:lastModifiedBy>
  <cp:revision>133</cp:revision>
  <cp:lastPrinted>2013-01-30T23:16:36Z</cp:lastPrinted>
  <dcterms:created xsi:type="dcterms:W3CDTF">2010-04-12T23:12:02Z</dcterms:created>
  <dcterms:modified xsi:type="dcterms:W3CDTF">2015-02-10T16:13:52Z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