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1" r:id="rId7"/>
    <p:sldId id="262" r:id="rId8"/>
    <p:sldId id="263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80" y="-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2/12/2015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NPRR680 background concept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Carrie Bivens</a:t>
              </a:r>
            </a:p>
            <a:p>
              <a:r>
                <a:rPr lang="en-US" dirty="0" smtClean="0"/>
                <a:t>Manager, Day-Ahead Market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PRS</a:t>
              </a:r>
            </a:p>
            <a:p>
              <a:r>
                <a:rPr lang="en-US" dirty="0" smtClean="0"/>
                <a:t>February 12,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14374" y="915530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2867025"/>
            <a:ext cx="8229600" cy="14382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DAM does not directly consider trades</a:t>
            </a:r>
          </a:p>
          <a:p>
            <a:r>
              <a:rPr lang="en-US" sz="2000" b="1" dirty="0" smtClean="0"/>
              <a:t>QSEs can submit self-arrangement in DAM for their AS obligation (AS plan X load ratio share) to be covered by resources or trades</a:t>
            </a:r>
            <a:endParaRPr lang="en-US" sz="20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Market AS Procurement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7724" y="1132731"/>
            <a:ext cx="15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Ancillary Services Plan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62250" y="1461016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438524" y="913328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33773" y="1179223"/>
            <a:ext cx="1781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Sum of QSE self-arrangement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296023" y="913328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96024" y="1150648"/>
            <a:ext cx="1866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Ancillary Services Procurement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562600" y="1455182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62600" y="1598057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70488" y="2234517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6338" y="4686300"/>
            <a:ext cx="8229600" cy="14382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 Responsibility Check </a:t>
            </a:r>
            <a:r>
              <a:rPr lang="en-US" sz="2000" dirty="0" smtClean="0"/>
              <a:t>starts </a:t>
            </a:r>
            <a:r>
              <a:rPr lang="en-US" sz="2000" dirty="0" smtClean="0"/>
              <a:t>at 1430 and checks for missing AS on a QSE-level</a:t>
            </a:r>
          </a:p>
          <a:p>
            <a:pPr lvl="1"/>
            <a:r>
              <a:rPr lang="en-US" sz="1600" dirty="0"/>
              <a:t>If your QSE AS </a:t>
            </a:r>
            <a:r>
              <a:rPr lang="en-US" sz="1600" dirty="0" smtClean="0"/>
              <a:t>Responsibility&gt;0</a:t>
            </a:r>
            <a:r>
              <a:rPr lang="en-US" sz="1600" dirty="0"/>
              <a:t>, ERCOT checks that the Sum of AS capacity in COPs for all QSE’s Resources = QSE AS </a:t>
            </a:r>
            <a:r>
              <a:rPr lang="en-US" sz="1600" dirty="0" smtClean="0"/>
              <a:t>Responsibility</a:t>
            </a:r>
            <a:endParaRPr lang="en-US" sz="16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Responsibility Check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41937" y="2451717"/>
            <a:ext cx="15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 Bought in Trades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6024563" y="2234517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91248" y="2483116"/>
            <a:ext cx="1781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AS Offer awards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38412" y="2683907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46338" y="896480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787" y="1113681"/>
            <a:ext cx="15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QSE AS Responsibility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3170488" y="884753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65737" y="1150648"/>
            <a:ext cx="1781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Self-Arranged AS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027987" y="884753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19810" y="1122073"/>
            <a:ext cx="1866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 Sold in Trades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543175" y="1412317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43175" y="1555192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366001" y="2468729"/>
            <a:ext cx="438150" cy="434193"/>
            <a:chOff x="2762250" y="3350923"/>
            <a:chExt cx="438150" cy="43419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62250" y="3585091"/>
              <a:ext cx="4381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981325" y="3350923"/>
              <a:ext cx="0" cy="4341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343525" y="1227070"/>
            <a:ext cx="438150" cy="434193"/>
            <a:chOff x="2762250" y="3350923"/>
            <a:chExt cx="438150" cy="434193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762250" y="3585091"/>
              <a:ext cx="4381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981325" y="3350923"/>
              <a:ext cx="0" cy="4341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3170488" y="3466028"/>
            <a:ext cx="1876425" cy="1095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265737" y="3731923"/>
            <a:ext cx="1781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COP AS capacity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543175" y="3993592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43175" y="4136467"/>
            <a:ext cx="43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0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57201" y="781051"/>
            <a:ext cx="2952750" cy="1143000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66777"/>
            <a:ext cx="3133726" cy="1057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QSE A (Load, No Resources): </a:t>
            </a:r>
          </a:p>
          <a:p>
            <a:r>
              <a:rPr lang="en-US" sz="1600" b="1" dirty="0" smtClean="0"/>
              <a:t>AS Obligation 40 MW</a:t>
            </a:r>
          </a:p>
          <a:p>
            <a:r>
              <a:rPr lang="en-US" sz="1600" b="1" dirty="0"/>
              <a:t>Trade</a:t>
            </a:r>
            <a:r>
              <a:rPr lang="en-US" sz="1600" b="1" dirty="0" smtClean="0"/>
              <a:t> 50 MW with QSE B</a:t>
            </a:r>
          </a:p>
          <a:p>
            <a:pPr marL="0" indent="0">
              <a:buNone/>
            </a:pPr>
            <a:endParaRPr lang="en-US" sz="1600" b="1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 - example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4238626" y="923926"/>
            <a:ext cx="2952750" cy="866774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4343400" y="995364"/>
            <a:ext cx="2743201" cy="72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Enters self-arrangement of </a:t>
            </a:r>
          </a:p>
          <a:p>
            <a:pPr marL="0" indent="0">
              <a:buFont typeface="Arial"/>
              <a:buNone/>
            </a:pPr>
            <a:r>
              <a:rPr lang="en-US" sz="1600" b="1" dirty="0" smtClean="0"/>
              <a:t>40 MW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19" name="Straight Arrow Connector 18"/>
          <p:cNvCxnSpPr>
            <a:stCxn id="4" idx="3"/>
            <a:endCxn id="17" idx="1"/>
          </p:cNvCxnSpPr>
          <p:nvPr/>
        </p:nvCxnSpPr>
        <p:spPr>
          <a:xfrm>
            <a:off x="3409951" y="1352551"/>
            <a:ext cx="828675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457200" y="2390775"/>
            <a:ext cx="1819274" cy="857250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7"/>
          <p:cNvSpPr txBox="1">
            <a:spLocks/>
          </p:cNvSpPr>
          <p:nvPr/>
        </p:nvSpPr>
        <p:spPr>
          <a:xfrm>
            <a:off x="457200" y="2476502"/>
            <a:ext cx="1990725" cy="77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QSE B either: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sp>
        <p:nvSpPr>
          <p:cNvPr id="25" name="Flowchart: Process 24"/>
          <p:cNvSpPr/>
          <p:nvPr/>
        </p:nvSpPr>
        <p:spPr>
          <a:xfrm>
            <a:off x="4238626" y="2100265"/>
            <a:ext cx="2952750" cy="761998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7"/>
          <p:cNvSpPr txBox="1">
            <a:spLocks/>
          </p:cNvSpPr>
          <p:nvPr/>
        </p:nvSpPr>
        <p:spPr>
          <a:xfrm>
            <a:off x="4343401" y="2185989"/>
            <a:ext cx="2743201" cy="633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Puts 50 MW of capacity in COP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27" name="Straight Arrow Connector 26"/>
          <p:cNvCxnSpPr>
            <a:endCxn id="41" idx="1"/>
          </p:cNvCxnSpPr>
          <p:nvPr/>
        </p:nvCxnSpPr>
        <p:spPr>
          <a:xfrm flipV="1">
            <a:off x="2276475" y="2433639"/>
            <a:ext cx="1062036" cy="271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/>
          <p:cNvSpPr/>
          <p:nvPr/>
        </p:nvSpPr>
        <p:spPr>
          <a:xfrm>
            <a:off x="4238626" y="3086099"/>
            <a:ext cx="2952750" cy="809623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7"/>
          <p:cNvSpPr txBox="1">
            <a:spLocks/>
          </p:cNvSpPr>
          <p:nvPr/>
        </p:nvSpPr>
        <p:spPr>
          <a:xfrm>
            <a:off x="4324350" y="3171824"/>
            <a:ext cx="3209925" cy="72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Enters negative self-</a:t>
            </a:r>
          </a:p>
          <a:p>
            <a:pPr marL="0" indent="0">
              <a:buFont typeface="Arial"/>
              <a:buNone/>
            </a:pPr>
            <a:r>
              <a:rPr lang="en-US" sz="1600" b="1" dirty="0" smtClean="0"/>
              <a:t>arrangement of 50 MW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31" name="Straight Arrow Connector 30"/>
          <p:cNvCxnSpPr>
            <a:stCxn id="21" idx="3"/>
          </p:cNvCxnSpPr>
          <p:nvPr/>
        </p:nvCxnSpPr>
        <p:spPr>
          <a:xfrm>
            <a:off x="2276474" y="2819400"/>
            <a:ext cx="1062036" cy="542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38511" y="2295139"/>
            <a:ext cx="1228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Scenario 1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38510" y="3305175"/>
            <a:ext cx="1228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Scenario 2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19125" y="4514848"/>
            <a:ext cx="7410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Result (assume no other self-arrangement)</a:t>
            </a:r>
            <a:r>
              <a:rPr lang="en-US" dirty="0" smtClean="0"/>
              <a:t>:</a:t>
            </a:r>
          </a:p>
          <a:p>
            <a:r>
              <a:rPr lang="en-US" dirty="0" smtClean="0"/>
              <a:t>QSE A receives nothing for the extra 10 MWs </a:t>
            </a:r>
          </a:p>
          <a:p>
            <a:r>
              <a:rPr lang="en-US" b="1" dirty="0" smtClean="0"/>
              <a:t>Scenario </a:t>
            </a:r>
            <a:r>
              <a:rPr lang="en-US" b="1" dirty="0" smtClean="0"/>
              <a:t>1</a:t>
            </a:r>
            <a:r>
              <a:rPr lang="en-US" dirty="0" smtClean="0"/>
              <a:t> – </a:t>
            </a:r>
            <a:r>
              <a:rPr lang="en-US" dirty="0" smtClean="0"/>
              <a:t>DAM procures 80 MWs and 130 MW of AS is provided in Real-Time (10 </a:t>
            </a:r>
            <a:r>
              <a:rPr lang="en-US" dirty="0" smtClean="0"/>
              <a:t>MW more </a:t>
            </a:r>
            <a:r>
              <a:rPr lang="en-US" dirty="0" smtClean="0"/>
              <a:t>than needed). </a:t>
            </a:r>
            <a:endParaRPr lang="en-US" dirty="0" smtClean="0"/>
          </a:p>
          <a:p>
            <a:r>
              <a:rPr lang="en-US" b="1" dirty="0" smtClean="0"/>
              <a:t>Scenario 2 </a:t>
            </a:r>
            <a:r>
              <a:rPr lang="en-US" dirty="0" smtClean="0"/>
              <a:t>– DAM procures </a:t>
            </a:r>
            <a:r>
              <a:rPr lang="en-US" dirty="0" smtClean="0"/>
              <a:t>130 </a:t>
            </a:r>
            <a:r>
              <a:rPr lang="en-US" dirty="0" smtClean="0"/>
              <a:t>MW </a:t>
            </a:r>
            <a:r>
              <a:rPr lang="en-US" dirty="0" smtClean="0"/>
              <a:t>(10 MW more </a:t>
            </a:r>
            <a:r>
              <a:rPr lang="en-US" dirty="0" smtClean="0"/>
              <a:t>than the AS </a:t>
            </a:r>
            <a:r>
              <a:rPr lang="en-US" dirty="0" smtClean="0"/>
              <a:t>Plan)</a:t>
            </a:r>
            <a:endParaRPr lang="en-US" dirty="0"/>
          </a:p>
        </p:txBody>
      </p:sp>
      <p:sp>
        <p:nvSpPr>
          <p:cNvPr id="28" name="Flowchart: Process 27"/>
          <p:cNvSpPr/>
          <p:nvPr/>
        </p:nvSpPr>
        <p:spPr>
          <a:xfrm>
            <a:off x="457200" y="3591698"/>
            <a:ext cx="2143125" cy="627878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7"/>
          <p:cNvSpPr txBox="1">
            <a:spLocks/>
          </p:cNvSpPr>
          <p:nvPr/>
        </p:nvSpPr>
        <p:spPr>
          <a:xfrm>
            <a:off x="476250" y="3762377"/>
            <a:ext cx="1990725" cy="485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AS Plan = 120 MW</a:t>
            </a:r>
          </a:p>
        </p:txBody>
      </p:sp>
    </p:spTree>
    <p:extLst>
      <p:ext uri="{BB962C8B-B14F-4D97-AF65-F5344CB8AC3E}">
        <p14:creationId xmlns:p14="http://schemas.microsoft.com/office/powerpoint/2010/main" val="33909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57201" y="781051"/>
            <a:ext cx="2952750" cy="1143000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66777"/>
            <a:ext cx="3133726" cy="1057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QSE A (Load, No Resources): </a:t>
            </a:r>
          </a:p>
          <a:p>
            <a:r>
              <a:rPr lang="en-US" sz="1600" b="1" dirty="0" smtClean="0"/>
              <a:t>AS Obligation 40 MW</a:t>
            </a:r>
          </a:p>
          <a:p>
            <a:r>
              <a:rPr lang="en-US" sz="1600" b="1" dirty="0"/>
              <a:t>Trade</a:t>
            </a:r>
            <a:r>
              <a:rPr lang="en-US" sz="1600" b="1" dirty="0" smtClean="0"/>
              <a:t> 50 MW with QSE B</a:t>
            </a:r>
          </a:p>
          <a:p>
            <a:pPr marL="0" indent="0">
              <a:buNone/>
            </a:pPr>
            <a:endParaRPr lang="en-US" sz="1600" b="1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 - example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4238626" y="923926"/>
            <a:ext cx="2952750" cy="866774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4343400" y="995364"/>
            <a:ext cx="2743201" cy="72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Enters self-arrangement of </a:t>
            </a:r>
          </a:p>
          <a:p>
            <a:pPr marL="0" indent="0">
              <a:buFont typeface="Arial"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50</a:t>
            </a:r>
            <a:r>
              <a:rPr lang="en-US" sz="1600" b="1" dirty="0" smtClean="0"/>
              <a:t> </a:t>
            </a:r>
            <a:r>
              <a:rPr lang="en-US" sz="1600" b="1" dirty="0" smtClean="0"/>
              <a:t>MW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19" name="Straight Arrow Connector 18"/>
          <p:cNvCxnSpPr>
            <a:stCxn id="4" idx="3"/>
            <a:endCxn id="17" idx="1"/>
          </p:cNvCxnSpPr>
          <p:nvPr/>
        </p:nvCxnSpPr>
        <p:spPr>
          <a:xfrm>
            <a:off x="3409951" y="1352551"/>
            <a:ext cx="828675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457200" y="2390775"/>
            <a:ext cx="1819274" cy="857250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7"/>
          <p:cNvSpPr txBox="1">
            <a:spLocks/>
          </p:cNvSpPr>
          <p:nvPr/>
        </p:nvSpPr>
        <p:spPr>
          <a:xfrm>
            <a:off x="457200" y="2476502"/>
            <a:ext cx="1990725" cy="77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QSE B either: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sp>
        <p:nvSpPr>
          <p:cNvPr id="25" name="Flowchart: Process 24"/>
          <p:cNvSpPr/>
          <p:nvPr/>
        </p:nvSpPr>
        <p:spPr>
          <a:xfrm>
            <a:off x="4238626" y="2100265"/>
            <a:ext cx="2952750" cy="761998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7"/>
          <p:cNvSpPr txBox="1">
            <a:spLocks/>
          </p:cNvSpPr>
          <p:nvPr/>
        </p:nvSpPr>
        <p:spPr>
          <a:xfrm>
            <a:off x="4343401" y="2185989"/>
            <a:ext cx="2743201" cy="633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Puts 50 MW of capacity in COP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27" name="Straight Arrow Connector 26"/>
          <p:cNvCxnSpPr>
            <a:endCxn id="41" idx="1"/>
          </p:cNvCxnSpPr>
          <p:nvPr/>
        </p:nvCxnSpPr>
        <p:spPr>
          <a:xfrm flipV="1">
            <a:off x="2276475" y="2433639"/>
            <a:ext cx="1062036" cy="271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/>
          <p:cNvSpPr/>
          <p:nvPr/>
        </p:nvSpPr>
        <p:spPr>
          <a:xfrm>
            <a:off x="4238626" y="3086099"/>
            <a:ext cx="2952750" cy="809623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7"/>
          <p:cNvSpPr txBox="1">
            <a:spLocks/>
          </p:cNvSpPr>
          <p:nvPr/>
        </p:nvSpPr>
        <p:spPr>
          <a:xfrm>
            <a:off x="4324350" y="3171824"/>
            <a:ext cx="3209925" cy="72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Enters negative self-</a:t>
            </a:r>
          </a:p>
          <a:p>
            <a:pPr marL="0" indent="0">
              <a:buFont typeface="Arial"/>
              <a:buNone/>
            </a:pPr>
            <a:r>
              <a:rPr lang="en-US" sz="1600" b="1" dirty="0" smtClean="0"/>
              <a:t>arrangement of 50 MW </a:t>
            </a:r>
          </a:p>
          <a:p>
            <a:pPr marL="0" indent="0">
              <a:buFont typeface="Arial"/>
              <a:buNone/>
            </a:pPr>
            <a:endParaRPr lang="en-US" sz="1600" b="1" dirty="0" smtClean="0"/>
          </a:p>
        </p:txBody>
      </p:sp>
      <p:cxnSp>
        <p:nvCxnSpPr>
          <p:cNvPr id="31" name="Straight Arrow Connector 30"/>
          <p:cNvCxnSpPr>
            <a:stCxn id="21" idx="3"/>
          </p:cNvCxnSpPr>
          <p:nvPr/>
        </p:nvCxnSpPr>
        <p:spPr>
          <a:xfrm>
            <a:off x="2276474" y="2819400"/>
            <a:ext cx="1062036" cy="542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38511" y="2295139"/>
            <a:ext cx="1228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Scenario 1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38510" y="3305175"/>
            <a:ext cx="1228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Scenario 2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19125" y="4467219"/>
            <a:ext cx="8039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Result (assume no other self-arrangement)</a:t>
            </a:r>
            <a:r>
              <a:rPr lang="en-US" dirty="0" smtClean="0"/>
              <a:t>:</a:t>
            </a:r>
          </a:p>
          <a:p>
            <a:r>
              <a:rPr lang="en-US" dirty="0" smtClean="0"/>
              <a:t>QSE A is paid MCPC for 10 MW of AS.</a:t>
            </a:r>
            <a:endParaRPr lang="en-US" dirty="0" smtClean="0"/>
          </a:p>
          <a:p>
            <a:r>
              <a:rPr lang="en-US" b="1" dirty="0" smtClean="0"/>
              <a:t>Scenario </a:t>
            </a:r>
            <a:r>
              <a:rPr lang="en-US" b="1" dirty="0" smtClean="0"/>
              <a:t>1</a:t>
            </a:r>
            <a:r>
              <a:rPr lang="en-US" dirty="0" smtClean="0"/>
              <a:t> – </a:t>
            </a:r>
            <a:r>
              <a:rPr lang="en-US" dirty="0" smtClean="0"/>
              <a:t>DAM procures 70 MWs and 120 MW of AS is provided in Real-Time (the amount needed). </a:t>
            </a:r>
          </a:p>
          <a:p>
            <a:r>
              <a:rPr lang="en-US" b="1" dirty="0" smtClean="0"/>
              <a:t>Scenario </a:t>
            </a:r>
            <a:r>
              <a:rPr lang="en-US" b="1" dirty="0" smtClean="0"/>
              <a:t>2</a:t>
            </a:r>
            <a:r>
              <a:rPr lang="en-US" dirty="0" smtClean="0"/>
              <a:t> – DAM procures </a:t>
            </a:r>
            <a:r>
              <a:rPr lang="en-US" dirty="0" smtClean="0"/>
              <a:t>120 </a:t>
            </a:r>
            <a:r>
              <a:rPr lang="en-US" dirty="0" smtClean="0"/>
              <a:t>MW </a:t>
            </a:r>
            <a:r>
              <a:rPr lang="en-US" dirty="0" smtClean="0"/>
              <a:t>(the exact AS Plan</a:t>
            </a:r>
            <a:r>
              <a:rPr lang="en-US" dirty="0"/>
              <a:t>). 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457200" y="3591698"/>
            <a:ext cx="2143125" cy="627878"/>
          </a:xfrm>
          <a:prstGeom prst="flowChartProcess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7"/>
          <p:cNvSpPr txBox="1">
            <a:spLocks/>
          </p:cNvSpPr>
          <p:nvPr/>
        </p:nvSpPr>
        <p:spPr>
          <a:xfrm>
            <a:off x="476250" y="3762377"/>
            <a:ext cx="1990725" cy="485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AS Plan = 120 MW</a:t>
            </a:r>
          </a:p>
        </p:txBody>
      </p:sp>
    </p:spTree>
    <p:extLst>
      <p:ext uri="{BB962C8B-B14F-4D97-AF65-F5344CB8AC3E}">
        <p14:creationId xmlns:p14="http://schemas.microsoft.com/office/powerpoint/2010/main" val="5081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337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PowerPoint Presentation</vt:lpstr>
      <vt:lpstr>Day-Ahead Market AS Procurement</vt:lpstr>
      <vt:lpstr>AS Responsibility Check</vt:lpstr>
      <vt:lpstr>Current implementation - example</vt:lpstr>
      <vt:lpstr>Current implementation -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Carrie Bivens</cp:lastModifiedBy>
  <cp:revision>133</cp:revision>
  <cp:lastPrinted>2013-01-30T23:16:36Z</cp:lastPrinted>
  <dcterms:created xsi:type="dcterms:W3CDTF">2010-04-12T23:12:02Z</dcterms:created>
  <dcterms:modified xsi:type="dcterms:W3CDTF">2015-02-10T16:13:52Z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