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4557" r:id="rId5"/>
    <p:sldMasterId id="2147484570" r:id="rId6"/>
  </p:sldMasterIdLst>
  <p:notesMasterIdLst>
    <p:notesMasterId r:id="rId14"/>
  </p:notesMasterIdLst>
  <p:handoutMasterIdLst>
    <p:handoutMasterId r:id="rId15"/>
  </p:handoutMasterIdLst>
  <p:sldIdLst>
    <p:sldId id="258" r:id="rId7"/>
    <p:sldId id="267" r:id="rId8"/>
    <p:sldId id="268" r:id="rId9"/>
    <p:sldId id="263" r:id="rId10"/>
    <p:sldId id="262" r:id="rId11"/>
    <p:sldId id="266" r:id="rId12"/>
    <p:sldId id="269" r:id="rId13"/>
  </p:sldIdLst>
  <p:sldSz cx="9144000" cy="6858000" type="screen4x3"/>
  <p:notesSz cx="7086600" cy="9429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3346" autoAdjust="0"/>
  </p:normalViewPr>
  <p:slideViewPr>
    <p:cSldViewPr>
      <p:cViewPr>
        <p:scale>
          <a:sx n="70" d="100"/>
          <a:sy n="70" d="100"/>
        </p:scale>
        <p:origin x="-954" y="-64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70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813" cy="471488"/>
          </a:xfrm>
          <a:prstGeom prst="rect">
            <a:avLst/>
          </a:prstGeom>
        </p:spPr>
        <p:txBody>
          <a:bodyPr vert="horz" lIns="94370" tIns="47185" rIns="94370" bIns="47185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3200" y="0"/>
            <a:ext cx="3071813" cy="471488"/>
          </a:xfrm>
          <a:prstGeom prst="rect">
            <a:avLst/>
          </a:prstGeom>
        </p:spPr>
        <p:txBody>
          <a:bodyPr vert="horz" lIns="94370" tIns="47185" rIns="94370" bIns="47185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1813" cy="471488"/>
          </a:xfrm>
          <a:prstGeom prst="rect">
            <a:avLst/>
          </a:prstGeom>
        </p:spPr>
        <p:txBody>
          <a:bodyPr vert="horz" lIns="94370" tIns="47185" rIns="94370" bIns="47185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3200" y="8956675"/>
            <a:ext cx="3071813" cy="471488"/>
          </a:xfrm>
          <a:prstGeom prst="rect">
            <a:avLst/>
          </a:prstGeom>
        </p:spPr>
        <p:txBody>
          <a:bodyPr vert="horz" lIns="94370" tIns="47185" rIns="94370" bIns="47185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200" y="0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6438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79925"/>
            <a:ext cx="5667375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6675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200" y="8956675"/>
            <a:ext cx="30718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70" tIns="47185" rIns="94370" bIns="471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ADBD5-8E14-496C-BEFD-60D3FD976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02256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94640-EEC4-4F28-8F69-6FCA5E7A3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235690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91234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7E514-8344-4255-B596-51472E708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16256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559AF-DD58-4B3E-B1EC-AAB046081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80668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4BF26-FCFD-4B22-8CD7-93AD9CCF5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09543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B6943-6ABE-4208-8CD1-8D7E1F93B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11218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3C08E-E457-48C3-B79F-7DCC7416F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74014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6BBFA-74E9-4281-9FB1-C67721CE9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23537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0154D-D383-4028-BA5F-329DCB1B9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8926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FDFD-AF52-42B9-BFFA-3A6E01303ADF}" type="datetime1">
              <a:rPr lang="en-US" smtClean="0"/>
              <a:t>2/11/2015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48D57-AE05-4A24-8C82-21513A50D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25018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6DF57-71F4-4BDE-89D1-BC34EB338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14879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F0079-5CEF-43F4-8365-0E52ED433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677413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FF079-913E-4CC1-AD78-1F91F803F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28541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7575829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9E5A-7120-4CA3-8470-17AD90039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2302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19C27-A54B-4C6B-8966-907B1423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941815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D4027-AF34-46EE-9FB0-ACCF958F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632624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ECF3-9BC1-49D4-A10B-CA6A52D4A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125802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0E4CF-8617-4A59-8E1A-C964680B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3718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35E33-E79E-40A8-8CEE-26961E45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79788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9EA4C-79CA-44B3-8EC5-AB1FCC11B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703293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9C9B3-6C51-43B0-9CF5-7956AD57B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76550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E323E-B317-4FA5-96D2-891A6413C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808964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105BC-F05D-4CD8-8789-53D732CAE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9003188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AFDB7-8BAC-48BA-A059-84A6FC81A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646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11/12/2013</a:t>
            </a:r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F683DC0-2E3D-49A2-8FF6-8A7361F62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2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pic>
        <p:nvPicPr>
          <p:cNvPr id="2053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6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2058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A3E74C30-00D6-4D3D-9899-25A2A561F7F2}" type="slidenum">
              <a:rPr lang="en-US" altLang="en-US" sz="120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8" r:id="rId1"/>
    <p:sldLayoutId id="2147484674" r:id="rId2"/>
    <p:sldLayoutId id="2147484675" r:id="rId3"/>
    <p:sldLayoutId id="2147484676" r:id="rId4"/>
    <p:sldLayoutId id="2147484677" r:id="rId5"/>
    <p:sldLayoutId id="2147484678" r:id="rId6"/>
    <p:sldLayoutId id="2147484679" r:id="rId7"/>
    <p:sldLayoutId id="2147484680" r:id="rId8"/>
    <p:sldLayoutId id="2147484681" r:id="rId9"/>
    <p:sldLayoutId id="2147484682" r:id="rId10"/>
    <p:sldLayoutId id="2147484683" r:id="rId11"/>
    <p:sldLayoutId id="21474846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AAF883C0-4780-40CD-B9C9-28A3514AB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6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US" altLang="en-US" sz="1600" b="1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80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3082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55E441C8-B86E-4BDF-B317-B0763D2EBCA8}" type="slidenum">
              <a:rPr lang="en-US" altLang="en-US" sz="1200" smtClean="0">
                <a:solidFill>
                  <a:srgbClr val="000000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85" r:id="rId2"/>
    <p:sldLayoutId id="2147484686" r:id="rId3"/>
    <p:sldLayoutId id="2147484687" r:id="rId4"/>
    <p:sldLayoutId id="2147484688" r:id="rId5"/>
    <p:sldLayoutId id="2147484689" r:id="rId6"/>
    <p:sldLayoutId id="2147484690" r:id="rId7"/>
    <p:sldLayoutId id="2147484691" r:id="rId8"/>
    <p:sldLayoutId id="2147484692" r:id="rId9"/>
    <p:sldLayoutId id="2147484693" r:id="rId10"/>
    <p:sldLayoutId id="2147484694" r:id="rId11"/>
    <p:sldLayoutId id="214748469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February 11, </a:t>
            </a:r>
            <a:r>
              <a:rPr lang="en-US" altLang="en-US" dirty="0" smtClean="0"/>
              <a:t>2015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Conversion from POI to MIS </a:t>
            </a:r>
          </a:p>
          <a:p>
            <a:pPr lvl="0"/>
            <a:r>
              <a:rPr lang="en-US" dirty="0"/>
              <a:t>ERCOT recommended reports to be discontinued were approved or on path for approval for discontinuance by sub-committees</a:t>
            </a:r>
          </a:p>
          <a:p>
            <a:pPr lvl="0"/>
            <a:r>
              <a:rPr lang="en-US" dirty="0"/>
              <a:t>Initiated the review of all MIS reports (60-day and 48-hr Disclosure Reports complete)</a:t>
            </a:r>
          </a:p>
          <a:p>
            <a:pPr lvl="0"/>
            <a:r>
              <a:rPr lang="en-US" dirty="0"/>
              <a:t>Hosted External Web Services Modification Workshop Kick-Off</a:t>
            </a:r>
          </a:p>
          <a:p>
            <a:pPr lvl="0"/>
            <a:r>
              <a:rPr lang="en-US" dirty="0"/>
              <a:t>Repositioned and realigned NOGRR084 scope with current Market Participant needs</a:t>
            </a:r>
          </a:p>
          <a:p>
            <a:r>
              <a:rPr lang="en-US" dirty="0"/>
              <a:t>Identified missing data in 60-day disclosure reports and worked with ERCOT to arrange corrected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2/11/2015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1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</a:t>
            </a:r>
            <a:r>
              <a:rPr lang="en-US" dirty="0"/>
              <a:t>TAC-directed review of reports for usefulness and </a:t>
            </a:r>
            <a:r>
              <a:rPr lang="en-US" dirty="0" smtClean="0"/>
              <a:t>accuracy</a:t>
            </a:r>
            <a:endParaRPr lang="en-US" dirty="0"/>
          </a:p>
          <a:p>
            <a:pPr lvl="1"/>
            <a:r>
              <a:rPr lang="en-US" dirty="0" smtClean="0"/>
              <a:t>Identify </a:t>
            </a:r>
            <a:r>
              <a:rPr lang="en-US" dirty="0"/>
              <a:t>projects and reports for automation with appropriate </a:t>
            </a:r>
            <a:r>
              <a:rPr lang="en-US" dirty="0" smtClean="0"/>
              <a:t>NPRRs</a:t>
            </a:r>
          </a:p>
          <a:p>
            <a:r>
              <a:rPr lang="en-US" dirty="0" smtClean="0"/>
              <a:t>Review </a:t>
            </a:r>
            <a:r>
              <a:rPr lang="en-US" dirty="0"/>
              <a:t>existing reports on MIS for </a:t>
            </a:r>
            <a:r>
              <a:rPr lang="en-US" dirty="0" smtClean="0"/>
              <a:t>SCRs</a:t>
            </a:r>
            <a:endParaRPr lang="en-US" dirty="0"/>
          </a:p>
          <a:p>
            <a:r>
              <a:rPr lang="en-US" dirty="0" smtClean="0"/>
              <a:t>Advance </a:t>
            </a:r>
            <a:r>
              <a:rPr lang="en-US" dirty="0"/>
              <a:t>NOGRR084 Daily Operations Report </a:t>
            </a:r>
            <a:r>
              <a:rPr lang="en-US" dirty="0" smtClean="0"/>
              <a:t>project </a:t>
            </a:r>
            <a:endParaRPr lang="en-US" dirty="0"/>
          </a:p>
          <a:p>
            <a:r>
              <a:rPr lang="en-US" dirty="0" smtClean="0"/>
              <a:t>Advance </a:t>
            </a:r>
            <a:r>
              <a:rPr lang="en-US" dirty="0"/>
              <a:t>EWS Modification </a:t>
            </a:r>
            <a:r>
              <a:rPr lang="en-US" dirty="0" smtClean="0"/>
              <a:t>initiative</a:t>
            </a:r>
            <a:endParaRPr lang="en-US" dirty="0"/>
          </a:p>
          <a:p>
            <a:r>
              <a:rPr lang="en-US" dirty="0" smtClean="0"/>
              <a:t>Advance </a:t>
            </a:r>
            <a:r>
              <a:rPr lang="en-US" dirty="0"/>
              <a:t>SCR775 (Dashboard Display of Indicative LMPs)</a:t>
            </a:r>
          </a:p>
          <a:p>
            <a:r>
              <a:rPr lang="en-US" dirty="0" smtClean="0"/>
              <a:t>Review </a:t>
            </a:r>
            <a:r>
              <a:rPr lang="en-US" dirty="0"/>
              <a:t>of old open </a:t>
            </a:r>
            <a:r>
              <a:rPr lang="en-US" dirty="0" smtClean="0"/>
              <a:t>items</a:t>
            </a:r>
            <a:endParaRPr lang="en-US" dirty="0"/>
          </a:p>
          <a:p>
            <a:r>
              <a:rPr lang="en-US" dirty="0" smtClean="0"/>
              <a:t>Other </a:t>
            </a:r>
            <a:r>
              <a:rPr lang="en-US" dirty="0"/>
              <a:t>items as directed by COPS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2/11/2015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5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NOGRR084 </a:t>
            </a:r>
            <a:r>
              <a:rPr lang="en-US" dirty="0" smtClean="0"/>
              <a:t>– </a:t>
            </a:r>
            <a:r>
              <a:rPr lang="en-US" dirty="0"/>
              <a:t>Daily </a:t>
            </a:r>
            <a:r>
              <a:rPr lang="en-US" dirty="0" smtClean="0"/>
              <a:t>Grid </a:t>
            </a:r>
            <a:r>
              <a:rPr lang="en-US" dirty="0"/>
              <a:t>Operations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ERCOT </a:t>
            </a:r>
            <a:r>
              <a:rPr lang="en-US" sz="2600" dirty="0" smtClean="0">
                <a:latin typeface="Calibri"/>
                <a:ea typeface="Times New Roman"/>
              </a:rPr>
              <a:t>is working with </a:t>
            </a:r>
            <a:r>
              <a:rPr lang="en-US" sz="2600" dirty="0" smtClean="0">
                <a:latin typeface="Calibri"/>
                <a:ea typeface="Times New Roman"/>
              </a:rPr>
              <a:t>OWG/ROS </a:t>
            </a:r>
            <a:r>
              <a:rPr lang="en-US" sz="2600" dirty="0" smtClean="0">
                <a:latin typeface="Calibri"/>
                <a:ea typeface="Times New Roman"/>
              </a:rPr>
              <a:t>to update gray-boxed language for NOGRR084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Calibri"/>
                <a:ea typeface="Times New Roman"/>
              </a:rPr>
              <a:t>OWG to take NOGRR084 back on February 19th for review of language and data elements that would be beneficial to </a:t>
            </a:r>
            <a:r>
              <a:rPr lang="en-US" sz="2600" dirty="0" smtClean="0">
                <a:latin typeface="Calibri"/>
                <a:ea typeface="Times New Roman"/>
              </a:rPr>
              <a:t>Market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New </a:t>
            </a:r>
            <a:r>
              <a:rPr lang="en-US" sz="2600" dirty="0" smtClean="0">
                <a:latin typeface="Calibri"/>
                <a:ea typeface="Times New Roman"/>
              </a:rPr>
              <a:t>NOGRR will propose changes to the existing NOGRR084 gray-boxed language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Next </a:t>
            </a:r>
            <a:r>
              <a:rPr lang="en-US" sz="2600" dirty="0">
                <a:latin typeface="Calibri"/>
                <a:ea typeface="Times New Roman"/>
              </a:rPr>
              <a:t>Steps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New </a:t>
            </a:r>
            <a:r>
              <a:rPr lang="en-US" sz="2600" dirty="0">
                <a:latin typeface="Calibri"/>
                <a:ea typeface="Times New Roman"/>
              </a:rPr>
              <a:t>IA will be created with new price </a:t>
            </a:r>
            <a:r>
              <a:rPr lang="en-US" sz="2600" dirty="0" smtClean="0">
                <a:latin typeface="Calibri"/>
                <a:ea typeface="Times New Roman"/>
              </a:rPr>
              <a:t>tag</a:t>
            </a:r>
            <a:endParaRPr lang="en-US" sz="2600" dirty="0" smtClean="0">
              <a:latin typeface="Calibri"/>
              <a:ea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2/11/2015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8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Reports to be Discontinued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TAC </a:t>
            </a:r>
            <a:r>
              <a:rPr lang="en-US" sz="2600" dirty="0">
                <a:latin typeface="Calibri"/>
                <a:ea typeface="Times New Roman"/>
              </a:rPr>
              <a:t>Reporting on ERCOT Manual Efforts &amp; Market Report </a:t>
            </a:r>
            <a:r>
              <a:rPr lang="en-US" sz="2600" dirty="0" smtClean="0">
                <a:latin typeface="Calibri"/>
                <a:ea typeface="Times New Roman"/>
              </a:rPr>
              <a:t>True-Up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Calibri"/>
                <a:ea typeface="Times New Roman"/>
              </a:rPr>
              <a:t>15 reports have been recommended for discontinuation/decommissioning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Calibri"/>
                <a:ea typeface="Times New Roman"/>
              </a:rPr>
              <a:t>MISUG has reviewed the 15 reports that have been recommended for </a:t>
            </a:r>
            <a:r>
              <a:rPr lang="en-US" sz="2600" dirty="0" smtClean="0">
                <a:latin typeface="Calibri"/>
                <a:ea typeface="Times New Roman"/>
              </a:rPr>
              <a:t>discontinuation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NPRRs, LPRR, NOGRR were submitted to PRS to discontinue these reports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Pending</a:t>
            </a:r>
            <a:r>
              <a:rPr lang="en-US" sz="2600" dirty="0">
                <a:latin typeface="Calibri"/>
                <a:ea typeface="Times New Roman"/>
              </a:rPr>
              <a:t>: NPRR654, NPRR655, NPRR657 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Going </a:t>
            </a:r>
            <a:r>
              <a:rPr lang="en-US" sz="2600" dirty="0">
                <a:latin typeface="Calibri"/>
                <a:ea typeface="Times New Roman"/>
              </a:rPr>
              <a:t>to TAC: NPRR658 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Going </a:t>
            </a:r>
            <a:r>
              <a:rPr lang="en-US" sz="2600" dirty="0">
                <a:latin typeface="Calibri"/>
                <a:ea typeface="Times New Roman"/>
              </a:rPr>
              <a:t>to Board: NPRR659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Going </a:t>
            </a:r>
            <a:r>
              <a:rPr lang="en-US" sz="2600" dirty="0">
                <a:latin typeface="Calibri"/>
                <a:ea typeface="Times New Roman"/>
              </a:rPr>
              <a:t>back to PRS with IA update: NPRR661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At </a:t>
            </a:r>
            <a:r>
              <a:rPr lang="en-US" sz="2600" dirty="0">
                <a:latin typeface="Calibri"/>
                <a:ea typeface="Times New Roman"/>
              </a:rPr>
              <a:t>PWG recommended for approval on language or IA, or that COPS agrees: LPGRR054 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Tabled </a:t>
            </a:r>
            <a:r>
              <a:rPr lang="en-US" sz="2600" dirty="0">
                <a:latin typeface="Calibri"/>
                <a:ea typeface="Times New Roman"/>
              </a:rPr>
              <a:t>at OWG for consideration waiting to hear back from the Black Start Working Group: NOGRR138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2/11/2015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9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EWS Modification Workshop – </a:t>
            </a:r>
            <a:r>
              <a:rPr lang="en-US" altLang="en-US" dirty="0" smtClean="0"/>
              <a:t>Next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Calibri"/>
                <a:ea typeface="Times New Roman"/>
              </a:rPr>
              <a:t>MISUG hosted a workshop to evaluate the technical feasibility of changing the MIS from a “pull”-type service to a “push”-type service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Next workshop will </a:t>
            </a:r>
            <a:r>
              <a:rPr lang="en-US" sz="2600" dirty="0" smtClean="0">
                <a:latin typeface="Calibri"/>
                <a:ea typeface="Times New Roman"/>
              </a:rPr>
              <a:t>be scheduled </a:t>
            </a:r>
            <a:r>
              <a:rPr lang="en-US" sz="2600" dirty="0" smtClean="0">
                <a:latin typeface="Calibri"/>
                <a:ea typeface="Times New Roman"/>
              </a:rPr>
              <a:t>for late March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On-site at ERCOT, March 30, 2015, 1:30 PM - 4 PM</a:t>
            </a: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Potential Topics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Making last-published data available for reports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Notifications for new content</a:t>
            </a:r>
            <a:endParaRPr lang="en-US" sz="2600" dirty="0">
              <a:latin typeface="Calibri"/>
              <a:ea typeface="Times New Roman"/>
            </a:endParaRP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Streaming of high-frequency, high-value data</a:t>
            </a:r>
          </a:p>
          <a:p>
            <a:pPr marL="741363" lvl="1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Public API</a:t>
            </a:r>
            <a:endParaRPr lang="en-US" sz="2600" dirty="0">
              <a:latin typeface="Calibri"/>
              <a:ea typeface="Times New Roman"/>
            </a:endParaRPr>
          </a:p>
          <a:p>
            <a:pPr marL="341313" indent="-341313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latin typeface="Calibri"/>
                <a:ea typeface="Times New Roman"/>
              </a:rPr>
              <a:t>ERCOT to bring prototypes, wireframes, etc.</a:t>
            </a:r>
            <a:endParaRPr lang="en-US" sz="2600" dirty="0">
              <a:latin typeface="Calibri"/>
              <a:ea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2/11/2015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SCR775 - Posting Results of Real-Time Data in Display Format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SCR will create a display for the Indicative LMPs</a:t>
            </a:r>
          </a:p>
          <a:p>
            <a:r>
              <a:rPr lang="en-US" dirty="0" smtClean="0"/>
              <a:t>MISUG will be coordinating the requirements</a:t>
            </a:r>
          </a:p>
          <a:p>
            <a:r>
              <a:rPr lang="en-US" dirty="0" smtClean="0"/>
              <a:t>MPs who desire input should send representation to MISUG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64AFDFD-AF52-42B9-BFFA-3A6E01303ADF}" type="datetime1">
              <a:rPr lang="en-US" smtClean="0"/>
              <a:t>2/11/2015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10599</TotalTime>
  <Words>426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Custom Design</vt:lpstr>
      <vt:lpstr>1_Custom Design</vt:lpstr>
      <vt:lpstr>2_Custom Design</vt:lpstr>
      <vt:lpstr>MISUG Update to COPS</vt:lpstr>
      <vt:lpstr>2014 Accomplishments</vt:lpstr>
      <vt:lpstr>2015 Goals</vt:lpstr>
      <vt:lpstr>NOGRR084 – Daily Grid Operations Report</vt:lpstr>
      <vt:lpstr>Reports to be Discontinued</vt:lpstr>
      <vt:lpstr>EWS Modification Workshop – Next Phase</vt:lpstr>
      <vt:lpstr>SCR775 - Posting Results of Real-Time Data in Display Format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803</cp:revision>
  <dcterms:created xsi:type="dcterms:W3CDTF">2005-04-21T14:28:35Z</dcterms:created>
  <dcterms:modified xsi:type="dcterms:W3CDTF">2015-02-11T17:18:21Z</dcterms:modified>
</cp:coreProperties>
</file>