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4"/>
    <p:sldMasterId id="2147484557" r:id="rId5"/>
    <p:sldMasterId id="2147484570" r:id="rId6"/>
  </p:sldMasterIdLst>
  <p:notesMasterIdLst>
    <p:notesMasterId r:id="rId14"/>
  </p:notesMasterIdLst>
  <p:handoutMasterIdLst>
    <p:handoutMasterId r:id="rId15"/>
  </p:handoutMasterIdLst>
  <p:sldIdLst>
    <p:sldId id="258" r:id="rId7"/>
    <p:sldId id="267" r:id="rId8"/>
    <p:sldId id="268" r:id="rId9"/>
    <p:sldId id="263" r:id="rId10"/>
    <p:sldId id="262" r:id="rId11"/>
    <p:sldId id="266" r:id="rId12"/>
    <p:sldId id="269" r:id="rId13"/>
  </p:sldIdLst>
  <p:sldSz cx="9144000" cy="6858000" type="screen4x3"/>
  <p:notesSz cx="7086600" cy="94297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DCC0"/>
    <a:srgbClr val="B6CEEA"/>
    <a:srgbClr val="D3DFBD"/>
    <a:srgbClr val="5469A2"/>
    <a:srgbClr val="40949A"/>
    <a:srgbClr val="0000CC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3346" autoAdjust="0"/>
  </p:normalViewPr>
  <p:slideViewPr>
    <p:cSldViewPr>
      <p:cViewPr>
        <p:scale>
          <a:sx n="70" d="100"/>
          <a:sy n="70" d="100"/>
        </p:scale>
        <p:origin x="-954" y="-648"/>
      </p:cViewPr>
      <p:guideLst>
        <p:guide orient="horz" pos="4224"/>
        <p:guide pos="15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-3576" y="-96"/>
      </p:cViewPr>
      <p:guideLst>
        <p:guide orient="horz" pos="2970"/>
        <p:guide pos="223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1813" cy="471488"/>
          </a:xfrm>
          <a:prstGeom prst="rect">
            <a:avLst/>
          </a:prstGeom>
        </p:spPr>
        <p:txBody>
          <a:bodyPr vert="horz" lIns="94370" tIns="47185" rIns="94370" bIns="47185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3200" y="0"/>
            <a:ext cx="3071813" cy="471488"/>
          </a:xfrm>
          <a:prstGeom prst="rect">
            <a:avLst/>
          </a:prstGeom>
        </p:spPr>
        <p:txBody>
          <a:bodyPr vert="horz" lIns="94370" tIns="47185" rIns="94370" bIns="47185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40AB873-8418-4FF9-B0E9-7EEE62B7D353}" type="datetimeFigureOut">
              <a:rPr lang="en-US"/>
              <a:pPr>
                <a:defRPr/>
              </a:pPr>
              <a:t>2/11/2015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56675"/>
            <a:ext cx="3071813" cy="471488"/>
          </a:xfrm>
          <a:prstGeom prst="rect">
            <a:avLst/>
          </a:prstGeom>
        </p:spPr>
        <p:txBody>
          <a:bodyPr vert="horz" lIns="94370" tIns="47185" rIns="94370" bIns="47185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3200" y="8956675"/>
            <a:ext cx="3071813" cy="471488"/>
          </a:xfrm>
          <a:prstGeom prst="rect">
            <a:avLst/>
          </a:prstGeom>
        </p:spPr>
        <p:txBody>
          <a:bodyPr vert="horz" lIns="94370" tIns="47185" rIns="94370" bIns="47185" rtlCol="0" anchor="b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D2BE994-B40A-42B7-A99C-1CC25E30AC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706910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1813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70" tIns="47185" rIns="94370" bIns="4718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200" y="0"/>
            <a:ext cx="3071813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70" tIns="47185" rIns="94370" bIns="4718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5863" y="706438"/>
            <a:ext cx="4714875" cy="35369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479925"/>
            <a:ext cx="5667375" cy="424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70" tIns="47185" rIns="94370" bIns="471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56675"/>
            <a:ext cx="3071813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70" tIns="47185" rIns="94370" bIns="4718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200" y="8956675"/>
            <a:ext cx="3071813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70" tIns="47185" rIns="94370" bIns="4718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EB1E30D-9A37-4BCB-AD80-742C44C0EC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63135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1143000"/>
            <a:ext cx="9144000" cy="5715000"/>
          </a:xfrm>
          <a:prstGeom prst="rect">
            <a:avLst/>
          </a:prstGeom>
          <a:solidFill>
            <a:srgbClr val="5469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6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11/12/2013</a:t>
            </a:r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MISUG</a:t>
            </a:r>
          </a:p>
        </p:txBody>
      </p:sp>
    </p:spTree>
    <p:extLst>
      <p:ext uri="{BB962C8B-B14F-4D97-AF65-F5344CB8AC3E}">
        <p14:creationId xmlns:p14="http://schemas.microsoft.com/office/powerpoint/2010/main" val="2774632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7ADBD5-8E14-496C-BEFD-60D3FD976D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MISUG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1022569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D94640-EEC4-4F28-8F69-6FCA5E7A32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MISUG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32356907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3"/>
          <p:cNvSpPr>
            <a:spLocks noChangeArrowheads="1"/>
          </p:cNvSpPr>
          <p:nvPr userDrawn="1"/>
        </p:nvSpPr>
        <p:spPr bwMode="auto">
          <a:xfrm>
            <a:off x="0" y="1143000"/>
            <a:ext cx="9144000" cy="5715000"/>
          </a:xfrm>
          <a:prstGeom prst="rect">
            <a:avLst/>
          </a:prstGeom>
          <a:solidFill>
            <a:srgbClr val="5469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defRPr/>
            </a:pPr>
            <a:endParaRPr lang="en-US" altLang="en-US" sz="1600" b="1" smtClean="0">
              <a:solidFill>
                <a:srgbClr val="000000"/>
              </a:solidFill>
            </a:endParaRPr>
          </a:p>
        </p:txBody>
      </p:sp>
      <p:sp>
        <p:nvSpPr>
          <p:cNvPr id="6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533400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2133600" cy="476250"/>
          </a:xfrm>
        </p:spPr>
        <p:txBody>
          <a:bodyPr/>
          <a:lstStyle>
            <a:lvl1pPr>
              <a:defRPr sz="18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  <p:sp>
        <p:nvSpPr>
          <p:cNvPr id="8" name="Footer Placeholder 7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2333625" y="5067300"/>
            <a:ext cx="2895600" cy="4191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800" b="1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</p:txBody>
      </p:sp>
    </p:spTree>
    <p:extLst>
      <p:ext uri="{BB962C8B-B14F-4D97-AF65-F5344CB8AC3E}">
        <p14:creationId xmlns:p14="http://schemas.microsoft.com/office/powerpoint/2010/main" val="8912343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E7E514-8344-4255-B596-51472E7089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3162563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1559AF-DD58-4B3E-B1EC-AAB046081B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4806687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E4BF26-FCFD-4B22-8CD7-93AD9CCF50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4095434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8B6943-6ABE-4208-8CD1-8D7E1F93BE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0112188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23C08E-E457-48C3-B79F-7DCC7416F8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42740142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6BBFA-74E9-4281-9FB1-C67721CE9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8235374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60154D-D383-4028-BA5F-329DCB1B92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089264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MISUG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AFDFD-AF52-42B9-BFFA-3A6E01303ADF}" type="datetime1">
              <a:rPr lang="en-US" smtClean="0"/>
              <a:t>2/11/2015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8961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748D57-AE05-4A24-8C82-21513A50D0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7250187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76DF57-71F4-4BDE-89D1-BC34EB338C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2148795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1F0079-5CEF-43F4-8365-0E52ED4336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9677413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FF079-913E-4CC1-AD78-1F91F803F8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5028541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3"/>
          <p:cNvSpPr>
            <a:spLocks noChangeArrowheads="1"/>
          </p:cNvSpPr>
          <p:nvPr userDrawn="1"/>
        </p:nvSpPr>
        <p:spPr bwMode="auto">
          <a:xfrm>
            <a:off x="0" y="1143000"/>
            <a:ext cx="9144000" cy="5715000"/>
          </a:xfrm>
          <a:prstGeom prst="rect">
            <a:avLst/>
          </a:prstGeom>
          <a:solidFill>
            <a:srgbClr val="5469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defRPr/>
            </a:pPr>
            <a:endParaRPr lang="en-US" altLang="en-US" sz="1600" b="1" smtClean="0">
              <a:solidFill>
                <a:srgbClr val="000000"/>
              </a:solidFill>
            </a:endParaRPr>
          </a:p>
        </p:txBody>
      </p:sp>
      <p:sp>
        <p:nvSpPr>
          <p:cNvPr id="6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533400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2133600" cy="476250"/>
          </a:xfrm>
        </p:spPr>
        <p:txBody>
          <a:bodyPr/>
          <a:lstStyle>
            <a:lvl1pPr>
              <a:defRPr sz="18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  <p:sp>
        <p:nvSpPr>
          <p:cNvPr id="8" name="Footer Placeholder 7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2333625" y="5067300"/>
            <a:ext cx="2895600" cy="4191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800" b="1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</p:txBody>
      </p:sp>
    </p:spTree>
    <p:extLst>
      <p:ext uri="{BB962C8B-B14F-4D97-AF65-F5344CB8AC3E}">
        <p14:creationId xmlns:p14="http://schemas.microsoft.com/office/powerpoint/2010/main" val="275758293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29E5A-7120-4CA3-8470-17AD90039D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823021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C19C27-A54B-4C6B-8966-907B1423D7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29418154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1D4027-AF34-46EE-9FB0-ACCF958F7B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406326249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9BECF3-9BC1-49D4-A10B-CA6A52D4A5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21258022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10E4CF-8617-4A59-8E1A-C964680B6B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537185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15C95-74DC-4513-A0C6-741B56F2C5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MISUG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270352245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35E33-E79E-40A8-8CEE-26961E4540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7797883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79EA4C-79CA-44B3-8EC5-AB1FCC11B1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47032939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89C9B3-6C51-43B0-9CF5-7956AD57BD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57655040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EE323E-B317-4FA5-96D2-891A6413C8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58089645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D105BC-F05D-4CD8-8789-53D732CAE9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90031889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4AFDB7-8BAC-48BA-A059-84A6FC81A8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064612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727DEF-85A0-4C73-A6ED-9422E96817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MISUG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396192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E7FD1-B434-402C-A8B9-A4C57B57E9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MISUG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4172232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38626E-994C-4043-99F8-E38CDDD67F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MISUG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2208904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67EF7-275A-4CBB-9ED3-3C812C3F6A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MISUG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136893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3BB353-2F96-4FCA-B929-B852567D6D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MISUG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3473240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CF08E-C36B-45E0-B8A3-8A51423F42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MISUG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1134516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1886128-D83E-425A-9A97-C8B7B01196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9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5469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MISUG</a:t>
            </a:r>
          </a:p>
        </p:txBody>
      </p:sp>
      <p:sp>
        <p:nvSpPr>
          <p:cNvPr id="1033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11/12/2013</a:t>
            </a:r>
          </a:p>
        </p:txBody>
      </p:sp>
      <p:sp>
        <p:nvSpPr>
          <p:cNvPr id="1035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fld id="{4BCA8036-EEAC-4AF0-BC5E-EE390FA20DE7}" type="slidenum">
              <a:rPr lang="en-US" altLang="en-US" sz="1200" smtClean="0"/>
              <a:pPr algn="ctr" eaLnBrk="1" hangingPunct="1">
                <a:defRPr/>
              </a:pPr>
              <a:t>‹#›</a:t>
            </a:fld>
            <a:endParaRPr lang="en-US" altLang="en-US" sz="120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6" r:id="rId1"/>
    <p:sldLayoutId id="2147484697" r:id="rId2"/>
    <p:sldLayoutId id="2147484665" r:id="rId3"/>
    <p:sldLayoutId id="2147484666" r:id="rId4"/>
    <p:sldLayoutId id="2147484667" r:id="rId5"/>
    <p:sldLayoutId id="2147484668" r:id="rId6"/>
    <p:sldLayoutId id="2147484669" r:id="rId7"/>
    <p:sldLayoutId id="2147484670" r:id="rId8"/>
    <p:sldLayoutId id="2147484671" r:id="rId9"/>
    <p:sldLayoutId id="2147484672" r:id="rId10"/>
    <p:sldLayoutId id="2147484673" r:id="rId11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 b="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fld id="{8F683DC0-2E3D-49A2-8FF6-8A7361F62A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2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defRPr/>
            </a:pPr>
            <a:endParaRPr lang="en-US" altLang="en-US" sz="1600" b="1" smtClean="0">
              <a:solidFill>
                <a:srgbClr val="000000"/>
              </a:solidFill>
            </a:endParaRPr>
          </a:p>
        </p:txBody>
      </p:sp>
      <p:pic>
        <p:nvPicPr>
          <p:cNvPr id="2053" name="Picture 8" descr="logo_C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5469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defRPr/>
            </a:pPr>
            <a:endParaRPr lang="en-US" altLang="en-US" sz="1600" b="1" smtClean="0">
              <a:solidFill>
                <a:srgbClr val="000000"/>
              </a:solidFill>
            </a:endParaRPr>
          </a:p>
        </p:txBody>
      </p:sp>
      <p:sp>
        <p:nvSpPr>
          <p:cNvPr id="205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6" name="Line 11"/>
          <p:cNvSpPr>
            <a:spLocks noChangeShapeType="1"/>
          </p:cNvSpPr>
          <p:nvPr userDrawn="1"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200" b="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  <p:sp>
        <p:nvSpPr>
          <p:cNvPr id="2058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9" name="Rectangle 13"/>
          <p:cNvSpPr>
            <a:spLocks noChangeArrowheads="1"/>
          </p:cNvSpPr>
          <p:nvPr userDrawn="1"/>
        </p:nvSpPr>
        <p:spPr bwMode="auto">
          <a:xfrm>
            <a:off x="8229600" y="62484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fld id="{A3E74C30-00D6-4D3D-9899-25A2A561F7F2}" type="slidenum">
              <a:rPr lang="en-US" altLang="en-US" sz="1200" smtClean="0">
                <a:solidFill>
                  <a:srgbClr val="000000"/>
                </a:solidFill>
              </a:rPr>
              <a:pPr algn="ctr" eaLnBrk="1" hangingPunct="1">
                <a:defRPr/>
              </a:pPr>
              <a:t>‹#›</a:t>
            </a:fld>
            <a:endParaRPr lang="en-US" altLang="en-US" sz="1200" smtClean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8" r:id="rId1"/>
    <p:sldLayoutId id="2147484674" r:id="rId2"/>
    <p:sldLayoutId id="2147484675" r:id="rId3"/>
    <p:sldLayoutId id="2147484676" r:id="rId4"/>
    <p:sldLayoutId id="2147484677" r:id="rId5"/>
    <p:sldLayoutId id="2147484678" r:id="rId6"/>
    <p:sldLayoutId id="2147484679" r:id="rId7"/>
    <p:sldLayoutId id="2147484680" r:id="rId8"/>
    <p:sldLayoutId id="2147484681" r:id="rId9"/>
    <p:sldLayoutId id="2147484682" r:id="rId10"/>
    <p:sldLayoutId id="2147484683" r:id="rId11"/>
    <p:sldLayoutId id="2147484684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 b="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fld id="{AAF883C0-4780-40CD-B9C9-28A3514AB6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6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defRPr/>
            </a:pPr>
            <a:endParaRPr lang="en-US" altLang="en-US" sz="1600" b="1" smtClean="0">
              <a:solidFill>
                <a:srgbClr val="000000"/>
              </a:solidFill>
            </a:endParaRPr>
          </a:p>
        </p:txBody>
      </p:sp>
      <p:pic>
        <p:nvPicPr>
          <p:cNvPr id="3077" name="Picture 8" descr="logo_C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5469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defRPr/>
            </a:pPr>
            <a:endParaRPr lang="en-US" altLang="en-US" sz="1600" b="1" smtClean="0">
              <a:solidFill>
                <a:srgbClr val="000000"/>
              </a:solidFill>
            </a:endParaRPr>
          </a:p>
        </p:txBody>
      </p:sp>
      <p:sp>
        <p:nvSpPr>
          <p:cNvPr id="307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80" name="Line 11"/>
          <p:cNvSpPr>
            <a:spLocks noChangeShapeType="1"/>
          </p:cNvSpPr>
          <p:nvPr userDrawn="1"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200" b="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  <p:sp>
        <p:nvSpPr>
          <p:cNvPr id="3082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3" name="Rectangle 13"/>
          <p:cNvSpPr>
            <a:spLocks noChangeArrowheads="1"/>
          </p:cNvSpPr>
          <p:nvPr userDrawn="1"/>
        </p:nvSpPr>
        <p:spPr bwMode="auto">
          <a:xfrm>
            <a:off x="8229600" y="62484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fld id="{55E441C8-B86E-4BDF-B317-B0763D2EBCA8}" type="slidenum">
              <a:rPr lang="en-US" altLang="en-US" sz="1200" smtClean="0">
                <a:solidFill>
                  <a:srgbClr val="000000"/>
                </a:solidFill>
              </a:rPr>
              <a:pPr algn="ctr" eaLnBrk="1" hangingPunct="1">
                <a:defRPr/>
              </a:pPr>
              <a:t>‹#›</a:t>
            </a:fld>
            <a:endParaRPr lang="en-US" altLang="en-US" sz="1200" smtClean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9" r:id="rId1"/>
    <p:sldLayoutId id="2147484685" r:id="rId2"/>
    <p:sldLayoutId id="2147484686" r:id="rId3"/>
    <p:sldLayoutId id="2147484687" r:id="rId4"/>
    <p:sldLayoutId id="2147484688" r:id="rId5"/>
    <p:sldLayoutId id="2147484689" r:id="rId6"/>
    <p:sldLayoutId id="2147484690" r:id="rId7"/>
    <p:sldLayoutId id="2147484691" r:id="rId8"/>
    <p:sldLayoutId id="2147484692" r:id="rId9"/>
    <p:sldLayoutId id="2147484693" r:id="rId10"/>
    <p:sldLayoutId id="2147484694" r:id="rId11"/>
    <p:sldLayoutId id="2147484695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February 11, </a:t>
            </a:r>
            <a:r>
              <a:rPr lang="en-US" altLang="en-US" dirty="0" smtClean="0"/>
              <a:t>2015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MISUG Update to COPS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2014 Accomplishments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Conversion from POI to MIS </a:t>
            </a:r>
          </a:p>
          <a:p>
            <a:pPr lvl="0"/>
            <a:r>
              <a:rPr lang="en-US" dirty="0"/>
              <a:t>ERCOT recommended reports to be discontinued were approved or on path for approval for discontinuance by sub-committees</a:t>
            </a:r>
          </a:p>
          <a:p>
            <a:pPr lvl="0"/>
            <a:r>
              <a:rPr lang="en-US" dirty="0"/>
              <a:t>Initiated the review of all MIS reports (60-day and 48-hr Disclosure Reports complete)</a:t>
            </a:r>
          </a:p>
          <a:p>
            <a:pPr lvl="0"/>
            <a:r>
              <a:rPr lang="en-US" dirty="0"/>
              <a:t>Hosted External Web Services Modification Workshop Kick-Off</a:t>
            </a:r>
          </a:p>
          <a:p>
            <a:pPr lvl="0"/>
            <a:r>
              <a:rPr lang="en-US" dirty="0"/>
              <a:t>Repositioned and realigned NOGRR084 scope with current Market Participant needs</a:t>
            </a:r>
          </a:p>
          <a:p>
            <a:r>
              <a:rPr lang="en-US" dirty="0"/>
              <a:t>Identified missing data in 60-day disclosure reports and worked with ERCOT to arrange corrected data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864AFDFD-AF52-42B9-BFFA-3A6E01303ADF}" type="datetime1">
              <a:rPr lang="en-US" smtClean="0"/>
              <a:t>2/11/2015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312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2015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Continue </a:t>
            </a:r>
            <a:r>
              <a:rPr lang="en-US" dirty="0"/>
              <a:t>TAC-directed review of reports for usefulness and </a:t>
            </a:r>
            <a:r>
              <a:rPr lang="en-US" dirty="0" smtClean="0"/>
              <a:t>accuracy</a:t>
            </a:r>
            <a:endParaRPr lang="en-US" dirty="0"/>
          </a:p>
          <a:p>
            <a:pPr lvl="1"/>
            <a:r>
              <a:rPr lang="en-US" dirty="0" smtClean="0"/>
              <a:t>Identify </a:t>
            </a:r>
            <a:r>
              <a:rPr lang="en-US" dirty="0"/>
              <a:t>projects and reports for automation with appropriate </a:t>
            </a:r>
            <a:r>
              <a:rPr lang="en-US" dirty="0" smtClean="0"/>
              <a:t>NPRRs</a:t>
            </a:r>
          </a:p>
          <a:p>
            <a:r>
              <a:rPr lang="en-US" dirty="0" smtClean="0"/>
              <a:t>Review </a:t>
            </a:r>
            <a:r>
              <a:rPr lang="en-US" dirty="0"/>
              <a:t>existing reports on MIS for </a:t>
            </a:r>
            <a:r>
              <a:rPr lang="en-US" dirty="0" smtClean="0"/>
              <a:t>SCRs</a:t>
            </a:r>
            <a:endParaRPr lang="en-US" dirty="0"/>
          </a:p>
          <a:p>
            <a:r>
              <a:rPr lang="en-US" dirty="0" smtClean="0"/>
              <a:t>Advance </a:t>
            </a:r>
            <a:r>
              <a:rPr lang="en-US" dirty="0"/>
              <a:t>NOGRR084 Daily Operations Report </a:t>
            </a:r>
            <a:r>
              <a:rPr lang="en-US" dirty="0" smtClean="0"/>
              <a:t>project </a:t>
            </a:r>
            <a:endParaRPr lang="en-US" dirty="0"/>
          </a:p>
          <a:p>
            <a:r>
              <a:rPr lang="en-US" dirty="0" smtClean="0"/>
              <a:t>Advance </a:t>
            </a:r>
            <a:r>
              <a:rPr lang="en-US" dirty="0"/>
              <a:t>EWS Modification </a:t>
            </a:r>
            <a:r>
              <a:rPr lang="en-US" dirty="0" smtClean="0"/>
              <a:t>initiative</a:t>
            </a:r>
            <a:endParaRPr lang="en-US" dirty="0"/>
          </a:p>
          <a:p>
            <a:r>
              <a:rPr lang="en-US" dirty="0" smtClean="0"/>
              <a:t>Advance </a:t>
            </a:r>
            <a:r>
              <a:rPr lang="en-US" dirty="0"/>
              <a:t>SCR775 (Dashboard Display of Indicative LMPs)</a:t>
            </a:r>
          </a:p>
          <a:p>
            <a:r>
              <a:rPr lang="en-US" dirty="0" smtClean="0"/>
              <a:t>Review </a:t>
            </a:r>
            <a:r>
              <a:rPr lang="en-US" dirty="0"/>
              <a:t>of old open </a:t>
            </a:r>
            <a:r>
              <a:rPr lang="en-US" dirty="0" smtClean="0"/>
              <a:t>items</a:t>
            </a:r>
            <a:endParaRPr lang="en-US" dirty="0"/>
          </a:p>
          <a:p>
            <a:r>
              <a:rPr lang="en-US" dirty="0" smtClean="0"/>
              <a:t>Other </a:t>
            </a:r>
            <a:r>
              <a:rPr lang="en-US" dirty="0"/>
              <a:t>items as directed by COPS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864AFDFD-AF52-42B9-BFFA-3A6E01303ADF}" type="datetime1">
              <a:rPr lang="en-US" smtClean="0"/>
              <a:t>2/11/2015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85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NOGRR084 </a:t>
            </a:r>
            <a:r>
              <a:rPr lang="en-US" dirty="0" smtClean="0"/>
              <a:t>– </a:t>
            </a:r>
            <a:r>
              <a:rPr lang="en-US" dirty="0"/>
              <a:t>Daily </a:t>
            </a:r>
            <a:r>
              <a:rPr lang="en-US" dirty="0" smtClean="0"/>
              <a:t>Grid </a:t>
            </a:r>
            <a:r>
              <a:rPr lang="en-US" dirty="0"/>
              <a:t>Operations </a:t>
            </a:r>
            <a:r>
              <a:rPr lang="en-US" dirty="0" smtClean="0"/>
              <a:t>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1313" indent="-341313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latin typeface="Calibri"/>
                <a:ea typeface="Times New Roman"/>
              </a:rPr>
              <a:t>ERCOT </a:t>
            </a:r>
            <a:r>
              <a:rPr lang="en-US" sz="2600" dirty="0" smtClean="0">
                <a:latin typeface="Calibri"/>
                <a:ea typeface="Times New Roman"/>
              </a:rPr>
              <a:t>is working with </a:t>
            </a:r>
            <a:r>
              <a:rPr lang="en-US" sz="2600" dirty="0" smtClean="0">
                <a:latin typeface="Calibri"/>
                <a:ea typeface="Times New Roman"/>
              </a:rPr>
              <a:t>OWG/ROS </a:t>
            </a:r>
            <a:r>
              <a:rPr lang="en-US" sz="2600" dirty="0" smtClean="0">
                <a:latin typeface="Calibri"/>
                <a:ea typeface="Times New Roman"/>
              </a:rPr>
              <a:t>to update gray-boxed language for NOGRR084</a:t>
            </a:r>
            <a:endParaRPr lang="en-US" sz="2600" dirty="0">
              <a:latin typeface="Calibri"/>
              <a:ea typeface="Times New Roman"/>
            </a:endParaRPr>
          </a:p>
          <a:p>
            <a:pPr marL="741363" lvl="1" indent="-341313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>
                <a:latin typeface="Calibri"/>
                <a:ea typeface="Times New Roman"/>
              </a:rPr>
              <a:t>OWG to take NOGRR084 back on February 19th for review of language and data elements that would be beneficial to </a:t>
            </a:r>
            <a:r>
              <a:rPr lang="en-US" sz="2600" dirty="0" smtClean="0">
                <a:latin typeface="Calibri"/>
                <a:ea typeface="Times New Roman"/>
              </a:rPr>
              <a:t>Market</a:t>
            </a:r>
          </a:p>
          <a:p>
            <a:pPr marL="741363" lvl="1" indent="-341313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latin typeface="Calibri"/>
                <a:ea typeface="Times New Roman"/>
              </a:rPr>
              <a:t>New </a:t>
            </a:r>
            <a:r>
              <a:rPr lang="en-US" sz="2600" dirty="0" smtClean="0">
                <a:latin typeface="Calibri"/>
                <a:ea typeface="Times New Roman"/>
              </a:rPr>
              <a:t>NOGRR will propose changes to the existing NOGRR084 gray-boxed language</a:t>
            </a:r>
          </a:p>
          <a:p>
            <a:pPr marL="341313" indent="-341313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latin typeface="Calibri"/>
                <a:ea typeface="Times New Roman"/>
              </a:rPr>
              <a:t>Next </a:t>
            </a:r>
            <a:r>
              <a:rPr lang="en-US" sz="2600" dirty="0">
                <a:latin typeface="Calibri"/>
                <a:ea typeface="Times New Roman"/>
              </a:rPr>
              <a:t>Steps</a:t>
            </a:r>
          </a:p>
          <a:p>
            <a:pPr marL="741363" lvl="1" indent="-341313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latin typeface="Calibri"/>
                <a:ea typeface="Times New Roman"/>
              </a:rPr>
              <a:t>New </a:t>
            </a:r>
            <a:r>
              <a:rPr lang="en-US" sz="2600" dirty="0">
                <a:latin typeface="Calibri"/>
                <a:ea typeface="Times New Roman"/>
              </a:rPr>
              <a:t>IA will be created with new price </a:t>
            </a:r>
            <a:r>
              <a:rPr lang="en-US" sz="2600" dirty="0" smtClean="0">
                <a:latin typeface="Calibri"/>
                <a:ea typeface="Times New Roman"/>
              </a:rPr>
              <a:t>tag</a:t>
            </a:r>
            <a:endParaRPr lang="en-US" sz="2600" dirty="0" smtClean="0">
              <a:latin typeface="Calibri"/>
              <a:ea typeface="Times New Roman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864AFDFD-AF52-42B9-BFFA-3A6E01303ADF}" type="datetime1">
              <a:rPr lang="en-US" smtClean="0"/>
              <a:t>2/11/2015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88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Reports to be Discontinued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-341313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latin typeface="Calibri"/>
                <a:ea typeface="Times New Roman"/>
              </a:rPr>
              <a:t>TAC </a:t>
            </a:r>
            <a:r>
              <a:rPr lang="en-US" sz="2600" dirty="0">
                <a:latin typeface="Calibri"/>
                <a:ea typeface="Times New Roman"/>
              </a:rPr>
              <a:t>Reporting on ERCOT Manual Efforts &amp; Market Report </a:t>
            </a:r>
            <a:r>
              <a:rPr lang="en-US" sz="2600" dirty="0" smtClean="0">
                <a:latin typeface="Calibri"/>
                <a:ea typeface="Times New Roman"/>
              </a:rPr>
              <a:t>True-Up</a:t>
            </a:r>
          </a:p>
          <a:p>
            <a:pPr marL="741363" lvl="1" indent="-341313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>
                <a:latin typeface="Calibri"/>
                <a:ea typeface="Times New Roman"/>
              </a:rPr>
              <a:t>15 reports have been recommended for discontinuation/decommissioning</a:t>
            </a:r>
          </a:p>
          <a:p>
            <a:pPr marL="741363" lvl="1" indent="-341313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>
                <a:latin typeface="Calibri"/>
                <a:ea typeface="Times New Roman"/>
              </a:rPr>
              <a:t>MISUG has reviewed the 15 reports that have been recommended for </a:t>
            </a:r>
            <a:r>
              <a:rPr lang="en-US" sz="2600" dirty="0" smtClean="0">
                <a:latin typeface="Calibri"/>
                <a:ea typeface="Times New Roman"/>
              </a:rPr>
              <a:t>discontinuation</a:t>
            </a:r>
          </a:p>
          <a:p>
            <a:pPr marL="741363" lvl="1" indent="-341313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latin typeface="Calibri"/>
                <a:ea typeface="Times New Roman"/>
              </a:rPr>
              <a:t>NPRRs, LPRR, NOGRR were submitted to PRS to discontinue these reports</a:t>
            </a:r>
          </a:p>
          <a:p>
            <a:pPr marL="741363" lvl="1" indent="-341313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latin typeface="Calibri"/>
                <a:ea typeface="Times New Roman"/>
              </a:rPr>
              <a:t>Pending</a:t>
            </a:r>
            <a:r>
              <a:rPr lang="en-US" sz="2600" dirty="0">
                <a:latin typeface="Calibri"/>
                <a:ea typeface="Times New Roman"/>
              </a:rPr>
              <a:t>: NPRR654, NPRR655, NPRR657 </a:t>
            </a:r>
          </a:p>
          <a:p>
            <a:pPr marL="741363" lvl="1" indent="-341313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latin typeface="Calibri"/>
                <a:ea typeface="Times New Roman"/>
              </a:rPr>
              <a:t>Going </a:t>
            </a:r>
            <a:r>
              <a:rPr lang="en-US" sz="2600" dirty="0">
                <a:latin typeface="Calibri"/>
                <a:ea typeface="Times New Roman"/>
              </a:rPr>
              <a:t>to TAC: NPRR658 </a:t>
            </a:r>
          </a:p>
          <a:p>
            <a:pPr marL="741363" lvl="1" indent="-341313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latin typeface="Calibri"/>
                <a:ea typeface="Times New Roman"/>
              </a:rPr>
              <a:t>Going </a:t>
            </a:r>
            <a:r>
              <a:rPr lang="en-US" sz="2600" dirty="0">
                <a:latin typeface="Calibri"/>
                <a:ea typeface="Times New Roman"/>
              </a:rPr>
              <a:t>to Board: NPRR659</a:t>
            </a:r>
          </a:p>
          <a:p>
            <a:pPr marL="741363" lvl="1" indent="-341313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latin typeface="Calibri"/>
                <a:ea typeface="Times New Roman"/>
              </a:rPr>
              <a:t>Going </a:t>
            </a:r>
            <a:r>
              <a:rPr lang="en-US" sz="2600" dirty="0">
                <a:latin typeface="Calibri"/>
                <a:ea typeface="Times New Roman"/>
              </a:rPr>
              <a:t>back to PRS with IA update: NPRR661</a:t>
            </a:r>
          </a:p>
          <a:p>
            <a:pPr marL="741363" lvl="1" indent="-341313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latin typeface="Calibri"/>
                <a:ea typeface="Times New Roman"/>
              </a:rPr>
              <a:t>At </a:t>
            </a:r>
            <a:r>
              <a:rPr lang="en-US" sz="2600" dirty="0">
                <a:latin typeface="Calibri"/>
                <a:ea typeface="Times New Roman"/>
              </a:rPr>
              <a:t>PWG recommended for approval on language or IA, or that COPS agrees: LPGRR054 </a:t>
            </a:r>
          </a:p>
          <a:p>
            <a:pPr marL="741363" lvl="1" indent="-341313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latin typeface="Calibri"/>
                <a:ea typeface="Times New Roman"/>
              </a:rPr>
              <a:t>Tabled </a:t>
            </a:r>
            <a:r>
              <a:rPr lang="en-US" sz="2600" dirty="0">
                <a:latin typeface="Calibri"/>
                <a:ea typeface="Times New Roman"/>
              </a:rPr>
              <a:t>at OWG for consideration waiting to hear back from the Black Start Working Group: NOGRR138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864AFDFD-AF52-42B9-BFFA-3A6E01303ADF}" type="datetime1">
              <a:rPr lang="en-US" smtClean="0"/>
              <a:t>2/11/2015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09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EWS Modification Workshop – </a:t>
            </a:r>
            <a:r>
              <a:rPr lang="en-US" altLang="en-US" dirty="0" smtClean="0"/>
              <a:t>Next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05400"/>
          </a:xfrm>
        </p:spPr>
        <p:txBody>
          <a:bodyPr>
            <a:normAutofit/>
          </a:bodyPr>
          <a:lstStyle/>
          <a:p>
            <a:pPr marL="341313" indent="-341313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>
                <a:latin typeface="Calibri"/>
                <a:ea typeface="Times New Roman"/>
              </a:rPr>
              <a:t>MISUG hosted a workshop to evaluate the technical feasibility of changing the MIS from a “pull”-type service to a “push”-type service</a:t>
            </a:r>
          </a:p>
          <a:p>
            <a:pPr marL="741363" lvl="1" indent="-341313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latin typeface="Calibri"/>
                <a:ea typeface="Times New Roman"/>
              </a:rPr>
              <a:t>Next workshop will </a:t>
            </a:r>
            <a:r>
              <a:rPr lang="en-US" sz="2600" dirty="0" smtClean="0">
                <a:latin typeface="Calibri"/>
                <a:ea typeface="Times New Roman"/>
              </a:rPr>
              <a:t>be scheduled </a:t>
            </a:r>
            <a:r>
              <a:rPr lang="en-US" sz="2600" dirty="0" smtClean="0">
                <a:latin typeface="Calibri"/>
                <a:ea typeface="Times New Roman"/>
              </a:rPr>
              <a:t>for late March</a:t>
            </a:r>
          </a:p>
          <a:p>
            <a:pPr marL="741363" lvl="1" indent="-341313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latin typeface="Calibri"/>
                <a:ea typeface="Times New Roman"/>
              </a:rPr>
              <a:t>On-site at ERCOT, March 30, 2015, 1:30 PM - 4 PM</a:t>
            </a:r>
          </a:p>
          <a:p>
            <a:pPr marL="341313" indent="-341313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latin typeface="Calibri"/>
                <a:ea typeface="Times New Roman"/>
              </a:rPr>
              <a:t>Potential Topics</a:t>
            </a:r>
          </a:p>
          <a:p>
            <a:pPr marL="741363" lvl="1" indent="-341313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latin typeface="Calibri"/>
                <a:ea typeface="Times New Roman"/>
              </a:rPr>
              <a:t>Making last-published data available for reports</a:t>
            </a:r>
            <a:endParaRPr lang="en-US" sz="2600" dirty="0">
              <a:latin typeface="Calibri"/>
              <a:ea typeface="Times New Roman"/>
            </a:endParaRPr>
          </a:p>
          <a:p>
            <a:pPr marL="741363" lvl="1" indent="-341313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latin typeface="Calibri"/>
                <a:ea typeface="Times New Roman"/>
              </a:rPr>
              <a:t>Notifications for new content</a:t>
            </a:r>
            <a:endParaRPr lang="en-US" sz="2600" dirty="0">
              <a:latin typeface="Calibri"/>
              <a:ea typeface="Times New Roman"/>
            </a:endParaRPr>
          </a:p>
          <a:p>
            <a:pPr marL="741363" lvl="1" indent="-341313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latin typeface="Calibri"/>
                <a:ea typeface="Times New Roman"/>
              </a:rPr>
              <a:t>Streaming of high-frequency, high-value data</a:t>
            </a:r>
          </a:p>
          <a:p>
            <a:pPr marL="741363" lvl="1" indent="-341313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latin typeface="Calibri"/>
                <a:ea typeface="Times New Roman"/>
              </a:rPr>
              <a:t>Public API</a:t>
            </a:r>
            <a:endParaRPr lang="en-US" sz="2600" dirty="0">
              <a:latin typeface="Calibri"/>
              <a:ea typeface="Times New Roman"/>
            </a:endParaRPr>
          </a:p>
          <a:p>
            <a:pPr marL="341313" indent="-341313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latin typeface="Calibri"/>
                <a:ea typeface="Times New Roman"/>
              </a:rPr>
              <a:t>ERCOT to bring prototypes, wireframes, etc.</a:t>
            </a:r>
            <a:endParaRPr lang="en-US" sz="2600" dirty="0">
              <a:latin typeface="Calibri"/>
              <a:ea typeface="Times New Roman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864AFDFD-AF52-42B9-BFFA-3A6E01303ADF}" type="datetime1">
              <a:rPr lang="en-US" smtClean="0"/>
              <a:t>2/11/2015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26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SCR775 - Posting Results of Real-Time Data in Display Format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SCR will create a display for the Indicative LMPs</a:t>
            </a:r>
          </a:p>
          <a:p>
            <a:r>
              <a:rPr lang="en-US" dirty="0" smtClean="0"/>
              <a:t>MISUG will be coordinating the requirements</a:t>
            </a:r>
          </a:p>
          <a:p>
            <a:r>
              <a:rPr lang="en-US" dirty="0" smtClean="0"/>
              <a:t>MPs who desire input should send representation to MISUG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864AFDFD-AF52-42B9-BFFA-3A6E01303ADF}" type="datetime1">
              <a:rPr lang="en-US" smtClean="0"/>
              <a:t>2/11/2015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24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28600" marR="0" indent="-228600" algn="ctr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>
            <a:tab pos="1033463" algn="l"/>
            <a:tab pos="1143000" algn="l"/>
            <a:tab pos="2624138" algn="l"/>
          </a:tabLst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28600" marR="0" indent="-228600" algn="ctr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>
            <a:tab pos="1033463" algn="l"/>
            <a:tab pos="1143000" algn="l"/>
            <a:tab pos="2624138" algn="l"/>
          </a:tabLst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28600" marR="0" indent="-228600" algn="ctr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>
            <a:tab pos="1033463" algn="l"/>
            <a:tab pos="1143000" algn="l"/>
            <a:tab pos="2624138" algn="l"/>
          </a:tabLst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28600" marR="0" indent="-228600" algn="ctr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>
            <a:tab pos="1033463" algn="l"/>
            <a:tab pos="1143000" algn="l"/>
            <a:tab pos="2624138" algn="l"/>
          </a:tabLst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6206FDB-A00F-4E50-B10F-7F91EE97870B}">
  <ds:schemaRefs>
    <ds:schemaRef ds:uri="http://www.w3.org/XML/1998/namespace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c34af464-7aa1-4edd-9be4-83dffc1cb926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AB91161-3323-48F3-8EC8-C98D5648DBD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825E013-A11A-4E41-BBD9-78105CDE0F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10599</TotalTime>
  <Words>426</Words>
  <Application>Microsoft Office PowerPoint</Application>
  <PresentationFormat>On-screen Show (4:3)</PresentationFormat>
  <Paragraphs>55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Custom Design</vt:lpstr>
      <vt:lpstr>1_Custom Design</vt:lpstr>
      <vt:lpstr>2_Custom Design</vt:lpstr>
      <vt:lpstr>MISUG Update to COPS</vt:lpstr>
      <vt:lpstr>2014 Accomplishments</vt:lpstr>
      <vt:lpstr>2015 Goals</vt:lpstr>
      <vt:lpstr>NOGRR084 – Daily Grid Operations Report</vt:lpstr>
      <vt:lpstr>Reports to be Discontinued</vt:lpstr>
      <vt:lpstr>EWS Modification Workshop – Next Phase</vt:lpstr>
      <vt:lpstr>SCR775 - Posting Results of Real-Time Data in Display Format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Apodaca, Amy</dc:creator>
  <cp:lastModifiedBy>Thomas, Julie</cp:lastModifiedBy>
  <cp:revision>803</cp:revision>
  <dcterms:created xsi:type="dcterms:W3CDTF">2005-04-21T14:28:35Z</dcterms:created>
  <dcterms:modified xsi:type="dcterms:W3CDTF">2015-02-11T17:18:21Z</dcterms:modified>
</cp:coreProperties>
</file>