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3"/>
  </p:notesMasterIdLst>
  <p:sldIdLst>
    <p:sldId id="305" r:id="rId3"/>
    <p:sldId id="414" r:id="rId4"/>
    <p:sldId id="428" r:id="rId5"/>
    <p:sldId id="417" r:id="rId6"/>
    <p:sldId id="419" r:id="rId7"/>
    <p:sldId id="418" r:id="rId8"/>
    <p:sldId id="426" r:id="rId9"/>
    <p:sldId id="420" r:id="rId10"/>
    <p:sldId id="427" r:id="rId11"/>
    <p:sldId id="42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E0F0"/>
    <a:srgbClr val="996633"/>
    <a:srgbClr val="FFFF00"/>
    <a:srgbClr val="9966FF"/>
    <a:srgbClr val="6600FF"/>
    <a:srgbClr val="33CC33"/>
    <a:srgbClr val="CC3300"/>
    <a:srgbClr val="0033CC"/>
    <a:srgbClr val="1E7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7762" autoAdjust="0"/>
  </p:normalViewPr>
  <p:slideViewPr>
    <p:cSldViewPr>
      <p:cViewPr>
        <p:scale>
          <a:sx n="90" d="100"/>
          <a:sy n="90" d="100"/>
        </p:scale>
        <p:origin x="-59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5D312-BDF3-4BB0-8D14-10993D15FFAC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33DC3-126F-47AB-A46C-934024D4CD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16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45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45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91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DC resistances, if left blank,</a:t>
            </a:r>
            <a:r>
              <a:rPr lang="en-US" baseline="0" dirty="0" smtClean="0"/>
              <a:t> will be calculated based on power flow data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User can choose to enter, CORE, KFACTOR, or enter “0” for both and k-factor will be determined based on base kV of transformer windings (as shown on next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76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3DC3-126F-47AB-A46C-934024D4CD8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7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9D82-AF8E-4735-AB94-AD349A02B273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0E0E-30F7-4E82-B8B3-3965B597CD09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0481-D331-46AC-8652-DC43C56ABE8F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F70FC-0A31-4144-9CAF-B6D411CCB1CF}" type="datetime1">
              <a:rPr lang="en-US" smtClean="0">
                <a:solidFill>
                  <a:srgbClr val="000000"/>
                </a:solidFill>
              </a:rPr>
              <a:t>2/3/2015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2FA5F-7D85-4076-8E7B-1086EB078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/>
          <a:p>
            <a:fld id="{E278B6C2-A809-425C-9F52-00C2AF9315EB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AA7A-0381-4755-A693-0A17A0166A3B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B9BE-1404-4D82-8E66-DE7EB590F5A8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DD9F-8FDB-4C63-9FBB-4ECDAC9A545B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EAD1-0F36-4ACE-AFF4-6088C1C5C65D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E186-A946-4C93-9FC4-6EFCB2BB6487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3DB89-D901-4F81-A11E-EBE5908EE1A7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4B67-4C68-4CB0-A847-DCC098631C65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766A0-93A1-4547-A31E-880EF3F1AAEE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2ED62-D217-498B-8364-FB5B3A80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4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defRPr sz="1400"/>
            </a:lvl1pPr>
          </a:lstStyle>
          <a:p>
            <a:pPr fontAlgn="base">
              <a:defRPr/>
            </a:pPr>
            <a:fld id="{E2E1AB8E-F4A6-42D0-A13D-58C8E76F48A8}" type="datetime1">
              <a:rPr lang="en-US" smtClean="0">
                <a:solidFill>
                  <a:srgbClr val="000000"/>
                </a:solidFill>
              </a:rPr>
              <a:t>2/3/2015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4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400"/>
            </a:lvl1pPr>
          </a:lstStyle>
          <a:p>
            <a:pPr algn="ctr" fontAlgn="base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4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400"/>
            </a:lvl1pPr>
          </a:lstStyle>
          <a:p>
            <a:pPr fontAlgn="base">
              <a:defRPr/>
            </a:pPr>
            <a:fld id="{0B882601-E4F5-49A7-A109-B350E5F27C5A}" type="slidenum">
              <a:rPr lang="en-US">
                <a:solidFill>
                  <a:srgbClr val="000000"/>
                </a:solidFill>
              </a:rPr>
              <a:pPr fontAlgn="base"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0" y="3371850"/>
            <a:ext cx="9144000" cy="3048000"/>
          </a:xfrm>
          <a:noFill/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r>
              <a:rPr lang="en-US" sz="2800" b="1" dirty="0" smtClean="0"/>
              <a:t>Siemens PTI GIC Data File Contents</a:t>
            </a:r>
          </a:p>
          <a:p>
            <a:pPr eaLnBrk="1" hangingPunct="1"/>
            <a:r>
              <a:rPr lang="en-US" sz="2800" b="1" dirty="0" smtClean="0"/>
              <a:t>Presented to </a:t>
            </a:r>
            <a:r>
              <a:rPr lang="en-US" sz="2800" b="1" dirty="0" smtClean="0"/>
              <a:t>PGDTF</a:t>
            </a:r>
            <a:endParaRPr lang="en-US" sz="2800" b="1" dirty="0" smtClean="0"/>
          </a:p>
          <a:p>
            <a:pPr eaLnBrk="1" hangingPunct="1"/>
            <a:r>
              <a:rPr lang="en-US" sz="2800" b="1" dirty="0" smtClean="0"/>
              <a:t>February 11, 2015</a:t>
            </a:r>
          </a:p>
          <a:p>
            <a:pPr algn="l" eaLnBrk="1" hangingPunct="1"/>
            <a:endParaRPr lang="en-US" sz="2800" b="1" dirty="0" smtClean="0"/>
          </a:p>
        </p:txBody>
      </p:sp>
      <p:pic>
        <p:nvPicPr>
          <p:cNvPr id="9219" name="Picture 1027"/>
          <p:cNvPicPr>
            <a:picLocks noChangeArrowheads="1"/>
          </p:cNvPicPr>
          <p:nvPr/>
        </p:nvPicPr>
        <p:blipFill>
          <a:blip r:embed="rId3" cstate="print"/>
          <a:srcRect l="5034" t="17599" r="7383" b="29333"/>
          <a:stretch>
            <a:fillRect/>
          </a:stretch>
        </p:blipFill>
        <p:spPr bwMode="auto">
          <a:xfrm>
            <a:off x="1247775" y="304800"/>
            <a:ext cx="6629400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3" descr="CPTemplate"/>
          <p:cNvPicPr>
            <a:picLocks noChangeAspect="1" noChangeArrowheads="1"/>
          </p:cNvPicPr>
          <p:nvPr/>
        </p:nvPicPr>
        <p:blipFill>
          <a:blip r:embed="rId2" cstate="print"/>
          <a:srcRect b="77243"/>
          <a:stretch>
            <a:fillRect/>
          </a:stretch>
        </p:blipFill>
        <p:spPr bwMode="auto">
          <a:xfrm>
            <a:off x="0" y="0"/>
            <a:ext cx="9144000" cy="1276894"/>
          </a:xfrm>
          <a:prstGeom prst="rect">
            <a:avLst/>
          </a:prstGeom>
          <a:noFill/>
        </p:spPr>
      </p:pic>
      <p:pic>
        <p:nvPicPr>
          <p:cNvPr id="10" name="Picture 45" descr="Centerpoint"/>
          <p:cNvPicPr>
            <a:picLocks noChangeAspect="1" noChangeArrowheads="1"/>
          </p:cNvPicPr>
          <p:nvPr/>
        </p:nvPicPr>
        <p:blipFill>
          <a:blip r:embed="rId3" cstate="print"/>
          <a:srcRect r="395"/>
          <a:stretch>
            <a:fillRect/>
          </a:stretch>
        </p:blipFill>
        <p:spPr bwMode="auto">
          <a:xfrm>
            <a:off x="7157984" y="117624"/>
            <a:ext cx="1986016" cy="116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Transformer Data Example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59130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64618" y="6324600"/>
            <a:ext cx="160011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r>
              <a:rPr lang="en-US" sz="1000" b="1" dirty="0">
                <a:solidFill>
                  <a:srgbClr val="0000FF"/>
                </a:solidFill>
                <a:latin typeface="Calibri" pitchFamily="34" charset="0"/>
              </a:rPr>
              <a:t>Source:  </a:t>
            </a:r>
            <a:r>
              <a:rPr lang="en-US" sz="1000" b="1" dirty="0" smtClean="0">
                <a:solidFill>
                  <a:srgbClr val="0000FF"/>
                </a:solidFill>
                <a:latin typeface="Calibri" pitchFamily="34" charset="0"/>
              </a:rPr>
              <a:t>Siemens PTI 2012</a:t>
            </a:r>
            <a:endParaRPr lang="en-US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44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3" descr="CPTemplate"/>
          <p:cNvPicPr>
            <a:picLocks noChangeAspect="1" noChangeArrowheads="1"/>
          </p:cNvPicPr>
          <p:nvPr/>
        </p:nvPicPr>
        <p:blipFill>
          <a:blip r:embed="rId3" cstate="print"/>
          <a:srcRect b="77243"/>
          <a:stretch>
            <a:fillRect/>
          </a:stretch>
        </p:blipFill>
        <p:spPr bwMode="auto">
          <a:xfrm>
            <a:off x="0" y="0"/>
            <a:ext cx="9144000" cy="1276894"/>
          </a:xfrm>
          <a:prstGeom prst="rect">
            <a:avLst/>
          </a:prstGeom>
          <a:noFill/>
        </p:spPr>
      </p:pic>
      <p:pic>
        <p:nvPicPr>
          <p:cNvPr id="10" name="Picture 45" descr="Centerpoint"/>
          <p:cNvPicPr>
            <a:picLocks noChangeAspect="1" noChangeArrowheads="1"/>
          </p:cNvPicPr>
          <p:nvPr/>
        </p:nvPicPr>
        <p:blipFill>
          <a:blip r:embed="rId4" cstate="print"/>
          <a:srcRect r="395"/>
          <a:stretch>
            <a:fillRect/>
          </a:stretch>
        </p:blipFill>
        <p:spPr bwMode="auto">
          <a:xfrm>
            <a:off x="7157984" y="117624"/>
            <a:ext cx="1986016" cy="116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GIC Data File Contents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05400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Required Data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latin typeface="Calibri" pitchFamily="34" charset="0"/>
              </a:rPr>
              <a:t>Geographic location of substations (longitude and latitude)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latin typeface="Calibri" pitchFamily="34" charset="0"/>
              </a:rPr>
              <a:t>Grounding resistance data for substations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latin typeface="Calibri" pitchFamily="34" charset="0"/>
              </a:rPr>
              <a:t>DC resistance of transformer windings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latin typeface="Calibri" pitchFamily="34" charset="0"/>
              </a:rPr>
              <a:t>Identification of GIC blocking device in the grounding connection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latin typeface="Calibri" pitchFamily="34" charset="0"/>
              </a:rPr>
              <a:t>Transformer vector group</a:t>
            </a:r>
          </a:p>
          <a:p>
            <a:pPr marL="400050" lvl="2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2000" dirty="0" smtClean="0">
              <a:latin typeface="Calibri" pitchFamily="34" charset="0"/>
            </a:endParaRPr>
          </a:p>
          <a:p>
            <a:pPr marL="274320" lvl="1" indent="-274320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Optional Data for Transformers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Number of cores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K Factor</a:t>
            </a: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 smtClean="0"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>
              <a:latin typeface="Calibri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 smtClean="0">
              <a:latin typeface="Calibri" pitchFamily="34" charset="0"/>
            </a:endParaRPr>
          </a:p>
          <a:p>
            <a:pPr marL="0" lvl="1" indent="0" algn="ctr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r>
              <a:rPr lang="en-US" sz="1000" b="1" dirty="0" smtClean="0">
                <a:solidFill>
                  <a:srgbClr val="0000FF"/>
                </a:solidFill>
                <a:latin typeface="Calibri" pitchFamily="34" charset="0"/>
              </a:rPr>
              <a:t>Source:  Siemens PTI 2012</a:t>
            </a:r>
            <a:endParaRPr lang="en-US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3" descr="CPTemplate"/>
          <p:cNvPicPr>
            <a:picLocks noChangeAspect="1" noChangeArrowheads="1"/>
          </p:cNvPicPr>
          <p:nvPr/>
        </p:nvPicPr>
        <p:blipFill>
          <a:blip r:embed="rId3" cstate="print"/>
          <a:srcRect b="77243"/>
          <a:stretch>
            <a:fillRect/>
          </a:stretch>
        </p:blipFill>
        <p:spPr bwMode="auto">
          <a:xfrm>
            <a:off x="0" y="0"/>
            <a:ext cx="9144000" cy="1276894"/>
          </a:xfrm>
          <a:prstGeom prst="rect">
            <a:avLst/>
          </a:prstGeom>
          <a:noFill/>
        </p:spPr>
      </p:pic>
      <p:pic>
        <p:nvPicPr>
          <p:cNvPr id="10" name="Picture 45" descr="Centerpoint"/>
          <p:cNvPicPr>
            <a:picLocks noChangeAspect="1" noChangeArrowheads="1"/>
          </p:cNvPicPr>
          <p:nvPr/>
        </p:nvPicPr>
        <p:blipFill>
          <a:blip r:embed="rId4" cstate="print"/>
          <a:srcRect r="395"/>
          <a:stretch>
            <a:fillRect/>
          </a:stretch>
        </p:blipFill>
        <p:spPr bwMode="auto">
          <a:xfrm>
            <a:off x="7157984" y="117624"/>
            <a:ext cx="1986016" cy="116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GIC Data File Contents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05400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Three group records, with each group containing a particular type of data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dirty="0" smtClean="0">
                <a:latin typeface="Calibri" pitchFamily="34" charset="0"/>
              </a:rPr>
              <a:t>Substation Data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dirty="0" smtClean="0">
                <a:latin typeface="Calibri" pitchFamily="34" charset="0"/>
              </a:rPr>
              <a:t>Bus Substation Data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dirty="0" smtClean="0">
                <a:latin typeface="Calibri" pitchFamily="34" charset="0"/>
              </a:rPr>
              <a:t>Transformer Data</a:t>
            </a: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endParaRPr lang="en-US" dirty="0">
              <a:latin typeface="Calibri" pitchFamily="34" charset="0"/>
            </a:endParaRP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endParaRPr lang="en-US" dirty="0" smtClean="0">
              <a:latin typeface="Calibri" pitchFamily="34" charset="0"/>
            </a:endParaRP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endParaRPr lang="en-US" dirty="0">
              <a:latin typeface="Calibri" pitchFamily="34" charset="0"/>
            </a:endParaRP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endParaRPr lang="en-US" dirty="0" smtClean="0">
              <a:latin typeface="Calibri" pitchFamily="34" charset="0"/>
            </a:endParaRP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endParaRPr lang="en-US" dirty="0">
              <a:latin typeface="Calibri" pitchFamily="34" charset="0"/>
            </a:endParaRPr>
          </a:p>
          <a:p>
            <a:pPr marL="400050" lvl="2" indent="0" algn="ctr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 smtClean="0">
              <a:latin typeface="Calibri" pitchFamily="34" charset="0"/>
            </a:endParaRPr>
          </a:p>
          <a:p>
            <a:pPr marL="400050" lvl="2" indent="0" algn="ctr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r>
              <a:rPr lang="en-US" sz="1000" b="1" dirty="0">
                <a:solidFill>
                  <a:srgbClr val="0000FF"/>
                </a:solidFill>
                <a:latin typeface="Calibri" pitchFamily="34" charset="0"/>
              </a:rPr>
              <a:t>Source:  Siemens </a:t>
            </a:r>
            <a:r>
              <a:rPr lang="en-US" sz="1000" b="1" dirty="0" smtClean="0">
                <a:solidFill>
                  <a:srgbClr val="0000FF"/>
                </a:solidFill>
                <a:latin typeface="Calibri" pitchFamily="34" charset="0"/>
              </a:rPr>
              <a:t>PTI 2012</a:t>
            </a:r>
            <a:endParaRPr lang="en-US" sz="1000" b="1" dirty="0">
              <a:solidFill>
                <a:srgbClr val="0000FF"/>
              </a:solidFill>
              <a:latin typeface="Calibri" pitchFamily="34" charset="0"/>
            </a:endParaRPr>
          </a:p>
          <a:p>
            <a:pPr marL="400050" lvl="2" indent="0" algn="ctr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000" dirty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3" descr="CPTemplate"/>
          <p:cNvPicPr>
            <a:picLocks noChangeAspect="1" noChangeArrowheads="1"/>
          </p:cNvPicPr>
          <p:nvPr/>
        </p:nvPicPr>
        <p:blipFill>
          <a:blip r:embed="rId3" cstate="print"/>
          <a:srcRect b="77243"/>
          <a:stretch>
            <a:fillRect/>
          </a:stretch>
        </p:blipFill>
        <p:spPr bwMode="auto">
          <a:xfrm>
            <a:off x="0" y="0"/>
            <a:ext cx="9144000" cy="1276894"/>
          </a:xfrm>
          <a:prstGeom prst="rect">
            <a:avLst/>
          </a:prstGeom>
          <a:noFill/>
        </p:spPr>
      </p:pic>
      <p:pic>
        <p:nvPicPr>
          <p:cNvPr id="10" name="Picture 45" descr="Centerpoint"/>
          <p:cNvPicPr>
            <a:picLocks noChangeAspect="1" noChangeArrowheads="1"/>
          </p:cNvPicPr>
          <p:nvPr/>
        </p:nvPicPr>
        <p:blipFill>
          <a:blip r:embed="rId4" cstate="print"/>
          <a:srcRect r="395"/>
          <a:stretch>
            <a:fillRect/>
          </a:stretch>
        </p:blipFill>
        <p:spPr bwMode="auto">
          <a:xfrm>
            <a:off x="7157984" y="117624"/>
            <a:ext cx="1986016" cy="116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Substation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71" y="2057400"/>
            <a:ext cx="75057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26644" y="6324600"/>
            <a:ext cx="15712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r>
              <a:rPr lang="en-US" sz="1000" b="1" dirty="0">
                <a:solidFill>
                  <a:srgbClr val="0000FF"/>
                </a:solidFill>
                <a:latin typeface="Calibri" pitchFamily="34" charset="0"/>
              </a:rPr>
              <a:t>Source:  Siemens </a:t>
            </a:r>
            <a:r>
              <a:rPr lang="en-US" sz="1000" b="1" dirty="0" smtClean="0">
                <a:solidFill>
                  <a:srgbClr val="0000FF"/>
                </a:solidFill>
                <a:latin typeface="Calibri" pitchFamily="34" charset="0"/>
              </a:rPr>
              <a:t>PTI 2012</a:t>
            </a:r>
            <a:endParaRPr lang="en-US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3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3" descr="CPTemplate"/>
          <p:cNvPicPr>
            <a:picLocks noChangeAspect="1" noChangeArrowheads="1"/>
          </p:cNvPicPr>
          <p:nvPr/>
        </p:nvPicPr>
        <p:blipFill>
          <a:blip r:embed="rId2" cstate="print"/>
          <a:srcRect b="77243"/>
          <a:stretch>
            <a:fillRect/>
          </a:stretch>
        </p:blipFill>
        <p:spPr bwMode="auto">
          <a:xfrm>
            <a:off x="0" y="0"/>
            <a:ext cx="9144000" cy="1276894"/>
          </a:xfrm>
          <a:prstGeom prst="rect">
            <a:avLst/>
          </a:prstGeom>
          <a:noFill/>
        </p:spPr>
      </p:pic>
      <p:pic>
        <p:nvPicPr>
          <p:cNvPr id="10" name="Picture 45" descr="Centerpoint"/>
          <p:cNvPicPr>
            <a:picLocks noChangeAspect="1" noChangeArrowheads="1"/>
          </p:cNvPicPr>
          <p:nvPr/>
        </p:nvPicPr>
        <p:blipFill>
          <a:blip r:embed="rId3" cstate="print"/>
          <a:srcRect r="395"/>
          <a:stretch>
            <a:fillRect/>
          </a:stretch>
        </p:blipFill>
        <p:spPr bwMode="auto">
          <a:xfrm>
            <a:off x="7157984" y="117624"/>
            <a:ext cx="1986016" cy="116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Substation Data Example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05400"/>
          </a:xfrm>
        </p:spPr>
        <p:txBody>
          <a:bodyPr>
            <a:normAutofit/>
          </a:bodyPr>
          <a:lstStyle/>
          <a:p>
            <a:pPr marL="400050" lvl="2" indent="0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endParaRPr lang="en-US" sz="1800" dirty="0" smtClean="0">
              <a:latin typeface="Calibri" pitchFamily="34" charset="0"/>
            </a:endParaRPr>
          </a:p>
          <a:p>
            <a:pPr marL="674370" lvl="2" indent="-274320">
              <a:spcBef>
                <a:spcPts val="0"/>
              </a:spcBef>
              <a:spcAft>
                <a:spcPts val="600"/>
              </a:spcAft>
              <a:buSzPct val="85000"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2566988"/>
            <a:ext cx="54768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26644" y="6248400"/>
            <a:ext cx="15712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r>
              <a:rPr lang="en-US" sz="1000" b="1" dirty="0">
                <a:solidFill>
                  <a:srgbClr val="0000FF"/>
                </a:solidFill>
                <a:latin typeface="Calibri" pitchFamily="34" charset="0"/>
              </a:rPr>
              <a:t>Source:  Siemens </a:t>
            </a:r>
            <a:r>
              <a:rPr lang="en-US" sz="1000" b="1" dirty="0" smtClean="0">
                <a:solidFill>
                  <a:srgbClr val="0000FF"/>
                </a:solidFill>
                <a:latin typeface="Calibri" pitchFamily="34" charset="0"/>
              </a:rPr>
              <a:t>PTI 2012</a:t>
            </a:r>
            <a:endParaRPr lang="en-US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7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3" descr="CPTemplate"/>
          <p:cNvPicPr>
            <a:picLocks noChangeAspect="1" noChangeArrowheads="1"/>
          </p:cNvPicPr>
          <p:nvPr/>
        </p:nvPicPr>
        <p:blipFill>
          <a:blip r:embed="rId2" cstate="print"/>
          <a:srcRect b="77243"/>
          <a:stretch>
            <a:fillRect/>
          </a:stretch>
        </p:blipFill>
        <p:spPr bwMode="auto">
          <a:xfrm>
            <a:off x="0" y="0"/>
            <a:ext cx="9144000" cy="1276894"/>
          </a:xfrm>
          <a:prstGeom prst="rect">
            <a:avLst/>
          </a:prstGeom>
          <a:noFill/>
        </p:spPr>
      </p:pic>
      <p:pic>
        <p:nvPicPr>
          <p:cNvPr id="10" name="Picture 45" descr="Centerpoint"/>
          <p:cNvPicPr>
            <a:picLocks noChangeAspect="1" noChangeArrowheads="1"/>
          </p:cNvPicPr>
          <p:nvPr/>
        </p:nvPicPr>
        <p:blipFill>
          <a:blip r:embed="rId3" cstate="print"/>
          <a:srcRect r="395"/>
          <a:stretch>
            <a:fillRect/>
          </a:stretch>
        </p:blipFill>
        <p:spPr bwMode="auto">
          <a:xfrm>
            <a:off x="7157984" y="117624"/>
            <a:ext cx="1986016" cy="116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Bus Substation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48" y="2057400"/>
            <a:ext cx="72771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86368" y="6324600"/>
            <a:ext cx="15712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r>
              <a:rPr lang="en-US" sz="1000" b="1" dirty="0">
                <a:solidFill>
                  <a:srgbClr val="0000FF"/>
                </a:solidFill>
                <a:latin typeface="Calibri" pitchFamily="34" charset="0"/>
              </a:rPr>
              <a:t>Source:  Siemens </a:t>
            </a:r>
            <a:r>
              <a:rPr lang="en-US" sz="1000" b="1" dirty="0" smtClean="0">
                <a:solidFill>
                  <a:srgbClr val="0000FF"/>
                </a:solidFill>
                <a:latin typeface="Calibri" pitchFamily="34" charset="0"/>
              </a:rPr>
              <a:t>PTI 2012</a:t>
            </a:r>
            <a:endParaRPr lang="en-US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3" descr="CPTemplate"/>
          <p:cNvPicPr>
            <a:picLocks noChangeAspect="1" noChangeArrowheads="1"/>
          </p:cNvPicPr>
          <p:nvPr/>
        </p:nvPicPr>
        <p:blipFill>
          <a:blip r:embed="rId2" cstate="print"/>
          <a:srcRect b="77243"/>
          <a:stretch>
            <a:fillRect/>
          </a:stretch>
        </p:blipFill>
        <p:spPr bwMode="auto">
          <a:xfrm>
            <a:off x="0" y="0"/>
            <a:ext cx="9144000" cy="1276894"/>
          </a:xfrm>
          <a:prstGeom prst="rect">
            <a:avLst/>
          </a:prstGeom>
          <a:noFill/>
        </p:spPr>
      </p:pic>
      <p:pic>
        <p:nvPicPr>
          <p:cNvPr id="10" name="Picture 45" descr="Centerpoint"/>
          <p:cNvPicPr>
            <a:picLocks noChangeAspect="1" noChangeArrowheads="1"/>
          </p:cNvPicPr>
          <p:nvPr/>
        </p:nvPicPr>
        <p:blipFill>
          <a:blip r:embed="rId3" cstate="print"/>
          <a:srcRect r="395"/>
          <a:stretch>
            <a:fillRect/>
          </a:stretch>
        </p:blipFill>
        <p:spPr bwMode="auto">
          <a:xfrm>
            <a:off x="7157984" y="117624"/>
            <a:ext cx="1986016" cy="116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Bus Substation Data Example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2950" y="6400800"/>
            <a:ext cx="15712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r>
              <a:rPr lang="en-US" sz="1000" b="1" dirty="0">
                <a:solidFill>
                  <a:srgbClr val="0000FF"/>
                </a:solidFill>
                <a:latin typeface="Calibri" pitchFamily="34" charset="0"/>
              </a:rPr>
              <a:t>Source:  </a:t>
            </a:r>
            <a:r>
              <a:rPr lang="en-US" sz="1000" b="1" dirty="0" smtClean="0">
                <a:solidFill>
                  <a:srgbClr val="0000FF"/>
                </a:solidFill>
                <a:latin typeface="Calibri" pitchFamily="34" charset="0"/>
              </a:rPr>
              <a:t>Siemens PTI </a:t>
            </a:r>
            <a:r>
              <a:rPr lang="en-US" sz="1000" b="1" dirty="0">
                <a:solidFill>
                  <a:srgbClr val="0000FF"/>
                </a:solidFill>
                <a:latin typeface="Calibri" pitchFamily="34" charset="0"/>
              </a:rPr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16737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3" descr="CPTemplate"/>
          <p:cNvPicPr>
            <a:picLocks noChangeAspect="1" noChangeArrowheads="1"/>
          </p:cNvPicPr>
          <p:nvPr/>
        </p:nvPicPr>
        <p:blipFill>
          <a:blip r:embed="rId3" cstate="print"/>
          <a:srcRect b="77243"/>
          <a:stretch>
            <a:fillRect/>
          </a:stretch>
        </p:blipFill>
        <p:spPr bwMode="auto">
          <a:xfrm>
            <a:off x="0" y="0"/>
            <a:ext cx="9144000" cy="1276894"/>
          </a:xfrm>
          <a:prstGeom prst="rect">
            <a:avLst/>
          </a:prstGeom>
          <a:noFill/>
        </p:spPr>
      </p:pic>
      <p:pic>
        <p:nvPicPr>
          <p:cNvPr id="10" name="Picture 45" descr="Centerpoint"/>
          <p:cNvPicPr>
            <a:picLocks noChangeAspect="1" noChangeArrowheads="1"/>
          </p:cNvPicPr>
          <p:nvPr/>
        </p:nvPicPr>
        <p:blipFill>
          <a:blip r:embed="rId4" cstate="print"/>
          <a:srcRect r="395"/>
          <a:stretch>
            <a:fillRect/>
          </a:stretch>
        </p:blipFill>
        <p:spPr bwMode="auto">
          <a:xfrm>
            <a:off x="7157984" y="117624"/>
            <a:ext cx="1986016" cy="116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Transformer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16150"/>
            <a:ext cx="4953000" cy="5023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09156" y="6477000"/>
            <a:ext cx="160011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r>
              <a:rPr lang="en-US" sz="1000" b="1" dirty="0">
                <a:solidFill>
                  <a:srgbClr val="0000FF"/>
                </a:solidFill>
                <a:latin typeface="Calibri" pitchFamily="34" charset="0"/>
              </a:rPr>
              <a:t>Source:  </a:t>
            </a:r>
            <a:r>
              <a:rPr lang="en-US" sz="1000" b="1" dirty="0" smtClean="0">
                <a:solidFill>
                  <a:srgbClr val="0000FF"/>
                </a:solidFill>
                <a:latin typeface="Calibri" pitchFamily="34" charset="0"/>
              </a:rPr>
              <a:t>Siemens PTI 2012</a:t>
            </a:r>
            <a:endParaRPr lang="en-US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9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3" descr="CPTemplate"/>
          <p:cNvPicPr>
            <a:picLocks noChangeAspect="1" noChangeArrowheads="1"/>
          </p:cNvPicPr>
          <p:nvPr/>
        </p:nvPicPr>
        <p:blipFill>
          <a:blip r:embed="rId3" cstate="print"/>
          <a:srcRect b="77243"/>
          <a:stretch>
            <a:fillRect/>
          </a:stretch>
        </p:blipFill>
        <p:spPr bwMode="auto">
          <a:xfrm>
            <a:off x="0" y="0"/>
            <a:ext cx="9144000" cy="1276894"/>
          </a:xfrm>
          <a:prstGeom prst="rect">
            <a:avLst/>
          </a:prstGeom>
          <a:noFill/>
        </p:spPr>
      </p:pic>
      <p:pic>
        <p:nvPicPr>
          <p:cNvPr id="10" name="Picture 45" descr="Centerpoint"/>
          <p:cNvPicPr>
            <a:picLocks noChangeAspect="1" noChangeArrowheads="1"/>
          </p:cNvPicPr>
          <p:nvPr/>
        </p:nvPicPr>
        <p:blipFill>
          <a:blip r:embed="rId4" cstate="print"/>
          <a:srcRect r="395"/>
          <a:stretch>
            <a:fillRect/>
          </a:stretch>
        </p:blipFill>
        <p:spPr bwMode="auto">
          <a:xfrm>
            <a:off x="7157984" y="117624"/>
            <a:ext cx="1986016" cy="116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Transformer MVAR Scaling Factors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ED62-D217-498B-8364-FB5B3A80198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199"/>
            <a:ext cx="7912786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71942" y="6482315"/>
            <a:ext cx="160011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>
              <a:spcBef>
                <a:spcPts val="0"/>
              </a:spcBef>
              <a:spcAft>
                <a:spcPts val="600"/>
              </a:spcAft>
              <a:buSzPct val="85000"/>
              <a:buNone/>
            </a:pPr>
            <a:r>
              <a:rPr lang="en-US" sz="1000" b="1" dirty="0">
                <a:solidFill>
                  <a:srgbClr val="0000FF"/>
                </a:solidFill>
                <a:latin typeface="Calibri" pitchFamily="34" charset="0"/>
              </a:rPr>
              <a:t>Source:  </a:t>
            </a:r>
            <a:r>
              <a:rPr lang="en-US" sz="1000" b="1" dirty="0" smtClean="0">
                <a:solidFill>
                  <a:srgbClr val="0000FF"/>
                </a:solidFill>
                <a:latin typeface="Calibri" pitchFamily="34" charset="0"/>
              </a:rPr>
              <a:t>Siemens PTI 2012</a:t>
            </a:r>
            <a:endParaRPr lang="en-US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0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100000"/>
          </a:lnSpc>
          <a:spcBef>
            <a:spcPts val="275"/>
          </a:spcBef>
          <a:spcAft>
            <a:spcPts val="538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100000"/>
          </a:lnSpc>
          <a:spcBef>
            <a:spcPts val="275"/>
          </a:spcBef>
          <a:spcAft>
            <a:spcPts val="538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8469</TotalTime>
  <Words>215</Words>
  <Application>Microsoft Office PowerPoint</Application>
  <PresentationFormat>On-screen Show (4:3)</PresentationFormat>
  <Paragraphs>63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1_Default Design</vt:lpstr>
      <vt:lpstr>PowerPoint Presentation</vt:lpstr>
      <vt:lpstr>GIC Data File Contents</vt:lpstr>
      <vt:lpstr>GIC Data File Contents</vt:lpstr>
      <vt:lpstr>Substation Data</vt:lpstr>
      <vt:lpstr>Substation Data Example</vt:lpstr>
      <vt:lpstr>Bus Substation Data</vt:lpstr>
      <vt:lpstr>Bus Substation Data Example</vt:lpstr>
      <vt:lpstr>Transformer Data</vt:lpstr>
      <vt:lpstr>Transformer MVAR Scaling Factors</vt:lpstr>
      <vt:lpstr>Transformer Data Example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00218069</dc:creator>
  <cp:lastModifiedBy>00220943</cp:lastModifiedBy>
  <cp:revision>773</cp:revision>
  <dcterms:created xsi:type="dcterms:W3CDTF">2009-03-31T19:38:36Z</dcterms:created>
  <dcterms:modified xsi:type="dcterms:W3CDTF">2015-02-03T22:03:56Z</dcterms:modified>
</cp:coreProperties>
</file>