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67" r:id="rId4"/>
    <p:sldMasterId id="2147493479" r:id="rId5"/>
    <p:sldMasterId id="2147493491" r:id="rId6"/>
    <p:sldMasterId id="2147493503" r:id="rId7"/>
  </p:sldMasterIdLst>
  <p:notesMasterIdLst>
    <p:notesMasterId r:id="rId12"/>
  </p:notesMasterIdLst>
  <p:handoutMasterIdLst>
    <p:handoutMasterId r:id="rId13"/>
  </p:handoutMasterIdLst>
  <p:sldIdLst>
    <p:sldId id="401" r:id="rId8"/>
    <p:sldId id="406" r:id="rId9"/>
    <p:sldId id="408" r:id="rId10"/>
    <p:sldId id="403" r:id="rId11"/>
  </p:sldIdLst>
  <p:sldSz cx="9144000" cy="6858000" type="screen4x3"/>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85" autoAdjust="0"/>
    <p:restoredTop sz="94595" autoAdjust="0"/>
  </p:normalViewPr>
  <p:slideViewPr>
    <p:cSldViewPr snapToGrid="0" snapToObjects="1">
      <p:cViewPr varScale="1">
        <p:scale>
          <a:sx n="116" d="100"/>
          <a:sy n="116" d="100"/>
        </p:scale>
        <p:origin x="-1152" y="-102"/>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showGuides="1">
      <p:cViewPr varScale="1">
        <p:scale>
          <a:sx n="125" d="100"/>
          <a:sy n="125" d="100"/>
        </p:scale>
        <p:origin x="-1962" y="-10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F69DE495-51AC-4723-A7B4-B1B58AAC8C5A}" type="datetimeFigureOut">
              <a:rPr lang="en-US" smtClean="0"/>
              <a:t>2/9/2015</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14" y="0"/>
            <a:ext cx="4029282" cy="350760"/>
          </a:xfrm>
          <a:prstGeom prst="rect">
            <a:avLst/>
          </a:prstGeom>
        </p:spPr>
        <p:txBody>
          <a:bodyPr vert="horz" lIns="91440" tIns="45720" rIns="91440" bIns="45720" rtlCol="0"/>
          <a:lstStyle>
            <a:lvl1pPr algn="r">
              <a:defRPr sz="1200"/>
            </a:lvl1pPr>
          </a:lstStyle>
          <a:p>
            <a:fld id="{D1DF52B9-7E6C-4146-83FC-76B5AB271E46}" type="datetimeFigureOut">
              <a:rPr lang="en-US" smtClean="0"/>
              <a:t>2/9/2015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82" y="3330419"/>
            <a:ext cx="7435436" cy="31544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14" y="6658443"/>
            <a:ext cx="4029282" cy="35076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2E46B9-32B7-40E7-9A82-BF397A6673AD}" type="slidenum">
              <a:rPr lang="en-US" smtClean="0">
                <a:solidFill>
                  <a:prstClr val="black"/>
                </a:solidFill>
              </a:rPr>
              <a:pPr eaLnBrk="1" hangingPunct="1"/>
              <a:t>1</a:t>
            </a:fld>
            <a:endParaRPr lang="en-US" smtClean="0">
              <a:solidFill>
                <a:prstClr val="black"/>
              </a:solidFill>
            </a:endParaRPr>
          </a:p>
        </p:txBody>
      </p:sp>
    </p:spTree>
    <p:extLst>
      <p:ext uri="{BB962C8B-B14F-4D97-AF65-F5344CB8AC3E}">
        <p14:creationId xmlns:p14="http://schemas.microsoft.com/office/powerpoint/2010/main" val="397715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84C8E96-8577-4B68-8064-BDBA256C085D}" type="slidenum">
              <a:rPr lang="en-US" smtClean="0"/>
              <a:pPr>
                <a:defRPr/>
              </a:pPr>
              <a:t>2</a:t>
            </a:fld>
            <a:endParaRPr lang="en-US"/>
          </a:p>
        </p:txBody>
      </p:sp>
    </p:spTree>
    <p:extLst>
      <p:ext uri="{BB962C8B-B14F-4D97-AF65-F5344CB8AC3E}">
        <p14:creationId xmlns:p14="http://schemas.microsoft.com/office/powerpoint/2010/main" val="3456661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47809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9131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75679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11593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043761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51506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754569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961535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09105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68678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05435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455961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7252470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7316598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525733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5904775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5946746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20512982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3520175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64660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380982529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6723335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1409877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9442029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9383243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3100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51119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1783940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84747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29757003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402126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2887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04144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13932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76380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February 2015</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 id="2147493477" r:id="rId4"/>
  </p:sldLayoutIdLst>
  <p:timing>
    <p:tnLst>
      <p:par>
        <p:cTn id="1" dur="indefinite" restart="never" nodeType="tmRoot"/>
      </p:par>
    </p:tnLst>
  </p:timing>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3198816024"/>
      </p:ext>
    </p:extLst>
  </p:cSld>
  <p:clrMap bg1="lt1" tx1="dk1" bg2="lt2" tx2="dk2" accent1="accent1" accent2="accent2" accent3="accent3" accent4="accent4" accent5="accent5" accent6="accent6" hlink="hlink" folHlink="folHlink"/>
  <p:sldLayoutIdLst>
    <p:sldLayoutId id="2147493480" r:id="rId1"/>
    <p:sldLayoutId id="2147493481" r:id="rId2"/>
    <p:sldLayoutId id="2147493482" r:id="rId3"/>
    <p:sldLayoutId id="2147493483" r:id="rId4"/>
    <p:sldLayoutId id="2147493484" r:id="rId5"/>
    <p:sldLayoutId id="2147493485" r:id="rId6"/>
    <p:sldLayoutId id="2147493486" r:id="rId7"/>
    <p:sldLayoutId id="2147493487" r:id="rId8"/>
    <p:sldLayoutId id="2147493488" r:id="rId9"/>
    <p:sldLayoutId id="2147493489" r:id="rId10"/>
    <p:sldLayoutId id="2147493490"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774150221"/>
      </p:ext>
    </p:extLst>
  </p:cSld>
  <p:clrMap bg1="lt1" tx1="dk1" bg2="lt2" tx2="dk2" accent1="accent1" accent2="accent2" accent3="accent3" accent4="accent4" accent5="accent5" accent6="accent6" hlink="hlink" folHlink="folHlink"/>
  <p:sldLayoutIdLst>
    <p:sldLayoutId id="2147493492" r:id="rId1"/>
    <p:sldLayoutId id="2147493493" r:id="rId2"/>
    <p:sldLayoutId id="2147493494" r:id="rId3"/>
    <p:sldLayoutId id="2147493495" r:id="rId4"/>
    <p:sldLayoutId id="2147493496" r:id="rId5"/>
    <p:sldLayoutId id="2147493497" r:id="rId6"/>
    <p:sldLayoutId id="2147493498" r:id="rId7"/>
    <p:sldLayoutId id="2147493499" r:id="rId8"/>
    <p:sldLayoutId id="2147493500" r:id="rId9"/>
    <p:sldLayoutId id="2147493501" r:id="rId10"/>
    <p:sldLayoutId id="2147493502"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161573961"/>
      </p:ext>
    </p:extLst>
  </p:cSld>
  <p:clrMap bg1="lt1" tx1="dk1" bg2="lt2" tx2="dk2" accent1="accent1" accent2="accent2" accent3="accent3" accent4="accent4" accent5="accent5" accent6="accent6" hlink="hlink" folHlink="folHlink"/>
  <p:sldLayoutIdLst>
    <p:sldLayoutId id="2147493504" r:id="rId1"/>
    <p:sldLayoutId id="2147493505" r:id="rId2"/>
    <p:sldLayoutId id="2147493506" r:id="rId3"/>
    <p:sldLayoutId id="2147493507" r:id="rId4"/>
    <p:sldLayoutId id="2147493508" r:id="rId5"/>
    <p:sldLayoutId id="2147493509" r:id="rId6"/>
    <p:sldLayoutId id="2147493510" r:id="rId7"/>
    <p:sldLayoutId id="2147493511" r:id="rId8"/>
    <p:sldLayoutId id="2147493512" r:id="rId9"/>
    <p:sldLayoutId id="2147493513" r:id="rId10"/>
    <p:sldLayoutId id="2147493514"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8"/>
          <p:cNvSpPr>
            <a:spLocks noGrp="1" noChangeArrowheads="1"/>
          </p:cNvSpPr>
          <p:nvPr>
            <p:ph type="ctrTitle"/>
          </p:nvPr>
        </p:nvSpPr>
        <p:spPr>
          <a:xfrm>
            <a:off x="2333625" y="1905000"/>
            <a:ext cx="6019800" cy="1238250"/>
          </a:xfrm>
        </p:spPr>
        <p:txBody>
          <a:bodyPr/>
          <a:lstStyle/>
          <a:p>
            <a:pPr eaLnBrk="1" hangingPunct="1"/>
            <a:r>
              <a:rPr lang="en-US" dirty="0" smtClean="0"/>
              <a:t>Information Technology Report</a:t>
            </a:r>
          </a:p>
        </p:txBody>
      </p:sp>
      <p:sp>
        <p:nvSpPr>
          <p:cNvPr id="5123" name="Rectangle 20"/>
          <p:cNvSpPr>
            <a:spLocks noGrp="1" noChangeArrowheads="1"/>
          </p:cNvSpPr>
          <p:nvPr>
            <p:ph type="subTitle" idx="1"/>
          </p:nvPr>
        </p:nvSpPr>
        <p:spPr/>
        <p:txBody>
          <a:bodyPr/>
          <a:lstStyle/>
          <a:p>
            <a:pPr eaLnBrk="1" hangingPunct="1"/>
            <a:r>
              <a:rPr lang="en-US" dirty="0" smtClean="0"/>
              <a:t>Dave Pagliai</a:t>
            </a:r>
          </a:p>
          <a:p>
            <a:pPr eaLnBrk="1" hangingPunct="1"/>
            <a:r>
              <a:rPr lang="en-US" dirty="0" smtClean="0"/>
              <a:t>Manager, IT Support Services</a:t>
            </a:r>
          </a:p>
        </p:txBody>
      </p:sp>
      <p:sp>
        <p:nvSpPr>
          <p:cNvPr id="512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February 2015</a:t>
            </a:r>
            <a:endParaRPr lang="en-US" dirty="0">
              <a:solidFill>
                <a:srgbClr val="000000"/>
              </a:solidFill>
            </a:endParaRPr>
          </a:p>
        </p:txBody>
      </p:sp>
      <p:sp>
        <p:nvSpPr>
          <p:cNvPr id="512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solidFill>
                  <a:srgbClr val="000000"/>
                </a:solidFill>
              </a:rPr>
              <a:t>ERCOT Public</a:t>
            </a:r>
          </a:p>
        </p:txBody>
      </p:sp>
    </p:spTree>
    <p:extLst>
      <p:ext uri="{BB962C8B-B14F-4D97-AF65-F5344CB8AC3E}">
        <p14:creationId xmlns:p14="http://schemas.microsoft.com/office/powerpoint/2010/main" val="2297041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February 2015</a:t>
            </a:r>
            <a:endParaRPr lang="en-US" dirty="0"/>
          </a:p>
        </p:txBody>
      </p:sp>
      <p:sp>
        <p:nvSpPr>
          <p:cNvPr id="6148" name="Rectangle 2"/>
          <p:cNvSpPr>
            <a:spLocks noGrp="1" noChangeArrowheads="1"/>
          </p:cNvSpPr>
          <p:nvPr>
            <p:ph type="title"/>
          </p:nvPr>
        </p:nvSpPr>
        <p:spPr/>
        <p:txBody>
          <a:bodyPr/>
          <a:lstStyle/>
          <a:p>
            <a:pPr eaLnBrk="1" hangingPunct="1"/>
            <a:r>
              <a:rPr lang="en-US" dirty="0" smtClean="0"/>
              <a:t>Incident Report Highlights</a:t>
            </a:r>
          </a:p>
        </p:txBody>
      </p:sp>
      <p:sp>
        <p:nvSpPr>
          <p:cNvPr id="4101" name="Rectangle 3"/>
          <p:cNvSpPr>
            <a:spLocks noGrp="1" noChangeArrowheads="1"/>
          </p:cNvSpPr>
          <p:nvPr>
            <p:ph type="body" idx="1"/>
          </p:nvPr>
        </p:nvSpPr>
        <p:spPr>
          <a:xfrm>
            <a:off x="152400" y="685800"/>
            <a:ext cx="8686800" cy="5410200"/>
          </a:xfrm>
          <a:ln>
            <a:miter lim="800000"/>
            <a:headEnd/>
            <a:tailEnd/>
          </a:ln>
        </p:spPr>
        <p:txBody>
          <a:bodyPr/>
          <a:lstStyle/>
          <a:p>
            <a:pPr marL="0" indent="0">
              <a:spcBef>
                <a:spcPts val="400"/>
              </a:spcBef>
              <a:spcAft>
                <a:spcPts val="0"/>
              </a:spcAft>
              <a:buNone/>
              <a:defRPr/>
            </a:pPr>
            <a:r>
              <a:rPr lang="en-US" sz="1600" dirty="0"/>
              <a:t>Service Availability – Year End 2014</a:t>
            </a:r>
          </a:p>
          <a:p>
            <a:pPr marL="0" indent="0">
              <a:spcBef>
                <a:spcPts val="400"/>
              </a:spcBef>
              <a:spcAft>
                <a:spcPts val="0"/>
              </a:spcAft>
              <a:buFontTx/>
              <a:buNone/>
              <a:defRPr/>
            </a:pPr>
            <a:endParaRPr lang="en-US" sz="1600" dirty="0" smtClean="0"/>
          </a:p>
          <a:p>
            <a:pPr marL="0" indent="0">
              <a:spcBef>
                <a:spcPts val="400"/>
              </a:spcBef>
              <a:spcAft>
                <a:spcPts val="0"/>
              </a:spcAft>
              <a:buFontTx/>
              <a:buNone/>
              <a:defRPr/>
            </a:pPr>
            <a:endParaRPr lang="en-US" sz="1600" dirty="0"/>
          </a:p>
          <a:p>
            <a:pPr marL="0" indent="0">
              <a:spcBef>
                <a:spcPts val="400"/>
              </a:spcBef>
              <a:spcAft>
                <a:spcPts val="0"/>
              </a:spcAft>
              <a:buFontTx/>
              <a:buNone/>
              <a:defRPr/>
            </a:pPr>
            <a:endParaRPr lang="en-US" sz="1600" dirty="0" smtClean="0"/>
          </a:p>
          <a:p>
            <a:pPr marL="0" indent="0">
              <a:spcBef>
                <a:spcPts val="400"/>
              </a:spcBef>
              <a:spcAft>
                <a:spcPts val="0"/>
              </a:spcAft>
              <a:buFontTx/>
              <a:buNone/>
              <a:defRPr/>
            </a:pPr>
            <a:endParaRPr lang="en-US" sz="1600" dirty="0"/>
          </a:p>
          <a:p>
            <a:pPr marL="0" indent="0">
              <a:spcBef>
                <a:spcPts val="400"/>
              </a:spcBef>
              <a:spcAft>
                <a:spcPts val="0"/>
              </a:spcAft>
              <a:buFontTx/>
              <a:buNone/>
              <a:defRPr/>
            </a:pPr>
            <a:endParaRPr lang="en-US" sz="1600" dirty="0" smtClean="0"/>
          </a:p>
          <a:p>
            <a:pPr marL="0" indent="0">
              <a:spcBef>
                <a:spcPts val="400"/>
              </a:spcBef>
              <a:spcAft>
                <a:spcPts val="0"/>
              </a:spcAft>
              <a:buFontTx/>
              <a:buNone/>
              <a:defRPr/>
            </a:pPr>
            <a:endParaRPr lang="en-US" sz="1600" dirty="0" smtClean="0"/>
          </a:p>
          <a:p>
            <a:pPr marL="0" indent="0">
              <a:spcBef>
                <a:spcPts val="400"/>
              </a:spcBef>
              <a:spcAft>
                <a:spcPts val="0"/>
              </a:spcAft>
              <a:buFontTx/>
              <a:buNone/>
              <a:defRPr/>
            </a:pPr>
            <a:r>
              <a:rPr lang="en-US" sz="1600" dirty="0" smtClean="0"/>
              <a:t>Service </a:t>
            </a:r>
            <a:r>
              <a:rPr lang="en-US" sz="1600" dirty="0" smtClean="0"/>
              <a:t>Availability – </a:t>
            </a:r>
            <a:r>
              <a:rPr lang="en-US" sz="1600" dirty="0" smtClean="0"/>
              <a:t>January</a:t>
            </a:r>
            <a:endParaRPr lang="en-US" sz="1600" dirty="0" smtClean="0"/>
          </a:p>
          <a:p>
            <a:pPr lvl="1">
              <a:buClr>
                <a:srgbClr val="00B050"/>
              </a:buClr>
              <a:buFont typeface="Wingdings" pitchFamily="2" charset="2"/>
              <a:buChar char="ü"/>
              <a:defRPr/>
            </a:pPr>
            <a:r>
              <a:rPr lang="en-US" sz="1600" dirty="0">
                <a:solidFill>
                  <a:schemeClr val="tx2"/>
                </a:solidFill>
              </a:rPr>
              <a:t>Market Data Transparency IT systems met all SLA targets</a:t>
            </a:r>
            <a:endParaRPr lang="en-US" sz="1600" dirty="0"/>
          </a:p>
          <a:p>
            <a:pPr marL="0" indent="0">
              <a:buNone/>
            </a:pPr>
            <a:endParaRPr lang="en-US" sz="1600" dirty="0" smtClean="0"/>
          </a:p>
          <a:p>
            <a:pPr marL="0" indent="0">
              <a:buNone/>
            </a:pPr>
            <a:r>
              <a:rPr lang="en-US" sz="1600" dirty="0" smtClean="0"/>
              <a:t>Incidents &amp; Maintenance – January</a:t>
            </a:r>
          </a:p>
          <a:p>
            <a:pPr lvl="1">
              <a:buFont typeface="Wingdings" panose="05000000000000000000" pitchFamily="2" charset="2"/>
              <a:buChar char="§"/>
            </a:pPr>
            <a:r>
              <a:rPr lang="en-US" sz="1600" dirty="0"/>
              <a:t>01/18/15 – P</a:t>
            </a:r>
            <a:r>
              <a:rPr lang="en-US" sz="1600" dirty="0" smtClean="0"/>
              <a:t>lanned </a:t>
            </a:r>
            <a:r>
              <a:rPr lang="en-US" sz="1600" dirty="0"/>
              <a:t>maintenance outage (Site </a:t>
            </a:r>
            <a:r>
              <a:rPr lang="en-US" sz="1600" dirty="0" smtClean="0"/>
              <a:t>Failover)</a:t>
            </a:r>
            <a:endParaRPr lang="en-US" sz="1600" dirty="0"/>
          </a:p>
          <a:p>
            <a:pPr lvl="1">
              <a:buFont typeface="Wingdings" panose="05000000000000000000" pitchFamily="2" charset="2"/>
              <a:buChar char="§"/>
            </a:pPr>
            <a:r>
              <a:rPr lang="en-US" sz="1600" dirty="0" smtClean="0"/>
              <a:t>01/28/15 – Missed intervals for five reports due to a database issue</a:t>
            </a:r>
          </a:p>
          <a:p>
            <a:pPr marL="0" indent="0">
              <a:buNone/>
            </a:pPr>
            <a:endParaRPr lang="en-US" sz="1600" dirty="0" smtClean="0"/>
          </a:p>
          <a:p>
            <a:pPr marL="0" indent="0">
              <a:buNone/>
            </a:pPr>
            <a:r>
              <a:rPr lang="en-US" sz="1600" dirty="0" smtClean="0"/>
              <a:t>March 2015</a:t>
            </a:r>
          </a:p>
          <a:p>
            <a:pPr lvl="1">
              <a:buFont typeface="Wingdings" panose="05000000000000000000" pitchFamily="2" charset="2"/>
              <a:buChar char="§"/>
            </a:pPr>
            <a:r>
              <a:rPr lang="en-US" sz="1600" dirty="0"/>
              <a:t>03/01/15 – </a:t>
            </a:r>
            <a:r>
              <a:rPr lang="en-US" sz="1600" dirty="0" smtClean="0"/>
              <a:t>R2 Retail </a:t>
            </a:r>
            <a:r>
              <a:rPr lang="en-US" sz="1600" dirty="0"/>
              <a:t>Release</a:t>
            </a:r>
          </a:p>
          <a:p>
            <a:pPr lvl="1">
              <a:buFont typeface="Wingdings" panose="05000000000000000000" pitchFamily="2" charset="2"/>
              <a:buChar char="§"/>
            </a:pPr>
            <a:r>
              <a:rPr lang="en-US" sz="1600" dirty="0" smtClean="0"/>
              <a:t>03/23–03/27 </a:t>
            </a:r>
            <a:r>
              <a:rPr lang="en-US" sz="1600" dirty="0"/>
              <a:t>– </a:t>
            </a:r>
            <a:r>
              <a:rPr lang="en-US" sz="1600" dirty="0" smtClean="0"/>
              <a:t>R2 </a:t>
            </a:r>
            <a:r>
              <a:rPr lang="en-US" sz="1600" dirty="0"/>
              <a:t>Release</a:t>
            </a:r>
          </a:p>
          <a:p>
            <a:pPr marL="0" indent="0">
              <a:buNone/>
            </a:pPr>
            <a:endParaRPr lang="en-US" sz="1600" dirty="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382" y="1051033"/>
            <a:ext cx="2257425"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5383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xfrm>
            <a:off x="6248400" y="6457950"/>
            <a:ext cx="2514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ERCOT Public</a:t>
            </a:r>
          </a:p>
        </p:txBody>
      </p:sp>
      <p:sp>
        <p:nvSpPr>
          <p:cNvPr id="6148" name="Rectangle 2"/>
          <p:cNvSpPr>
            <a:spLocks noGrp="1" noChangeArrowheads="1"/>
          </p:cNvSpPr>
          <p:nvPr>
            <p:ph type="title"/>
          </p:nvPr>
        </p:nvSpPr>
        <p:spPr/>
        <p:txBody>
          <a:bodyPr/>
          <a:lstStyle/>
          <a:p>
            <a:pPr eaLnBrk="1" hangingPunct="1"/>
            <a:r>
              <a:rPr lang="en-US" sz="1800" dirty="0" smtClean="0"/>
              <a:t>2015 Market Data Transparency Service Level Agreement (SLA)</a:t>
            </a:r>
          </a:p>
        </p:txBody>
      </p:sp>
      <p:sp>
        <p:nvSpPr>
          <p:cNvPr id="4101" name="Rectangle 3"/>
          <p:cNvSpPr>
            <a:spLocks noGrp="1" noChangeArrowheads="1"/>
          </p:cNvSpPr>
          <p:nvPr>
            <p:ph type="body" idx="1"/>
          </p:nvPr>
        </p:nvSpPr>
        <p:spPr>
          <a:xfrm>
            <a:off x="152400" y="685800"/>
            <a:ext cx="8458200" cy="5410200"/>
          </a:xfrm>
          <a:ln>
            <a:miter lim="800000"/>
            <a:headEnd/>
            <a:tailEnd/>
          </a:ln>
        </p:spPr>
        <p:txBody>
          <a:bodyPr/>
          <a:lstStyle/>
          <a:p>
            <a:pPr lvl="0">
              <a:buFont typeface="Wingdings" panose="05000000000000000000" pitchFamily="2" charset="2"/>
              <a:buChar char="§"/>
            </a:pPr>
            <a:endParaRPr lang="en-US" sz="1600" dirty="0" smtClean="0"/>
          </a:p>
          <a:p>
            <a:pPr marL="0" lvl="0" indent="0">
              <a:buNone/>
            </a:pPr>
            <a:r>
              <a:rPr lang="en-US" sz="1600" dirty="0" smtClean="0"/>
              <a:t>Proposed Changes </a:t>
            </a:r>
            <a:r>
              <a:rPr lang="en-US" sz="1600" dirty="0"/>
              <a:t>for 2015 Review</a:t>
            </a:r>
          </a:p>
          <a:p>
            <a:pPr lvl="1">
              <a:buFont typeface="Wingdings" panose="05000000000000000000" pitchFamily="2" charset="2"/>
              <a:buChar char="§"/>
            </a:pPr>
            <a:r>
              <a:rPr lang="en-US" sz="1600" dirty="0"/>
              <a:t>Section </a:t>
            </a:r>
            <a:r>
              <a:rPr lang="en-US" sz="1600" dirty="0" smtClean="0"/>
              <a:t>2.2 </a:t>
            </a:r>
            <a:r>
              <a:rPr lang="en-US" sz="1600" dirty="0"/>
              <a:t>Service </a:t>
            </a:r>
            <a:r>
              <a:rPr lang="en-US" sz="1600" dirty="0" smtClean="0"/>
              <a:t>Characteristics</a:t>
            </a:r>
            <a:endParaRPr lang="en-US" sz="1600" dirty="0"/>
          </a:p>
          <a:p>
            <a:pPr lvl="2">
              <a:buFont typeface="Arial" panose="020B0604020202020204" pitchFamily="34" charset="0"/>
              <a:buChar char="•"/>
            </a:pPr>
            <a:r>
              <a:rPr lang="en-US" sz="1400" dirty="0"/>
              <a:t>ERCOT’s six 2015 release windows begin at 7:00 PM on Saturday, instead of 5:00 PM, to allow for the processing of AMS transactions per new tariff language. </a:t>
            </a:r>
            <a:r>
              <a:rPr lang="en-US" sz="1400" dirty="0" smtClean="0"/>
              <a:t>(Retail Market </a:t>
            </a:r>
            <a:r>
              <a:rPr lang="en-US" sz="1400" dirty="0"/>
              <a:t>request)</a:t>
            </a:r>
          </a:p>
          <a:p>
            <a:pPr lvl="2">
              <a:buFont typeface="Arial" panose="020B0604020202020204" pitchFamily="34" charset="0"/>
              <a:buChar char="•"/>
            </a:pPr>
            <a:r>
              <a:rPr lang="en-US" sz="1400" dirty="0" smtClean="0"/>
              <a:t>Updated </a:t>
            </a:r>
            <a:r>
              <a:rPr lang="en-US" sz="1400" dirty="0"/>
              <a:t>weekend release schedule </a:t>
            </a:r>
            <a:r>
              <a:rPr lang="en-US" sz="1400" dirty="0" smtClean="0"/>
              <a:t>(7:00pm </a:t>
            </a:r>
            <a:r>
              <a:rPr lang="en-US" sz="1400" dirty="0"/>
              <a:t>Saturday - 12:00am Monday)</a:t>
            </a:r>
            <a:endParaRPr lang="en-US" sz="1600" dirty="0"/>
          </a:p>
          <a:p>
            <a:pPr lvl="2">
              <a:buFont typeface="Arial" panose="020B0604020202020204" pitchFamily="34" charset="0"/>
              <a:buChar char="•"/>
            </a:pPr>
            <a:endParaRPr lang="en-US" sz="1600" dirty="0" smtClean="0"/>
          </a:p>
          <a:p>
            <a:pPr marL="914400" lvl="2" indent="0">
              <a:buNone/>
            </a:pPr>
            <a:endParaRPr lang="en-US" sz="1400" dirty="0"/>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621492"/>
            <a:ext cx="1295400" cy="1581150"/>
          </a:xfrm>
          <a:prstGeom prst="rect">
            <a:avLst/>
          </a:prstGeom>
          <a:noFill/>
          <a:ln>
            <a:noFill/>
          </a:ln>
        </p:spPr>
      </p:pic>
      <p:sp>
        <p:nvSpPr>
          <p:cNvPr id="2" name="Date Placeholder 1"/>
          <p:cNvSpPr>
            <a:spLocks noGrp="1"/>
          </p:cNvSpPr>
          <p:nvPr>
            <p:ph type="dt" sz="half" idx="12"/>
          </p:nvPr>
        </p:nvSpPr>
        <p:spPr/>
        <p:txBody>
          <a:body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147465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rgbClr val="000000"/>
                </a:solidFill>
              </a:rPr>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February 2015</a:t>
            </a:r>
            <a:endParaRPr lang="en-US" dirty="0">
              <a:solidFill>
                <a:srgbClr val="000000"/>
              </a:solidFill>
            </a:endParaRPr>
          </a:p>
        </p:txBody>
      </p:sp>
      <p:sp>
        <p:nvSpPr>
          <p:cNvPr id="6148" name="Rectangle 2"/>
          <p:cNvSpPr>
            <a:spLocks noGrp="1" noChangeArrowheads="1"/>
          </p:cNvSpPr>
          <p:nvPr>
            <p:ph type="title"/>
          </p:nvPr>
        </p:nvSpPr>
        <p:spPr/>
        <p:txBody>
          <a:bodyPr/>
          <a:lstStyle/>
          <a:p>
            <a:pPr eaLnBrk="1" hangingPunct="1"/>
            <a:r>
              <a:rPr lang="en-US" dirty="0" smtClean="0"/>
              <a:t>Browser Upgrade Project</a:t>
            </a:r>
          </a:p>
        </p:txBody>
      </p:sp>
      <p:sp>
        <p:nvSpPr>
          <p:cNvPr id="4101" name="Rectangle 3"/>
          <p:cNvSpPr>
            <a:spLocks noGrp="1" noChangeArrowheads="1"/>
          </p:cNvSpPr>
          <p:nvPr>
            <p:ph type="body" idx="1"/>
          </p:nvPr>
        </p:nvSpPr>
        <p:spPr>
          <a:xfrm>
            <a:off x="152400" y="685800"/>
            <a:ext cx="8458200" cy="5410200"/>
          </a:xfrm>
          <a:ln>
            <a:miter lim="800000"/>
            <a:headEnd/>
            <a:tailEnd/>
          </a:ln>
        </p:spPr>
        <p:txBody>
          <a:bodyPr/>
          <a:lstStyle/>
          <a:p>
            <a:pPr lvl="0">
              <a:buFont typeface="Wingdings" panose="05000000000000000000" pitchFamily="2" charset="2"/>
              <a:buChar char="§"/>
            </a:pPr>
            <a:endParaRPr lang="en-US" sz="1600" dirty="0" smtClean="0"/>
          </a:p>
          <a:p>
            <a:pPr marL="0" lvl="0" indent="0">
              <a:buNone/>
            </a:pPr>
            <a:r>
              <a:rPr lang="en-US" sz="1600" dirty="0" smtClean="0"/>
              <a:t>ERCOT Application Browser Support</a:t>
            </a:r>
          </a:p>
          <a:p>
            <a:pPr lvl="1">
              <a:buFont typeface="Wingdings" panose="05000000000000000000" pitchFamily="2" charset="2"/>
              <a:buChar char="§"/>
            </a:pPr>
            <a:r>
              <a:rPr lang="en-US" sz="1600" dirty="0" smtClean="0"/>
              <a:t>ERCOT </a:t>
            </a:r>
            <a:r>
              <a:rPr lang="en-US" sz="1600" dirty="0"/>
              <a:t>intends to support IE 8 into 2016.  The market will be given adequate time to migrate to a newer browser before ERCOT discontinues IE8 support.</a:t>
            </a:r>
          </a:p>
          <a:p>
            <a:pPr lvl="1">
              <a:buFont typeface="Wingdings" panose="05000000000000000000" pitchFamily="2" charset="2"/>
              <a:buChar char="§"/>
            </a:pPr>
            <a:r>
              <a:rPr lang="en-US" sz="1600" dirty="0" smtClean="0"/>
              <a:t>ERCOT is </a:t>
            </a:r>
            <a:r>
              <a:rPr lang="en-US" sz="1600" dirty="0"/>
              <a:t>testing IE </a:t>
            </a:r>
            <a:r>
              <a:rPr lang="en-US" sz="1600" dirty="0" smtClean="0"/>
              <a:t>9, 10, </a:t>
            </a:r>
            <a:r>
              <a:rPr lang="en-US" sz="1600" dirty="0"/>
              <a:t>and 11 in both native and compatibility mode to determine what needs to be fixed in the ERCOT applications.  That work will continue through Q1.</a:t>
            </a:r>
          </a:p>
          <a:p>
            <a:pPr lvl="1">
              <a:buFont typeface="Wingdings" panose="05000000000000000000" pitchFamily="2" charset="2"/>
              <a:buChar char="§"/>
            </a:pPr>
            <a:r>
              <a:rPr lang="en-US" sz="1600" dirty="0"/>
              <a:t>The mitigation projects and change requests resulting from the testing will be submitted through the normal ERCOT project process in Q2, to be prioritized and delivered through the normal ERCOT release process.  The release schedule for those projects will determine when the applications are fully supported on the newer browsers.</a:t>
            </a:r>
          </a:p>
          <a:p>
            <a:pPr lvl="1">
              <a:buFont typeface="Wingdings" panose="05000000000000000000" pitchFamily="2" charset="2"/>
              <a:buChar char="§"/>
            </a:pPr>
            <a:r>
              <a:rPr lang="en-US" sz="1600" dirty="0"/>
              <a:t>There are no current plans to expand the number of browsers supported by the ERCOT applications beyond IE </a:t>
            </a:r>
            <a:r>
              <a:rPr lang="en-US" sz="1600" dirty="0" smtClean="0"/>
              <a:t>9, 10, </a:t>
            </a:r>
            <a:r>
              <a:rPr lang="en-US" sz="1600" dirty="0"/>
              <a:t>and 11.</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spTree>
    <p:extLst>
      <p:ext uri="{BB962C8B-B14F-4D97-AF65-F5344CB8AC3E}">
        <p14:creationId xmlns:p14="http://schemas.microsoft.com/office/powerpoint/2010/main" val="906949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66D08B-9BD9-4F52-9876-573EE2900B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www.w3.org/XML/1998/namespace"/>
    <ds:schemaRef ds:uri="http://purl.org/dc/terms/"/>
    <ds:schemaRef ds:uri="http://schemas.microsoft.com/office/2006/documentManagement/types"/>
    <ds:schemaRef ds:uri="http://schemas.microsoft.com/office/infopath/2007/PartnerControls"/>
    <ds:schemaRef ds:uri="http://purl.org/dc/elements/1.1/"/>
    <ds:schemaRef ds:uri="http://purl.org/dc/dcmitype/"/>
    <ds:schemaRef ds:uri="http://schemas.openxmlformats.org/package/2006/metadata/core-properties"/>
    <ds:schemaRef ds:uri="c34af464-7aa1-4edd-9be4-83dffc1cb926"/>
    <ds:schemaRef ds:uri="http://schemas.microsoft.com/office/2006/metadata/propertie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7576</TotalTime>
  <Words>168</Words>
  <Application>Microsoft Office PowerPoint</Application>
  <PresentationFormat>On-screen Show (4:3)</PresentationFormat>
  <Paragraphs>70</Paragraphs>
  <Slides>4</Slides>
  <Notes>2</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Custom Design</vt:lpstr>
      <vt:lpstr>1_Custom Design</vt:lpstr>
      <vt:lpstr>2_Custom Design</vt:lpstr>
      <vt:lpstr>3_Custom Design</vt:lpstr>
      <vt:lpstr>Information Technology Report</vt:lpstr>
      <vt:lpstr>Incident Report Highlights</vt:lpstr>
      <vt:lpstr>2015 Market Data Transparency Service Level Agreement (SLA)</vt:lpstr>
      <vt:lpstr>Browser Upgrade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Pagliai, Dave</cp:lastModifiedBy>
  <cp:revision>328</cp:revision>
  <cp:lastPrinted>2014-05-01T15:23:10Z</cp:lastPrinted>
  <dcterms:created xsi:type="dcterms:W3CDTF">2010-04-12T23:12:02Z</dcterms:created>
  <dcterms:modified xsi:type="dcterms:W3CDTF">2015-02-10T07:15:56Z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