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76" r:id="rId3"/>
    <p:sldId id="277" r:id="rId4"/>
    <p:sldId id="273" r:id="rId5"/>
    <p:sldId id="278" r:id="rId6"/>
    <p:sldId id="280" r:id="rId7"/>
    <p:sldId id="282" r:id="rId8"/>
    <p:sldId id="279" r:id="rId9"/>
    <p:sldId id="274" r:id="rId10"/>
    <p:sldId id="283" r:id="rId11"/>
    <p:sldId id="284" r:id="rId12"/>
    <p:sldId id="285" r:id="rId13"/>
    <p:sldId id="286" r:id="rId14"/>
    <p:sldId id="287" r:id="rId15"/>
    <p:sldId id="288" r:id="rId16"/>
    <p:sldId id="289" r:id="rId17"/>
    <p:sldId id="290" r:id="rId18"/>
    <p:sldId id="291" r:id="rId19"/>
    <p:sldId id="292" r:id="rId20"/>
    <p:sldId id="293" r:id="rId21"/>
    <p:sldId id="29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 Wattles" initials="pw"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01" d="100"/>
          <a:sy n="101" d="100"/>
        </p:scale>
        <p:origin x="-1074"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4C2D63-DAD7-4182-B065-D9F54AFD22C1}" type="datetimeFigureOut">
              <a:rPr lang="en-US" smtClean="0"/>
              <a:t>1/29/2015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4E1F5F-08E7-494F-98B2-B82939A86266}" type="slidenum">
              <a:rPr lang="en-US" smtClean="0"/>
              <a:t>‹#›</a:t>
            </a:fld>
            <a:endParaRPr lang="en-US"/>
          </a:p>
        </p:txBody>
      </p:sp>
    </p:spTree>
    <p:extLst>
      <p:ext uri="{BB962C8B-B14F-4D97-AF65-F5344CB8AC3E}">
        <p14:creationId xmlns:p14="http://schemas.microsoft.com/office/powerpoint/2010/main" val="69072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708370-1CD0-4E39-AAE7-548C93A5D269}" type="datetime1">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252456-6AAC-4597-86AE-27BF14CEEBDE}" type="datetime1">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74B40B-C413-4258-9D3C-D5CD8DF64A97}" type="datetime1">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46647F-9B9D-4B93-9730-C353AD4B9409}" type="datetime1">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92D550-18C6-4097-8DE2-E55DA69D6129}" type="datetime1">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8FCBB6-6BFB-4C87-950E-D014F7E93564}" type="datetime1">
              <a:rPr lang="en-US" smtClean="0"/>
              <a:t>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FF4F82-61E1-44F6-AC29-EB0C102B76A9}" type="datetime1">
              <a:rPr lang="en-US" smtClean="0"/>
              <a:t>1/29/2015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777819-C16E-40D4-85C0-11C4399B84B2}" type="datetime1">
              <a:rPr lang="en-US" smtClean="0"/>
              <a:t>1/29/2015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7E31F0-951F-428E-B16D-DB9A67B381F8}" type="datetime1">
              <a:rPr lang="en-US" smtClean="0"/>
              <a:t>1/29/2015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4B456B-9313-4200-82D0-703C40648231}" type="datetime1">
              <a:rPr lang="en-US" smtClean="0"/>
              <a:t>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6A8B9D-3DF7-41AE-A66D-A39ECB741A0E}" type="datetime1">
              <a:rPr lang="en-US" smtClean="0"/>
              <a:t>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F28EB5-C113-49FC-AC48-F8984E8AECA9}" type="datetime1">
              <a:rPr lang="en-US" smtClean="0"/>
              <a:t>1/29/2015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hks.harvard.edu/fs/whogan/Economists%20amicus%20brief_061312.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1470025"/>
          </a:xfrm>
        </p:spPr>
        <p:txBody>
          <a:bodyPr>
            <a:normAutofit/>
          </a:bodyPr>
          <a:lstStyle/>
          <a:p>
            <a:r>
              <a:rPr lang="en-US" dirty="0" smtClean="0"/>
              <a:t>Loads in SCED v2 Subgroup</a:t>
            </a:r>
            <a:endParaRPr lang="en-US" dirty="0"/>
          </a:p>
        </p:txBody>
      </p:sp>
      <p:sp>
        <p:nvSpPr>
          <p:cNvPr id="3" name="Subtitle 2"/>
          <p:cNvSpPr>
            <a:spLocks noGrp="1"/>
          </p:cNvSpPr>
          <p:nvPr>
            <p:ph type="subTitle" idx="1"/>
          </p:nvPr>
        </p:nvSpPr>
        <p:spPr>
          <a:xfrm>
            <a:off x="1371600" y="4648200"/>
            <a:ext cx="6400800" cy="1752600"/>
          </a:xfrm>
        </p:spPr>
        <p:txBody>
          <a:bodyPr/>
          <a:lstStyle/>
          <a:p>
            <a:r>
              <a:rPr lang="en-US" dirty="0" smtClean="0"/>
              <a:t>The LMP-G Journey</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pic>
        <p:nvPicPr>
          <p:cNvPr id="1026" name="Picture 2" descr="http://sr.photos2.fotosearch.com/bthumb/CSP/CSP817/k817113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2740058"/>
            <a:ext cx="1813560" cy="16002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5051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Proxy $G?</a:t>
            </a:r>
            <a:endParaRPr lang="en-US" dirty="0"/>
          </a:p>
        </p:txBody>
      </p:sp>
      <p:sp>
        <p:nvSpPr>
          <p:cNvPr id="3" name="Content Placeholder 2"/>
          <p:cNvSpPr>
            <a:spLocks noGrp="1"/>
          </p:cNvSpPr>
          <p:nvPr>
            <p:ph idx="1"/>
          </p:nvPr>
        </p:nvSpPr>
        <p:spPr>
          <a:xfrm>
            <a:off x="457200" y="1295400"/>
            <a:ext cx="8229600" cy="5257800"/>
          </a:xfrm>
        </p:spPr>
        <p:txBody>
          <a:bodyPr>
            <a:normAutofit fontScale="85000" lnSpcReduction="20000"/>
          </a:bodyPr>
          <a:lstStyle/>
          <a:p>
            <a:r>
              <a:rPr lang="en-US" dirty="0"/>
              <a:t>“Retail customers that reduce their consumption should not be paid as if they generated the electricity they merely declined to buy. Instead, retail customers should be compensated as if they had entered into a long-term contract to purchase electricity at their retail rate but instead, during a peak demand period, resold the electricity to others at the market rate (LMP</a:t>
            </a:r>
            <a:r>
              <a:rPr lang="en-US" dirty="0" smtClean="0"/>
              <a:t>).”</a:t>
            </a:r>
            <a:r>
              <a:rPr lang="en-US" baseline="30000" dirty="0" smtClean="0"/>
              <a:t>1</a:t>
            </a:r>
            <a:endParaRPr lang="en-US" dirty="0"/>
          </a:p>
          <a:p>
            <a:r>
              <a:rPr lang="en-US" dirty="0"/>
              <a:t>“In other words, they should be paid “LMP-minus-G,” where </a:t>
            </a:r>
            <a:r>
              <a:rPr lang="en-US" u="sng" dirty="0">
                <a:solidFill>
                  <a:srgbClr val="FF0000"/>
                </a:solidFill>
              </a:rPr>
              <a:t>G is the rate at which the retail customer would have purchased the electricity</a:t>
            </a:r>
            <a:r>
              <a:rPr lang="en-US" dirty="0"/>
              <a:t>. Simply put, the customer must be treated as if it had first purchased the power it wishes to resell to the market</a:t>
            </a:r>
            <a:r>
              <a:rPr lang="en-US" dirty="0" smtClean="0"/>
              <a:t>.”</a:t>
            </a:r>
            <a:r>
              <a:rPr lang="en-US" baseline="30000" dirty="0" smtClean="0"/>
              <a:t>1</a:t>
            </a:r>
            <a:endParaRPr lang="en-US" dirty="0" smtClean="0"/>
          </a:p>
          <a:p>
            <a:r>
              <a:rPr lang="en-US" dirty="0"/>
              <a:t>Proxy $G = A proxy for the “purchase price” or “contract price” that is generally representative of what retail customers paid for their </a:t>
            </a:r>
            <a:r>
              <a:rPr lang="en-US" dirty="0" smtClean="0"/>
              <a:t>energy adjusted for risk.</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dirty="0"/>
          </a:p>
        </p:txBody>
      </p:sp>
      <p:sp>
        <p:nvSpPr>
          <p:cNvPr id="5" name="TextBox 4"/>
          <p:cNvSpPr txBox="1"/>
          <p:nvPr/>
        </p:nvSpPr>
        <p:spPr>
          <a:xfrm>
            <a:off x="152400" y="6400800"/>
            <a:ext cx="8077200" cy="492443"/>
          </a:xfrm>
          <a:prstGeom prst="rect">
            <a:avLst/>
          </a:prstGeom>
          <a:noFill/>
        </p:spPr>
        <p:txBody>
          <a:bodyPr wrap="square" rtlCol="0">
            <a:spAutoFit/>
          </a:bodyPr>
          <a:lstStyle/>
          <a:p>
            <a:r>
              <a:rPr lang="en-US" baseline="30000" dirty="0" smtClean="0"/>
              <a:t>1</a:t>
            </a:r>
            <a:r>
              <a:rPr lang="en-US" sz="1400" dirty="0">
                <a:hlinkClick r:id="rId2"/>
              </a:rPr>
              <a:t>http://www.hks.harvard.edu/fs/whogan/Economists%20amicus%20brief_061312.pdf</a:t>
            </a:r>
            <a:endParaRPr lang="en-US" sz="1400" dirty="0"/>
          </a:p>
          <a:p>
            <a:endParaRPr lang="en-US" baseline="30000" dirty="0"/>
          </a:p>
        </p:txBody>
      </p:sp>
    </p:spTree>
    <p:extLst>
      <p:ext uri="{BB962C8B-B14F-4D97-AF65-F5344CB8AC3E}">
        <p14:creationId xmlns:p14="http://schemas.microsoft.com/office/powerpoint/2010/main" val="2882530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determine Proxy $G?</a:t>
            </a:r>
            <a:endParaRPr lang="en-US" dirty="0"/>
          </a:p>
        </p:txBody>
      </p:sp>
      <p:sp>
        <p:nvSpPr>
          <p:cNvPr id="3" name="Content Placeholder 2"/>
          <p:cNvSpPr>
            <a:spLocks noGrp="1"/>
          </p:cNvSpPr>
          <p:nvPr>
            <p:ph idx="1"/>
          </p:nvPr>
        </p:nvSpPr>
        <p:spPr>
          <a:xfrm>
            <a:off x="304800" y="1371600"/>
            <a:ext cx="8534400" cy="5181600"/>
          </a:xfrm>
        </p:spPr>
        <p:txBody>
          <a:bodyPr>
            <a:normAutofit fontScale="85000" lnSpcReduction="20000"/>
          </a:bodyPr>
          <a:lstStyle/>
          <a:p>
            <a:r>
              <a:rPr lang="en-US" dirty="0" smtClean="0"/>
              <a:t>LRISv2 Subgroup evaluated multiple approaches to determine Proxy $G:</a:t>
            </a:r>
          </a:p>
          <a:p>
            <a:pPr lvl="1"/>
            <a:r>
              <a:rPr lang="en-US" dirty="0" smtClean="0"/>
              <a:t>PUCT retail electric service rate reports</a:t>
            </a:r>
          </a:p>
          <a:p>
            <a:pPr lvl="1"/>
            <a:r>
              <a:rPr lang="en-US" dirty="0" smtClean="0"/>
              <a:t>POLR rates</a:t>
            </a:r>
          </a:p>
          <a:p>
            <a:pPr lvl="1"/>
            <a:r>
              <a:rPr lang="en-US" dirty="0" smtClean="0"/>
              <a:t>Power to Choose</a:t>
            </a:r>
          </a:p>
          <a:p>
            <a:r>
              <a:rPr lang="en-US" dirty="0" smtClean="0"/>
              <a:t>The three approaches all yielded similar results</a:t>
            </a:r>
          </a:p>
          <a:p>
            <a:pPr lvl="1"/>
            <a:r>
              <a:rPr lang="en-US" dirty="0" smtClean="0"/>
              <a:t>$96/</a:t>
            </a:r>
            <a:r>
              <a:rPr lang="en-US" dirty="0" err="1" smtClean="0"/>
              <a:t>MWh</a:t>
            </a:r>
            <a:r>
              <a:rPr lang="en-US" dirty="0" smtClean="0"/>
              <a:t> to $132/</a:t>
            </a:r>
            <a:r>
              <a:rPr lang="en-US" dirty="0" err="1" smtClean="0"/>
              <a:t>MWh</a:t>
            </a:r>
            <a:endParaRPr lang="en-US" dirty="0" smtClean="0"/>
          </a:p>
          <a:p>
            <a:r>
              <a:rPr lang="en-US" dirty="0" smtClean="0"/>
              <a:t>LRISv2 Subgroup supports using POLR rates as the mechanism to calculate Proxy $G.  Why?</a:t>
            </a:r>
          </a:p>
          <a:p>
            <a:pPr lvl="1"/>
            <a:r>
              <a:rPr lang="en-US" dirty="0" smtClean="0"/>
              <a:t>POLR rates are formulaic and well established in PUCT rule</a:t>
            </a:r>
          </a:p>
          <a:p>
            <a:pPr lvl="1"/>
            <a:r>
              <a:rPr lang="en-US" dirty="0" smtClean="0"/>
              <a:t>Static and stable mechanism</a:t>
            </a:r>
          </a:p>
          <a:p>
            <a:pPr lvl="1"/>
            <a:r>
              <a:rPr lang="en-US" dirty="0" smtClean="0"/>
              <a:t>Sufficient premium incorporated to account for gas price fluctuations and hedge value</a:t>
            </a:r>
          </a:p>
          <a:p>
            <a:pPr lvl="1"/>
            <a:r>
              <a:rPr lang="en-US" dirty="0" smtClean="0"/>
              <a:t>Easy to strip out wires charges and ERCOT fees</a:t>
            </a:r>
          </a:p>
          <a:p>
            <a:endParaRPr lang="en-US" dirty="0" smtClean="0"/>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109444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POLR rate as Proxy $G?</a:t>
            </a:r>
            <a:endParaRPr lang="en-US" dirty="0"/>
          </a:p>
        </p:txBody>
      </p:sp>
      <p:sp>
        <p:nvSpPr>
          <p:cNvPr id="3" name="Content Placeholder 2"/>
          <p:cNvSpPr>
            <a:spLocks noGrp="1"/>
          </p:cNvSpPr>
          <p:nvPr>
            <p:ph idx="1"/>
          </p:nvPr>
        </p:nvSpPr>
        <p:spPr>
          <a:xfrm>
            <a:off x="304800" y="1371600"/>
            <a:ext cx="8534400" cy="5181600"/>
          </a:xfrm>
        </p:spPr>
        <p:txBody>
          <a:bodyPr>
            <a:normAutofit fontScale="92500" lnSpcReduction="10000"/>
          </a:bodyPr>
          <a:lstStyle/>
          <a:p>
            <a:r>
              <a:rPr lang="en-US" dirty="0" smtClean="0"/>
              <a:t>LRISv2 Subgroup agreed that:</a:t>
            </a:r>
          </a:p>
          <a:p>
            <a:pPr lvl="1"/>
            <a:r>
              <a:rPr lang="en-US" dirty="0" smtClean="0"/>
              <a:t>POLR rate should be used to calculate a market wide Proxy $G</a:t>
            </a:r>
          </a:p>
          <a:p>
            <a:pPr lvl="1"/>
            <a:r>
              <a:rPr lang="en-US" dirty="0" smtClean="0"/>
              <a:t>Weighting factors can be calculated and applied to Load Zone RTSPPs</a:t>
            </a:r>
          </a:p>
          <a:p>
            <a:pPr lvl="1"/>
            <a:r>
              <a:rPr lang="en-US" dirty="0" smtClean="0"/>
              <a:t>One Proxy $G will be applied to residential and small non-residential (one $G for all ALRs that qualify for $G treatment)</a:t>
            </a:r>
          </a:p>
          <a:p>
            <a:pPr lvl="1"/>
            <a:r>
              <a:rPr lang="en-US" dirty="0" smtClean="0"/>
              <a:t>ERCOT fees and AS charges will not be included in Proxy $G and therefore estimated curtailment will not be added to LSE load for these assessments</a:t>
            </a:r>
          </a:p>
          <a:p>
            <a:pPr lvl="1"/>
            <a:r>
              <a:rPr lang="en-US" dirty="0" smtClean="0"/>
              <a:t>NPRR language will refer to PUCT POLR rules and not replicate them</a:t>
            </a:r>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2320219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How would LMP-Proxy $G work?</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
        <p:nvSpPr>
          <p:cNvPr id="6" name="TextBox 5"/>
          <p:cNvSpPr txBox="1"/>
          <p:nvPr/>
        </p:nvSpPr>
        <p:spPr>
          <a:xfrm>
            <a:off x="228600" y="4973598"/>
            <a:ext cx="2438400" cy="923330"/>
          </a:xfrm>
          <a:prstGeom prst="rect">
            <a:avLst/>
          </a:prstGeom>
          <a:noFill/>
        </p:spPr>
        <p:txBody>
          <a:bodyPr wrap="square" rtlCol="0">
            <a:spAutoFit/>
          </a:bodyPr>
          <a:lstStyle/>
          <a:p>
            <a:r>
              <a:rPr lang="en-US" dirty="0" smtClean="0"/>
              <a:t>Proxy $G = $105/</a:t>
            </a:r>
            <a:r>
              <a:rPr lang="en-US" dirty="0" err="1" smtClean="0"/>
              <a:t>MWh</a:t>
            </a:r>
            <a:endParaRPr lang="en-US" dirty="0" smtClean="0"/>
          </a:p>
          <a:p>
            <a:r>
              <a:rPr lang="en-US" dirty="0"/>
              <a:t>	(</a:t>
            </a:r>
            <a:r>
              <a:rPr lang="en-US" dirty="0" smtClean="0"/>
              <a:t>POLR)</a:t>
            </a:r>
          </a:p>
          <a:p>
            <a:r>
              <a:rPr lang="en-US" dirty="0" smtClean="0"/>
              <a:t>RTSPP = $1,025/</a:t>
            </a:r>
            <a:r>
              <a:rPr lang="en-US" dirty="0" err="1" smtClean="0"/>
              <a:t>MWh</a:t>
            </a:r>
            <a:endParaRPr lang="en-US" dirty="0"/>
          </a:p>
        </p:txBody>
      </p:sp>
      <p:sp>
        <p:nvSpPr>
          <p:cNvPr id="8" name="TextBox 7"/>
          <p:cNvSpPr txBox="1"/>
          <p:nvPr/>
        </p:nvSpPr>
        <p:spPr>
          <a:xfrm>
            <a:off x="2819400" y="4724400"/>
            <a:ext cx="6172200" cy="1477328"/>
          </a:xfrm>
          <a:prstGeom prst="rect">
            <a:avLst/>
          </a:prstGeom>
          <a:noFill/>
        </p:spPr>
        <p:txBody>
          <a:bodyPr wrap="square" rtlCol="0">
            <a:spAutoFit/>
          </a:bodyPr>
          <a:lstStyle/>
          <a:p>
            <a:r>
              <a:rPr lang="en-US" u="sng" dirty="0" smtClean="0"/>
              <a:t>ERCOT Settlement for HE17</a:t>
            </a:r>
          </a:p>
          <a:p>
            <a:pPr marL="285750" indent="-285750">
              <a:buFont typeface="Arial" pitchFamily="34" charset="0"/>
              <a:buChar char="•"/>
            </a:pPr>
            <a:r>
              <a:rPr lang="en-US" dirty="0" smtClean="0"/>
              <a:t>ERCOT charges LSE/REP RTEIAMT based on 274MWh</a:t>
            </a:r>
          </a:p>
          <a:p>
            <a:pPr marL="742950" lvl="1" indent="-285750">
              <a:buFont typeface="Arial" pitchFamily="34" charset="0"/>
              <a:buChar char="•"/>
            </a:pPr>
            <a:r>
              <a:rPr lang="en-US" dirty="0" smtClean="0"/>
              <a:t>RTEIAMT settlement is $0 due to hedges</a:t>
            </a:r>
          </a:p>
          <a:p>
            <a:pPr marL="285750" indent="-285750">
              <a:buFont typeface="Arial" pitchFamily="34" charset="0"/>
              <a:buChar char="•"/>
            </a:pPr>
            <a:r>
              <a:rPr lang="en-US" dirty="0" smtClean="0"/>
              <a:t>ERCOT credits LSE/REP 30MWh x Proxy $G</a:t>
            </a:r>
          </a:p>
          <a:p>
            <a:pPr marL="285750" indent="-285750">
              <a:buFont typeface="Arial" pitchFamily="34" charset="0"/>
              <a:buChar char="•"/>
            </a:pPr>
            <a:r>
              <a:rPr lang="en-US" dirty="0" smtClean="0"/>
              <a:t>ERCOT credits CSP 30MWh x $920 (RTSPP – Proxy $G)</a:t>
            </a:r>
            <a:endParaRPr lang="en-US" dirty="0"/>
          </a:p>
        </p:txBody>
      </p:sp>
      <p:sp>
        <p:nvSpPr>
          <p:cNvPr id="7" name="Left Brace 6"/>
          <p:cNvSpPr/>
          <p:nvPr/>
        </p:nvSpPr>
        <p:spPr>
          <a:xfrm>
            <a:off x="2514600" y="4876800"/>
            <a:ext cx="304800" cy="89552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990600" y="6096000"/>
            <a:ext cx="6781800" cy="707886"/>
          </a:xfrm>
          <a:prstGeom prst="rect">
            <a:avLst/>
          </a:prstGeom>
          <a:noFill/>
        </p:spPr>
        <p:txBody>
          <a:bodyPr wrap="square" rtlCol="0">
            <a:spAutoFit/>
          </a:bodyPr>
          <a:lstStyle/>
          <a:p>
            <a:pPr marL="285750" indent="-285750">
              <a:buFont typeface="Wingdings" pitchFamily="2" charset="2"/>
              <a:buChar char="Ø"/>
            </a:pPr>
            <a:r>
              <a:rPr lang="en-US" sz="2000" u="sng" dirty="0" smtClean="0">
                <a:solidFill>
                  <a:srgbClr val="FF0000"/>
                </a:solidFill>
              </a:rPr>
              <a:t>CSP is settled for the curtailment quantity at LMP-Proxy $G</a:t>
            </a:r>
          </a:p>
          <a:p>
            <a:pPr marL="285750" indent="-285750">
              <a:buFont typeface="Wingdings" pitchFamily="2" charset="2"/>
              <a:buChar char="Ø"/>
            </a:pPr>
            <a:r>
              <a:rPr lang="en-US" sz="2000" u="sng" dirty="0" smtClean="0">
                <a:solidFill>
                  <a:srgbClr val="FF0000"/>
                </a:solidFill>
              </a:rPr>
              <a:t>LSE/REP is settled like they served the load at the POLR rate</a:t>
            </a:r>
            <a:endParaRPr lang="en-US" sz="2000" u="sng" dirty="0">
              <a:solidFill>
                <a:srgbClr val="FF0000"/>
              </a:solidFill>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936625"/>
            <a:ext cx="6240463" cy="378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172199" y="1143000"/>
            <a:ext cx="1439863" cy="461665"/>
          </a:xfrm>
          <a:prstGeom prst="rect">
            <a:avLst/>
          </a:prstGeom>
          <a:noFill/>
        </p:spPr>
        <p:txBody>
          <a:bodyPr wrap="square" rtlCol="0">
            <a:spAutoFit/>
          </a:bodyPr>
          <a:lstStyle/>
          <a:p>
            <a:pPr algn="ctr"/>
            <a:r>
              <a:rPr lang="en-US" sz="2400" dirty="0" smtClean="0"/>
              <a:t>HEDGED</a:t>
            </a:r>
            <a:endParaRPr lang="en-US" sz="2400" dirty="0"/>
          </a:p>
        </p:txBody>
      </p:sp>
    </p:spTree>
    <p:extLst>
      <p:ext uri="{BB962C8B-B14F-4D97-AF65-F5344CB8AC3E}">
        <p14:creationId xmlns:p14="http://schemas.microsoft.com/office/powerpoint/2010/main" val="1613594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How would LMP-Proxy $G work?</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
        <p:nvSpPr>
          <p:cNvPr id="6" name="TextBox 5"/>
          <p:cNvSpPr txBox="1"/>
          <p:nvPr/>
        </p:nvSpPr>
        <p:spPr>
          <a:xfrm>
            <a:off x="228600" y="4973598"/>
            <a:ext cx="2438400" cy="923330"/>
          </a:xfrm>
          <a:prstGeom prst="rect">
            <a:avLst/>
          </a:prstGeom>
          <a:noFill/>
        </p:spPr>
        <p:txBody>
          <a:bodyPr wrap="square" rtlCol="0">
            <a:spAutoFit/>
          </a:bodyPr>
          <a:lstStyle/>
          <a:p>
            <a:r>
              <a:rPr lang="en-US" dirty="0" smtClean="0"/>
              <a:t>Proxy $G = $105/</a:t>
            </a:r>
            <a:r>
              <a:rPr lang="en-US" dirty="0" err="1" smtClean="0"/>
              <a:t>MWh</a:t>
            </a:r>
            <a:endParaRPr lang="en-US" dirty="0" smtClean="0"/>
          </a:p>
          <a:p>
            <a:r>
              <a:rPr lang="en-US" dirty="0"/>
              <a:t>	(</a:t>
            </a:r>
            <a:r>
              <a:rPr lang="en-US" dirty="0" smtClean="0"/>
              <a:t>POLR)</a:t>
            </a:r>
          </a:p>
          <a:p>
            <a:r>
              <a:rPr lang="en-US" dirty="0" smtClean="0"/>
              <a:t>RTSPP = $1,025/</a:t>
            </a:r>
            <a:r>
              <a:rPr lang="en-US" dirty="0" err="1" smtClean="0"/>
              <a:t>MWh</a:t>
            </a:r>
            <a:endParaRPr lang="en-US" dirty="0"/>
          </a:p>
        </p:txBody>
      </p:sp>
      <p:sp>
        <p:nvSpPr>
          <p:cNvPr id="8" name="TextBox 7"/>
          <p:cNvSpPr txBox="1"/>
          <p:nvPr/>
        </p:nvSpPr>
        <p:spPr>
          <a:xfrm>
            <a:off x="2819400" y="4724400"/>
            <a:ext cx="6172200" cy="1477328"/>
          </a:xfrm>
          <a:prstGeom prst="rect">
            <a:avLst/>
          </a:prstGeom>
          <a:noFill/>
        </p:spPr>
        <p:txBody>
          <a:bodyPr wrap="square" rtlCol="0">
            <a:spAutoFit/>
          </a:bodyPr>
          <a:lstStyle/>
          <a:p>
            <a:r>
              <a:rPr lang="en-US" u="sng" dirty="0" smtClean="0"/>
              <a:t>ERCOT Settlement for HE17</a:t>
            </a:r>
          </a:p>
          <a:p>
            <a:pPr marL="285750" indent="-285750">
              <a:buFont typeface="Arial" pitchFamily="34" charset="0"/>
              <a:buChar char="•"/>
            </a:pPr>
            <a:r>
              <a:rPr lang="en-US" dirty="0" smtClean="0"/>
              <a:t>ERCOT charges LSE/REP RTEIAMT based on 274MWh</a:t>
            </a:r>
          </a:p>
          <a:p>
            <a:pPr marL="742950" lvl="1" indent="-285750">
              <a:buFont typeface="Arial" pitchFamily="34" charset="0"/>
              <a:buChar char="•"/>
            </a:pPr>
            <a:r>
              <a:rPr lang="en-US" dirty="0" smtClean="0"/>
              <a:t>RTEIAMT settlement charge is 274MWh x $1,025/</a:t>
            </a:r>
            <a:r>
              <a:rPr lang="en-US" dirty="0" err="1" smtClean="0"/>
              <a:t>MWh</a:t>
            </a:r>
            <a:endParaRPr lang="en-US" dirty="0" smtClean="0"/>
          </a:p>
          <a:p>
            <a:pPr marL="285750" indent="-285750">
              <a:buFont typeface="Arial" pitchFamily="34" charset="0"/>
              <a:buChar char="•"/>
            </a:pPr>
            <a:r>
              <a:rPr lang="en-US" dirty="0" smtClean="0"/>
              <a:t>ERCOT credits LSE/REP 30MWh x Proxy $G</a:t>
            </a:r>
          </a:p>
          <a:p>
            <a:pPr marL="285750" indent="-285750">
              <a:buFont typeface="Arial" pitchFamily="34" charset="0"/>
              <a:buChar char="•"/>
            </a:pPr>
            <a:r>
              <a:rPr lang="en-US" dirty="0" smtClean="0"/>
              <a:t>ERCOT credits CSP 30MWh x $920 (RTSPP – Proxy $G)</a:t>
            </a:r>
            <a:endParaRPr lang="en-US" dirty="0"/>
          </a:p>
        </p:txBody>
      </p:sp>
      <p:sp>
        <p:nvSpPr>
          <p:cNvPr id="7" name="Left Brace 6"/>
          <p:cNvSpPr/>
          <p:nvPr/>
        </p:nvSpPr>
        <p:spPr>
          <a:xfrm>
            <a:off x="2514600" y="4876800"/>
            <a:ext cx="304800" cy="89552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990600" y="6096000"/>
            <a:ext cx="6781800" cy="707886"/>
          </a:xfrm>
          <a:prstGeom prst="rect">
            <a:avLst/>
          </a:prstGeom>
          <a:noFill/>
        </p:spPr>
        <p:txBody>
          <a:bodyPr wrap="square" rtlCol="0">
            <a:spAutoFit/>
          </a:bodyPr>
          <a:lstStyle/>
          <a:p>
            <a:pPr marL="285750" indent="-285750">
              <a:buFont typeface="Wingdings" pitchFamily="2" charset="2"/>
              <a:buChar char="Ø"/>
            </a:pPr>
            <a:r>
              <a:rPr lang="en-US" sz="2000" u="sng" dirty="0" smtClean="0">
                <a:solidFill>
                  <a:srgbClr val="FF0000"/>
                </a:solidFill>
              </a:rPr>
              <a:t>CSP is settled for the curtailment quantity at LMP-Proxy $G</a:t>
            </a:r>
          </a:p>
          <a:p>
            <a:pPr marL="285750" indent="-285750">
              <a:buFont typeface="Wingdings" pitchFamily="2" charset="2"/>
              <a:buChar char="Ø"/>
            </a:pPr>
            <a:r>
              <a:rPr lang="en-US" sz="2000" u="sng" dirty="0" smtClean="0">
                <a:solidFill>
                  <a:srgbClr val="FF0000"/>
                </a:solidFill>
              </a:rPr>
              <a:t>LSE/REP is settled like they served the load at the POLR rate</a:t>
            </a:r>
            <a:endParaRPr lang="en-US" sz="2000" u="sng" dirty="0">
              <a:solidFill>
                <a:srgbClr val="FF0000"/>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3337" y="936625"/>
            <a:ext cx="6240463" cy="378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5905500" y="1143000"/>
            <a:ext cx="1706563" cy="461665"/>
          </a:xfrm>
          <a:prstGeom prst="rect">
            <a:avLst/>
          </a:prstGeom>
          <a:noFill/>
        </p:spPr>
        <p:txBody>
          <a:bodyPr wrap="square" rtlCol="0">
            <a:spAutoFit/>
          </a:bodyPr>
          <a:lstStyle/>
          <a:p>
            <a:pPr algn="ctr"/>
            <a:r>
              <a:rPr lang="en-US" sz="2400" dirty="0" smtClean="0"/>
              <a:t>UNHEDGED</a:t>
            </a:r>
            <a:endParaRPr lang="en-US" sz="2400" dirty="0"/>
          </a:p>
        </p:txBody>
      </p:sp>
    </p:spTree>
    <p:extLst>
      <p:ext uri="{BB962C8B-B14F-4D97-AF65-F5344CB8AC3E}">
        <p14:creationId xmlns:p14="http://schemas.microsoft.com/office/powerpoint/2010/main" val="1514733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qualify LMP-$G eligible ALRs?</a:t>
            </a:r>
            <a:endParaRPr lang="en-US" dirty="0"/>
          </a:p>
        </p:txBody>
      </p:sp>
      <p:sp>
        <p:nvSpPr>
          <p:cNvPr id="3" name="Content Placeholder 2"/>
          <p:cNvSpPr>
            <a:spLocks noGrp="1"/>
          </p:cNvSpPr>
          <p:nvPr>
            <p:ph idx="1"/>
          </p:nvPr>
        </p:nvSpPr>
        <p:spPr>
          <a:xfrm>
            <a:off x="457200" y="1600200"/>
            <a:ext cx="8229600" cy="4724400"/>
          </a:xfrm>
        </p:spPr>
        <p:txBody>
          <a:bodyPr>
            <a:normAutofit fontScale="85000" lnSpcReduction="10000"/>
          </a:bodyPr>
          <a:lstStyle/>
          <a:p>
            <a:r>
              <a:rPr lang="en-US" dirty="0" smtClean="0"/>
              <a:t>Evaluate the population of customers to determine if they are fully hedged (i.e. on LMP-$G compatible “fixed price” retail rates)</a:t>
            </a:r>
          </a:p>
          <a:p>
            <a:r>
              <a:rPr lang="en-US" dirty="0" smtClean="0"/>
              <a:t>If a customer is on a “DR retail rate” from their REP, they are already getting compensated for their DR capability</a:t>
            </a:r>
          </a:p>
          <a:p>
            <a:r>
              <a:rPr lang="en-US" dirty="0" smtClean="0"/>
              <a:t>Options to perform this evaluation:</a:t>
            </a:r>
          </a:p>
          <a:p>
            <a:pPr marL="971550" lvl="1" indent="-514350">
              <a:buFont typeface="+mj-lt"/>
              <a:buAutoNum type="arabicParenR"/>
            </a:pPr>
            <a:r>
              <a:rPr lang="en-US" dirty="0" smtClean="0"/>
              <a:t>Examine the rate of each customer in the ALR and determine if it is a pre-defined “DR retail rate” (i.e. RTP) </a:t>
            </a:r>
            <a:endParaRPr lang="en-US" dirty="0" smtClean="0"/>
          </a:p>
          <a:p>
            <a:pPr marL="971550" lvl="1" indent="-514350">
              <a:buFont typeface="+mj-lt"/>
              <a:buAutoNum type="arabicParenR"/>
            </a:pPr>
            <a:r>
              <a:rPr lang="en-US" dirty="0" smtClean="0"/>
              <a:t>Assume residential customers are mostly hedged and accept inaccuracies for ones that aren’t</a:t>
            </a:r>
          </a:p>
          <a:p>
            <a:pPr marL="971550" lvl="1" indent="-514350">
              <a:buFont typeface="+mj-lt"/>
              <a:buAutoNum type="arabicParenR"/>
            </a:pPr>
            <a:r>
              <a:rPr lang="en-US" dirty="0" smtClean="0"/>
              <a:t>DR </a:t>
            </a:r>
            <a:r>
              <a:rPr lang="en-US" dirty="0" smtClean="0"/>
              <a:t>Provider of Record</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2948380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to qualify LMP-$G eligible ALRs?</a:t>
            </a:r>
          </a:p>
        </p:txBody>
      </p:sp>
      <p:sp>
        <p:nvSpPr>
          <p:cNvPr id="3" name="Content Placeholder 2"/>
          <p:cNvSpPr>
            <a:spLocks noGrp="1"/>
          </p:cNvSpPr>
          <p:nvPr>
            <p:ph idx="1"/>
          </p:nvPr>
        </p:nvSpPr>
        <p:spPr>
          <a:xfrm>
            <a:off x="457200" y="1600200"/>
            <a:ext cx="8229600" cy="4800600"/>
          </a:xfrm>
        </p:spPr>
        <p:txBody>
          <a:bodyPr>
            <a:normAutofit lnSpcReduction="10000"/>
          </a:bodyPr>
          <a:lstStyle/>
          <a:p>
            <a:pPr marL="0" lvl="1" indent="0">
              <a:buNone/>
            </a:pPr>
            <a:r>
              <a:rPr lang="en-US" sz="3200" dirty="0" smtClean="0"/>
              <a:t>Option 1) </a:t>
            </a:r>
            <a:r>
              <a:rPr lang="en-US" sz="3200" dirty="0"/>
              <a:t>Examine the rate of each customer in the ALR and determine if it is a pre-defined “DR retail rate” (i.e. RTP</a:t>
            </a:r>
            <a:r>
              <a:rPr lang="en-US" sz="3200" dirty="0" smtClean="0"/>
              <a:t>)</a:t>
            </a:r>
            <a:endParaRPr lang="en-US" dirty="0" smtClean="0"/>
          </a:p>
          <a:p>
            <a:pPr marL="342900" lvl="1" indent="-342900">
              <a:buFont typeface="Arial" pitchFamily="34" charset="0"/>
              <a:buChar char="•"/>
            </a:pPr>
            <a:r>
              <a:rPr lang="en-US" sz="3200" dirty="0" smtClean="0"/>
              <a:t>How would it work?</a:t>
            </a:r>
          </a:p>
          <a:p>
            <a:pPr marL="742950" lvl="2" indent="-342900"/>
            <a:r>
              <a:rPr lang="en-US" dirty="0" smtClean="0"/>
              <a:t>DR QSE submits ALR for qualification</a:t>
            </a:r>
          </a:p>
          <a:p>
            <a:pPr marL="742950" lvl="2" indent="-342900"/>
            <a:r>
              <a:rPr lang="en-US" dirty="0" smtClean="0"/>
              <a:t>REPs identify unhedged customers in their portfolios and submit ESI ID lists to ERCOT:  unhedged fails litmus test</a:t>
            </a:r>
          </a:p>
          <a:p>
            <a:pPr marL="1200150" lvl="3" indent="-342900"/>
            <a:r>
              <a:rPr lang="en-US" dirty="0" smtClean="0"/>
              <a:t>Submission process TBD; could be similar to the Retail DR data collection project</a:t>
            </a:r>
          </a:p>
          <a:p>
            <a:pPr marL="742950" lvl="2" indent="-342900"/>
            <a:r>
              <a:rPr lang="en-US" dirty="0" smtClean="0"/>
              <a:t>ERCOT communicates disqualified ESI IDs back to the DR QSE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958381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to qualify LMP-$G eligible ALRs?</a:t>
            </a:r>
          </a:p>
        </p:txBody>
      </p:sp>
      <p:sp>
        <p:nvSpPr>
          <p:cNvPr id="3" name="Content Placeholder 2"/>
          <p:cNvSpPr>
            <a:spLocks noGrp="1"/>
          </p:cNvSpPr>
          <p:nvPr>
            <p:ph idx="1"/>
          </p:nvPr>
        </p:nvSpPr>
        <p:spPr>
          <a:xfrm>
            <a:off x="457200" y="1447800"/>
            <a:ext cx="8229600" cy="5029200"/>
          </a:xfrm>
        </p:spPr>
        <p:txBody>
          <a:bodyPr>
            <a:normAutofit fontScale="77500" lnSpcReduction="20000"/>
          </a:bodyPr>
          <a:lstStyle/>
          <a:p>
            <a:pPr marL="0" lvl="1" indent="0">
              <a:buNone/>
            </a:pPr>
            <a:r>
              <a:rPr lang="en-US" sz="3200" dirty="0" smtClean="0"/>
              <a:t>Option 1) </a:t>
            </a:r>
            <a:r>
              <a:rPr lang="en-US" sz="3200" dirty="0"/>
              <a:t>Examine the rate of each customer in the ALR and determine if it is a pre-defined “DR retail rate” (i.e. </a:t>
            </a:r>
            <a:r>
              <a:rPr lang="en-US" sz="3200" dirty="0" smtClean="0"/>
              <a:t>RTP)</a:t>
            </a:r>
            <a:endParaRPr lang="en-US" dirty="0" smtClean="0"/>
          </a:p>
          <a:p>
            <a:pPr marL="342900" lvl="1" indent="-342900">
              <a:buFont typeface="Arial" pitchFamily="34" charset="0"/>
              <a:buChar char="•"/>
            </a:pPr>
            <a:r>
              <a:rPr lang="en-US" sz="3200" dirty="0" smtClean="0"/>
              <a:t>Pros</a:t>
            </a:r>
          </a:p>
          <a:p>
            <a:pPr marL="742950" lvl="2" indent="-342900"/>
            <a:r>
              <a:rPr lang="en-US" dirty="0" smtClean="0"/>
              <a:t>Identifies </a:t>
            </a:r>
            <a:r>
              <a:rPr lang="en-US" dirty="0" smtClean="0"/>
              <a:t>and disqualifies customers that would receive DR double payment</a:t>
            </a:r>
          </a:p>
          <a:p>
            <a:pPr marL="742950" lvl="2" indent="-342900"/>
            <a:r>
              <a:rPr lang="en-US" dirty="0" smtClean="0"/>
              <a:t>Somewhat accurate settlement for REP</a:t>
            </a:r>
          </a:p>
          <a:p>
            <a:pPr marL="742950" lvl="2" indent="-342900"/>
            <a:r>
              <a:rPr lang="en-US" dirty="0" smtClean="0"/>
              <a:t>Low barrier to entry for DR QSE</a:t>
            </a:r>
          </a:p>
          <a:p>
            <a:pPr marL="342900" lvl="1" indent="-342900">
              <a:buFont typeface="Arial" pitchFamily="34" charset="0"/>
              <a:buChar char="•"/>
            </a:pPr>
            <a:r>
              <a:rPr lang="en-US" sz="3200" dirty="0" smtClean="0"/>
              <a:t>Cons</a:t>
            </a:r>
            <a:endParaRPr lang="en-US" sz="3200" dirty="0"/>
          </a:p>
          <a:p>
            <a:pPr marL="742950" lvl="2" indent="-342900"/>
            <a:r>
              <a:rPr lang="en-US" dirty="0" smtClean="0"/>
              <a:t>If not refreshed frequently, the ESIID-to-rate type relationship will become stale through customer switching</a:t>
            </a:r>
          </a:p>
          <a:p>
            <a:pPr marL="742950" lvl="2" indent="-342900"/>
            <a:r>
              <a:rPr lang="en-US" dirty="0" smtClean="0"/>
              <a:t>Complex implementation (more frequent or formal Retail DR data collection)</a:t>
            </a:r>
          </a:p>
          <a:p>
            <a:pPr marL="742950" lvl="2" indent="-342900"/>
            <a:r>
              <a:rPr lang="en-US" dirty="0" smtClean="0"/>
              <a:t>Potential for ‘DR blocking’ and gaming by REPs</a:t>
            </a:r>
          </a:p>
          <a:p>
            <a:pPr marL="742950" lvl="2" indent="-342900"/>
            <a:r>
              <a:rPr lang="en-US" dirty="0" smtClean="0"/>
              <a:t>DR QSE wears risk of unknown ALR composition and “ALR creep” as customers switch to DR rates</a:t>
            </a:r>
          </a:p>
          <a:p>
            <a:pPr marL="742950" lvl="2" indent="-342900"/>
            <a:r>
              <a:rPr lang="en-US" dirty="0" smtClean="0"/>
              <a:t>Does not accommodate evolving rate structures of the retail market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3900291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to qualify LMP-$G eligible ALRs?</a:t>
            </a:r>
          </a:p>
        </p:txBody>
      </p:sp>
      <p:sp>
        <p:nvSpPr>
          <p:cNvPr id="3" name="Content Placeholder 2"/>
          <p:cNvSpPr>
            <a:spLocks noGrp="1"/>
          </p:cNvSpPr>
          <p:nvPr>
            <p:ph idx="1"/>
          </p:nvPr>
        </p:nvSpPr>
        <p:spPr/>
        <p:txBody>
          <a:bodyPr/>
          <a:lstStyle/>
          <a:p>
            <a:pPr marL="57150" indent="0">
              <a:buNone/>
            </a:pPr>
            <a:r>
              <a:rPr lang="en-US" dirty="0" smtClean="0"/>
              <a:t>Option 2) </a:t>
            </a:r>
            <a:r>
              <a:rPr lang="en-US" dirty="0"/>
              <a:t>Assume residential customers are mostly hedged and accept inaccuracies for ones that aren’t</a:t>
            </a:r>
          </a:p>
          <a:p>
            <a:pPr marL="342900" lvl="1" indent="-342900">
              <a:buFont typeface="Arial" pitchFamily="34" charset="0"/>
              <a:buChar char="•"/>
            </a:pPr>
            <a:r>
              <a:rPr lang="en-US" sz="3200" dirty="0" smtClean="0"/>
              <a:t>How would it work?</a:t>
            </a:r>
          </a:p>
          <a:p>
            <a:pPr marL="742950" lvl="2" indent="-342900"/>
            <a:r>
              <a:rPr lang="en-US" dirty="0" smtClean="0"/>
              <a:t>DR QSE submits ALR for qualification</a:t>
            </a:r>
          </a:p>
          <a:p>
            <a:pPr marL="742950" lvl="2" indent="-342900"/>
            <a:r>
              <a:rPr lang="en-US" dirty="0" smtClean="0"/>
              <a:t>ERCOT qualifies or disqualifies the ALR based on whether the ESIIDs are on a residential profile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13837524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to qualify LMP-$G eligible ALRs?</a:t>
            </a:r>
          </a:p>
        </p:txBody>
      </p:sp>
      <p:sp>
        <p:nvSpPr>
          <p:cNvPr id="3" name="Content Placeholder 2"/>
          <p:cNvSpPr>
            <a:spLocks noGrp="1"/>
          </p:cNvSpPr>
          <p:nvPr>
            <p:ph idx="1"/>
          </p:nvPr>
        </p:nvSpPr>
        <p:spPr/>
        <p:txBody>
          <a:bodyPr>
            <a:normAutofit fontScale="92500" lnSpcReduction="10000"/>
          </a:bodyPr>
          <a:lstStyle/>
          <a:p>
            <a:pPr marL="57150" indent="0">
              <a:buNone/>
            </a:pPr>
            <a:r>
              <a:rPr lang="en-US" sz="3200" dirty="0" smtClean="0"/>
              <a:t>Option 2) </a:t>
            </a:r>
            <a:r>
              <a:rPr lang="en-US" dirty="0"/>
              <a:t>Assume residential customers are mostly hedged and accept inaccuracies for ones that aren’t</a:t>
            </a:r>
          </a:p>
          <a:p>
            <a:pPr marL="342900" lvl="1" indent="-342900">
              <a:buFont typeface="Arial" pitchFamily="34" charset="0"/>
              <a:buChar char="•"/>
            </a:pPr>
            <a:r>
              <a:rPr lang="en-US" sz="3200" dirty="0" smtClean="0"/>
              <a:t>Pros</a:t>
            </a:r>
          </a:p>
          <a:p>
            <a:pPr marL="742950" lvl="2" indent="-342900"/>
            <a:r>
              <a:rPr lang="en-US" dirty="0" smtClean="0"/>
              <a:t>Simplest implementation</a:t>
            </a:r>
          </a:p>
          <a:p>
            <a:pPr marL="742950" lvl="2" indent="-342900"/>
            <a:r>
              <a:rPr lang="en-US" dirty="0" smtClean="0"/>
              <a:t>Low barrier to entry for DR QSE</a:t>
            </a:r>
          </a:p>
          <a:p>
            <a:pPr marL="742950" lvl="2" indent="-342900"/>
            <a:r>
              <a:rPr lang="en-US" dirty="0" smtClean="0"/>
              <a:t>Low risk for DR QSE</a:t>
            </a:r>
          </a:p>
          <a:p>
            <a:pPr marL="742950" lvl="2" indent="-342900"/>
            <a:r>
              <a:rPr lang="en-US" dirty="0" smtClean="0"/>
              <a:t>Level of inaccuracy (double-payment risk) </a:t>
            </a:r>
            <a:r>
              <a:rPr lang="en-US" dirty="0" smtClean="0"/>
              <a:t>possibly</a:t>
            </a:r>
            <a:r>
              <a:rPr lang="en-US" dirty="0" smtClean="0"/>
              <a:t> </a:t>
            </a:r>
            <a:r>
              <a:rPr lang="en-US" dirty="0" smtClean="0"/>
              <a:t>insignificant</a:t>
            </a:r>
          </a:p>
          <a:p>
            <a:pPr marL="342900" lvl="1" indent="-342900">
              <a:buFont typeface="Arial" pitchFamily="34" charset="0"/>
              <a:buChar char="•"/>
            </a:pPr>
            <a:r>
              <a:rPr lang="en-US" sz="3200" dirty="0" smtClean="0"/>
              <a:t>Cons</a:t>
            </a:r>
            <a:endParaRPr lang="en-US" sz="3200" dirty="0"/>
          </a:p>
          <a:p>
            <a:pPr marL="742950" lvl="2" indent="-342900"/>
            <a:r>
              <a:rPr lang="en-US" dirty="0" smtClean="0"/>
              <a:t>Inaccurate settlement for </a:t>
            </a:r>
            <a:r>
              <a:rPr lang="en-US" dirty="0" smtClean="0"/>
              <a:t>REPs</a:t>
            </a:r>
          </a:p>
          <a:p>
            <a:pPr marL="742950" lvl="2" indent="-342900"/>
            <a:r>
              <a:rPr lang="en-US" dirty="0" smtClean="0"/>
              <a:t>Double payment risk</a:t>
            </a:r>
            <a:endParaRPr lang="en-US" dirty="0" smtClean="0"/>
          </a:p>
          <a:p>
            <a:pPr marL="742950" lvl="2" indent="-342900"/>
            <a:r>
              <a:rPr lang="en-US" dirty="0" smtClean="0"/>
              <a:t>Hedging risk for REPs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1527047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TAC Endorsement of LMP-G</a:t>
            </a:r>
            <a:endParaRPr lang="en-US" dirty="0"/>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r>
              <a:rPr lang="en-US" dirty="0" smtClean="0"/>
              <a:t>TAC voted to endorse “LMP-G” rather than “Full LMP” as the mechanism to enable direct participation in the real-time market by DR QSEs (i.e. CSPs). </a:t>
            </a:r>
          </a:p>
          <a:p>
            <a:r>
              <a:rPr lang="en-US" dirty="0" smtClean="0"/>
              <a:t>As presented to TAC, LMP-G establishes the principle that a customer should not get the benefit of the curtailment twice  -- i.e., LMP </a:t>
            </a:r>
            <a:r>
              <a:rPr lang="en-US" u="sng" dirty="0" smtClean="0"/>
              <a:t>plus</a:t>
            </a:r>
            <a:r>
              <a:rPr lang="en-US" dirty="0" smtClean="0"/>
              <a:t> avoided cost of energy.</a:t>
            </a:r>
          </a:p>
          <a:p>
            <a:r>
              <a:rPr lang="en-US" dirty="0" smtClean="0"/>
              <a:t>TAC endorsed ‘volumetric’ LMP-VG, which requires assignment of the estimated curtailment back to the specific customer.</a:t>
            </a:r>
          </a:p>
          <a:p>
            <a:r>
              <a:rPr lang="en-US" dirty="0" smtClean="0"/>
              <a:t>Through significant discussion and presentations from stakeholders, LRISv2 Subgroup has determined that customer-specific curtailment cannot be estimated for many customers, including all residential, with a level of accuracy necessary for implementation.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39411871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to qualify LMP-$G eligible ALRs?</a:t>
            </a:r>
          </a:p>
        </p:txBody>
      </p:sp>
      <p:sp>
        <p:nvSpPr>
          <p:cNvPr id="3" name="Content Placeholder 2"/>
          <p:cNvSpPr>
            <a:spLocks noGrp="1"/>
          </p:cNvSpPr>
          <p:nvPr>
            <p:ph idx="1"/>
          </p:nvPr>
        </p:nvSpPr>
        <p:spPr/>
        <p:txBody>
          <a:bodyPr>
            <a:normAutofit fontScale="92500" lnSpcReduction="20000"/>
          </a:bodyPr>
          <a:lstStyle/>
          <a:p>
            <a:pPr marL="57150" indent="0">
              <a:buNone/>
            </a:pPr>
            <a:r>
              <a:rPr lang="en-US" dirty="0" smtClean="0"/>
              <a:t>Option 3) DR Provider of Record</a:t>
            </a:r>
            <a:endParaRPr lang="en-US" dirty="0"/>
          </a:p>
          <a:p>
            <a:pPr marL="342900" lvl="1" indent="-342900">
              <a:buFont typeface="Arial" pitchFamily="34" charset="0"/>
              <a:buChar char="•"/>
            </a:pPr>
            <a:r>
              <a:rPr lang="en-US" sz="3200" dirty="0" smtClean="0"/>
              <a:t>How would it work?</a:t>
            </a:r>
          </a:p>
          <a:p>
            <a:pPr marL="742950" lvl="2" indent="-342900"/>
            <a:r>
              <a:rPr lang="en-US" dirty="0" smtClean="0"/>
              <a:t>DR QSE submits enrollment request for ALR using TXSET or similar formalized electronic transaction</a:t>
            </a:r>
          </a:p>
          <a:p>
            <a:pPr marL="742950" lvl="2" indent="-342900"/>
            <a:r>
              <a:rPr lang="en-US" dirty="0"/>
              <a:t>ERCOT maintains a </a:t>
            </a:r>
            <a:r>
              <a:rPr lang="en-US" dirty="0" smtClean="0"/>
              <a:t>DR Provider of Record for every ESIID </a:t>
            </a:r>
          </a:p>
          <a:p>
            <a:pPr marL="742950" lvl="2" indent="-342900"/>
            <a:r>
              <a:rPr lang="en-US" dirty="0" smtClean="0"/>
              <a:t>Customer’s REP could also be his DRPOR</a:t>
            </a:r>
          </a:p>
          <a:p>
            <a:pPr marL="742950" lvl="2" indent="-342900"/>
            <a:r>
              <a:rPr lang="en-US" dirty="0" smtClean="0"/>
              <a:t>Transactions update with REP switches, movement to a DR rate, or enrollment with different DRPOR</a:t>
            </a:r>
          </a:p>
          <a:p>
            <a:pPr marL="1200150" lvl="3" indent="-342900"/>
            <a:r>
              <a:rPr lang="en-US" dirty="0" smtClean="0"/>
              <a:t>Customer rates would become part of switch transactions to determine if ESIID is LMP-$G eligible</a:t>
            </a:r>
          </a:p>
          <a:p>
            <a:pPr marL="1200150" lvl="3" indent="-342900"/>
            <a:r>
              <a:rPr lang="en-US" dirty="0" smtClean="0"/>
              <a:t>Initial customer rate population required</a:t>
            </a:r>
            <a:endParaRPr lang="en-US" dirty="0"/>
          </a:p>
          <a:p>
            <a:pPr marL="742950" lvl="2" indent="-342900"/>
            <a:r>
              <a:rPr lang="en-US" dirty="0"/>
              <a:t>ERCOT </a:t>
            </a:r>
            <a:r>
              <a:rPr lang="en-US" dirty="0" smtClean="0"/>
              <a:t>disqualifies ALR sites if the ESIIDs are not affiliated with the submitting DRPOR</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dirty="0"/>
          </a:p>
        </p:txBody>
      </p:sp>
    </p:spTree>
    <p:extLst>
      <p:ext uri="{BB962C8B-B14F-4D97-AF65-F5344CB8AC3E}">
        <p14:creationId xmlns:p14="http://schemas.microsoft.com/office/powerpoint/2010/main" val="24299330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to qualify LMP-$G eligible ALRs?</a:t>
            </a:r>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pPr marL="0" lvl="1" indent="0">
              <a:buNone/>
            </a:pPr>
            <a:r>
              <a:rPr lang="en-US" sz="3200" dirty="0" smtClean="0"/>
              <a:t>Option 3) DR Provider of Record</a:t>
            </a:r>
            <a:endParaRPr lang="en-US" dirty="0" smtClean="0"/>
          </a:p>
          <a:p>
            <a:pPr marL="342900" lvl="1" indent="-342900">
              <a:buFont typeface="Arial" pitchFamily="34" charset="0"/>
              <a:buChar char="•"/>
            </a:pPr>
            <a:r>
              <a:rPr lang="en-US" sz="3200" dirty="0" smtClean="0"/>
              <a:t>Pros</a:t>
            </a:r>
          </a:p>
          <a:p>
            <a:pPr marL="742950" lvl="2" indent="-342900"/>
            <a:r>
              <a:rPr lang="en-US" dirty="0" smtClean="0"/>
              <a:t>Precisely identifies customers that would receive DR double payment</a:t>
            </a:r>
          </a:p>
          <a:p>
            <a:pPr marL="742950" lvl="2" indent="-342900"/>
            <a:r>
              <a:rPr lang="en-US" dirty="0" smtClean="0"/>
              <a:t>Most accurate settlement for REP</a:t>
            </a:r>
          </a:p>
          <a:p>
            <a:pPr marL="342900" lvl="1" indent="-342900">
              <a:buFont typeface="Arial" pitchFamily="34" charset="0"/>
              <a:buChar char="•"/>
            </a:pPr>
            <a:r>
              <a:rPr lang="en-US" sz="3200" dirty="0" smtClean="0"/>
              <a:t>Cons</a:t>
            </a:r>
            <a:endParaRPr lang="en-US" sz="3200" dirty="0"/>
          </a:p>
          <a:p>
            <a:pPr marL="742950" lvl="2" indent="-342900"/>
            <a:r>
              <a:rPr lang="en-US" dirty="0" smtClean="0"/>
              <a:t>Highly complex implementation (TXSET or similar)</a:t>
            </a:r>
            <a:endParaRPr lang="en-US" dirty="0"/>
          </a:p>
          <a:p>
            <a:pPr marL="1200150" lvl="3" indent="-342900"/>
            <a:r>
              <a:rPr lang="en-US" dirty="0" smtClean="0"/>
              <a:t>If TX SET, system expands to include new type of Market Participant</a:t>
            </a:r>
          </a:p>
          <a:p>
            <a:pPr marL="742950" lvl="2" indent="-342900"/>
            <a:r>
              <a:rPr lang="en-US" dirty="0" smtClean="0"/>
              <a:t>PUCT rules required</a:t>
            </a:r>
          </a:p>
          <a:p>
            <a:pPr marL="742950" lvl="2" indent="-342900"/>
            <a:r>
              <a:rPr lang="en-US" dirty="0" smtClean="0"/>
              <a:t>Potential to block </a:t>
            </a:r>
            <a:r>
              <a:rPr lang="en-US" dirty="0" smtClean="0"/>
              <a:t>customers from retail switching to certain rates and inhibits REP product innovation</a:t>
            </a:r>
          </a:p>
          <a:p>
            <a:pPr marL="742950" lvl="2" indent="-342900"/>
            <a:r>
              <a:rPr lang="en-US" dirty="0" smtClean="0"/>
              <a:t>DR QSE wears risk of unknown ALR composition</a:t>
            </a:r>
          </a:p>
          <a:p>
            <a:pPr marL="742950" lvl="2" indent="-342900"/>
            <a:r>
              <a:rPr lang="en-US" dirty="0" smtClean="0"/>
              <a:t>Does not accommodate evolving rate structures of the retail market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2796150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LMP-G: What we’ve learned</a:t>
            </a:r>
            <a:endParaRPr lang="en-US" dirty="0"/>
          </a:p>
        </p:txBody>
      </p:sp>
      <p:sp>
        <p:nvSpPr>
          <p:cNvPr id="3" name="Content Placeholder 2"/>
          <p:cNvSpPr>
            <a:spLocks noGrp="1"/>
          </p:cNvSpPr>
          <p:nvPr>
            <p:ph idx="1"/>
          </p:nvPr>
        </p:nvSpPr>
        <p:spPr>
          <a:xfrm>
            <a:off x="457200" y="1600200"/>
            <a:ext cx="8382000" cy="4800600"/>
          </a:xfrm>
        </p:spPr>
        <p:txBody>
          <a:bodyPr>
            <a:normAutofit fontScale="85000" lnSpcReduction="20000"/>
          </a:bodyPr>
          <a:lstStyle/>
          <a:p>
            <a:r>
              <a:rPr lang="en-US" dirty="0" smtClean="0"/>
              <a:t>Residential customers must be aggregated to allow for accurate baseline estimation of curtailment quantity.</a:t>
            </a:r>
          </a:p>
          <a:p>
            <a:pPr lvl="1"/>
            <a:r>
              <a:rPr lang="en-US" dirty="0" smtClean="0"/>
              <a:t>Minimum size of aggregation can be defined.</a:t>
            </a:r>
          </a:p>
          <a:p>
            <a:r>
              <a:rPr lang="en-US" dirty="0" smtClean="0"/>
              <a:t>Many (but not all) larger customers can have site-level curtailment quantity estimated with sufficient accuracy.</a:t>
            </a:r>
          </a:p>
          <a:p>
            <a:pPr lvl="1"/>
            <a:r>
              <a:rPr lang="en-US" dirty="0"/>
              <a:t>M</a:t>
            </a:r>
            <a:r>
              <a:rPr lang="en-US" dirty="0" smtClean="0"/>
              <a:t>id-to-large commercial/industrial.</a:t>
            </a:r>
          </a:p>
          <a:p>
            <a:r>
              <a:rPr lang="en-US" dirty="0" smtClean="0"/>
              <a:t>Residential customers (&gt;50% of ERCOT peak) represent high potential for price responsive load.</a:t>
            </a:r>
            <a:endParaRPr lang="en-US" dirty="0"/>
          </a:p>
          <a:p>
            <a:pPr lvl="1"/>
            <a:r>
              <a:rPr lang="en-US" dirty="0" smtClean="0"/>
              <a:t>Depending on control systems, residential aggregations may be well-suited for SCED base point instructions.</a:t>
            </a:r>
          </a:p>
          <a:p>
            <a:r>
              <a:rPr lang="en-US" dirty="0" smtClean="0"/>
              <a:t>LRISv2 Subgroup believes LMP-Proxy $G can be utilized for customers on fixed price rates (including most of the residential market).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3356489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934200" y="972154"/>
            <a:ext cx="1371600" cy="967851"/>
          </a:xfrm>
          <a:prstGeom prst="rect">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228600" y="2895600"/>
            <a:ext cx="1600200" cy="18288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p:cNvSpPr/>
          <p:nvPr/>
        </p:nvSpPr>
        <p:spPr>
          <a:xfrm>
            <a:off x="5867400" y="2312075"/>
            <a:ext cx="1981200" cy="18288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p:cNvSpPr>
            <a:spLocks noGrp="1"/>
          </p:cNvSpPr>
          <p:nvPr>
            <p:ph type="sldNum" sz="quarter" idx="12"/>
          </p:nvPr>
        </p:nvSpPr>
        <p:spPr>
          <a:xfrm>
            <a:off x="6553200" y="6280150"/>
            <a:ext cx="2133600" cy="365125"/>
          </a:xfrm>
        </p:spPr>
        <p:txBody>
          <a:bodyPr/>
          <a:lstStyle/>
          <a:p>
            <a:fld id="{B6F15528-21DE-4FAA-801E-634DDDAF4B2B}" type="slidenum">
              <a:rPr lang="en-US" smtClean="0"/>
              <a:pPr/>
              <a:t>4</a:t>
            </a:fld>
            <a:endParaRPr lang="en-US" dirty="0"/>
          </a:p>
        </p:txBody>
      </p:sp>
      <p:sp>
        <p:nvSpPr>
          <p:cNvPr id="4" name="TextBox 3"/>
          <p:cNvSpPr txBox="1"/>
          <p:nvPr/>
        </p:nvSpPr>
        <p:spPr>
          <a:xfrm>
            <a:off x="76200" y="1092875"/>
            <a:ext cx="1981200" cy="923330"/>
          </a:xfrm>
          <a:prstGeom prst="rect">
            <a:avLst/>
          </a:prstGeom>
          <a:noFill/>
        </p:spPr>
        <p:txBody>
          <a:bodyPr wrap="square" rtlCol="0">
            <a:spAutoFit/>
          </a:bodyPr>
          <a:lstStyle/>
          <a:p>
            <a:r>
              <a:rPr lang="en-US" dirty="0" smtClean="0"/>
              <a:t>Loads in SCED Resource/ALR Request</a:t>
            </a:r>
            <a:endParaRPr lang="en-US" dirty="0"/>
          </a:p>
        </p:txBody>
      </p:sp>
      <p:sp>
        <p:nvSpPr>
          <p:cNvPr id="5" name="TextBox 4"/>
          <p:cNvSpPr txBox="1"/>
          <p:nvPr/>
        </p:nvSpPr>
        <p:spPr>
          <a:xfrm>
            <a:off x="2438400" y="2760345"/>
            <a:ext cx="2743200" cy="923330"/>
          </a:xfrm>
          <a:prstGeom prst="rect">
            <a:avLst/>
          </a:prstGeom>
          <a:noFill/>
        </p:spPr>
        <p:txBody>
          <a:bodyPr wrap="square" rtlCol="0">
            <a:spAutoFit/>
          </a:bodyPr>
          <a:lstStyle/>
          <a:p>
            <a:r>
              <a:rPr lang="en-US" dirty="0" smtClean="0"/>
              <a:t>Can we accurately estimate discreet customer-level curtailment?</a:t>
            </a:r>
            <a:endParaRPr lang="en-US" dirty="0"/>
          </a:p>
        </p:txBody>
      </p:sp>
      <p:cxnSp>
        <p:nvCxnSpPr>
          <p:cNvPr id="9" name="Straight Arrow Connector 8"/>
          <p:cNvCxnSpPr/>
          <p:nvPr/>
        </p:nvCxnSpPr>
        <p:spPr>
          <a:xfrm>
            <a:off x="3733800" y="1516890"/>
            <a:ext cx="1219200"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3352800" y="1940005"/>
            <a:ext cx="0" cy="887104"/>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905000" y="2918698"/>
            <a:ext cx="457200" cy="307777"/>
          </a:xfrm>
          <a:prstGeom prst="rect">
            <a:avLst/>
          </a:prstGeom>
          <a:noFill/>
        </p:spPr>
        <p:txBody>
          <a:bodyPr wrap="square" rtlCol="0">
            <a:spAutoFit/>
          </a:bodyPr>
          <a:lstStyle/>
          <a:p>
            <a:r>
              <a:rPr lang="en-US" sz="1400" dirty="0" smtClean="0"/>
              <a:t>Yes</a:t>
            </a:r>
            <a:endParaRPr lang="en-US" sz="1400" dirty="0"/>
          </a:p>
        </p:txBody>
      </p:sp>
      <p:sp>
        <p:nvSpPr>
          <p:cNvPr id="13" name="TextBox 12"/>
          <p:cNvSpPr txBox="1"/>
          <p:nvPr/>
        </p:nvSpPr>
        <p:spPr>
          <a:xfrm>
            <a:off x="3352800" y="3948886"/>
            <a:ext cx="457200" cy="307777"/>
          </a:xfrm>
          <a:prstGeom prst="rect">
            <a:avLst/>
          </a:prstGeom>
          <a:noFill/>
        </p:spPr>
        <p:txBody>
          <a:bodyPr wrap="square" rtlCol="0">
            <a:spAutoFit/>
          </a:bodyPr>
          <a:lstStyle/>
          <a:p>
            <a:r>
              <a:rPr lang="en-US" sz="1400" dirty="0" smtClean="0"/>
              <a:t>No</a:t>
            </a:r>
            <a:endParaRPr lang="en-US" sz="1400" dirty="0"/>
          </a:p>
        </p:txBody>
      </p:sp>
      <p:cxnSp>
        <p:nvCxnSpPr>
          <p:cNvPr id="14" name="Straight Arrow Connector 13"/>
          <p:cNvCxnSpPr/>
          <p:nvPr/>
        </p:nvCxnSpPr>
        <p:spPr>
          <a:xfrm>
            <a:off x="1600200" y="1473875"/>
            <a:ext cx="914400"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6248400" y="1550075"/>
            <a:ext cx="914400"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742414" y="2059314"/>
            <a:ext cx="609600" cy="523220"/>
          </a:xfrm>
          <a:prstGeom prst="rect">
            <a:avLst/>
          </a:prstGeom>
          <a:noFill/>
        </p:spPr>
        <p:txBody>
          <a:bodyPr wrap="square" rtlCol="0">
            <a:spAutoFit/>
          </a:bodyPr>
          <a:lstStyle/>
          <a:p>
            <a:r>
              <a:rPr lang="en-US" sz="1400" dirty="0" smtClean="0"/>
              <a:t>DR QSE</a:t>
            </a:r>
            <a:endParaRPr lang="en-US" sz="1400" dirty="0"/>
          </a:p>
        </p:txBody>
      </p:sp>
      <p:sp>
        <p:nvSpPr>
          <p:cNvPr id="24" name="TextBox 23"/>
          <p:cNvSpPr txBox="1"/>
          <p:nvPr/>
        </p:nvSpPr>
        <p:spPr>
          <a:xfrm>
            <a:off x="4038600" y="972154"/>
            <a:ext cx="609600" cy="523220"/>
          </a:xfrm>
          <a:prstGeom prst="rect">
            <a:avLst/>
          </a:prstGeom>
          <a:noFill/>
        </p:spPr>
        <p:txBody>
          <a:bodyPr wrap="square" rtlCol="0">
            <a:spAutoFit/>
          </a:bodyPr>
          <a:lstStyle/>
          <a:p>
            <a:r>
              <a:rPr lang="en-US" sz="1400" dirty="0" smtClean="0"/>
              <a:t>LSE/ REP</a:t>
            </a:r>
            <a:endParaRPr lang="en-US" sz="1400" dirty="0"/>
          </a:p>
        </p:txBody>
      </p:sp>
      <p:sp>
        <p:nvSpPr>
          <p:cNvPr id="25" name="TextBox 24"/>
          <p:cNvSpPr txBox="1"/>
          <p:nvPr/>
        </p:nvSpPr>
        <p:spPr>
          <a:xfrm>
            <a:off x="381000" y="2891485"/>
            <a:ext cx="1371600" cy="646331"/>
          </a:xfrm>
          <a:prstGeom prst="rect">
            <a:avLst/>
          </a:prstGeom>
          <a:noFill/>
        </p:spPr>
        <p:txBody>
          <a:bodyPr wrap="square" rtlCol="0">
            <a:spAutoFit/>
          </a:bodyPr>
          <a:lstStyle/>
          <a:p>
            <a:r>
              <a:rPr lang="en-US" dirty="0" smtClean="0"/>
              <a:t>Offer to sell in SCED</a:t>
            </a:r>
            <a:endParaRPr lang="en-US" dirty="0"/>
          </a:p>
        </p:txBody>
      </p:sp>
      <p:sp>
        <p:nvSpPr>
          <p:cNvPr id="26" name="TextBox 25"/>
          <p:cNvSpPr txBox="1"/>
          <p:nvPr/>
        </p:nvSpPr>
        <p:spPr>
          <a:xfrm>
            <a:off x="4976567" y="1155174"/>
            <a:ext cx="1371600" cy="646331"/>
          </a:xfrm>
          <a:prstGeom prst="rect">
            <a:avLst/>
          </a:prstGeom>
          <a:noFill/>
        </p:spPr>
        <p:txBody>
          <a:bodyPr wrap="square" rtlCol="0">
            <a:spAutoFit/>
          </a:bodyPr>
          <a:lstStyle/>
          <a:p>
            <a:r>
              <a:rPr lang="en-US" dirty="0" smtClean="0"/>
              <a:t>Bid to buy in SCED</a:t>
            </a:r>
            <a:endParaRPr lang="en-US" dirty="0"/>
          </a:p>
        </p:txBody>
      </p:sp>
      <p:sp>
        <p:nvSpPr>
          <p:cNvPr id="27" name="TextBox 26"/>
          <p:cNvSpPr txBox="1"/>
          <p:nvPr/>
        </p:nvSpPr>
        <p:spPr>
          <a:xfrm>
            <a:off x="5688290" y="4512945"/>
            <a:ext cx="2617510" cy="923330"/>
          </a:xfrm>
          <a:prstGeom prst="rect">
            <a:avLst/>
          </a:prstGeom>
          <a:noFill/>
        </p:spPr>
        <p:txBody>
          <a:bodyPr wrap="square" rtlCol="0">
            <a:spAutoFit/>
          </a:bodyPr>
          <a:lstStyle/>
          <a:p>
            <a:r>
              <a:rPr lang="en-US" dirty="0" smtClean="0"/>
              <a:t>Does aggregation meet minimum customer count for baseline accuracy?</a:t>
            </a:r>
            <a:endParaRPr lang="en-US" dirty="0"/>
          </a:p>
        </p:txBody>
      </p:sp>
      <p:sp>
        <p:nvSpPr>
          <p:cNvPr id="28" name="TextBox 27"/>
          <p:cNvSpPr txBox="1"/>
          <p:nvPr/>
        </p:nvSpPr>
        <p:spPr>
          <a:xfrm>
            <a:off x="2514600" y="1016675"/>
            <a:ext cx="1371600" cy="923330"/>
          </a:xfrm>
          <a:prstGeom prst="rect">
            <a:avLst/>
          </a:prstGeom>
          <a:noFill/>
        </p:spPr>
        <p:txBody>
          <a:bodyPr wrap="square" rtlCol="0">
            <a:spAutoFit/>
          </a:bodyPr>
          <a:lstStyle/>
          <a:p>
            <a:r>
              <a:rPr lang="en-US" dirty="0" smtClean="0"/>
              <a:t>Represented by LSE/REP or DR QSE?</a:t>
            </a:r>
            <a:endParaRPr lang="en-US" dirty="0"/>
          </a:p>
        </p:txBody>
      </p:sp>
      <p:cxnSp>
        <p:nvCxnSpPr>
          <p:cNvPr id="33" name="Straight Arrow Connector 32"/>
          <p:cNvCxnSpPr/>
          <p:nvPr/>
        </p:nvCxnSpPr>
        <p:spPr>
          <a:xfrm>
            <a:off x="3352800" y="3683675"/>
            <a:ext cx="0" cy="83820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3352800" y="5410200"/>
            <a:ext cx="0" cy="67687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3352800" y="5559623"/>
            <a:ext cx="457200" cy="307777"/>
          </a:xfrm>
          <a:prstGeom prst="rect">
            <a:avLst/>
          </a:prstGeom>
          <a:noFill/>
        </p:spPr>
        <p:txBody>
          <a:bodyPr wrap="square" rtlCol="0">
            <a:spAutoFit/>
          </a:bodyPr>
          <a:lstStyle/>
          <a:p>
            <a:r>
              <a:rPr lang="en-US" sz="1400" dirty="0" smtClean="0"/>
              <a:t>No</a:t>
            </a:r>
            <a:endParaRPr lang="en-US" sz="1400" dirty="0"/>
          </a:p>
        </p:txBody>
      </p:sp>
      <p:sp>
        <p:nvSpPr>
          <p:cNvPr id="37" name="TextBox 36"/>
          <p:cNvSpPr txBox="1"/>
          <p:nvPr/>
        </p:nvSpPr>
        <p:spPr>
          <a:xfrm>
            <a:off x="2019300" y="6010870"/>
            <a:ext cx="3162300" cy="646331"/>
          </a:xfrm>
          <a:prstGeom prst="rect">
            <a:avLst/>
          </a:prstGeom>
          <a:noFill/>
        </p:spPr>
        <p:txBody>
          <a:bodyPr wrap="square" rtlCol="0">
            <a:spAutoFit/>
          </a:bodyPr>
          <a:lstStyle/>
          <a:p>
            <a:r>
              <a:rPr lang="en-US" dirty="0" smtClean="0">
                <a:solidFill>
                  <a:srgbClr val="FF0000"/>
                </a:solidFill>
              </a:rPr>
              <a:t>ALR fails qualification (Bilateral only through REP/LSE)</a:t>
            </a:r>
            <a:endParaRPr lang="en-US" dirty="0">
              <a:solidFill>
                <a:srgbClr val="FF0000"/>
              </a:solidFill>
            </a:endParaRPr>
          </a:p>
        </p:txBody>
      </p:sp>
      <p:cxnSp>
        <p:nvCxnSpPr>
          <p:cNvPr id="38" name="Straight Arrow Connector 37"/>
          <p:cNvCxnSpPr/>
          <p:nvPr/>
        </p:nvCxnSpPr>
        <p:spPr>
          <a:xfrm>
            <a:off x="4953000" y="4981874"/>
            <a:ext cx="709367"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5105400" y="4671298"/>
            <a:ext cx="457200" cy="307777"/>
          </a:xfrm>
          <a:prstGeom prst="rect">
            <a:avLst/>
          </a:prstGeom>
          <a:noFill/>
        </p:spPr>
        <p:txBody>
          <a:bodyPr wrap="square" rtlCol="0">
            <a:spAutoFit/>
          </a:bodyPr>
          <a:lstStyle/>
          <a:p>
            <a:r>
              <a:rPr lang="en-US" sz="1400" dirty="0" smtClean="0"/>
              <a:t>Yes</a:t>
            </a:r>
            <a:endParaRPr lang="en-US" sz="1400" dirty="0"/>
          </a:p>
        </p:txBody>
      </p:sp>
      <p:sp>
        <p:nvSpPr>
          <p:cNvPr id="40" name="TextBox 39"/>
          <p:cNvSpPr txBox="1"/>
          <p:nvPr/>
        </p:nvSpPr>
        <p:spPr>
          <a:xfrm>
            <a:off x="6248400" y="3342144"/>
            <a:ext cx="1371600" cy="646331"/>
          </a:xfrm>
          <a:prstGeom prst="rect">
            <a:avLst/>
          </a:prstGeom>
          <a:noFill/>
        </p:spPr>
        <p:txBody>
          <a:bodyPr wrap="square" rtlCol="0">
            <a:spAutoFit/>
          </a:bodyPr>
          <a:lstStyle/>
          <a:p>
            <a:r>
              <a:rPr lang="en-US" dirty="0" smtClean="0"/>
              <a:t>Offer to sell in SCED</a:t>
            </a:r>
            <a:endParaRPr lang="en-US" dirty="0"/>
          </a:p>
        </p:txBody>
      </p:sp>
      <p:sp>
        <p:nvSpPr>
          <p:cNvPr id="41" name="TextBox 40"/>
          <p:cNvSpPr txBox="1"/>
          <p:nvPr/>
        </p:nvSpPr>
        <p:spPr>
          <a:xfrm>
            <a:off x="266700" y="4140875"/>
            <a:ext cx="1143000" cy="646331"/>
          </a:xfrm>
          <a:prstGeom prst="rect">
            <a:avLst/>
          </a:prstGeom>
          <a:noFill/>
        </p:spPr>
        <p:txBody>
          <a:bodyPr wrap="square" rtlCol="0">
            <a:spAutoFit/>
          </a:bodyPr>
          <a:lstStyle/>
          <a:p>
            <a:r>
              <a:rPr lang="en-US" dirty="0" smtClean="0">
                <a:solidFill>
                  <a:srgbClr val="FF0000"/>
                </a:solidFill>
              </a:rPr>
              <a:t>Settled as LMP-VG</a:t>
            </a:r>
            <a:endParaRPr lang="en-US" dirty="0">
              <a:solidFill>
                <a:srgbClr val="FF0000"/>
              </a:solidFill>
            </a:endParaRPr>
          </a:p>
        </p:txBody>
      </p:sp>
      <p:sp>
        <p:nvSpPr>
          <p:cNvPr id="42" name="TextBox 41"/>
          <p:cNvSpPr txBox="1"/>
          <p:nvPr/>
        </p:nvSpPr>
        <p:spPr>
          <a:xfrm>
            <a:off x="7162800" y="1092875"/>
            <a:ext cx="1219200" cy="646331"/>
          </a:xfrm>
          <a:prstGeom prst="rect">
            <a:avLst/>
          </a:prstGeom>
          <a:noFill/>
        </p:spPr>
        <p:txBody>
          <a:bodyPr wrap="square" rtlCol="0">
            <a:spAutoFit/>
          </a:bodyPr>
          <a:lstStyle/>
          <a:p>
            <a:r>
              <a:rPr lang="en-US" dirty="0" smtClean="0">
                <a:solidFill>
                  <a:srgbClr val="FF0000"/>
                </a:solidFill>
              </a:rPr>
              <a:t>Settled as LRISv1</a:t>
            </a:r>
            <a:endParaRPr lang="en-US" dirty="0">
              <a:solidFill>
                <a:srgbClr val="FF0000"/>
              </a:solidFill>
            </a:endParaRPr>
          </a:p>
        </p:txBody>
      </p:sp>
      <p:sp>
        <p:nvSpPr>
          <p:cNvPr id="44" name="TextBox 43"/>
          <p:cNvSpPr txBox="1"/>
          <p:nvPr/>
        </p:nvSpPr>
        <p:spPr>
          <a:xfrm>
            <a:off x="6324600" y="2312075"/>
            <a:ext cx="1371600" cy="646331"/>
          </a:xfrm>
          <a:prstGeom prst="rect">
            <a:avLst/>
          </a:prstGeom>
          <a:noFill/>
        </p:spPr>
        <p:txBody>
          <a:bodyPr wrap="square" rtlCol="0">
            <a:spAutoFit/>
          </a:bodyPr>
          <a:lstStyle/>
          <a:p>
            <a:r>
              <a:rPr lang="en-US" dirty="0" smtClean="0">
                <a:solidFill>
                  <a:srgbClr val="FF0000"/>
                </a:solidFill>
              </a:rPr>
              <a:t>Settled as LMP-$G</a:t>
            </a:r>
            <a:endParaRPr lang="en-US" dirty="0">
              <a:solidFill>
                <a:srgbClr val="FF0000"/>
              </a:solidFill>
            </a:endParaRPr>
          </a:p>
        </p:txBody>
      </p:sp>
      <p:cxnSp>
        <p:nvCxnSpPr>
          <p:cNvPr id="46" name="Straight Arrow Connector 45"/>
          <p:cNvCxnSpPr/>
          <p:nvPr/>
        </p:nvCxnSpPr>
        <p:spPr>
          <a:xfrm>
            <a:off x="838200" y="3488710"/>
            <a:ext cx="0" cy="71509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H="1">
            <a:off x="1676400" y="3226475"/>
            <a:ext cx="762000"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V="1">
            <a:off x="6858000" y="2921675"/>
            <a:ext cx="0" cy="465125"/>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1905000" y="4445675"/>
            <a:ext cx="3124200" cy="1200329"/>
          </a:xfrm>
          <a:prstGeom prst="rect">
            <a:avLst/>
          </a:prstGeom>
          <a:noFill/>
        </p:spPr>
        <p:txBody>
          <a:bodyPr wrap="square" rtlCol="0">
            <a:spAutoFit/>
          </a:bodyPr>
          <a:lstStyle/>
          <a:p>
            <a:r>
              <a:rPr lang="en-US" dirty="0" smtClean="0"/>
              <a:t>Does the Resource/ALR contain customers with fixed price rates that are compatible with LMP-$G?</a:t>
            </a:r>
            <a:endParaRPr lang="en-US" dirty="0"/>
          </a:p>
        </p:txBody>
      </p:sp>
      <p:cxnSp>
        <p:nvCxnSpPr>
          <p:cNvPr id="50" name="Straight Arrow Connector 49"/>
          <p:cNvCxnSpPr/>
          <p:nvPr/>
        </p:nvCxnSpPr>
        <p:spPr>
          <a:xfrm flipH="1">
            <a:off x="5029200" y="6350675"/>
            <a:ext cx="1828800"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6858000" y="5386151"/>
            <a:ext cx="0" cy="9645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V="1">
            <a:off x="6858000" y="4001750"/>
            <a:ext cx="0" cy="596325"/>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6858000" y="4214098"/>
            <a:ext cx="457200" cy="307777"/>
          </a:xfrm>
          <a:prstGeom prst="rect">
            <a:avLst/>
          </a:prstGeom>
          <a:noFill/>
        </p:spPr>
        <p:txBody>
          <a:bodyPr wrap="square" rtlCol="0">
            <a:spAutoFit/>
          </a:bodyPr>
          <a:lstStyle/>
          <a:p>
            <a:r>
              <a:rPr lang="en-US" sz="1400" dirty="0" smtClean="0"/>
              <a:t>Yes</a:t>
            </a:r>
            <a:endParaRPr lang="en-US" sz="1400" dirty="0"/>
          </a:p>
        </p:txBody>
      </p:sp>
      <p:sp>
        <p:nvSpPr>
          <p:cNvPr id="55" name="TextBox 54"/>
          <p:cNvSpPr txBox="1"/>
          <p:nvPr/>
        </p:nvSpPr>
        <p:spPr>
          <a:xfrm>
            <a:off x="6858000" y="5614750"/>
            <a:ext cx="457200" cy="307777"/>
          </a:xfrm>
          <a:prstGeom prst="rect">
            <a:avLst/>
          </a:prstGeom>
          <a:noFill/>
        </p:spPr>
        <p:txBody>
          <a:bodyPr wrap="square" rtlCol="0">
            <a:spAutoFit/>
          </a:bodyPr>
          <a:lstStyle/>
          <a:p>
            <a:r>
              <a:rPr lang="en-US" sz="1400" dirty="0" smtClean="0"/>
              <a:t>No</a:t>
            </a:r>
            <a:endParaRPr lang="en-US" sz="1400" dirty="0"/>
          </a:p>
        </p:txBody>
      </p:sp>
      <p:sp>
        <p:nvSpPr>
          <p:cNvPr id="43" name="Title 1"/>
          <p:cNvSpPr txBox="1">
            <a:spLocks/>
          </p:cNvSpPr>
          <p:nvPr/>
        </p:nvSpPr>
        <p:spPr>
          <a:xfrm>
            <a:off x="457200" y="76200"/>
            <a:ext cx="8229600"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LMP-G Road Map</a:t>
            </a:r>
            <a:endParaRPr lang="en-US" dirty="0"/>
          </a:p>
        </p:txBody>
      </p:sp>
      <p:grpSp>
        <p:nvGrpSpPr>
          <p:cNvPr id="20" name="Group 19"/>
          <p:cNvGrpSpPr/>
          <p:nvPr/>
        </p:nvGrpSpPr>
        <p:grpSpPr>
          <a:xfrm>
            <a:off x="5896466" y="2112020"/>
            <a:ext cx="609600" cy="523220"/>
            <a:chOff x="8077200" y="2059314"/>
            <a:chExt cx="609600" cy="523220"/>
          </a:xfrm>
        </p:grpSpPr>
        <p:cxnSp>
          <p:nvCxnSpPr>
            <p:cNvPr id="6" name="Straight Connector 5"/>
            <p:cNvCxnSpPr/>
            <p:nvPr/>
          </p:nvCxnSpPr>
          <p:spPr>
            <a:xfrm>
              <a:off x="8077200" y="2383557"/>
              <a:ext cx="152400" cy="198977"/>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8229600" y="2059314"/>
              <a:ext cx="457200" cy="52322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077200" y="2383557"/>
              <a:ext cx="152400" cy="99488"/>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8229600" y="2059314"/>
              <a:ext cx="457200" cy="423731"/>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21" name="Action Button: Help 20">
            <a:hlinkClick r:id="" action="ppaction://noaction" highlightClick="1"/>
          </p:cNvPr>
          <p:cNvSpPr/>
          <p:nvPr/>
        </p:nvSpPr>
        <p:spPr>
          <a:xfrm>
            <a:off x="228600" y="2895600"/>
            <a:ext cx="1600200" cy="1828800"/>
          </a:xfrm>
          <a:prstGeom prst="actionButtonHelp">
            <a:avLst/>
          </a:prstGeom>
          <a:solidFill>
            <a:schemeClr val="accent1">
              <a:alpha val="5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538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1143000"/>
          </a:xfrm>
        </p:spPr>
        <p:txBody>
          <a:bodyPr rtlCol="0">
            <a:normAutofit fontScale="90000"/>
          </a:bodyPr>
          <a:lstStyle/>
          <a:p>
            <a:pPr fontAlgn="auto">
              <a:spcAft>
                <a:spcPts val="0"/>
              </a:spcAft>
              <a:defRPr/>
            </a:pPr>
            <a:r>
              <a:rPr lang="en-US" dirty="0" smtClean="0"/>
              <a:t>The DR potential of residential customers</a:t>
            </a:r>
            <a:endParaRPr lang="en-US" dirty="0"/>
          </a:p>
        </p:txBody>
      </p:sp>
      <p:sp>
        <p:nvSpPr>
          <p:cNvPr id="3" name="Content Placeholder 2"/>
          <p:cNvSpPr>
            <a:spLocks noGrp="1"/>
          </p:cNvSpPr>
          <p:nvPr>
            <p:ph idx="1"/>
          </p:nvPr>
        </p:nvSpPr>
        <p:spPr>
          <a:xfrm>
            <a:off x="76200" y="5761037"/>
            <a:ext cx="8915400" cy="1096963"/>
          </a:xfrm>
        </p:spPr>
        <p:txBody>
          <a:bodyPr rtlCol="0">
            <a:normAutofit/>
          </a:bodyPr>
          <a:lstStyle/>
          <a:p>
            <a:pPr marL="457200" lvl="1" indent="0" fontAlgn="auto">
              <a:spcAft>
                <a:spcPts val="0"/>
              </a:spcAft>
              <a:buNone/>
              <a:defRPr/>
            </a:pPr>
            <a:r>
              <a:rPr lang="en-US" dirty="0" smtClean="0">
                <a:solidFill>
                  <a:srgbClr val="FF0000"/>
                </a:solidFill>
              </a:rPr>
              <a:t>~5.9 million competitive residential customers remain untapped</a:t>
            </a:r>
          </a:p>
        </p:txBody>
      </p:sp>
      <p:sp>
        <p:nvSpPr>
          <p:cNvPr id="6" name="Content Placeholder 2"/>
          <p:cNvSpPr txBox="1">
            <a:spLocks/>
          </p:cNvSpPr>
          <p:nvPr/>
        </p:nvSpPr>
        <p:spPr>
          <a:xfrm>
            <a:off x="228600" y="1066800"/>
            <a:ext cx="8915400" cy="1096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1" indent="0">
              <a:buFont typeface="Arial" pitchFamily="34" charset="0"/>
              <a:buNone/>
              <a:defRPr/>
            </a:pPr>
            <a:r>
              <a:rPr lang="en-US" dirty="0" smtClean="0"/>
              <a:t>2013 Price Responsive Load Study</a:t>
            </a:r>
          </a:p>
        </p:txBody>
      </p:sp>
      <p:graphicFrame>
        <p:nvGraphicFramePr>
          <p:cNvPr id="7" name="Table 6"/>
          <p:cNvGraphicFramePr>
            <a:graphicFrameLocks noGrp="1"/>
          </p:cNvGraphicFramePr>
          <p:nvPr>
            <p:extLst>
              <p:ext uri="{D42A27DB-BD31-4B8C-83A1-F6EECF244321}">
                <p14:modId xmlns:p14="http://schemas.microsoft.com/office/powerpoint/2010/main" val="3110662447"/>
              </p:ext>
            </p:extLst>
          </p:nvPr>
        </p:nvGraphicFramePr>
        <p:xfrm>
          <a:off x="304800" y="1671438"/>
          <a:ext cx="8459535" cy="3891162"/>
        </p:xfrm>
        <a:graphic>
          <a:graphicData uri="http://schemas.openxmlformats.org/drawingml/2006/table">
            <a:tbl>
              <a:tblPr firstRow="1" bandRow="1">
                <a:tableStyleId>{7DF18680-E054-41AD-8BC1-D1AEF772440D}</a:tableStyleId>
              </a:tblPr>
              <a:tblGrid>
                <a:gridCol w="2486916"/>
                <a:gridCol w="1708352"/>
                <a:gridCol w="4264267"/>
              </a:tblGrid>
              <a:tr h="507672">
                <a:tc>
                  <a:txBody>
                    <a:bodyPr/>
                    <a:lstStyle/>
                    <a:p>
                      <a:r>
                        <a:rPr lang="en-US" sz="1400" dirty="0" smtClean="0">
                          <a:solidFill>
                            <a:schemeClr val="tx1"/>
                          </a:solidFill>
                        </a:rPr>
                        <a:t>DR Type</a:t>
                      </a:r>
                      <a:endParaRPr lang="en-US" sz="1400" dirty="0">
                        <a:solidFill>
                          <a:schemeClr val="tx1"/>
                        </a:solidFill>
                      </a:endParaRPr>
                    </a:p>
                  </a:txBody>
                  <a:tcPr anchor="ctr"/>
                </a:tc>
                <a:tc>
                  <a:txBody>
                    <a:bodyPr/>
                    <a:lstStyle/>
                    <a:p>
                      <a:pPr algn="ctr"/>
                      <a:r>
                        <a:rPr lang="en-US" sz="1400" dirty="0" smtClean="0">
                          <a:solidFill>
                            <a:schemeClr val="tx1"/>
                          </a:solidFill>
                        </a:rPr>
                        <a:t>Residential Participants*</a:t>
                      </a:r>
                      <a:endParaRPr lang="en-US" sz="1400" dirty="0">
                        <a:solidFill>
                          <a:schemeClr val="tx1"/>
                        </a:solidFill>
                      </a:endParaRPr>
                    </a:p>
                  </a:txBody>
                  <a:tcPr anchor="ctr"/>
                </a:tc>
                <a:tc>
                  <a:txBody>
                    <a:bodyPr/>
                    <a:lstStyle/>
                    <a:p>
                      <a:r>
                        <a:rPr lang="en-US" sz="1400" dirty="0" smtClean="0">
                          <a:solidFill>
                            <a:schemeClr val="tx1"/>
                          </a:solidFill>
                        </a:rPr>
                        <a:t>Barriers</a:t>
                      </a:r>
                      <a:endParaRPr lang="en-US" sz="1400" dirty="0">
                        <a:solidFill>
                          <a:schemeClr val="tx1"/>
                        </a:solidFill>
                      </a:endParaRPr>
                    </a:p>
                  </a:txBody>
                  <a:tcPr anchor="ctr"/>
                </a:tc>
              </a:tr>
              <a:tr h="409748">
                <a:tc>
                  <a:txBody>
                    <a:bodyPr/>
                    <a:lstStyle/>
                    <a:p>
                      <a:r>
                        <a:rPr lang="en-US" sz="1400" dirty="0" smtClean="0"/>
                        <a:t>Retail Real-time Pricing</a:t>
                      </a:r>
                      <a:endParaRPr lang="en-US" sz="1400" dirty="0"/>
                    </a:p>
                  </a:txBody>
                  <a:tcPr anchor="ctr"/>
                </a:tc>
                <a:tc>
                  <a:txBody>
                    <a:bodyPr/>
                    <a:lstStyle/>
                    <a:p>
                      <a:pPr algn="ctr"/>
                      <a:r>
                        <a:rPr lang="en-US" sz="1400" dirty="0" smtClean="0"/>
                        <a:t>164</a:t>
                      </a:r>
                      <a:r>
                        <a:rPr lang="en-US" sz="1400" baseline="30000" dirty="0" smtClean="0"/>
                        <a:t>1</a:t>
                      </a:r>
                      <a:endParaRPr lang="en-US" sz="1400" baseline="30000" dirty="0"/>
                    </a:p>
                  </a:txBody>
                  <a:tcPr anchor="ctr"/>
                </a:tc>
                <a:tc>
                  <a:txBody>
                    <a:bodyPr/>
                    <a:lstStyle/>
                    <a:p>
                      <a:r>
                        <a:rPr lang="en-US" sz="1400" dirty="0" smtClean="0"/>
                        <a:t>REP</a:t>
                      </a:r>
                      <a:r>
                        <a:rPr lang="en-US" sz="1400" baseline="0" dirty="0" smtClean="0"/>
                        <a:t> billing system upgrades</a:t>
                      </a:r>
                      <a:endParaRPr lang="en-US" sz="1400" dirty="0"/>
                    </a:p>
                  </a:txBody>
                  <a:tcPr anchor="ctr"/>
                </a:tc>
              </a:tr>
              <a:tr h="409748">
                <a:tc>
                  <a:txBody>
                    <a:bodyPr/>
                    <a:lstStyle/>
                    <a:p>
                      <a:r>
                        <a:rPr lang="en-US" sz="1400" dirty="0" smtClean="0"/>
                        <a:t>Retail “Other</a:t>
                      </a:r>
                      <a:r>
                        <a:rPr lang="en-US" sz="1400" baseline="0" dirty="0" smtClean="0"/>
                        <a:t> Load Control</a:t>
                      </a:r>
                      <a:r>
                        <a:rPr lang="en-US" sz="1400" dirty="0" smtClean="0"/>
                        <a:t>”</a:t>
                      </a:r>
                      <a:endParaRPr lang="en-US" sz="1400" dirty="0"/>
                    </a:p>
                  </a:txBody>
                  <a:tcPr anchor="ctr"/>
                </a:tc>
                <a:tc>
                  <a:txBody>
                    <a:bodyPr/>
                    <a:lstStyle/>
                    <a:p>
                      <a:pPr algn="ctr"/>
                      <a:r>
                        <a:rPr lang="en-US" sz="1400" dirty="0" smtClean="0"/>
                        <a:t>10,071</a:t>
                      </a:r>
                      <a:r>
                        <a:rPr lang="en-US" sz="1400" baseline="30000" dirty="0" smtClean="0"/>
                        <a:t>1</a:t>
                      </a:r>
                      <a:endParaRPr lang="en-US" sz="1400" dirty="0"/>
                    </a:p>
                  </a:txBody>
                  <a:tcPr anchor="ctr"/>
                </a:tc>
                <a:tc>
                  <a:txBody>
                    <a:bodyPr/>
                    <a:lstStyle/>
                    <a:p>
                      <a:r>
                        <a:rPr lang="en-US" sz="1400" dirty="0" smtClean="0"/>
                        <a:t>Cost of DR infrastructure</a:t>
                      </a:r>
                      <a:endParaRPr lang="en-US" sz="1400" dirty="0"/>
                    </a:p>
                  </a:txBody>
                  <a:tcPr anchor="ctr"/>
                </a:tc>
              </a:tr>
              <a:tr h="507672">
                <a:tc>
                  <a:txBody>
                    <a:bodyPr/>
                    <a:lstStyle/>
                    <a:p>
                      <a:r>
                        <a:rPr lang="en-US" sz="1400" dirty="0" smtClean="0"/>
                        <a:t>Retail Peak Rebate</a:t>
                      </a:r>
                      <a:endParaRPr lang="en-US" sz="1400" dirty="0"/>
                    </a:p>
                  </a:txBody>
                  <a:tcPr anchor="ctr"/>
                </a:tc>
                <a:tc>
                  <a:txBody>
                    <a:bodyPr/>
                    <a:lstStyle/>
                    <a:p>
                      <a:pPr algn="ctr"/>
                      <a:r>
                        <a:rPr lang="en-US" sz="1400" dirty="0" smtClean="0"/>
                        <a:t>1,652</a:t>
                      </a:r>
                      <a:r>
                        <a:rPr lang="en-US" sz="1400" baseline="30000" dirty="0" smtClean="0"/>
                        <a:t>1</a:t>
                      </a:r>
                      <a:endParaRPr lang="en-US" sz="1400" dirty="0"/>
                    </a:p>
                  </a:txBody>
                  <a:tcPr anchor="ctr"/>
                </a:tc>
                <a:tc>
                  <a:txBody>
                    <a:bodyPr/>
                    <a:lstStyle/>
                    <a:p>
                      <a:r>
                        <a:rPr lang="en-US" sz="1400" dirty="0" smtClean="0"/>
                        <a:t>Accuracy of individual customer baselines; </a:t>
                      </a:r>
                      <a:br>
                        <a:rPr lang="en-US" sz="1400" dirty="0" smtClean="0"/>
                      </a:br>
                      <a:r>
                        <a:rPr lang="en-US" sz="1400" dirty="0" smtClean="0"/>
                        <a:t>REP</a:t>
                      </a:r>
                      <a:r>
                        <a:rPr lang="en-US" sz="1400" baseline="0" dirty="0" smtClean="0"/>
                        <a:t> billing system upgrades</a:t>
                      </a:r>
                      <a:endParaRPr lang="en-US" sz="1400" dirty="0"/>
                    </a:p>
                  </a:txBody>
                  <a:tcPr anchor="ctr"/>
                </a:tc>
              </a:tr>
              <a:tr h="409748">
                <a:tc>
                  <a:txBody>
                    <a:bodyPr/>
                    <a:lstStyle/>
                    <a:p>
                      <a:r>
                        <a:rPr lang="en-US" sz="1400" dirty="0" smtClean="0"/>
                        <a:t>Retail TOU</a:t>
                      </a:r>
                      <a:endParaRPr lang="en-US" sz="1400" dirty="0"/>
                    </a:p>
                  </a:txBody>
                  <a:tcPr anchor="ctr"/>
                </a:tc>
                <a:tc>
                  <a:txBody>
                    <a:bodyPr/>
                    <a:lstStyle/>
                    <a:p>
                      <a:pPr algn="ctr"/>
                      <a:r>
                        <a:rPr lang="en-US" sz="1400" dirty="0" smtClean="0"/>
                        <a:t>117,623</a:t>
                      </a:r>
                      <a:r>
                        <a:rPr lang="en-US" sz="1400" baseline="30000" dirty="0" smtClean="0"/>
                        <a:t>1</a:t>
                      </a:r>
                      <a:endParaRPr lang="en-US" sz="1400" dirty="0"/>
                    </a:p>
                  </a:txBody>
                  <a:tcPr anchor="ctr"/>
                </a:tc>
                <a:tc>
                  <a:txBody>
                    <a:bodyPr/>
                    <a:lstStyle/>
                    <a:p>
                      <a:r>
                        <a:rPr lang="en-US" sz="1400" dirty="0" smtClean="0"/>
                        <a:t>REP billing system upgrades</a:t>
                      </a:r>
                      <a:endParaRPr lang="en-US" sz="1400" dirty="0"/>
                    </a:p>
                  </a:txBody>
                  <a:tcPr anchor="ctr"/>
                </a:tc>
              </a:tr>
              <a:tr h="484330">
                <a:tc>
                  <a:txBody>
                    <a:bodyPr/>
                    <a:lstStyle/>
                    <a:p>
                      <a:r>
                        <a:rPr lang="en-US" sz="1400" dirty="0" smtClean="0"/>
                        <a:t>Weather-Sensitive</a:t>
                      </a:r>
                      <a:r>
                        <a:rPr lang="en-US" sz="1400" baseline="0" dirty="0" smtClean="0"/>
                        <a:t> </a:t>
                      </a:r>
                      <a:r>
                        <a:rPr lang="en-US" sz="1400" dirty="0" smtClean="0"/>
                        <a:t>ERS</a:t>
                      </a:r>
                      <a:endParaRPr lang="en-US" sz="1400" dirty="0"/>
                    </a:p>
                  </a:txBody>
                  <a:tcPr anchor="ctr"/>
                </a:tc>
                <a:tc>
                  <a:txBody>
                    <a:bodyPr/>
                    <a:lstStyle/>
                    <a:p>
                      <a:pPr algn="ctr"/>
                      <a:r>
                        <a:rPr lang="en-US" sz="1400" dirty="0" smtClean="0"/>
                        <a:t>60,098</a:t>
                      </a:r>
                      <a:r>
                        <a:rPr lang="en-US" sz="1400" baseline="30000" dirty="0" smtClean="0"/>
                        <a:t>2</a:t>
                      </a:r>
                      <a:endParaRPr lang="en-US" sz="1400" baseline="30000" dirty="0"/>
                    </a:p>
                  </a:txBody>
                  <a:tcPr anchor="ctr"/>
                </a:tc>
                <a:tc>
                  <a:txBody>
                    <a:bodyPr/>
                    <a:lstStyle/>
                    <a:p>
                      <a:r>
                        <a:rPr lang="en-US" sz="1400" dirty="0" smtClean="0"/>
                        <a:t>Cost of DR/QSE infrastructure</a:t>
                      </a:r>
                      <a:endParaRPr lang="en-US" sz="1400" dirty="0"/>
                    </a:p>
                  </a:txBody>
                  <a:tcPr anchor="ctr"/>
                </a:tc>
              </a:tr>
              <a:tr h="409748">
                <a:tc>
                  <a:txBody>
                    <a:bodyPr/>
                    <a:lstStyle/>
                    <a:p>
                      <a:r>
                        <a:rPr lang="en-US" sz="1400" dirty="0" smtClean="0"/>
                        <a:t>Ancillary Services</a:t>
                      </a:r>
                      <a:endParaRPr lang="en-US" sz="1400" dirty="0"/>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0</a:t>
                      </a:r>
                      <a:r>
                        <a:rPr lang="en-US" sz="1400" baseline="30000" dirty="0" smtClean="0"/>
                        <a:t>2</a:t>
                      </a:r>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Cost of DR/QSE infrastructure including</a:t>
                      </a:r>
                      <a:r>
                        <a:rPr lang="en-US" sz="1400" baseline="0" dirty="0" smtClean="0"/>
                        <a:t> telemetry</a:t>
                      </a:r>
                      <a:endParaRPr lang="en-US" sz="1400" dirty="0" smtClean="0"/>
                    </a:p>
                  </a:txBody>
                  <a:tcPr anchor="ctr"/>
                </a:tc>
              </a:tr>
              <a:tr h="507672">
                <a:tc>
                  <a:txBody>
                    <a:bodyPr/>
                    <a:lstStyle/>
                    <a:p>
                      <a:r>
                        <a:rPr lang="en-US" sz="1400" dirty="0" smtClean="0"/>
                        <a:t>Loads in SCED</a:t>
                      </a:r>
                      <a:endParaRPr lang="en-US" sz="1400" dirty="0"/>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0</a:t>
                      </a:r>
                      <a:r>
                        <a:rPr lang="en-US" sz="1400" baseline="30000" dirty="0" smtClean="0"/>
                        <a:t>2</a:t>
                      </a:r>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Cost of DR/QSE infrastructure including telemetry</a:t>
                      </a:r>
                      <a:r>
                        <a:rPr lang="en-US" sz="1400" baseline="0" dirty="0" smtClean="0"/>
                        <a:t>; </a:t>
                      </a:r>
                      <a:r>
                        <a:rPr lang="en-US" sz="1400" dirty="0" smtClean="0"/>
                        <a:t>5-minute</a:t>
                      </a:r>
                      <a:r>
                        <a:rPr lang="en-US" sz="1400" baseline="0" dirty="0" smtClean="0"/>
                        <a:t> incremental DR in both directions not suitable for blocky loads; limited to LSE QSEs</a:t>
                      </a:r>
                      <a:endParaRPr lang="en-US" sz="1400" dirty="0"/>
                    </a:p>
                  </a:txBody>
                  <a:tcPr anchor="ctr"/>
                </a:tc>
              </a:tr>
            </a:tbl>
          </a:graphicData>
        </a:graphic>
      </p:graphicFrame>
    </p:spTree>
    <p:extLst>
      <p:ext uri="{BB962C8B-B14F-4D97-AF65-F5344CB8AC3E}">
        <p14:creationId xmlns:p14="http://schemas.microsoft.com/office/powerpoint/2010/main" val="1148217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1143000"/>
          </a:xfrm>
        </p:spPr>
        <p:txBody>
          <a:bodyPr rtlCol="0">
            <a:normAutofit fontScale="90000"/>
          </a:bodyPr>
          <a:lstStyle/>
          <a:p>
            <a:pPr fontAlgn="auto">
              <a:spcAft>
                <a:spcPts val="0"/>
              </a:spcAft>
              <a:defRPr/>
            </a:pPr>
            <a:r>
              <a:rPr lang="en-US" dirty="0" smtClean="0"/>
              <a:t>The DR potential of residential customers</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066800"/>
            <a:ext cx="8712801" cy="533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ight Arrow 4"/>
          <p:cNvSpPr/>
          <p:nvPr/>
        </p:nvSpPr>
        <p:spPr>
          <a:xfrm rot="1320691">
            <a:off x="2639494" y="1556989"/>
            <a:ext cx="1295400" cy="76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48643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Pecan Street Research</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7</a:t>
            </a:fld>
            <a:endParaRPr lang="en-US"/>
          </a:p>
        </p:txBody>
      </p:sp>
      <p:sp>
        <p:nvSpPr>
          <p:cNvPr id="5" name="TextBox 4"/>
          <p:cNvSpPr txBox="1"/>
          <p:nvPr/>
        </p:nvSpPr>
        <p:spPr>
          <a:xfrm>
            <a:off x="0" y="1155918"/>
            <a:ext cx="9144000" cy="1815882"/>
          </a:xfrm>
          <a:prstGeom prst="rect">
            <a:avLst/>
          </a:prstGeom>
          <a:noFill/>
        </p:spPr>
        <p:txBody>
          <a:bodyPr wrap="square" rtlCol="0">
            <a:spAutoFit/>
          </a:bodyPr>
          <a:lstStyle/>
          <a:p>
            <a:r>
              <a:rPr lang="en-US" sz="1600" dirty="0"/>
              <a:t>In a studied sample of 40 homes in </a:t>
            </a:r>
            <a:r>
              <a:rPr lang="en-US" sz="1600" dirty="0" smtClean="0"/>
              <a:t>Austin, Texas </a:t>
            </a:r>
            <a:r>
              <a:rPr lang="en-US" sz="1600" dirty="0"/>
              <a:t>for the period June 1 – August </a:t>
            </a:r>
            <a:r>
              <a:rPr lang="en-US" sz="1600" dirty="0" smtClean="0"/>
              <a:t>31, 2013</a:t>
            </a:r>
            <a:r>
              <a:rPr lang="en-US" sz="1600" dirty="0"/>
              <a:t>, these measurements were </a:t>
            </a:r>
            <a:r>
              <a:rPr lang="en-US" sz="1600" dirty="0" smtClean="0"/>
              <a:t>observed:  </a:t>
            </a:r>
          </a:p>
          <a:p>
            <a:pPr marL="285750" indent="-285750">
              <a:buFont typeface="Arial" pitchFamily="34" charset="0"/>
              <a:buChar char="•"/>
            </a:pPr>
            <a:r>
              <a:rPr lang="en-US" sz="1600" dirty="0" smtClean="0"/>
              <a:t>Electricity </a:t>
            </a:r>
            <a:r>
              <a:rPr lang="en-US" sz="1600" dirty="0"/>
              <a:t>used for HVAC accounted, </a:t>
            </a:r>
            <a:r>
              <a:rPr lang="en-US" sz="1600" dirty="0" smtClean="0"/>
              <a:t>on average</a:t>
            </a:r>
            <a:r>
              <a:rPr lang="en-US" sz="1600" dirty="0"/>
              <a:t>, for </a:t>
            </a:r>
            <a:r>
              <a:rPr lang="en-US" sz="1600" dirty="0" smtClean="0"/>
              <a:t>66 percent </a:t>
            </a:r>
            <a:r>
              <a:rPr lang="en-US" sz="1600" dirty="0"/>
              <a:t>of the entire </a:t>
            </a:r>
            <a:r>
              <a:rPr lang="en-US" sz="1600" dirty="0" smtClean="0"/>
              <a:t>home’s daily </a:t>
            </a:r>
            <a:r>
              <a:rPr lang="en-US" sz="1600" dirty="0"/>
              <a:t>electricity </a:t>
            </a:r>
            <a:r>
              <a:rPr lang="en-US" sz="1600" dirty="0" smtClean="0"/>
              <a:t>use.</a:t>
            </a:r>
          </a:p>
          <a:p>
            <a:pPr marL="285750" indent="-285750">
              <a:buFont typeface="Arial" pitchFamily="34" charset="0"/>
              <a:buChar char="•"/>
            </a:pPr>
            <a:r>
              <a:rPr lang="en-US" sz="1600" dirty="0" smtClean="0"/>
              <a:t>During </a:t>
            </a:r>
            <a:r>
              <a:rPr lang="en-US" sz="1600" dirty="0"/>
              <a:t>peak demand hours (3-7 pm), </a:t>
            </a:r>
            <a:r>
              <a:rPr lang="en-US" sz="1600" dirty="0" smtClean="0"/>
              <a:t>the portion </a:t>
            </a:r>
            <a:r>
              <a:rPr lang="en-US" sz="1600" dirty="0"/>
              <a:t>of electricity used for </a:t>
            </a:r>
            <a:r>
              <a:rPr lang="en-US" sz="1600" dirty="0" smtClean="0"/>
              <a:t>HVAC averaged </a:t>
            </a:r>
            <a:r>
              <a:rPr lang="en-US" sz="1600" dirty="0"/>
              <a:t>73 </a:t>
            </a:r>
            <a:r>
              <a:rPr lang="en-US" sz="1600" dirty="0" smtClean="0"/>
              <a:t>percent.</a:t>
            </a:r>
          </a:p>
          <a:p>
            <a:pPr marL="285750" indent="-285750">
              <a:buFont typeface="Arial" pitchFamily="34" charset="0"/>
              <a:buChar char="•"/>
            </a:pPr>
            <a:r>
              <a:rPr lang="en-US" sz="1600" dirty="0" smtClean="0"/>
              <a:t>The </a:t>
            </a:r>
            <a:r>
              <a:rPr lang="en-US" sz="1600" dirty="0"/>
              <a:t>portion of </a:t>
            </a:r>
            <a:r>
              <a:rPr lang="en-US" sz="1600" i="1" dirty="0"/>
              <a:t>discretionary </a:t>
            </a:r>
            <a:r>
              <a:rPr lang="en-US" sz="1600" dirty="0" smtClean="0"/>
              <a:t>home electricity </a:t>
            </a:r>
            <a:r>
              <a:rPr lang="en-US" sz="1600" dirty="0"/>
              <a:t>used for HVAC averaged </a:t>
            </a:r>
            <a:r>
              <a:rPr lang="en-US" sz="1600" dirty="0" smtClean="0"/>
              <a:t>81 percent.</a:t>
            </a:r>
          </a:p>
          <a:p>
            <a:pPr marL="285750" indent="-285750">
              <a:buFont typeface="Arial" pitchFamily="34" charset="0"/>
              <a:buChar char="•"/>
            </a:pPr>
            <a:r>
              <a:rPr lang="en-US" sz="1600" dirty="0" smtClean="0"/>
              <a:t>During </a:t>
            </a:r>
            <a:r>
              <a:rPr lang="en-US" sz="1600" dirty="0"/>
              <a:t>peak demand hours, the portion </a:t>
            </a:r>
            <a:r>
              <a:rPr lang="en-US" sz="1600" dirty="0" smtClean="0"/>
              <a:t>of </a:t>
            </a:r>
            <a:r>
              <a:rPr lang="en-US" sz="1600" i="1" dirty="0" smtClean="0"/>
              <a:t>discretionary </a:t>
            </a:r>
            <a:r>
              <a:rPr lang="en-US" sz="1600" dirty="0"/>
              <a:t>home electricity use for </a:t>
            </a:r>
            <a:r>
              <a:rPr lang="en-US" sz="1600" dirty="0" smtClean="0"/>
              <a:t>HVAC averaged 82 percent.</a:t>
            </a:r>
            <a:endParaRPr lang="en-US" sz="16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764979"/>
            <a:ext cx="7162800" cy="39059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76200" y="6627168"/>
            <a:ext cx="8382001" cy="230832"/>
          </a:xfrm>
          <a:prstGeom prst="rect">
            <a:avLst/>
          </a:prstGeom>
          <a:noFill/>
        </p:spPr>
        <p:txBody>
          <a:bodyPr wrap="square" rtlCol="0">
            <a:spAutoFit/>
          </a:bodyPr>
          <a:lstStyle/>
          <a:p>
            <a:r>
              <a:rPr lang="en-US" sz="900" dirty="0"/>
              <a:t>http://www.pecanstreet.org/2014/05/ac-accounts-for-23-of-home-summer-electric-use-over-80-of-discretionary-electric-use-in-texas-research-trial/</a:t>
            </a:r>
          </a:p>
        </p:txBody>
      </p:sp>
    </p:spTree>
    <p:extLst>
      <p:ext uri="{BB962C8B-B14F-4D97-AF65-F5344CB8AC3E}">
        <p14:creationId xmlns:p14="http://schemas.microsoft.com/office/powerpoint/2010/main" val="2512695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LRISv2 Subgroup Direction</a:t>
            </a:r>
            <a:endParaRPr lang="en-US" dirty="0"/>
          </a:p>
        </p:txBody>
      </p:sp>
      <p:sp>
        <p:nvSpPr>
          <p:cNvPr id="3" name="Content Placeholder 2"/>
          <p:cNvSpPr>
            <a:spLocks noGrp="1"/>
          </p:cNvSpPr>
          <p:nvPr>
            <p:ph idx="1"/>
          </p:nvPr>
        </p:nvSpPr>
        <p:spPr>
          <a:xfrm>
            <a:off x="457200" y="1524000"/>
            <a:ext cx="8229600" cy="5105400"/>
          </a:xfrm>
        </p:spPr>
        <p:txBody>
          <a:bodyPr>
            <a:normAutofit fontScale="77500" lnSpcReduction="20000"/>
          </a:bodyPr>
          <a:lstStyle/>
          <a:p>
            <a:r>
              <a:rPr lang="en-US" dirty="0" smtClean="0"/>
              <a:t>Significant concerns remain with implementation of LMP-VG that are mostly resolved with LMP-Proxy $</a:t>
            </a:r>
            <a:r>
              <a:rPr lang="en-US" dirty="0"/>
              <a:t>G</a:t>
            </a:r>
            <a:r>
              <a:rPr lang="en-US" dirty="0" smtClean="0"/>
              <a:t>.</a:t>
            </a:r>
          </a:p>
          <a:p>
            <a:pPr lvl="1"/>
            <a:r>
              <a:rPr lang="en-US" dirty="0" smtClean="0"/>
              <a:t>LMP-VG </a:t>
            </a:r>
            <a:r>
              <a:rPr lang="en-US" dirty="0" smtClean="0">
                <a:solidFill>
                  <a:srgbClr val="FF0000"/>
                </a:solidFill>
              </a:rPr>
              <a:t>could enable </a:t>
            </a:r>
            <a:r>
              <a:rPr lang="en-US" dirty="0" smtClean="0"/>
              <a:t>LSEs to bill customers for consumption that didn’t occur.  PUCT action likely required.</a:t>
            </a:r>
          </a:p>
          <a:p>
            <a:pPr lvl="1"/>
            <a:r>
              <a:rPr lang="en-US" dirty="0" smtClean="0"/>
              <a:t>LMP-VG presumably targets larger </a:t>
            </a:r>
            <a:r>
              <a:rPr lang="en-US" dirty="0" smtClean="0">
                <a:solidFill>
                  <a:srgbClr val="FF0000"/>
                </a:solidFill>
              </a:rPr>
              <a:t>Loads </a:t>
            </a:r>
            <a:r>
              <a:rPr lang="en-US" dirty="0" smtClean="0"/>
              <a:t>which may be interested in other ERCOT programs (i.e. ERS, </a:t>
            </a:r>
            <a:r>
              <a:rPr lang="en-US" dirty="0" smtClean="0">
                <a:solidFill>
                  <a:srgbClr val="FF0000"/>
                </a:solidFill>
              </a:rPr>
              <a:t>RRS</a:t>
            </a:r>
            <a:r>
              <a:rPr lang="en-US" dirty="0" smtClean="0"/>
              <a:t>).</a:t>
            </a:r>
          </a:p>
          <a:p>
            <a:pPr lvl="1"/>
            <a:r>
              <a:rPr lang="en-US" dirty="0" smtClean="0"/>
              <a:t>It isn’t clear that there is enough of a market need to spend time on this path.</a:t>
            </a:r>
          </a:p>
          <a:p>
            <a:r>
              <a:rPr lang="en-US" dirty="0" smtClean="0"/>
              <a:t>Fixed price customers (including most of residential market), and their HVAC load, </a:t>
            </a:r>
            <a:r>
              <a:rPr lang="en-US" dirty="0"/>
              <a:t>represent the most potential for price responsive load </a:t>
            </a:r>
            <a:r>
              <a:rPr lang="en-US" dirty="0" smtClean="0"/>
              <a:t>capability.</a:t>
            </a:r>
          </a:p>
          <a:p>
            <a:r>
              <a:rPr lang="en-US" b="1" u="sng" dirty="0" smtClean="0"/>
              <a:t>Therefore, LRISv2 Subgroup has discussed focusing the second phase of Loads in SCED on fixed price customers (most residential) and implementation of LMP-Proxy $G.</a:t>
            </a:r>
          </a:p>
          <a:p>
            <a:pPr lvl="1"/>
            <a:r>
              <a:rPr lang="en-US" dirty="0" smtClean="0"/>
              <a:t>We’ll have our hands full with this direction (see next slide).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730637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991600" cy="1143000"/>
          </a:xfrm>
        </p:spPr>
        <p:txBody>
          <a:bodyPr>
            <a:normAutofit fontScale="90000"/>
          </a:bodyPr>
          <a:lstStyle/>
          <a:p>
            <a:r>
              <a:rPr lang="en-US" dirty="0" smtClean="0"/>
              <a:t>LMP- Proxy $G Policy and Design Decisions</a:t>
            </a:r>
            <a:endParaRPr lang="en-US" dirty="0"/>
          </a:p>
        </p:txBody>
      </p:sp>
      <p:sp>
        <p:nvSpPr>
          <p:cNvPr id="3" name="Content Placeholder 2"/>
          <p:cNvSpPr>
            <a:spLocks noGrp="1"/>
          </p:cNvSpPr>
          <p:nvPr>
            <p:ph idx="1"/>
          </p:nvPr>
        </p:nvSpPr>
        <p:spPr>
          <a:xfrm>
            <a:off x="457200" y="1219200"/>
            <a:ext cx="8229600" cy="5486400"/>
          </a:xfrm>
        </p:spPr>
        <p:txBody>
          <a:bodyPr>
            <a:normAutofit fontScale="77500" lnSpcReduction="20000"/>
          </a:bodyPr>
          <a:lstStyle/>
          <a:p>
            <a:r>
              <a:rPr lang="en-US" sz="2800" dirty="0"/>
              <a:t>Methodology to determine Proxy $G</a:t>
            </a:r>
          </a:p>
          <a:p>
            <a:pPr lvl="1"/>
            <a:r>
              <a:rPr lang="en-US" sz="2400" dirty="0" smtClean="0"/>
              <a:t>What is Proxy $G? Next slide.</a:t>
            </a:r>
            <a:endParaRPr lang="en-US" sz="2400" dirty="0"/>
          </a:p>
          <a:p>
            <a:pPr lvl="1"/>
            <a:r>
              <a:rPr lang="en-US" sz="2400" dirty="0" smtClean="0"/>
              <a:t>How to determine Proxy $G? POLR rates.</a:t>
            </a:r>
            <a:endParaRPr lang="en-US" sz="2400" dirty="0"/>
          </a:p>
          <a:p>
            <a:r>
              <a:rPr lang="en-US" sz="2800" dirty="0" smtClean="0">
                <a:solidFill>
                  <a:srgbClr val="FF0000"/>
                </a:solidFill>
              </a:rPr>
              <a:t>Process </a:t>
            </a:r>
            <a:r>
              <a:rPr lang="en-US" sz="2800" dirty="0">
                <a:solidFill>
                  <a:srgbClr val="FF0000"/>
                </a:solidFill>
              </a:rPr>
              <a:t>to qualify LRISv2 ALRs.</a:t>
            </a:r>
          </a:p>
          <a:p>
            <a:pPr lvl="1"/>
            <a:r>
              <a:rPr lang="en-US" sz="2400" dirty="0" smtClean="0">
                <a:solidFill>
                  <a:srgbClr val="FF0000"/>
                </a:solidFill>
              </a:rPr>
              <a:t>What retail rates are compatible with LMP-$G objective?</a:t>
            </a:r>
          </a:p>
          <a:p>
            <a:pPr lvl="1"/>
            <a:r>
              <a:rPr lang="en-US" sz="2400" dirty="0" smtClean="0">
                <a:solidFill>
                  <a:srgbClr val="FF0000"/>
                </a:solidFill>
              </a:rPr>
              <a:t>How to identify the rates and the corresponding ESIIDs?</a:t>
            </a:r>
          </a:p>
          <a:p>
            <a:pPr lvl="1"/>
            <a:r>
              <a:rPr lang="en-US" sz="2400" dirty="0" smtClean="0">
                <a:solidFill>
                  <a:srgbClr val="FF0000"/>
                </a:solidFill>
              </a:rPr>
              <a:t>Define customer rate </a:t>
            </a:r>
            <a:r>
              <a:rPr lang="en-US" sz="2400" dirty="0">
                <a:solidFill>
                  <a:srgbClr val="FF0000"/>
                </a:solidFill>
              </a:rPr>
              <a:t>composition to qualify for LRISv2 as an ALR</a:t>
            </a:r>
            <a:r>
              <a:rPr lang="en-US" sz="2400" dirty="0" smtClean="0">
                <a:solidFill>
                  <a:srgbClr val="FF0000"/>
                </a:solidFill>
              </a:rPr>
              <a:t>.</a:t>
            </a:r>
          </a:p>
          <a:p>
            <a:pPr lvl="1"/>
            <a:r>
              <a:rPr lang="en-US" sz="2400" dirty="0">
                <a:solidFill>
                  <a:srgbClr val="FF0000"/>
                </a:solidFill>
              </a:rPr>
              <a:t>Define minimum customer aggregation to qualify for LRISv2 as an ALR</a:t>
            </a:r>
            <a:r>
              <a:rPr lang="en-US" sz="2400" dirty="0" smtClean="0">
                <a:solidFill>
                  <a:srgbClr val="FF0000"/>
                </a:solidFill>
              </a:rPr>
              <a:t>.</a:t>
            </a:r>
          </a:p>
          <a:p>
            <a:r>
              <a:rPr lang="en-US" sz="2800" dirty="0" smtClean="0"/>
              <a:t>Process to manage and maintain LRISv2 ALRs.</a:t>
            </a:r>
          </a:p>
          <a:p>
            <a:pPr lvl="1"/>
            <a:r>
              <a:rPr lang="en-US" sz="2400" dirty="0"/>
              <a:t>How to manage changing compositions of ALR customer rates and LMP-$G eligibility?</a:t>
            </a:r>
          </a:p>
          <a:p>
            <a:pPr lvl="1"/>
            <a:r>
              <a:rPr lang="en-US" sz="2400" dirty="0" smtClean="0"/>
              <a:t>How to manage changing ALR customer counts and LMP-$G eligibility?</a:t>
            </a:r>
          </a:p>
          <a:p>
            <a:pPr lvl="1"/>
            <a:r>
              <a:rPr lang="en-US" sz="2400" dirty="0" smtClean="0"/>
              <a:t>Define rules regarding ALR-&gt;LSE allocation</a:t>
            </a:r>
          </a:p>
          <a:p>
            <a:pPr lvl="2"/>
            <a:r>
              <a:rPr lang="en-US" sz="2000" dirty="0" smtClean="0"/>
              <a:t>Customer deployment limitations</a:t>
            </a:r>
          </a:p>
          <a:p>
            <a:r>
              <a:rPr lang="en-US" sz="2800" dirty="0" smtClean="0"/>
              <a:t>Notification to LSE/REP</a:t>
            </a:r>
          </a:p>
          <a:p>
            <a:r>
              <a:rPr lang="en-US" sz="2800" dirty="0" smtClean="0"/>
              <a:t>“Offer to sell” details</a:t>
            </a:r>
          </a:p>
          <a:p>
            <a:r>
              <a:rPr lang="en-US" sz="2800" dirty="0" smtClean="0"/>
              <a:t>DR “bounce-back” management</a:t>
            </a:r>
          </a:p>
          <a:p>
            <a:r>
              <a:rPr lang="en-US" sz="2800" dirty="0" smtClean="0"/>
              <a:t>Everything else we haven’t thought of yet</a:t>
            </a:r>
          </a:p>
          <a:p>
            <a:endParaRPr lang="en-US" sz="2800" dirty="0" smtClean="0"/>
          </a:p>
          <a:p>
            <a:endParaRPr lang="en-US" sz="2800" dirty="0" smtClean="0"/>
          </a:p>
          <a:p>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
        <p:nvSpPr>
          <p:cNvPr id="5" name="Right Arrow 4"/>
          <p:cNvSpPr/>
          <p:nvPr/>
        </p:nvSpPr>
        <p:spPr>
          <a:xfrm rot="20156380" flipH="1">
            <a:off x="6701151" y="1499057"/>
            <a:ext cx="1600200"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We are here</a:t>
            </a:r>
            <a:endParaRPr lang="en-US" dirty="0"/>
          </a:p>
        </p:txBody>
      </p:sp>
    </p:spTree>
    <p:extLst>
      <p:ext uri="{BB962C8B-B14F-4D97-AF65-F5344CB8AC3E}">
        <p14:creationId xmlns:p14="http://schemas.microsoft.com/office/powerpoint/2010/main" val="2977583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11424</TotalTime>
  <Words>2010</Words>
  <Application>Microsoft Office PowerPoint</Application>
  <PresentationFormat>On-screen Show (4:3)</PresentationFormat>
  <Paragraphs>231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Loads in SCED v2 Subgroup</vt:lpstr>
      <vt:lpstr>TAC Endorsement of LMP-G</vt:lpstr>
      <vt:lpstr>LMP-G: What we’ve learned</vt:lpstr>
      <vt:lpstr>PowerPoint Presentation</vt:lpstr>
      <vt:lpstr>The DR potential of residential customers</vt:lpstr>
      <vt:lpstr>The DR potential of residential customers</vt:lpstr>
      <vt:lpstr>Pecan Street Research</vt:lpstr>
      <vt:lpstr>LRISv2 Subgroup Direction</vt:lpstr>
      <vt:lpstr>LMP- Proxy $G Policy and Design Decisions</vt:lpstr>
      <vt:lpstr>What is Proxy $G?</vt:lpstr>
      <vt:lpstr>How to determine Proxy $G?</vt:lpstr>
      <vt:lpstr>Using POLR rate as Proxy $G?</vt:lpstr>
      <vt:lpstr>How would LMP-Proxy $G work?</vt:lpstr>
      <vt:lpstr>How would LMP-Proxy $G work?</vt:lpstr>
      <vt:lpstr>How to qualify LMP-$G eligible ALRs?</vt:lpstr>
      <vt:lpstr>How to qualify LMP-$G eligible ALRs?</vt:lpstr>
      <vt:lpstr>How to qualify LMP-$G eligible ALRs?</vt:lpstr>
      <vt:lpstr>How to qualify LMP-$G eligible ALRs?</vt:lpstr>
      <vt:lpstr>How to qualify LMP-$G eligible ALRs?</vt:lpstr>
      <vt:lpstr>How to qualify LMP-$G eligible ALRs?</vt:lpstr>
      <vt:lpstr>How to qualify LMP-$G eligible ALRs?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 infrastructure to support bilateral contracting between 3rd Party DR Providers and Load-Serving Entities</dc:title>
  <dc:creator>Barnes, Bill</dc:creator>
  <cp:lastModifiedBy>Bill Barnes (NRG)</cp:lastModifiedBy>
  <cp:revision>282</cp:revision>
  <cp:lastPrinted>2014-05-16T17:00:16Z</cp:lastPrinted>
  <dcterms:created xsi:type="dcterms:W3CDTF">2006-08-16T00:00:00Z</dcterms:created>
  <dcterms:modified xsi:type="dcterms:W3CDTF">2015-01-29T17:05:37Z</dcterms:modified>
</cp:coreProperties>
</file>