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3" r:id="rId3"/>
    <p:sldId id="264" r:id="rId4"/>
    <p:sldId id="267" r:id="rId5"/>
    <p:sldId id="266" r:id="rId6"/>
    <p:sldId id="270" r:id="rId7"/>
    <p:sldId id="271"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485"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623274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5625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83461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5592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3602294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416183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409230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863435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22303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111645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AF0FC4-EADD-4D6B-A9A4-D65E47FD781D}"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FD2EBC-F77E-49D4-BCFC-C9C8DCB6BD47}" type="slidenum">
              <a:rPr lang="en-US" smtClean="0"/>
              <a:t>‹#›</a:t>
            </a:fld>
            <a:endParaRPr lang="en-US" dirty="0"/>
          </a:p>
        </p:txBody>
      </p:sp>
    </p:spTree>
    <p:extLst>
      <p:ext uri="{BB962C8B-B14F-4D97-AF65-F5344CB8AC3E}">
        <p14:creationId xmlns:p14="http://schemas.microsoft.com/office/powerpoint/2010/main" val="18372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F0FC4-EADD-4D6B-A9A4-D65E47FD781D}" type="datetimeFigureOut">
              <a:rPr lang="en-US" smtClean="0"/>
              <a:t>2/3/2015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EBC-F77E-49D4-BCFC-C9C8DCB6BD47}" type="slidenum">
              <a:rPr lang="en-US" smtClean="0"/>
              <a:t>‹#›</a:t>
            </a:fld>
            <a:endParaRPr lang="en-US" dirty="0"/>
          </a:p>
        </p:txBody>
      </p:sp>
    </p:spTree>
    <p:extLst>
      <p:ext uri="{BB962C8B-B14F-4D97-AF65-F5344CB8AC3E}">
        <p14:creationId xmlns:p14="http://schemas.microsoft.com/office/powerpoint/2010/main" val="1516096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interchange.puc.texas.gov/WebApp/Interchange/application/dbapps/filings/pgSearch_Results.asp?TXT_CNTR_NO=42302&amp;TXT_ITEM_NO=22"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mktrules/issues/nprr/651-675/675/index" TargetMode="External"/><Relationship Id="rId2" Type="http://schemas.openxmlformats.org/officeDocument/2006/relationships/hyperlink" Target="http://www.ercot.com/mktrules/issues/NPRR678" TargetMode="External"/><Relationship Id="rId1" Type="http://schemas.openxmlformats.org/officeDocument/2006/relationships/slideLayout" Target="../slideLayouts/slideLayout2.xml"/><Relationship Id="rId4" Type="http://schemas.openxmlformats.org/officeDocument/2006/relationships/hyperlink" Target="http://www.ercot.com/content/meetings/gatf/keydocs/2014/1210/XXXNPRR-01_Changes_to_PUN_Capacity_Reporting_Requirements_an.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ntent/meetings/tac/keydocs/2014/0925/11.%20Co_optimization_Multi-interval_DRAFT_09192014.r1.doc" TargetMode="External"/><Relationship Id="rId2" Type="http://schemas.openxmlformats.org/officeDocument/2006/relationships/hyperlink" Target="http://www.ercot.com/calendar/2015/1/16/3202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rcot.com/content/wcm/key_documents_lists/51007/Proposed_Study_Process_MIRTM.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US" dirty="0" smtClean="0"/>
              <a:t>SAWG Update to WMS</a:t>
            </a:r>
          </a:p>
        </p:txBody>
      </p:sp>
      <p:sp>
        <p:nvSpPr>
          <p:cNvPr id="2051" name="Subtitle 2"/>
          <p:cNvSpPr>
            <a:spLocks noGrp="1"/>
          </p:cNvSpPr>
          <p:nvPr>
            <p:ph type="subTitle" idx="1"/>
          </p:nvPr>
        </p:nvSpPr>
        <p:spPr/>
        <p:txBody>
          <a:bodyPr/>
          <a:lstStyle/>
          <a:p>
            <a:r>
              <a:rPr lang="en-US" dirty="0" smtClean="0"/>
              <a:t>February 4</a:t>
            </a:r>
            <a:r>
              <a:rPr lang="en-US" baseline="30000" dirty="0" smtClean="0"/>
              <a:t>th</a:t>
            </a:r>
            <a:r>
              <a:rPr lang="en-US" dirty="0" smtClean="0"/>
              <a:t>, </a:t>
            </a:r>
            <a:r>
              <a:rPr lang="en-US" dirty="0" smtClean="0"/>
              <a:t>2015</a:t>
            </a:r>
          </a:p>
          <a:p>
            <a:endParaRPr lang="en-US" dirty="0" smtClean="0"/>
          </a:p>
          <a:p>
            <a:r>
              <a:rPr lang="en-US" dirty="0" smtClean="0"/>
              <a:t>Brandon Whittle</a:t>
            </a:r>
          </a:p>
        </p:txBody>
      </p:sp>
    </p:spTree>
    <p:extLst>
      <p:ext uri="{BB962C8B-B14F-4D97-AF65-F5344CB8AC3E}">
        <p14:creationId xmlns:p14="http://schemas.microsoft.com/office/powerpoint/2010/main" val="383654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Releases</a:t>
            </a:r>
            <a:endParaRPr lang="en-US" dirty="0"/>
          </a:p>
        </p:txBody>
      </p:sp>
      <p:sp>
        <p:nvSpPr>
          <p:cNvPr id="3" name="Content Placeholder 2"/>
          <p:cNvSpPr>
            <a:spLocks noGrp="1"/>
          </p:cNvSpPr>
          <p:nvPr>
            <p:ph idx="1"/>
          </p:nvPr>
        </p:nvSpPr>
        <p:spPr>
          <a:xfrm>
            <a:off x="838200" y="1825625"/>
            <a:ext cx="10515600" cy="1512887"/>
          </a:xfrm>
        </p:spPr>
        <p:txBody>
          <a:bodyPr>
            <a:normAutofit/>
          </a:bodyPr>
          <a:lstStyle/>
          <a:p>
            <a:r>
              <a:rPr lang="en-US" dirty="0" smtClean="0"/>
              <a:t>ERCOT </a:t>
            </a:r>
            <a:r>
              <a:rPr lang="en-US" dirty="0" smtClean="0"/>
              <a:t>Review of Reliability Standards </a:t>
            </a:r>
            <a:r>
              <a:rPr lang="en-US" dirty="0" smtClean="0">
                <a:hlinkClick r:id="rId2"/>
              </a:rPr>
              <a:t>filed at the PUCT</a:t>
            </a:r>
            <a:r>
              <a:rPr lang="en-US" dirty="0" smtClean="0">
                <a:hlinkClick r:id="rId2"/>
              </a:rPr>
              <a:t>.</a:t>
            </a:r>
            <a:r>
              <a:rPr lang="en-US" dirty="0" smtClean="0"/>
              <a:t> (Updated)</a:t>
            </a:r>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a:p>
        </p:txBody>
      </p:sp>
      <p:sp>
        <p:nvSpPr>
          <p:cNvPr id="4" name="Title 1"/>
          <p:cNvSpPr txBox="1">
            <a:spLocks/>
          </p:cNvSpPr>
          <p:nvPr/>
        </p:nvSpPr>
        <p:spPr>
          <a:xfrm>
            <a:off x="838200" y="3575050"/>
            <a:ext cx="10515600" cy="12731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t>Housekeeping</a:t>
            </a:r>
          </a:p>
          <a:p>
            <a:endParaRPr lang="en-US" dirty="0"/>
          </a:p>
        </p:txBody>
      </p:sp>
      <p:sp>
        <p:nvSpPr>
          <p:cNvPr id="5" name="Content Placeholder 2"/>
          <p:cNvSpPr txBox="1">
            <a:spLocks/>
          </p:cNvSpPr>
          <p:nvPr/>
        </p:nvSpPr>
        <p:spPr>
          <a:xfrm>
            <a:off x="838200" y="4464050"/>
            <a:ext cx="10515600" cy="15128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smtClean="0"/>
              <a:t>Vice Chair Nomination</a:t>
            </a:r>
            <a:endParaRPr lang="en-US" dirty="0" smtClean="0"/>
          </a:p>
          <a:p>
            <a:r>
              <a:rPr lang="en-US" dirty="0" smtClean="0"/>
              <a:t>SAWG mailing list, web page, exploder, and calendar in the works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023667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CDR Input </a:t>
            </a:r>
            <a:r>
              <a:rPr lang="en-US" dirty="0" smtClean="0"/>
              <a:t>Review</a:t>
            </a:r>
            <a:endParaRPr lang="en-US" dirty="0"/>
          </a:p>
        </p:txBody>
      </p:sp>
      <p:sp>
        <p:nvSpPr>
          <p:cNvPr id="3" name="Content Placeholder 2"/>
          <p:cNvSpPr>
            <a:spLocks noGrp="1"/>
          </p:cNvSpPr>
          <p:nvPr>
            <p:ph idx="1"/>
          </p:nvPr>
        </p:nvSpPr>
        <p:spPr>
          <a:xfrm>
            <a:off x="838200" y="1825625"/>
            <a:ext cx="10515600" cy="3999442"/>
          </a:xfrm>
        </p:spPr>
        <p:txBody>
          <a:bodyPr>
            <a:normAutofit fontScale="85000" lnSpcReduction="10000"/>
          </a:bodyPr>
          <a:lstStyle/>
          <a:p>
            <a:r>
              <a:rPr lang="en-US" dirty="0" smtClean="0"/>
              <a:t>Wind Capacity - ERCOT has proposed </a:t>
            </a:r>
            <a:r>
              <a:rPr lang="en-US" dirty="0" smtClean="0">
                <a:hlinkClick r:id="rId2"/>
              </a:rPr>
              <a:t>NPRR678</a:t>
            </a:r>
            <a:r>
              <a:rPr lang="en-US" dirty="0" smtClean="0"/>
              <a:t>, </a:t>
            </a:r>
            <a:r>
              <a:rPr lang="en-US" dirty="0"/>
              <a:t>Posting of Wind Peak Average Capacity Percentage </a:t>
            </a:r>
            <a:r>
              <a:rPr lang="en-US" dirty="0" smtClean="0"/>
              <a:t>Data.   SAWG had consensus that this NPRR should be endorsed by WMS.    (VOTE!)</a:t>
            </a:r>
          </a:p>
          <a:p>
            <a:r>
              <a:rPr lang="en-US" dirty="0" smtClean="0"/>
              <a:t>ERS </a:t>
            </a:r>
            <a:r>
              <a:rPr lang="en-US" dirty="0" smtClean="0"/>
              <a:t>Methodology – ERCOT has filed </a:t>
            </a:r>
            <a:r>
              <a:rPr lang="en-US" dirty="0" smtClean="0">
                <a:hlinkClick r:id="rId3"/>
              </a:rPr>
              <a:t>NPRR675</a:t>
            </a:r>
            <a:r>
              <a:rPr lang="en-US" dirty="0" smtClean="0"/>
              <a:t>, </a:t>
            </a:r>
            <a:r>
              <a:rPr lang="en-US" dirty="0"/>
              <a:t>Modifications for ERS Estimates in Calculating Future Planning </a:t>
            </a:r>
            <a:r>
              <a:rPr lang="en-US" dirty="0" smtClean="0"/>
              <a:t>Reserves – At PRS, no consensus view. </a:t>
            </a:r>
          </a:p>
          <a:p>
            <a:r>
              <a:rPr lang="en-US" dirty="0" smtClean="0"/>
              <a:t>PUN </a:t>
            </a:r>
            <a:r>
              <a:rPr lang="en-US" dirty="0" smtClean="0"/>
              <a:t>Capacity Forecasting – </a:t>
            </a:r>
            <a:r>
              <a:rPr lang="en-US" dirty="0" smtClean="0">
                <a:hlinkClick r:id="rId4"/>
              </a:rPr>
              <a:t>ERCOT drafted an NPRR</a:t>
            </a:r>
            <a:r>
              <a:rPr lang="en-US" dirty="0" smtClean="0"/>
              <a:t>.  Concerns exist on whether capacity from PUNs would be appropriately counted.  </a:t>
            </a:r>
            <a:r>
              <a:rPr lang="en-US" dirty="0" smtClean="0"/>
              <a:t> ERCOT is working with PUN representatives to discuss further.</a:t>
            </a:r>
            <a:endParaRPr lang="en-US" dirty="0" smtClean="0"/>
          </a:p>
          <a:p>
            <a:r>
              <a:rPr lang="en-US" dirty="0" smtClean="0"/>
              <a:t>Should SARA </a:t>
            </a:r>
            <a:r>
              <a:rPr lang="en-US" dirty="0" smtClean="0"/>
              <a:t>inputs should be memorialized in </a:t>
            </a:r>
            <a:r>
              <a:rPr lang="en-US" dirty="0" smtClean="0"/>
              <a:t>Protocols?   Previous WMS instruction was to explore and SAWG has found it difficult to memorialize details.   Should SAWG instead just modify the protocols to require the report but leave the details to ERCOT?</a:t>
            </a:r>
            <a:endParaRPr lang="en-US" dirty="0" smtClean="0"/>
          </a:p>
          <a:p>
            <a:endParaRPr lang="en-US" dirty="0"/>
          </a:p>
          <a:p>
            <a:endParaRPr lang="en-US" dirty="0"/>
          </a:p>
        </p:txBody>
      </p:sp>
    </p:spTree>
    <p:extLst>
      <p:ext uri="{BB962C8B-B14F-4D97-AF65-F5344CB8AC3E}">
        <p14:creationId xmlns:p14="http://schemas.microsoft.com/office/powerpoint/2010/main" val="3085666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 &amp; MIRTM General </a:t>
            </a:r>
            <a:r>
              <a:rPr lang="en-US" dirty="0" smtClean="0"/>
              <a:t>Plan</a:t>
            </a:r>
            <a:endParaRPr lang="en-US" dirty="0"/>
          </a:p>
        </p:txBody>
      </p:sp>
      <p:sp>
        <p:nvSpPr>
          <p:cNvPr id="3" name="Content Placeholder 2"/>
          <p:cNvSpPr>
            <a:spLocks noGrp="1"/>
          </p:cNvSpPr>
          <p:nvPr>
            <p:ph idx="1"/>
          </p:nvPr>
        </p:nvSpPr>
        <p:spPr>
          <a:xfrm>
            <a:off x="479393" y="1464816"/>
            <a:ext cx="11425561" cy="5033638"/>
          </a:xfrm>
        </p:spPr>
        <p:txBody>
          <a:bodyPr numCol="2">
            <a:normAutofit/>
          </a:bodyPr>
          <a:lstStyle/>
          <a:p>
            <a:pPr marL="514350" indent="-514350">
              <a:buAutoNum type="arabicParenR"/>
            </a:pPr>
            <a:r>
              <a:rPr lang="en-US" strike="sngStrike" dirty="0" smtClean="0"/>
              <a:t>ERCOT </a:t>
            </a:r>
            <a:r>
              <a:rPr lang="en-US" strike="sngStrike" dirty="0"/>
              <a:t>provide Concept Paper </a:t>
            </a:r>
            <a:endParaRPr lang="en-US" strike="sngStrike" dirty="0" smtClean="0"/>
          </a:p>
          <a:p>
            <a:pPr marL="514350" indent="-514350">
              <a:buAutoNum type="arabicParenR"/>
            </a:pPr>
            <a:r>
              <a:rPr lang="en-US" strike="sngStrike" dirty="0" smtClean="0"/>
              <a:t>Get </a:t>
            </a:r>
            <a:r>
              <a:rPr lang="en-US" strike="sngStrike" dirty="0"/>
              <a:t>written comments on concept paper </a:t>
            </a:r>
            <a:endParaRPr lang="en-US" strike="sngStrike" dirty="0" smtClean="0"/>
          </a:p>
          <a:p>
            <a:pPr marL="514350" indent="-514350">
              <a:buAutoNum type="arabicParenR"/>
            </a:pPr>
            <a:r>
              <a:rPr lang="en-US" dirty="0" smtClean="0"/>
              <a:t>ERCOT </a:t>
            </a:r>
            <a:r>
              <a:rPr lang="en-US" dirty="0"/>
              <a:t>and MPs discuss the Concept Paper and comments </a:t>
            </a:r>
            <a:r>
              <a:rPr lang="en-US" dirty="0" smtClean="0"/>
              <a:t>received and </a:t>
            </a:r>
            <a:r>
              <a:rPr lang="en-US" dirty="0"/>
              <a:t>make policy cuts at </a:t>
            </a:r>
            <a:r>
              <a:rPr lang="en-US" dirty="0" smtClean="0"/>
              <a:t>focused </a:t>
            </a:r>
            <a:r>
              <a:rPr lang="en-US" dirty="0"/>
              <a:t>SAWG </a:t>
            </a:r>
            <a:r>
              <a:rPr lang="en-US" dirty="0" smtClean="0"/>
              <a:t>meetings</a:t>
            </a:r>
          </a:p>
          <a:p>
            <a:pPr marL="514350" indent="-514350">
              <a:buAutoNum type="arabicParenR"/>
            </a:pPr>
            <a:r>
              <a:rPr lang="en-US" dirty="0" smtClean="0"/>
              <a:t>Get </a:t>
            </a:r>
            <a:r>
              <a:rPr lang="en-US" dirty="0"/>
              <a:t>help from WMS and/or TAC on sticky policy </a:t>
            </a:r>
            <a:r>
              <a:rPr lang="en-US" dirty="0" smtClean="0"/>
              <a:t>cuts</a:t>
            </a:r>
          </a:p>
          <a:p>
            <a:pPr marL="514350" indent="-514350">
              <a:buAutoNum type="arabicParenR"/>
            </a:pPr>
            <a:endParaRPr lang="en-US" dirty="0"/>
          </a:p>
          <a:p>
            <a:pPr marL="514350" indent="-514350">
              <a:buAutoNum type="arabicParenR"/>
            </a:pPr>
            <a:endParaRPr lang="en-US" dirty="0" smtClean="0"/>
          </a:p>
          <a:p>
            <a:pPr marL="514350" indent="-514350">
              <a:buAutoNum type="arabicParenR"/>
            </a:pPr>
            <a:r>
              <a:rPr lang="en-US" dirty="0" smtClean="0"/>
              <a:t>ERCOT </a:t>
            </a:r>
            <a:r>
              <a:rPr lang="en-US" dirty="0"/>
              <a:t>write draft </a:t>
            </a:r>
            <a:r>
              <a:rPr lang="en-US" dirty="0" smtClean="0"/>
              <a:t>NPRRs</a:t>
            </a:r>
          </a:p>
          <a:p>
            <a:pPr marL="573088" lvl="2" indent="-61913">
              <a:buNone/>
            </a:pPr>
            <a:r>
              <a:rPr lang="en-US" dirty="0" smtClean="0"/>
              <a:t>a. RT Co-optimization</a:t>
            </a:r>
          </a:p>
          <a:p>
            <a:pPr marL="573088" lvl="2" indent="-61913">
              <a:buNone/>
            </a:pPr>
            <a:r>
              <a:rPr lang="en-US" dirty="0" smtClean="0"/>
              <a:t>b</a:t>
            </a:r>
            <a:r>
              <a:rPr lang="en-US" dirty="0"/>
              <a:t>. Multi-Interval SCED</a:t>
            </a:r>
          </a:p>
          <a:p>
            <a:pPr marL="573088" lvl="2" indent="-61913">
              <a:buNone/>
            </a:pPr>
            <a:r>
              <a:rPr lang="en-US" dirty="0" smtClean="0"/>
              <a:t>c</a:t>
            </a:r>
            <a:r>
              <a:rPr lang="en-US" dirty="0"/>
              <a:t>. RT Co-optimization and Multi-Interval SCED </a:t>
            </a:r>
            <a:r>
              <a:rPr lang="en-US" dirty="0" smtClean="0"/>
              <a:t>together</a:t>
            </a:r>
          </a:p>
          <a:p>
            <a:pPr marL="115888" indent="-61913">
              <a:buNone/>
            </a:pPr>
            <a:r>
              <a:rPr lang="en-US" dirty="0" smtClean="0"/>
              <a:t>6) Market Participants provide comments on draft NPRRs</a:t>
            </a:r>
          </a:p>
          <a:p>
            <a:pPr marL="115888" indent="-61913">
              <a:buNone/>
            </a:pPr>
            <a:r>
              <a:rPr lang="en-US" dirty="0" smtClean="0"/>
              <a:t>7</a:t>
            </a:r>
            <a:r>
              <a:rPr lang="en-US" dirty="0"/>
              <a:t>) ERCOT and MPs discuss framework of Cost Benefit Analysis</a:t>
            </a:r>
          </a:p>
          <a:p>
            <a:pPr marL="115888" indent="-61913">
              <a:buNone/>
            </a:pPr>
            <a:r>
              <a:rPr lang="en-US" dirty="0" smtClean="0"/>
              <a:t>8</a:t>
            </a:r>
            <a:r>
              <a:rPr lang="en-US" dirty="0"/>
              <a:t>) ERCOT provide numbered NPRRs with preliminary Impact Analysis</a:t>
            </a:r>
          </a:p>
          <a:p>
            <a:pPr marL="115888" indent="-61913">
              <a:buNone/>
            </a:pPr>
            <a:r>
              <a:rPr lang="en-US" dirty="0" smtClean="0"/>
              <a:t>9</a:t>
            </a:r>
            <a:r>
              <a:rPr lang="en-US" dirty="0"/>
              <a:t>) Complete CBA</a:t>
            </a:r>
          </a:p>
        </p:txBody>
      </p:sp>
    </p:spTree>
    <p:extLst>
      <p:ext uri="{BB962C8B-B14F-4D97-AF65-F5344CB8AC3E}">
        <p14:creationId xmlns:p14="http://schemas.microsoft.com/office/powerpoint/2010/main" val="790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 Co-Op &amp; Multi-Interval </a:t>
            </a:r>
            <a:r>
              <a:rPr lang="en-US" dirty="0" smtClean="0"/>
              <a:t>RTM</a:t>
            </a:r>
            <a:r>
              <a:rPr lang="en-US" dirty="0" smtClean="0"/>
              <a:t/>
            </a:r>
            <a:br>
              <a:rPr lang="en-US" dirty="0" smtClean="0"/>
            </a:br>
            <a:r>
              <a:rPr lang="en-US" dirty="0" smtClean="0"/>
              <a:t>NPRR Development</a:t>
            </a:r>
            <a:endParaRPr lang="en-US" dirty="0"/>
          </a:p>
        </p:txBody>
      </p:sp>
      <p:sp>
        <p:nvSpPr>
          <p:cNvPr id="3" name="Content Placeholder 2"/>
          <p:cNvSpPr>
            <a:spLocks noGrp="1"/>
          </p:cNvSpPr>
          <p:nvPr>
            <p:ph idx="1"/>
          </p:nvPr>
        </p:nvSpPr>
        <p:spPr/>
        <p:txBody>
          <a:bodyPr/>
          <a:lstStyle/>
          <a:p>
            <a:r>
              <a:rPr lang="en-US" dirty="0" smtClean="0"/>
              <a:t>SAWG reviewed </a:t>
            </a:r>
            <a:r>
              <a:rPr lang="en-US" dirty="0" smtClean="0">
                <a:hlinkClick r:id="rId2"/>
              </a:rPr>
              <a:t>stakeholder comments </a:t>
            </a:r>
            <a:r>
              <a:rPr lang="en-US" dirty="0" smtClean="0"/>
              <a:t>on </a:t>
            </a:r>
            <a:r>
              <a:rPr lang="en-US" dirty="0" smtClean="0">
                <a:hlinkClick r:id="rId3"/>
              </a:rPr>
              <a:t>ERCOT’s </a:t>
            </a:r>
            <a:r>
              <a:rPr lang="en-US" dirty="0" smtClean="0">
                <a:hlinkClick r:id="rId3"/>
              </a:rPr>
              <a:t>whitepaper</a:t>
            </a:r>
            <a:r>
              <a:rPr lang="en-US" dirty="0" smtClean="0"/>
              <a:t> </a:t>
            </a:r>
            <a:r>
              <a:rPr lang="en-US" dirty="0" smtClean="0"/>
              <a:t>.</a:t>
            </a:r>
          </a:p>
          <a:p>
            <a:r>
              <a:rPr lang="en-US" dirty="0" smtClean="0"/>
              <a:t>SAWG’s </a:t>
            </a:r>
            <a:r>
              <a:rPr lang="en-US" dirty="0" smtClean="0"/>
              <a:t>next meeting </a:t>
            </a:r>
            <a:r>
              <a:rPr lang="en-US" dirty="0" smtClean="0"/>
              <a:t>will continue to </a:t>
            </a:r>
            <a:r>
              <a:rPr lang="en-US" dirty="0" smtClean="0"/>
              <a:t>focus on a review of all comments. </a:t>
            </a:r>
            <a:endParaRPr lang="en-US" dirty="0" smtClean="0"/>
          </a:p>
          <a:p>
            <a:endParaRPr lang="en-US" dirty="0"/>
          </a:p>
          <a:p>
            <a:r>
              <a:rPr lang="en-US" dirty="0" smtClean="0"/>
              <a:t>Does WMS want to redefine SAWG mission?</a:t>
            </a:r>
          </a:p>
          <a:p>
            <a:pPr marL="0" indent="0">
              <a:buNone/>
            </a:pPr>
            <a:endParaRPr lang="en-US" dirty="0" smtClean="0"/>
          </a:p>
          <a:p>
            <a:pPr marL="457200" lvl="1"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2232446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RT Co-Op Issues</a:t>
            </a:r>
            <a:endParaRPr lang="en-US" dirty="0"/>
          </a:p>
        </p:txBody>
      </p:sp>
      <p:sp>
        <p:nvSpPr>
          <p:cNvPr id="3" name="Content Placeholder 2"/>
          <p:cNvSpPr>
            <a:spLocks noGrp="1"/>
          </p:cNvSpPr>
          <p:nvPr>
            <p:ph idx="1"/>
          </p:nvPr>
        </p:nvSpPr>
        <p:spPr/>
        <p:txBody>
          <a:bodyPr/>
          <a:lstStyle/>
          <a:p>
            <a:pPr marL="228600" lvl="1">
              <a:spcBef>
                <a:spcPts val="1000"/>
              </a:spcBef>
            </a:pPr>
            <a:r>
              <a:rPr lang="en-US" sz="2800" dirty="0"/>
              <a:t>Should AS prices </a:t>
            </a:r>
            <a:r>
              <a:rPr lang="en-US" sz="2800" dirty="0"/>
              <a:t>cascade?</a:t>
            </a:r>
          </a:p>
          <a:p>
            <a:pPr marL="228600" lvl="1">
              <a:spcBef>
                <a:spcPts val="1000"/>
              </a:spcBef>
            </a:pPr>
            <a:r>
              <a:rPr lang="en-US" sz="2800" dirty="0"/>
              <a:t>Should </a:t>
            </a:r>
            <a:r>
              <a:rPr lang="en-US" sz="2800" dirty="0"/>
              <a:t>AS be </a:t>
            </a:r>
            <a:r>
              <a:rPr lang="en-US" sz="2800" dirty="0"/>
              <a:t>substitutable?</a:t>
            </a:r>
          </a:p>
          <a:p>
            <a:pPr marL="228600" lvl="1">
              <a:spcBef>
                <a:spcPts val="1000"/>
              </a:spcBef>
            </a:pPr>
            <a:r>
              <a:rPr lang="en-US" sz="2800" dirty="0"/>
              <a:t>Is </a:t>
            </a:r>
            <a:r>
              <a:rPr lang="en-US" sz="2800" dirty="0"/>
              <a:t>there a reason to have non-zero offers in RTM for </a:t>
            </a:r>
            <a:r>
              <a:rPr lang="en-US" sz="2800" dirty="0"/>
              <a:t>AS?</a:t>
            </a:r>
          </a:p>
          <a:p>
            <a:pPr marL="228600" lvl="1">
              <a:spcBef>
                <a:spcPts val="1000"/>
              </a:spcBef>
            </a:pPr>
            <a:r>
              <a:rPr lang="en-US" sz="2800" dirty="0"/>
              <a:t>Should </a:t>
            </a:r>
            <a:r>
              <a:rPr lang="en-US" sz="2800" dirty="0"/>
              <a:t>we have ORDC in </a:t>
            </a:r>
            <a:r>
              <a:rPr lang="en-US" sz="2800" dirty="0"/>
              <a:t>DAM?</a:t>
            </a:r>
          </a:p>
          <a:p>
            <a:pPr marL="228600" lvl="1">
              <a:spcBef>
                <a:spcPts val="1000"/>
              </a:spcBef>
            </a:pPr>
            <a:r>
              <a:rPr lang="en-US" sz="2800" dirty="0"/>
              <a:t>Do </a:t>
            </a:r>
            <a:r>
              <a:rPr lang="en-US" sz="2800" dirty="0"/>
              <a:t>we require sufficiency of AS in DAM; i.e. can DAM choose Energy over AS</a:t>
            </a:r>
            <a:r>
              <a:rPr lang="en-US" sz="2800" dirty="0"/>
              <a:t>?</a:t>
            </a:r>
          </a:p>
          <a:p>
            <a:pPr marL="228600" lvl="1">
              <a:spcBef>
                <a:spcPts val="1000"/>
              </a:spcBef>
            </a:pPr>
            <a:r>
              <a:rPr lang="en-US" sz="2800" dirty="0"/>
              <a:t>Should </a:t>
            </a:r>
            <a:r>
              <a:rPr lang="en-US" sz="2800" dirty="0"/>
              <a:t>we have an Hour Ahead Market?</a:t>
            </a:r>
          </a:p>
          <a:p>
            <a:pPr marL="457200" lvl="1"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227226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Multi-Interval Real-Time Market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ERCOT evaluating Short Term Load Forecast</a:t>
            </a:r>
          </a:p>
          <a:p>
            <a:r>
              <a:rPr lang="en-US" dirty="0" smtClean="0"/>
              <a:t>Should Generation be able to be committed or only Load?</a:t>
            </a:r>
          </a:p>
          <a:p>
            <a:r>
              <a:rPr lang="en-US" dirty="0" smtClean="0"/>
              <a:t>Should Loads have a 3 part offer?</a:t>
            </a:r>
          </a:p>
          <a:p>
            <a:r>
              <a:rPr lang="en-US" dirty="0" smtClean="0"/>
              <a:t>Should make-whole payments exist for Load Resources?  </a:t>
            </a:r>
            <a:endParaRPr lang="en-US" dirty="0"/>
          </a:p>
          <a:p>
            <a:r>
              <a:rPr lang="en-US" dirty="0" smtClean="0"/>
              <a:t>How should Make-whole be allocated?</a:t>
            </a:r>
          </a:p>
          <a:p>
            <a:r>
              <a:rPr lang="en-US" dirty="0" smtClean="0"/>
              <a:t>Does curtailed load get re-priced (NPRR 626)?</a:t>
            </a:r>
          </a:p>
          <a:p>
            <a:r>
              <a:rPr lang="en-US" dirty="0" smtClean="0">
                <a:hlinkClick r:id="rId2"/>
              </a:rPr>
              <a:t>Evaluation plan </a:t>
            </a:r>
            <a:r>
              <a:rPr lang="en-US" dirty="0" smtClean="0"/>
              <a:t>– Should ERCOT proceed with plan to evaluate effectiveness of MIRTM?</a:t>
            </a:r>
          </a:p>
          <a:p>
            <a:endParaRPr lang="en-US" dirty="0" smtClean="0"/>
          </a:p>
          <a:p>
            <a:pPr marL="457200" lvl="1" indent="0">
              <a:buNone/>
            </a:pPr>
            <a:endParaRPr lang="en-US" dirty="0" smtClean="0"/>
          </a:p>
          <a:p>
            <a:endParaRPr lang="en-US" dirty="0" smtClean="0"/>
          </a:p>
          <a:p>
            <a:endParaRPr lang="en-US" b="1" dirty="0"/>
          </a:p>
        </p:txBody>
      </p:sp>
    </p:spTree>
    <p:extLst>
      <p:ext uri="{BB962C8B-B14F-4D97-AF65-F5344CB8AC3E}">
        <p14:creationId xmlns:p14="http://schemas.microsoft.com/office/powerpoint/2010/main" val="3639812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Next </a:t>
            </a:r>
            <a:r>
              <a:rPr lang="en-US" dirty="0"/>
              <a:t>Meeting </a:t>
            </a:r>
            <a:r>
              <a:rPr lang="en-US" dirty="0" smtClean="0"/>
              <a:t>– </a:t>
            </a:r>
            <a:r>
              <a:rPr lang="en-US" dirty="0" smtClean="0"/>
              <a:t>February 25</a:t>
            </a:r>
            <a:r>
              <a:rPr lang="en-US" baseline="30000" dirty="0" smtClean="0"/>
              <a:t>th</a:t>
            </a:r>
            <a:r>
              <a:rPr lang="en-US" dirty="0" smtClean="0"/>
              <a:t>, </a:t>
            </a:r>
            <a:r>
              <a:rPr lang="en-US" dirty="0" smtClean="0"/>
              <a:t>2015</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Expected Agenda Items</a:t>
            </a:r>
          </a:p>
          <a:p>
            <a:r>
              <a:rPr lang="en-US" dirty="0" smtClean="0"/>
              <a:t>RT – Co-Op &amp; Multi Interval SCED </a:t>
            </a:r>
            <a:endParaRPr lang="en-US" dirty="0" smtClean="0"/>
          </a:p>
          <a:p>
            <a:r>
              <a:rPr lang="en-US" dirty="0" smtClean="0"/>
              <a:t>PUN </a:t>
            </a:r>
            <a:r>
              <a:rPr lang="en-US" dirty="0" smtClean="0"/>
              <a:t>Capacity Methodology</a:t>
            </a:r>
          </a:p>
          <a:p>
            <a:r>
              <a:rPr lang="en-US" dirty="0" smtClean="0"/>
              <a:t>SARA Protocol </a:t>
            </a:r>
            <a:r>
              <a:rPr lang="en-US" dirty="0" smtClean="0"/>
              <a:t>Development?</a:t>
            </a:r>
            <a:endParaRPr lang="en-US" dirty="0" smtClean="0"/>
          </a:p>
          <a:p>
            <a:r>
              <a:rPr lang="en-US" dirty="0" smtClean="0"/>
              <a:t>WMS Assignments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572213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2055</TotalTime>
  <Words>460</Words>
  <Application>Microsoft Office PowerPoint</Application>
  <PresentationFormat>Widescreen</PresentationFormat>
  <Paragraphs>71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SAWG Update to WMS</vt:lpstr>
      <vt:lpstr>Report Releases</vt:lpstr>
      <vt:lpstr>CDR Input Review</vt:lpstr>
      <vt:lpstr>RT Co-op &amp; MIRTM General Plan</vt:lpstr>
      <vt:lpstr>RT Co-Op &amp; Multi-Interval RTM NPRR Development</vt:lpstr>
      <vt:lpstr>RT Co-Op Issues</vt:lpstr>
      <vt:lpstr>Multi-Interval Real-Time Market </vt:lpstr>
      <vt:lpstr>Next Meeting – February 25th, 2015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Whittle</dc:creator>
  <cp:lastModifiedBy>Brandon Whittle</cp:lastModifiedBy>
  <cp:revision>33</cp:revision>
  <dcterms:created xsi:type="dcterms:W3CDTF">2014-06-25T14:47:16Z</dcterms:created>
  <dcterms:modified xsi:type="dcterms:W3CDTF">2015-02-03T20:46:10Z</dcterms:modified>
</cp:coreProperties>
</file>