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xlsb" ContentType="application/vnd.ms-excel.sheet.binary.macroEnabled.12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8"/>
  </p:notesMasterIdLst>
  <p:handoutMasterIdLst>
    <p:handoutMasterId r:id="rId9"/>
  </p:handoutMasterIdLst>
  <p:sldIdLst>
    <p:sldId id="258" r:id="rId2"/>
    <p:sldId id="301" r:id="rId3"/>
    <p:sldId id="300" r:id="rId4"/>
    <p:sldId id="302" r:id="rId5"/>
    <p:sldId id="303" r:id="rId6"/>
    <p:sldId id="286" r:id="rId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90E692"/>
    <a:srgbClr val="9ED3D7"/>
    <a:srgbClr val="0066FF"/>
    <a:srgbClr val="99CCFF"/>
    <a:srgbClr val="0000CC"/>
    <a:srgbClr val="CC0000"/>
    <a:srgbClr val="66CCFF"/>
    <a:srgbClr val="40949A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38" autoAdjust="0"/>
    <p:restoredTop sz="83792" autoAdjust="0"/>
  </p:normalViewPr>
  <p:slideViewPr>
    <p:cSldViewPr>
      <p:cViewPr>
        <p:scale>
          <a:sx n="100" d="100"/>
          <a:sy n="100" d="100"/>
        </p:scale>
        <p:origin x="-150" y="-120"/>
      </p:cViewPr>
      <p:guideLst>
        <p:guide orient="horz" pos="4224"/>
        <p:guide pos="1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1950" y="-84"/>
      </p:cViewPr>
      <p:guideLst>
        <p:guide orient="horz" pos="292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5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7" tIns="46484" rIns="92967" bIns="46484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5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7" tIns="46484" rIns="92967" bIns="4648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62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214"/>
            <a:ext cx="3037840" cy="46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7" tIns="46484" rIns="92967" bIns="46484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62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30214"/>
            <a:ext cx="3037840" cy="46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7" tIns="46484" rIns="92967" bIns="4648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7E62767C-45DE-4560-B7DE-CA3DA89665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433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5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7" tIns="46484" rIns="92967" bIns="46484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5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7" tIns="46484" rIns="92967" bIns="4648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9788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911"/>
            <a:ext cx="5608320" cy="4182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7" tIns="46484" rIns="92967" bIns="464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214"/>
            <a:ext cx="3037840" cy="46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7" tIns="46484" rIns="92967" bIns="46484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30214"/>
            <a:ext cx="3037840" cy="46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7" tIns="46484" rIns="92967" bIns="4648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78A93F0-6B34-4737-81C5-AA09B79767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4045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04800"/>
            <a:ext cx="129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1143000"/>
            <a:ext cx="9144000" cy="5715000"/>
          </a:xfrm>
          <a:prstGeom prst="rect">
            <a:avLst/>
          </a:prstGeom>
          <a:solidFill>
            <a:srgbClr val="5469A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Line 14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343150" y="3581400"/>
            <a:ext cx="5334000" cy="1143000"/>
          </a:xfr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333625" y="1905000"/>
            <a:ext cx="6477000" cy="1241425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2333625" y="5467350"/>
            <a:ext cx="2133600" cy="476250"/>
          </a:xfrm>
        </p:spPr>
        <p:txBody>
          <a:bodyPr/>
          <a:lstStyle>
            <a:lvl1pPr>
              <a:defRPr sz="18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Feb. 3, 2015</a:t>
            </a:r>
            <a:endParaRPr lang="en-US"/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33625" y="5067300"/>
            <a:ext cx="2895600" cy="419100"/>
          </a:xfrm>
        </p:spPr>
        <p:txBody>
          <a:bodyPr/>
          <a:lstStyle>
            <a:lvl1pPr algn="l">
              <a:defRPr sz="18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DSWG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8D6CB9-DC31-455B-8413-BF6873B908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DSWG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Feb. 3, 2015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0"/>
            <a:ext cx="21717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3627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3DE63-DED7-4464-A096-731993A5E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DSWG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Feb. 3, 2015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6868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CB116-8B71-42E7-A2E2-2565BD6221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DSWG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Feb. 3, 2015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6868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066800"/>
            <a:ext cx="8229600" cy="47244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E76425-1D2E-4A00-9389-2F13FF5E5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DSWG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Feb. 3, 2015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3F2595-9186-4091-9FC4-FE34C5EA1C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DSWG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Feb. 3, 2015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2055B-F4DE-4B1B-A60A-85D5991B65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DSWG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Feb. 3, 2015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88AB-495E-4BB5-963C-0DF6388650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DSWG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Feb. 3, 2015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E49438-D142-46A9-ADF1-F3C1923D98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DSWG</a:t>
            </a:r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Feb. 3, 2015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24E791-27F0-4B7E-9D8A-54A396B468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DSWG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Feb. 3, 2015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E0585-E369-4424-B4A8-CDC7EE962C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DSWG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Feb. 3, 2015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25C741-2A65-4A19-942F-2384BC1441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DSWG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Feb. 3, 2015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3721AF-90A7-4361-8137-2F29565C34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DSWG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Feb. 3, 2015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233EB112-9CBB-44E7-A7FC-7363E4EC2E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0" y="6235700"/>
            <a:ext cx="9144000" cy="622300"/>
          </a:xfrm>
          <a:prstGeom prst="rect">
            <a:avLst/>
          </a:prstGeom>
          <a:solidFill>
            <a:srgbClr val="ECECE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9" name="Picture 8" descr="logo_C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3500" y="6289675"/>
            <a:ext cx="8540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5469A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8686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867400" y="645795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 smtClean="0"/>
              <a:t>DSWG</a:t>
            </a:r>
            <a:endParaRPr lang="en-US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>
            <a:off x="1069975" y="6457950"/>
            <a:ext cx="0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 smtClean="0"/>
              <a:t>Feb. 3, 2015</a:t>
            </a:r>
            <a:endParaRPr lang="en-US"/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>
            <a:off x="0" y="6731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38862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fld id="{86499295-1057-4CEF-8540-1CABA3297AB8}" type="slidenum">
              <a:rPr lang="en-US" sz="1400"/>
              <a:pPr algn="ctr">
                <a:defRPr/>
              </a:pPr>
              <a:t>‹#›</a:t>
            </a:fld>
            <a:endParaRPr lang="en-US"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  <p:sldLayoutId id="2147483842" r:id="rId12"/>
    <p:sldLayoutId id="2147483843" r:id="rId13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Binary_Worksheet1.xlsb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Binary_Worksheet2.xlsb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8"/>
          <p:cNvSpPr>
            <a:spLocks noGrp="1" noChangeArrowheads="1"/>
          </p:cNvSpPr>
          <p:nvPr>
            <p:ph type="ctrTitle"/>
          </p:nvPr>
        </p:nvSpPr>
        <p:spPr>
          <a:xfrm>
            <a:off x="2333625" y="1885950"/>
            <a:ext cx="6019800" cy="123825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Retail DR and Price Response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2014 Product Headcounts</a:t>
            </a:r>
          </a:p>
        </p:txBody>
      </p:sp>
      <p:sp>
        <p:nvSpPr>
          <p:cNvPr id="3075" name="Text Box 21"/>
          <p:cNvSpPr txBox="1">
            <a:spLocks noChangeArrowheads="1"/>
          </p:cNvSpPr>
          <p:nvPr/>
        </p:nvSpPr>
        <p:spPr bwMode="auto">
          <a:xfrm>
            <a:off x="2362200" y="4207639"/>
            <a:ext cx="6400800" cy="1431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bg1"/>
                </a:solidFill>
              </a:rPr>
              <a:t>Paul Wattles, ERCOT Market Design &amp; Development</a:t>
            </a:r>
          </a:p>
          <a:p>
            <a:pPr>
              <a:spcBef>
                <a:spcPts val="600"/>
              </a:spcBef>
            </a:pPr>
            <a:endParaRPr lang="en-US" b="1" dirty="0" smtClean="0">
              <a:solidFill>
                <a:schemeClr val="bg1"/>
              </a:solidFill>
            </a:endParaRPr>
          </a:p>
          <a:p>
            <a:pPr>
              <a:spcBef>
                <a:spcPts val="600"/>
              </a:spcBef>
            </a:pPr>
            <a:r>
              <a:rPr lang="en-US" b="1" dirty="0" smtClean="0">
                <a:solidFill>
                  <a:schemeClr val="bg1"/>
                </a:solidFill>
              </a:rPr>
              <a:t>DSWG</a:t>
            </a:r>
          </a:p>
          <a:p>
            <a:pPr>
              <a:spcBef>
                <a:spcPts val="600"/>
              </a:spcBef>
            </a:pPr>
            <a:r>
              <a:rPr lang="en-US" dirty="0" smtClean="0">
                <a:solidFill>
                  <a:schemeClr val="bg1"/>
                </a:solidFill>
              </a:rPr>
              <a:t>Feb. 3, 2015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953000"/>
          </a:xfrm>
        </p:spPr>
        <p:txBody>
          <a:bodyPr/>
          <a:lstStyle/>
          <a:p>
            <a:r>
              <a:rPr lang="en-US" dirty="0" smtClean="0"/>
              <a:t>ERCOT has been working with LSEs (REPs and NOIEs) to begin tracking growth of retail product offerings for dynamic pricing and other retail demand response incentives</a:t>
            </a:r>
          </a:p>
          <a:p>
            <a:r>
              <a:rPr lang="en-US" dirty="0" smtClean="0"/>
              <a:t>REPs have now provided lists of ESI IDs enrolled in various product types on two snapshot dates:</a:t>
            </a:r>
          </a:p>
          <a:p>
            <a:pPr lvl="1"/>
            <a:r>
              <a:rPr lang="en-US" dirty="0" smtClean="0"/>
              <a:t>June 15, 2013</a:t>
            </a:r>
          </a:p>
          <a:p>
            <a:pPr lvl="1"/>
            <a:r>
              <a:rPr lang="en-US" dirty="0" smtClean="0"/>
              <a:t>Sept. 30, 2014 </a:t>
            </a:r>
          </a:p>
          <a:p>
            <a:pPr lvl="2"/>
            <a:r>
              <a:rPr lang="en-US" dirty="0" smtClean="0"/>
              <a:t>After 2013 experience and dialogue with market participants, we concluded end-of-summer snapshot had more value than early summer snapshot</a:t>
            </a:r>
          </a:p>
          <a:p>
            <a:r>
              <a:rPr lang="en-US" dirty="0" smtClean="0"/>
              <a:t>This presentation provides an update on those REP headcounts</a:t>
            </a:r>
          </a:p>
          <a:p>
            <a:pPr lvl="1"/>
            <a:r>
              <a:rPr lang="en-US" dirty="0" smtClean="0"/>
              <a:t>Additional analysis, including responses to price events (such as they are) and shifts in behavior by TOU customers, is under way now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DSWG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Feb. 3,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80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Product types &amp; REP-reported enrollment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Feb. 3, 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DSWG</a:t>
            </a:r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6383233"/>
              </p:ext>
            </p:extLst>
          </p:nvPr>
        </p:nvGraphicFramePr>
        <p:xfrm>
          <a:off x="372872" y="976124"/>
          <a:ext cx="8313928" cy="33672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Binary Worksheet" r:id="rId3" imgW="6105441" imgH="2143090" progId="Excel.SheetBinaryMacroEnabled.12">
                  <p:embed/>
                </p:oleObj>
              </mc:Choice>
              <mc:Fallback>
                <p:oleObj name="Binary Worksheet" r:id="rId3" imgW="6105441" imgH="2143090" progId="Excel.SheetBinaryMacroEnabled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72872" y="976124"/>
                        <a:ext cx="8313928" cy="33672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4495800"/>
            <a:ext cx="8229600" cy="1600200"/>
          </a:xfrm>
        </p:spPr>
        <p:txBody>
          <a:bodyPr/>
          <a:lstStyle/>
          <a:p>
            <a:r>
              <a:rPr lang="en-US" sz="1600" dirty="0" smtClean="0"/>
              <a:t>Notes:</a:t>
            </a:r>
          </a:p>
          <a:p>
            <a:pPr lvl="1"/>
            <a:r>
              <a:rPr lang="en-US" sz="1600" dirty="0" smtClean="0"/>
              <a:t>170-fold increase in residential Peak Rebate</a:t>
            </a:r>
          </a:p>
          <a:p>
            <a:pPr lvl="1"/>
            <a:r>
              <a:rPr lang="en-US" sz="1600" dirty="0" smtClean="0"/>
              <a:t>115% increase in residential Time of Use</a:t>
            </a:r>
          </a:p>
          <a:p>
            <a:pPr lvl="1"/>
            <a:r>
              <a:rPr lang="en-US" sz="1600" dirty="0" smtClean="0"/>
              <a:t>123% increase in C&amp;I Real-time Pricing</a:t>
            </a:r>
          </a:p>
          <a:p>
            <a:pPr lvl="1"/>
            <a:r>
              <a:rPr lang="en-US" sz="1600" dirty="0" smtClean="0"/>
              <a:t>72% decline in C&amp;I Block &amp; Index Pricing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857008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Product enrollment changes - 2013 vs 2014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Feb. 3, 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DSWG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42925" y="4114800"/>
            <a:ext cx="8001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 smtClean="0"/>
              <a:t>Enrollment changes are independent of reporting REP and 2013 Product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Some ESI IDs participating in both 2013 and 2014 changed to a new REP and/or to different product(s)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 smtClean="0"/>
              <a:t>Examples: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An ESI ID on REP A’s TOU product who switched to REP B’s PR product would show up in the middle columns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An ESI ID that rolled off of all retail DR products by 9/30/14 would show up in left columns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An ESI ID new to retail DR products in 2014 would show up in right columns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6644752"/>
              </p:ext>
            </p:extLst>
          </p:nvPr>
        </p:nvGraphicFramePr>
        <p:xfrm>
          <a:off x="304800" y="914400"/>
          <a:ext cx="8617104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Binary Worksheet" r:id="rId3" imgW="8029457" imgH="2343025" progId="Excel.SheetBinaryMacroEnabled.12">
                  <p:embed/>
                </p:oleObj>
              </mc:Choice>
              <mc:Fallback>
                <p:oleObj name="Binary Worksheet" r:id="rId3" imgW="8029457" imgH="2343025" progId="Excel.SheetBinaryMacroEnabled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4800" y="914400"/>
                        <a:ext cx="8617104" cy="304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24611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Parting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not a pure science; many lines are blurred</a:t>
            </a:r>
          </a:p>
          <a:p>
            <a:pPr lvl="1"/>
            <a:r>
              <a:rPr lang="en-US" dirty="0" smtClean="0"/>
              <a:t>As hard as we worked on developing the product </a:t>
            </a:r>
            <a:br>
              <a:rPr lang="en-US" dirty="0" smtClean="0"/>
            </a:br>
            <a:r>
              <a:rPr lang="en-US" dirty="0" smtClean="0"/>
              <a:t>definitions, there is still some confusion</a:t>
            </a:r>
          </a:p>
          <a:p>
            <a:pPr lvl="1"/>
            <a:r>
              <a:rPr lang="en-US" dirty="0"/>
              <a:t>REP </a:t>
            </a:r>
            <a:r>
              <a:rPr lang="en-US" dirty="0" smtClean="0"/>
              <a:t>offerings not necessarily easy to match to the </a:t>
            </a:r>
            <a:br>
              <a:rPr lang="en-US" dirty="0" smtClean="0"/>
            </a:br>
            <a:r>
              <a:rPr lang="en-US" dirty="0" smtClean="0"/>
              <a:t>ERCOT </a:t>
            </a:r>
            <a:r>
              <a:rPr lang="en-US" dirty="0"/>
              <a:t>categories </a:t>
            </a:r>
          </a:p>
          <a:p>
            <a:pPr lvl="1"/>
            <a:r>
              <a:rPr lang="en-US" dirty="0" smtClean="0"/>
              <a:t>REP databases may not be built to track product types through a customer’s history</a:t>
            </a:r>
          </a:p>
          <a:p>
            <a:r>
              <a:rPr lang="en-US" dirty="0" smtClean="0"/>
              <a:t>This helps to explain some of the 2013-14 transitions, but makes year-to-year headcount tracking an inexact science</a:t>
            </a:r>
          </a:p>
          <a:p>
            <a:r>
              <a:rPr lang="en-US" dirty="0" smtClean="0"/>
              <a:t>Escalates the challenge of assigning product types to ESI IDs in real time under Loads in SCED v2 Proxy $G (if we go that route)</a:t>
            </a:r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DSWG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Feb. 3, 2015</a:t>
            </a:r>
            <a:endParaRPr lang="en-US"/>
          </a:p>
        </p:txBody>
      </p:sp>
      <p:pic>
        <p:nvPicPr>
          <p:cNvPr id="3075" name="Picture 3" descr="C:\Users\pwattles\AppData\Local\Microsoft\Windows\Temporary Internet Files\Content.IE5\W9RP8TDL\square-peg-banner[1]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745" r="26167"/>
          <a:stretch/>
        </p:blipFill>
        <p:spPr bwMode="auto">
          <a:xfrm>
            <a:off x="7696200" y="457200"/>
            <a:ext cx="914400" cy="1939392"/>
          </a:xfrm>
          <a:prstGeom prst="rect">
            <a:avLst/>
          </a:prstGeom>
          <a:noFill/>
          <a:ln w="19050">
            <a:solidFill>
              <a:schemeClr val="accent3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://sr.photos2.fotosearch.com/bthumb/CSP/CSP817/k817113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5029200"/>
            <a:ext cx="1447800" cy="127747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320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DSWG</a:t>
            </a:r>
          </a:p>
        </p:txBody>
      </p:sp>
      <p:sp>
        <p:nvSpPr>
          <p:cNvPr id="19459" name="Date Placeholder 5"/>
          <p:cNvSpPr>
            <a:spLocks noGrp="1"/>
          </p:cNvSpPr>
          <p:nvPr>
            <p:ph type="dt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Feb. 3, 2015</a:t>
            </a:r>
          </a:p>
        </p:txBody>
      </p:sp>
      <p:grpSp>
        <p:nvGrpSpPr>
          <p:cNvPr id="19460" name="Group 3"/>
          <p:cNvGrpSpPr>
            <a:grpSpLocks/>
          </p:cNvGrpSpPr>
          <p:nvPr/>
        </p:nvGrpSpPr>
        <p:grpSpPr bwMode="auto">
          <a:xfrm>
            <a:off x="3860337" y="2409825"/>
            <a:ext cx="1321263" cy="2238375"/>
            <a:chOff x="1968" y="672"/>
            <a:chExt cx="1416" cy="2400"/>
          </a:xfrm>
        </p:grpSpPr>
        <p:pic>
          <p:nvPicPr>
            <p:cNvPr id="19462" name="Picture 4" descr="MCj03403080000[1]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968" y="672"/>
              <a:ext cx="1416" cy="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463" name="Text Box 5"/>
            <p:cNvSpPr txBox="1">
              <a:spLocks noChangeArrowheads="1"/>
            </p:cNvSpPr>
            <p:nvPr/>
          </p:nvSpPr>
          <p:spPr bwMode="auto">
            <a:xfrm>
              <a:off x="2496" y="1008"/>
              <a:ext cx="576" cy="36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>
                  <a:latin typeface="Britannic Bold" pitchFamily="34" charset="0"/>
                </a:rPr>
                <a:t>ON</a:t>
              </a:r>
            </a:p>
          </p:txBody>
        </p:sp>
        <p:sp>
          <p:nvSpPr>
            <p:cNvPr id="19464" name="Text Box 6"/>
            <p:cNvSpPr txBox="1">
              <a:spLocks noChangeArrowheads="1"/>
            </p:cNvSpPr>
            <p:nvPr/>
          </p:nvSpPr>
          <p:spPr bwMode="auto">
            <a:xfrm>
              <a:off x="2496" y="2353"/>
              <a:ext cx="576" cy="36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>
                  <a:latin typeface="Britannic Bold" pitchFamily="34" charset="0"/>
                </a:rPr>
                <a:t>OFF</a:t>
              </a:r>
            </a:p>
          </p:txBody>
        </p:sp>
      </p:grpSp>
      <p:sp>
        <p:nvSpPr>
          <p:cNvPr id="194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44450" cap="flat" cmpd="sng" algn="ctr">
          <a:solidFill>
            <a:schemeClr val="tx2"/>
          </a:solidFill>
          <a:prstDash val="sysDot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44450" cap="flat" cmpd="sng" algn="ctr">
          <a:solidFill>
            <a:schemeClr val="tx2"/>
          </a:solidFill>
          <a:prstDash val="sysDot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17989</TotalTime>
  <Words>318</Words>
  <Application>Microsoft Office PowerPoint</Application>
  <PresentationFormat>On-screen Show (4:3)</PresentationFormat>
  <Paragraphs>46</Paragraphs>
  <Slides>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Custom Design</vt:lpstr>
      <vt:lpstr>Binary Worksheet</vt:lpstr>
      <vt:lpstr>Retail DR and Price Response  2014 Product Headcounts</vt:lpstr>
      <vt:lpstr>Background</vt:lpstr>
      <vt:lpstr>Product types &amp; REP-reported enrollment</vt:lpstr>
      <vt:lpstr>Product enrollment changes - 2013 vs 2014</vt:lpstr>
      <vt:lpstr>Parting thoughts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Instructions</dc:title>
  <dc:creator>Wattles, Paul</dc:creator>
  <cp:lastModifiedBy>P Wattles</cp:lastModifiedBy>
  <cp:revision>553</cp:revision>
  <cp:lastPrinted>2015-01-15T19:13:08Z</cp:lastPrinted>
  <dcterms:created xsi:type="dcterms:W3CDTF">2005-04-21T14:28:35Z</dcterms:created>
  <dcterms:modified xsi:type="dcterms:W3CDTF">2015-01-29T22:33:14Z</dcterms:modified>
</cp:coreProperties>
</file>