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 id="2147493479" r:id="rId5"/>
    <p:sldMasterId id="2147493491" r:id="rId6"/>
    <p:sldMasterId id="2147493503" r:id="rId7"/>
  </p:sldMasterIdLst>
  <p:notesMasterIdLst>
    <p:notesMasterId r:id="rId13"/>
  </p:notesMasterIdLst>
  <p:handoutMasterIdLst>
    <p:handoutMasterId r:id="rId14"/>
  </p:handoutMasterIdLst>
  <p:sldIdLst>
    <p:sldId id="401" r:id="rId8"/>
    <p:sldId id="404" r:id="rId9"/>
    <p:sldId id="405" r:id="rId10"/>
    <p:sldId id="399" r:id="rId11"/>
    <p:sldId id="403" r:id="rId12"/>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5" autoAdjust="0"/>
    <p:restoredTop sz="94595" autoAdjust="0"/>
  </p:normalViewPr>
  <p:slideViewPr>
    <p:cSldViewPr snapToGrid="0" snapToObjects="1">
      <p:cViewPr varScale="1">
        <p:scale>
          <a:sx n="133" d="100"/>
          <a:sy n="133" d="100"/>
        </p:scale>
        <p:origin x="-858" y="-84"/>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25" d="100"/>
          <a:sy n="125" d="100"/>
        </p:scale>
        <p:origin x="-1962"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69DE495-51AC-4723-A7B4-B1B58AAC8C5A}" type="datetimeFigureOut">
              <a:rPr lang="en-US" smtClean="0"/>
              <a:t>2/2/2015</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D1DF52B9-7E6C-4146-83FC-76B5AB271E46}" type="datetimeFigureOut">
              <a:rPr lang="en-US" smtClean="0"/>
              <a:t>2/2/2015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30419"/>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2E46B9-32B7-40E7-9A82-BF397A6673AD}" type="slidenum">
              <a:rPr lang="en-US" smtClean="0">
                <a:solidFill>
                  <a:prstClr val="black"/>
                </a:solidFill>
              </a:rPr>
              <a:pPr eaLnBrk="1" hangingPunct="1"/>
              <a:t>1</a:t>
            </a:fld>
            <a:endParaRPr lang="en-US" smtClean="0">
              <a:solidFill>
                <a:prstClr val="black"/>
              </a:solidFill>
            </a:endParaRPr>
          </a:p>
        </p:txBody>
      </p:sp>
    </p:spTree>
    <p:extLst>
      <p:ext uri="{BB962C8B-B14F-4D97-AF65-F5344CB8AC3E}">
        <p14:creationId xmlns:p14="http://schemas.microsoft.com/office/powerpoint/2010/main" val="397715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4C8E96-8577-4B68-8064-BDBA256C085D}"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456661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4</a:t>
            </a:fld>
            <a:endParaRPr lang="en-US" dirty="0"/>
          </a:p>
        </p:txBody>
      </p:sp>
    </p:spTree>
    <p:extLst>
      <p:ext uri="{BB962C8B-B14F-4D97-AF65-F5344CB8AC3E}">
        <p14:creationId xmlns:p14="http://schemas.microsoft.com/office/powerpoint/2010/main" val="3197742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47809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131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75679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11593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04376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5150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75456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61535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09105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867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05435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455961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725247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731659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25733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90477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594674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2051298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352017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4660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38098252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672333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140987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44202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383243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3100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51119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7839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84747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29757003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402126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2887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0414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3932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7638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2015</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3198816024"/>
      </p:ext>
    </p:extLst>
  </p:cSld>
  <p:clrMap bg1="lt1" tx1="dk1" bg2="lt2" tx2="dk2" accent1="accent1" accent2="accent2" accent3="accent3" accent4="accent4" accent5="accent5" accent6="accent6" hlink="hlink" folHlink="folHlink"/>
  <p:sldLayoutIdLst>
    <p:sldLayoutId id="2147493480" r:id="rId1"/>
    <p:sldLayoutId id="2147493481" r:id="rId2"/>
    <p:sldLayoutId id="2147493482" r:id="rId3"/>
    <p:sldLayoutId id="2147493483" r:id="rId4"/>
    <p:sldLayoutId id="2147493484" r:id="rId5"/>
    <p:sldLayoutId id="2147493485" r:id="rId6"/>
    <p:sldLayoutId id="2147493486" r:id="rId7"/>
    <p:sldLayoutId id="2147493487" r:id="rId8"/>
    <p:sldLayoutId id="2147493488" r:id="rId9"/>
    <p:sldLayoutId id="2147493489" r:id="rId10"/>
    <p:sldLayoutId id="2147493490"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774150221"/>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161573961"/>
      </p:ext>
    </p:extLst>
  </p:cSld>
  <p:clrMap bg1="lt1" tx1="dk1" bg2="lt2" tx2="dk2" accent1="accent1" accent2="accent2" accent3="accent3" accent4="accent4" accent5="accent5" accent6="accent6" hlink="hlink" folHlink="folHlink"/>
  <p:sldLayoutIdLst>
    <p:sldLayoutId id="2147493504" r:id="rId1"/>
    <p:sldLayoutId id="2147493505" r:id="rId2"/>
    <p:sldLayoutId id="2147493506" r:id="rId3"/>
    <p:sldLayoutId id="2147493507" r:id="rId4"/>
    <p:sldLayoutId id="2147493508" r:id="rId5"/>
    <p:sldLayoutId id="2147493509" r:id="rId6"/>
    <p:sldLayoutId id="2147493510" r:id="rId7"/>
    <p:sldLayoutId id="2147493511" r:id="rId8"/>
    <p:sldLayoutId id="2147493512" r:id="rId9"/>
    <p:sldLayoutId id="2147493513" r:id="rId10"/>
    <p:sldLayoutId id="2147493514"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ctrTitle"/>
          </p:nvPr>
        </p:nvSpPr>
        <p:spPr>
          <a:xfrm>
            <a:off x="2333625" y="1905000"/>
            <a:ext cx="6019800" cy="1238250"/>
          </a:xfrm>
        </p:spPr>
        <p:txBody>
          <a:bodyPr/>
          <a:lstStyle/>
          <a:p>
            <a:pPr eaLnBrk="1" hangingPunct="1"/>
            <a:r>
              <a:rPr lang="en-US" dirty="0" smtClean="0"/>
              <a:t>Information Technology Report</a:t>
            </a:r>
          </a:p>
        </p:txBody>
      </p:sp>
      <p:sp>
        <p:nvSpPr>
          <p:cNvPr id="5123" name="Rectangle 20"/>
          <p:cNvSpPr>
            <a:spLocks noGrp="1" noChangeArrowheads="1"/>
          </p:cNvSpPr>
          <p:nvPr>
            <p:ph type="subTitle" idx="1"/>
          </p:nvPr>
        </p:nvSpPr>
        <p:spPr/>
        <p:txBody>
          <a:bodyPr/>
          <a:lstStyle/>
          <a:p>
            <a:pPr eaLnBrk="1" hangingPunct="1"/>
            <a:r>
              <a:rPr lang="en-US" dirty="0" smtClean="0"/>
              <a:t>Dave Pagliai</a:t>
            </a:r>
          </a:p>
          <a:p>
            <a:pPr eaLnBrk="1" hangingPunct="1"/>
            <a:r>
              <a:rPr lang="en-US" dirty="0" smtClean="0"/>
              <a:t>Manager, IT Support Services</a:t>
            </a:r>
          </a:p>
        </p:txBody>
      </p:sp>
      <p:sp>
        <p:nvSpPr>
          <p:cNvPr id="512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512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rgbClr val="000000"/>
                </a:solidFill>
              </a:rPr>
              <a:t>ERCOT Public</a:t>
            </a:r>
          </a:p>
        </p:txBody>
      </p:sp>
    </p:spTree>
    <p:extLst>
      <p:ext uri="{BB962C8B-B14F-4D97-AF65-F5344CB8AC3E}">
        <p14:creationId xmlns:p14="http://schemas.microsoft.com/office/powerpoint/2010/main" val="229704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2014 Application Service Availability</a:t>
            </a:r>
            <a:endParaRPr lang="en-US" dirty="0" smtClean="0"/>
          </a:p>
        </p:txBody>
      </p:sp>
      <p:sp>
        <p:nvSpPr>
          <p:cNvPr id="4101" name="Rectangle 3"/>
          <p:cNvSpPr>
            <a:spLocks noGrp="1" noChangeArrowheads="1"/>
          </p:cNvSpPr>
          <p:nvPr>
            <p:ph type="body" idx="1"/>
          </p:nvPr>
        </p:nvSpPr>
        <p:spPr>
          <a:xfrm>
            <a:off x="152400" y="685800"/>
            <a:ext cx="8686800" cy="5410200"/>
          </a:xfrm>
          <a:ln>
            <a:miter lim="800000"/>
            <a:headEnd/>
            <a:tailEnd/>
          </a:ln>
        </p:spPr>
        <p:txBody>
          <a:bodyPr/>
          <a:lstStyle/>
          <a:p>
            <a:pPr marL="0" indent="0">
              <a:spcBef>
                <a:spcPts val="400"/>
              </a:spcBef>
              <a:spcAft>
                <a:spcPts val="0"/>
              </a:spcAft>
              <a:buFontTx/>
              <a:buNone/>
              <a:defRPr/>
            </a:pPr>
            <a:endParaRPr lang="en-US" sz="1600" dirty="0" smtClean="0"/>
          </a:p>
          <a:p>
            <a:pPr marL="0" indent="0">
              <a:spcBef>
                <a:spcPts val="400"/>
              </a:spcBef>
              <a:spcAft>
                <a:spcPts val="0"/>
              </a:spcAft>
              <a:buFontTx/>
              <a:buNone/>
              <a:defRPr/>
            </a:pPr>
            <a:r>
              <a:rPr lang="en-US" sz="1600" dirty="0" smtClean="0"/>
              <a:t>Service </a:t>
            </a:r>
            <a:r>
              <a:rPr lang="en-US" sz="1600" dirty="0" smtClean="0"/>
              <a:t>Availability </a:t>
            </a:r>
            <a:r>
              <a:rPr lang="en-US" sz="1600" dirty="0" smtClean="0"/>
              <a:t>– Year End 2014</a:t>
            </a:r>
            <a:endParaRPr lang="en-US" sz="1600" dirty="0" smtClean="0"/>
          </a:p>
          <a:p>
            <a:pPr marL="457200" lvl="1"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57150" indent="0">
              <a:buNone/>
            </a:pPr>
            <a:r>
              <a:rPr lang="en-US" sz="1600" dirty="0"/>
              <a:t>February 2015</a:t>
            </a:r>
          </a:p>
          <a:p>
            <a:pPr lvl="1">
              <a:buFont typeface="Wingdings" panose="05000000000000000000" pitchFamily="2" charset="2"/>
              <a:buChar char="§"/>
            </a:pPr>
            <a:r>
              <a:rPr lang="en-US" sz="1600" dirty="0" smtClean="0"/>
              <a:t>03/01/15 </a:t>
            </a:r>
            <a:r>
              <a:rPr lang="en-US" sz="1600" dirty="0"/>
              <a:t>– Retail Release</a:t>
            </a:r>
          </a:p>
          <a:p>
            <a:pPr marL="0" indent="0">
              <a:buNone/>
            </a:pPr>
            <a:endParaRPr lang="en-US" sz="1600" dirty="0" smtClean="0"/>
          </a:p>
          <a:p>
            <a:pPr marL="0" indent="0">
              <a:buNone/>
            </a:pPr>
            <a:r>
              <a:rPr lang="en-US" sz="1600" dirty="0"/>
              <a:t>Supplemental AMS Interval </a:t>
            </a:r>
            <a:r>
              <a:rPr lang="en-US" sz="1600" dirty="0" smtClean="0"/>
              <a:t>Data Report Issue</a:t>
            </a:r>
          </a:p>
          <a:p>
            <a:pPr lvl="1">
              <a:buFont typeface="Wingdings" panose="05000000000000000000" pitchFamily="2" charset="2"/>
              <a:buChar char="§"/>
            </a:pPr>
            <a:r>
              <a:rPr lang="en-US" sz="1600" dirty="0"/>
              <a:t>No impacts to report in January &amp; February</a:t>
            </a:r>
          </a:p>
          <a:p>
            <a:pPr lvl="1">
              <a:buFont typeface="Wingdings" panose="05000000000000000000" pitchFamily="2" charset="2"/>
              <a:buChar char="§"/>
            </a:pPr>
            <a:r>
              <a:rPr lang="en-US" sz="1600" dirty="0" smtClean="0"/>
              <a:t>Long term solution being tested</a:t>
            </a: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669" y="1635919"/>
            <a:ext cx="225742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375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February 2015</a:t>
            </a:r>
            <a:endParaRPr lang="en-US" dirty="0"/>
          </a:p>
        </p:txBody>
      </p:sp>
      <p:sp>
        <p:nvSpPr>
          <p:cNvPr id="6148" name="Rectangle 2"/>
          <p:cNvSpPr>
            <a:spLocks noGrp="1" noChangeArrowheads="1"/>
          </p:cNvSpPr>
          <p:nvPr>
            <p:ph type="title"/>
          </p:nvPr>
        </p:nvSpPr>
        <p:spPr/>
        <p:txBody>
          <a:bodyPr/>
          <a:lstStyle/>
          <a:p>
            <a:pPr eaLnBrk="1" hangingPunct="1"/>
            <a:r>
              <a:rPr lang="en-US" dirty="0" smtClean="0"/>
              <a:t>2015 Retail Service Level Agreement (SLA)</a:t>
            </a:r>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marL="0" lvl="0" indent="0">
              <a:buNone/>
            </a:pPr>
            <a:r>
              <a:rPr lang="en-US" sz="1600" dirty="0" smtClean="0"/>
              <a:t>Proposed Changes for 2015 Review</a:t>
            </a:r>
          </a:p>
          <a:p>
            <a:pPr lvl="1">
              <a:buFont typeface="Wingdings" panose="05000000000000000000" pitchFamily="2" charset="2"/>
              <a:buChar char="§"/>
            </a:pPr>
            <a:r>
              <a:rPr lang="en-US" sz="1600" b="0" dirty="0" smtClean="0"/>
              <a:t>Section 2.1.2</a:t>
            </a:r>
          </a:p>
          <a:p>
            <a:pPr lvl="2">
              <a:buFont typeface="Arial" panose="020B0604020202020204" pitchFamily="34" charset="0"/>
              <a:buChar char="•"/>
            </a:pPr>
            <a:r>
              <a:rPr lang="en-US" sz="1400" dirty="0" smtClean="0"/>
              <a:t>ERCOT’s six 2015 release windows begin at 7:00 PM on Saturday, instead of 5:00 PM, to allow for the processing of AMS transactions per new tariff language. (Market request)</a:t>
            </a:r>
          </a:p>
          <a:p>
            <a:pPr lvl="2">
              <a:buFont typeface="Arial" panose="020B0604020202020204" pitchFamily="34" charset="0"/>
              <a:buChar char="•"/>
            </a:pPr>
            <a:r>
              <a:rPr lang="en-US" sz="1400" dirty="0" smtClean="0"/>
              <a:t>ERCOT’s requirement for changes </a:t>
            </a:r>
            <a:r>
              <a:rPr lang="en-US" sz="1400" dirty="0"/>
              <a:t>or postponement to release dates </a:t>
            </a:r>
            <a:r>
              <a:rPr lang="en-US" sz="1400" dirty="0" smtClean="0"/>
              <a:t>(exception request) be reduced from a 45 to 15 </a:t>
            </a:r>
            <a:r>
              <a:rPr lang="en-US" sz="1400" dirty="0"/>
              <a:t>day notice</a:t>
            </a:r>
            <a:r>
              <a:rPr lang="en-US" sz="1400" dirty="0" smtClean="0"/>
              <a:t>. (ERCOT request)</a:t>
            </a:r>
            <a:endParaRPr lang="en-US" sz="1400" dirty="0"/>
          </a:p>
          <a:p>
            <a:pPr lvl="1">
              <a:buFont typeface="Wingdings" panose="05000000000000000000" pitchFamily="2" charset="2"/>
              <a:buChar char="§"/>
            </a:pPr>
            <a:endParaRPr lang="en-US" sz="1600" b="0" dirty="0" smtClean="0"/>
          </a:p>
          <a:p>
            <a:pPr lvl="1">
              <a:buFont typeface="Wingdings" panose="05000000000000000000" pitchFamily="2" charset="2"/>
              <a:buChar char="§"/>
            </a:pPr>
            <a:r>
              <a:rPr lang="en-US" sz="1600" b="0" dirty="0" smtClean="0"/>
              <a:t>Section 2.1.2 Service Availability</a:t>
            </a:r>
          </a:p>
          <a:p>
            <a:pPr lvl="2">
              <a:buFont typeface="Arial" panose="020B0604020202020204" pitchFamily="34" charset="0"/>
              <a:buChar char="•"/>
            </a:pPr>
            <a:r>
              <a:rPr lang="en-US" sz="1400" dirty="0" smtClean="0"/>
              <a:t>Updated weekend release schedule (7:00pm </a:t>
            </a:r>
            <a:r>
              <a:rPr lang="en-US" sz="1400" dirty="0"/>
              <a:t>Saturday - 12:00am </a:t>
            </a:r>
            <a:r>
              <a:rPr lang="en-US" sz="1400" dirty="0" smtClean="0"/>
              <a:t>Monday)</a:t>
            </a:r>
            <a:endParaRPr lang="en-US" sz="1600" dirty="0" smtClean="0"/>
          </a:p>
          <a:p>
            <a:pPr marL="514350" lvl="1" indent="0">
              <a:buNone/>
            </a:pPr>
            <a:endParaRPr lang="en-US" sz="1600"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581400"/>
            <a:ext cx="1304925"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7995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272130" y="1068028"/>
            <a:ext cx="8630468" cy="3736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1600" dirty="0" smtClean="0"/>
              <a:t>Pre-2010– </a:t>
            </a:r>
            <a:r>
              <a:rPr lang="en-US" sz="1600" dirty="0" smtClean="0"/>
              <a:t>No DR environment or failover </a:t>
            </a:r>
            <a:r>
              <a:rPr lang="en-US" sz="1600" dirty="0" smtClean="0"/>
              <a:t>capability</a:t>
            </a:r>
          </a:p>
          <a:p>
            <a:pPr lvl="1">
              <a:buFont typeface="Wingdings" panose="05000000000000000000" pitchFamily="2" charset="2"/>
              <a:buChar char="q"/>
            </a:pPr>
            <a:r>
              <a:rPr lang="en-US" sz="1400" i="1" dirty="0" smtClean="0"/>
              <a:t>Utilize </a:t>
            </a:r>
            <a:r>
              <a:rPr lang="en-US" sz="1400" i="1" dirty="0" err="1" smtClean="0"/>
              <a:t>Itest</a:t>
            </a:r>
            <a:r>
              <a:rPr lang="en-US" sz="1400" i="1" dirty="0" smtClean="0"/>
              <a:t> </a:t>
            </a:r>
            <a:r>
              <a:rPr lang="en-US" sz="1400" i="1" dirty="0"/>
              <a:t>environment if extended outage occurred</a:t>
            </a:r>
          </a:p>
          <a:p>
            <a:r>
              <a:rPr lang="en-US" sz="1600" dirty="0" smtClean="0"/>
              <a:t>December </a:t>
            </a:r>
            <a:r>
              <a:rPr lang="en-US" sz="1600" dirty="0" smtClean="0"/>
              <a:t>2010 – </a:t>
            </a:r>
            <a:r>
              <a:rPr lang="en-US" sz="1600" dirty="0" smtClean="0"/>
              <a:t>Second data center completed</a:t>
            </a:r>
          </a:p>
          <a:p>
            <a:pPr lvl="1">
              <a:buFont typeface="Wingdings" panose="05000000000000000000" pitchFamily="2" charset="2"/>
              <a:buChar char="q"/>
            </a:pPr>
            <a:r>
              <a:rPr lang="en-US" sz="1400" i="1" dirty="0" smtClean="0"/>
              <a:t>One </a:t>
            </a:r>
            <a:r>
              <a:rPr lang="en-US" sz="1400" i="1" dirty="0"/>
              <a:t>way failover tested</a:t>
            </a:r>
          </a:p>
          <a:p>
            <a:r>
              <a:rPr lang="en-US" sz="1600" dirty="0"/>
              <a:t>December 2012 – Unplanned failover</a:t>
            </a:r>
          </a:p>
          <a:p>
            <a:pPr lvl="1">
              <a:buFont typeface="Wingdings" panose="05000000000000000000" pitchFamily="2" charset="2"/>
              <a:buChar char="q"/>
            </a:pPr>
            <a:r>
              <a:rPr lang="en-US" sz="1400" i="1" dirty="0"/>
              <a:t>First </a:t>
            </a:r>
            <a:r>
              <a:rPr lang="en-US" sz="1400" i="1" dirty="0" smtClean="0"/>
              <a:t>production </a:t>
            </a:r>
            <a:r>
              <a:rPr lang="en-US" sz="1400" i="1" dirty="0"/>
              <a:t>use of the </a:t>
            </a:r>
            <a:r>
              <a:rPr lang="en-US" sz="1400" i="1" dirty="0" smtClean="0"/>
              <a:t>second data center</a:t>
            </a:r>
            <a:r>
              <a:rPr lang="en-US" sz="1400" i="1" dirty="0" smtClean="0">
                <a:solidFill>
                  <a:srgbClr val="FF0000"/>
                </a:solidFill>
              </a:rPr>
              <a:t>  </a:t>
            </a:r>
            <a:endParaRPr lang="en-US" sz="1400" dirty="0">
              <a:solidFill>
                <a:srgbClr val="FF0000"/>
              </a:solidFill>
            </a:endParaRPr>
          </a:p>
          <a:p>
            <a:r>
              <a:rPr lang="en-US" sz="1600" dirty="0"/>
              <a:t>June 2013 – Planned failover</a:t>
            </a:r>
          </a:p>
          <a:p>
            <a:r>
              <a:rPr lang="en-US" sz="1600" dirty="0" smtClean="0"/>
              <a:t>March </a:t>
            </a:r>
            <a:r>
              <a:rPr lang="en-US" sz="1600" dirty="0"/>
              <a:t>2014 – Unplanned </a:t>
            </a:r>
            <a:r>
              <a:rPr lang="en-US" sz="1600" dirty="0" smtClean="0"/>
              <a:t>failover</a:t>
            </a:r>
          </a:p>
          <a:p>
            <a:r>
              <a:rPr lang="en-US" sz="1600" dirty="0" smtClean="0"/>
              <a:t>August 2014 – Unplanned failover</a:t>
            </a:r>
          </a:p>
          <a:p>
            <a:r>
              <a:rPr lang="en-US" sz="1600" dirty="0" smtClean="0"/>
              <a:t>January 2015 – Planned failover</a:t>
            </a:r>
          </a:p>
          <a:p>
            <a:pPr lvl="1">
              <a:buFont typeface="Wingdings" panose="05000000000000000000" pitchFamily="2" charset="2"/>
              <a:buChar char="q"/>
            </a:pPr>
            <a:r>
              <a:rPr lang="en-US" sz="1400" i="1" dirty="0" smtClean="0"/>
              <a:t>Completion of 2014 project to enhance processes and environments</a:t>
            </a:r>
          </a:p>
          <a:p>
            <a:pPr>
              <a:buFont typeface="Arial" panose="020B0604020202020204" pitchFamily="34" charset="0"/>
              <a:buChar char="•"/>
            </a:pPr>
            <a:r>
              <a:rPr lang="en-US" sz="1600" b="1" dirty="0" smtClean="0"/>
              <a:t>2015 – Three additional failovers planned</a:t>
            </a:r>
            <a:endParaRPr lang="en-US" sz="1600" b="1" dirty="0"/>
          </a:p>
          <a:p>
            <a:pPr marL="569913" indent="-225425"/>
            <a:endParaRPr lang="en-US" sz="1600" dirty="0"/>
          </a:p>
        </p:txBody>
      </p:sp>
      <p:sp>
        <p:nvSpPr>
          <p:cNvPr id="9" name="Title 8"/>
          <p:cNvSpPr>
            <a:spLocks noGrp="1"/>
          </p:cNvSpPr>
          <p:nvPr>
            <p:ph type="title"/>
          </p:nvPr>
        </p:nvSpPr>
        <p:spPr/>
        <p:txBody>
          <a:bodyPr/>
          <a:lstStyle/>
          <a:p>
            <a:r>
              <a:rPr lang="en-US" dirty="0" smtClean="0"/>
              <a:t>Retail/Commercial Systems DR </a:t>
            </a:r>
            <a:r>
              <a:rPr lang="en-US" dirty="0" smtClean="0"/>
              <a:t>Update</a:t>
            </a:r>
            <a:endParaRPr lang="en-US" dirty="0">
              <a:solidFill>
                <a:srgbClr val="C00000"/>
              </a:solidFill>
            </a:endParaRPr>
          </a:p>
        </p:txBody>
      </p:sp>
      <p:sp>
        <p:nvSpPr>
          <p:cNvPr id="2" name="Date Placeholder 1"/>
          <p:cNvSpPr>
            <a:spLocks noGrp="1"/>
          </p:cNvSpPr>
          <p:nvPr>
            <p:ph type="dt" sz="half" idx="12"/>
          </p:nvPr>
        </p:nvSpPr>
        <p:spPr/>
        <p:txBody>
          <a:bodyPr/>
          <a:lstStyle/>
          <a:p>
            <a:pPr>
              <a:defRPr/>
            </a:pPr>
            <a:r>
              <a:rPr lang="en-US" smtClean="0">
                <a:solidFill>
                  <a:srgbClr val="000000"/>
                </a:solidFill>
              </a:rPr>
              <a:t>February 2015</a:t>
            </a: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r>
              <a:rPr lang="en-US" smtClean="0">
                <a:solidFill>
                  <a:srgbClr val="000000"/>
                </a:solidFill>
              </a:rPr>
              <a:t>ERCOT Public</a:t>
            </a:r>
            <a:endParaRPr lang="en-US">
              <a:solidFill>
                <a:srgbClr val="000000"/>
              </a:solidFill>
            </a:endParaRPr>
          </a:p>
        </p:txBody>
      </p:sp>
    </p:spTree>
    <p:extLst>
      <p:ext uri="{BB962C8B-B14F-4D97-AF65-F5344CB8AC3E}">
        <p14:creationId xmlns:p14="http://schemas.microsoft.com/office/powerpoint/2010/main" val="28212772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Browser Upgrade Project</a:t>
            </a:r>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marL="0" lvl="0" indent="0">
              <a:buNone/>
            </a:pPr>
            <a:r>
              <a:rPr lang="en-US" sz="1600" dirty="0" smtClean="0"/>
              <a:t>ERCOT Application Browser Support</a:t>
            </a:r>
          </a:p>
          <a:p>
            <a:pPr lvl="1">
              <a:buFont typeface="Wingdings" panose="05000000000000000000" pitchFamily="2" charset="2"/>
              <a:buChar char="§"/>
            </a:pPr>
            <a:r>
              <a:rPr lang="en-US" sz="1600" dirty="0" smtClean="0"/>
              <a:t>ERCOT </a:t>
            </a:r>
            <a:r>
              <a:rPr lang="en-US" sz="1600" dirty="0"/>
              <a:t>intends to support IE 8 into 2016.  </a:t>
            </a:r>
            <a:r>
              <a:rPr lang="en-US" sz="1600" dirty="0"/>
              <a:t>The market will be given adequate time to migrate to a newer browser before ERCOT discontinues IE8 support.</a:t>
            </a:r>
          </a:p>
          <a:p>
            <a:pPr lvl="1">
              <a:buFont typeface="Wingdings" panose="05000000000000000000" pitchFamily="2" charset="2"/>
              <a:buChar char="§"/>
            </a:pPr>
            <a:r>
              <a:rPr lang="en-US" sz="1600" dirty="0" smtClean="0"/>
              <a:t>ERCOT is </a:t>
            </a:r>
            <a:r>
              <a:rPr lang="en-US" sz="1600" dirty="0"/>
              <a:t>testing IE 10 and 11 in both native and compatibility mode to determine what needs to be fixed in the ERCOT applications.  </a:t>
            </a:r>
            <a:r>
              <a:rPr lang="en-US" sz="1600" dirty="0"/>
              <a:t>That work will continue through Q1.</a:t>
            </a:r>
          </a:p>
          <a:p>
            <a:pPr lvl="1">
              <a:buFont typeface="Wingdings" panose="05000000000000000000" pitchFamily="2" charset="2"/>
              <a:buChar char="§"/>
            </a:pPr>
            <a:r>
              <a:rPr lang="en-US" sz="1600" dirty="0"/>
              <a:t>The </a:t>
            </a:r>
            <a:r>
              <a:rPr lang="en-US" sz="1600" dirty="0"/>
              <a:t>mitigation projects and change requests resulting from the testing will be submitted through the normal ERCOT project process in Q2, to be prioritized and delivered through the normal ERCOT release process.  The release schedule for those projects will determine when the applications are fully supported on the newer browsers.</a:t>
            </a:r>
          </a:p>
          <a:p>
            <a:pPr lvl="1">
              <a:buFont typeface="Wingdings" panose="05000000000000000000" pitchFamily="2" charset="2"/>
              <a:buChar char="§"/>
            </a:pPr>
            <a:r>
              <a:rPr lang="en-US" sz="1600" dirty="0"/>
              <a:t>There </a:t>
            </a:r>
            <a:r>
              <a:rPr lang="en-US" sz="1600" dirty="0"/>
              <a:t>are no current plans to expand the number of browsers supported by the ERCOT applications beyond IE 10 and 11.</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906949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66D08B-9BD9-4F52-9876-573EE2900B27}"/>
</file>

<file path=customXml/itemProps2.xml><?xml version="1.0" encoding="utf-8"?>
<ds:datastoreItem xmlns:ds="http://schemas.openxmlformats.org/officeDocument/2006/customXml" ds:itemID="{7B6F2769-7194-4217-93D3-3AF3A4742282}"/>
</file>

<file path=customXml/itemProps3.xml><?xml version="1.0" encoding="utf-8"?>
<ds:datastoreItem xmlns:ds="http://schemas.openxmlformats.org/officeDocument/2006/customXml" ds:itemID="{87D2A1B0-FF3E-4009-940D-AED0EB70AA20}"/>
</file>

<file path=docProps/app.xml><?xml version="1.0" encoding="utf-8"?>
<Properties xmlns="http://schemas.openxmlformats.org/officeDocument/2006/extended-properties" xmlns:vt="http://schemas.openxmlformats.org/officeDocument/2006/docPropsVTypes">
  <Template/>
  <TotalTime>7028</TotalTime>
  <Words>253</Words>
  <Application>Microsoft Office PowerPoint</Application>
  <PresentationFormat>On-screen Show (4:3)</PresentationFormat>
  <Paragraphs>78</Paragraphs>
  <Slides>5</Slides>
  <Notes>3</Notes>
  <HiddenSlides>0</HiddenSlides>
  <MMClips>0</MMClips>
  <ScaleCrop>false</ScaleCrop>
  <HeadingPairs>
    <vt:vector size="4" baseType="variant">
      <vt:variant>
        <vt:lpstr>Theme</vt:lpstr>
      </vt:variant>
      <vt:variant>
        <vt:i4>4</vt:i4>
      </vt:variant>
      <vt:variant>
        <vt:lpstr>Slide Titles</vt:lpstr>
      </vt:variant>
      <vt:variant>
        <vt:i4>5</vt:i4>
      </vt:variant>
    </vt:vector>
  </HeadingPairs>
  <TitlesOfParts>
    <vt:vector size="9" baseType="lpstr">
      <vt:lpstr>Custom Design</vt:lpstr>
      <vt:lpstr>1_Custom Design</vt:lpstr>
      <vt:lpstr>2_Custom Design</vt:lpstr>
      <vt:lpstr>3_Custom Design</vt:lpstr>
      <vt:lpstr>Information Technology Report</vt:lpstr>
      <vt:lpstr>2014 Application Service Availability</vt:lpstr>
      <vt:lpstr>2015 Retail Service Level Agreement (SLA)</vt:lpstr>
      <vt:lpstr>Retail/Commercial Systems DR Update</vt:lpstr>
      <vt:lpstr>Browser Upgrade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Pagliai, Dave</cp:lastModifiedBy>
  <cp:revision>315</cp:revision>
  <cp:lastPrinted>2014-05-01T15:23:10Z</cp:lastPrinted>
  <dcterms:created xsi:type="dcterms:W3CDTF">2010-04-12T23:12:02Z</dcterms:created>
  <dcterms:modified xsi:type="dcterms:W3CDTF">2015-02-02T21:31:07Z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