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67" r:id="rId4"/>
    <p:sldMasterId id="2147493479" r:id="rId5"/>
    <p:sldMasterId id="2147493491" r:id="rId6"/>
    <p:sldMasterId id="2147493503" r:id="rId7"/>
  </p:sldMasterIdLst>
  <p:notesMasterIdLst>
    <p:notesMasterId r:id="rId13"/>
  </p:notesMasterIdLst>
  <p:handoutMasterIdLst>
    <p:handoutMasterId r:id="rId14"/>
  </p:handoutMasterIdLst>
  <p:sldIdLst>
    <p:sldId id="401" r:id="rId8"/>
    <p:sldId id="404" r:id="rId9"/>
    <p:sldId id="405" r:id="rId10"/>
    <p:sldId id="399" r:id="rId11"/>
    <p:sldId id="403" r:id="rId12"/>
  </p:sldIdLst>
  <p:sldSz cx="9144000" cy="6858000" type="screen4x3"/>
  <p:notesSz cx="9296400" cy="7010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785" autoAdjust="0"/>
    <p:restoredTop sz="94595" autoAdjust="0"/>
  </p:normalViewPr>
  <p:slideViewPr>
    <p:cSldViewPr snapToGrid="0" snapToObjects="1">
      <p:cViewPr varScale="1">
        <p:scale>
          <a:sx n="133" d="100"/>
          <a:sy n="133" d="100"/>
        </p:scale>
        <p:origin x="-858" y="-84"/>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notesViewPr>
    <p:cSldViewPr snapToGrid="0" snapToObjects="1" showGuides="1">
      <p:cViewPr varScale="1">
        <p:scale>
          <a:sx n="125" d="100"/>
          <a:sy n="125" d="100"/>
        </p:scale>
        <p:origin x="-1962" y="-102"/>
      </p:cViewPr>
      <p:guideLst>
        <p:guide orient="horz" pos="2208"/>
        <p:guide pos="292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3.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F69DE495-51AC-4723-A7B4-B1B58AAC8C5A}" type="datetimeFigureOut">
              <a:rPr lang="en-US" smtClean="0"/>
              <a:t>2/2/2015</a:t>
            </a:fld>
            <a:endParaRPr lang="en-US"/>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F80D1E90-E9C6-42A2-8EB7-24DAC221AC2D}" type="slidenum">
              <a:rPr lang="en-US" smtClean="0"/>
              <a:t>‹#›</a:t>
            </a:fld>
            <a:endParaRPr lang="en-US"/>
          </a:p>
        </p:txBody>
      </p:sp>
    </p:spTree>
    <p:extLst>
      <p:ext uri="{BB962C8B-B14F-4D97-AF65-F5344CB8AC3E}">
        <p14:creationId xmlns:p14="http://schemas.microsoft.com/office/powerpoint/2010/main" val="708787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265014" y="0"/>
            <a:ext cx="4029282" cy="350760"/>
          </a:xfrm>
          <a:prstGeom prst="rect">
            <a:avLst/>
          </a:prstGeom>
        </p:spPr>
        <p:txBody>
          <a:bodyPr vert="horz" lIns="91440" tIns="45720" rIns="91440" bIns="45720" rtlCol="0"/>
          <a:lstStyle>
            <a:lvl1pPr algn="r">
              <a:defRPr sz="1200"/>
            </a:lvl1pPr>
          </a:lstStyle>
          <a:p>
            <a:fld id="{D1DF52B9-7E6C-4146-83FC-76B5AB271E46}" type="datetimeFigureOut">
              <a:rPr lang="en-US" smtClean="0"/>
              <a:t>2/2/2015</a:t>
            </a:fld>
            <a:endParaRPr lang="en-US"/>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30482" y="3330419"/>
            <a:ext cx="7435436" cy="315444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658443"/>
            <a:ext cx="4029282" cy="35076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265014" y="6658443"/>
            <a:ext cx="4029282" cy="350760"/>
          </a:xfrm>
          <a:prstGeom prst="rect">
            <a:avLst/>
          </a:prstGeom>
        </p:spPr>
        <p:txBody>
          <a:bodyPr vert="horz" lIns="91440" tIns="45720" rIns="91440" bIns="45720" rtlCol="0" anchor="b"/>
          <a:lstStyle>
            <a:lvl1pPr algn="r">
              <a:defRPr sz="1200"/>
            </a:lvl1pPr>
          </a:lstStyle>
          <a:p>
            <a:fld id="{E41B3D22-F502-4A52-A06E-717BD3D70E2C}" type="slidenum">
              <a:rPr lang="en-US" smtClean="0"/>
              <a:t>‹#›</a:t>
            </a:fld>
            <a:endParaRPr lang="en-US"/>
          </a:p>
        </p:txBody>
      </p:sp>
    </p:spTree>
    <p:extLst>
      <p:ext uri="{BB962C8B-B14F-4D97-AF65-F5344CB8AC3E}">
        <p14:creationId xmlns:p14="http://schemas.microsoft.com/office/powerpoint/2010/main" val="92213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62E46B9-32B7-40E7-9A82-BF397A6673AD}" type="slidenum">
              <a:rPr lang="en-US" smtClean="0">
                <a:solidFill>
                  <a:prstClr val="black"/>
                </a:solidFill>
              </a:rPr>
              <a:pPr eaLnBrk="1" hangingPunct="1"/>
              <a:t>1</a:t>
            </a:fld>
            <a:endParaRPr lang="en-US" smtClean="0">
              <a:solidFill>
                <a:prstClr val="black"/>
              </a:solidFill>
            </a:endParaRPr>
          </a:p>
        </p:txBody>
      </p:sp>
    </p:spTree>
    <p:extLst>
      <p:ext uri="{BB962C8B-B14F-4D97-AF65-F5344CB8AC3E}">
        <p14:creationId xmlns:p14="http://schemas.microsoft.com/office/powerpoint/2010/main" val="3977151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F84C8E96-8577-4B68-8064-BDBA256C085D}" type="slidenum">
              <a:rPr lang="en-US" smtClean="0">
                <a:solidFill>
                  <a:prstClr val="black"/>
                </a:solidFill>
              </a:rPr>
              <a:pPr>
                <a:defRPr/>
              </a:pPr>
              <a:t>2</a:t>
            </a:fld>
            <a:endParaRPr lang="en-US">
              <a:solidFill>
                <a:prstClr val="black"/>
              </a:solidFill>
            </a:endParaRPr>
          </a:p>
        </p:txBody>
      </p:sp>
    </p:spTree>
    <p:extLst>
      <p:ext uri="{BB962C8B-B14F-4D97-AF65-F5344CB8AC3E}">
        <p14:creationId xmlns:p14="http://schemas.microsoft.com/office/powerpoint/2010/main" val="3456661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pPr/>
              <a:t>4</a:t>
            </a:fld>
            <a:endParaRPr lang="en-US" dirty="0"/>
          </a:p>
        </p:txBody>
      </p:sp>
    </p:spTree>
    <p:extLst>
      <p:ext uri="{BB962C8B-B14F-4D97-AF65-F5344CB8AC3E}">
        <p14:creationId xmlns:p14="http://schemas.microsoft.com/office/powerpoint/2010/main" val="31977426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10"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Tree>
    <p:extLst>
      <p:ext uri="{BB962C8B-B14F-4D97-AF65-F5344CB8AC3E}">
        <p14:creationId xmlns:p14="http://schemas.microsoft.com/office/powerpoint/2010/main" val="112663116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247809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913195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75679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711593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2043761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251506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February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754569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961535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40910527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686782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5"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Tree>
    <p:extLst>
      <p:ext uri="{BB962C8B-B14F-4D97-AF65-F5344CB8AC3E}">
        <p14:creationId xmlns:p14="http://schemas.microsoft.com/office/powerpoint/2010/main" val="147334803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7054351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3455961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372524707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27316598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5257330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5904775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25946746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February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20512982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3520175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646607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ERCOT Public</a:t>
            </a:r>
            <a:endParaRPr lang="en-US" dirty="0">
              <a:solidFill>
                <a:prstClr val="black">
                  <a:tint val="75000"/>
                </a:prstClr>
              </a:solidFill>
            </a:endParaRPr>
          </a:p>
        </p:txBody>
      </p:sp>
    </p:spTree>
    <p:extLst>
      <p:ext uri="{BB962C8B-B14F-4D97-AF65-F5344CB8AC3E}">
        <p14:creationId xmlns:p14="http://schemas.microsoft.com/office/powerpoint/2010/main" val="3809825297"/>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6723335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31409877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EA5CBE48-FA63-478E-8B3E-EC00F2B7C09B}" type="slidenum">
              <a:rPr lang="en-US">
                <a:solidFill>
                  <a:srgbClr val="000000"/>
                </a:solidFill>
              </a:rPr>
              <a:pPr>
                <a:defRPr/>
              </a:pPr>
              <a:t>‹#›</a:t>
            </a:fld>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5"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9442029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B9F2134A-645F-43EE-AFC5-4BFB5FBA1F4A}" type="slidenum">
              <a:rPr lang="en-US">
                <a:solidFill>
                  <a:srgbClr val="000000"/>
                </a:solidFill>
              </a:rPr>
              <a:pPr>
                <a:defRPr/>
              </a:pPr>
              <a:t>‹#›</a:t>
            </a:fld>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4"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9383243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63CB5A9-6AED-41D7-9973-C3E52D0DDF91}"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731003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AEBB23-21DA-48A3-AC94-0BEAC5B162F5}"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75111981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D24544E-00D5-47D8-BAE9-43AD6AAC7B9D}"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417839400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0"/>
            <a:ext cx="21717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0"/>
            <a:ext cx="63627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A6E5927-58FF-4ECE-80AC-7C696E90D670}"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3847472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prstClr val="black"/>
                </a:solidFill>
              </a:rPr>
              <a:pPr/>
              <a:t>‹#›</a:t>
            </a:fld>
            <a:endParaRPr lang="en-US" dirty="0">
              <a:solidFill>
                <a:prstClr val="black"/>
              </a:solidFill>
            </a:endParaRPr>
          </a:p>
        </p:txBody>
      </p:sp>
      <p:sp>
        <p:nvSpPr>
          <p:cNvPr id="12"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8"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ERCOT Public</a:t>
            </a:r>
            <a:endParaRPr lang="en-US" dirty="0">
              <a:solidFill>
                <a:prstClr val="black">
                  <a:tint val="75000"/>
                </a:prstClr>
              </a:solidFill>
            </a:endParaRPr>
          </a:p>
        </p:txBody>
      </p:sp>
    </p:spTree>
    <p:extLst>
      <p:ext uri="{BB962C8B-B14F-4D97-AF65-F5344CB8AC3E}">
        <p14:creationId xmlns:p14="http://schemas.microsoft.com/office/powerpoint/2010/main" val="297570037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304800"/>
            <a:ext cx="1295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Line 14"/>
          <p:cNvSpPr>
            <a:spLocks noChangeShapeType="1"/>
          </p:cNvSpPr>
          <p:nvPr userDrawn="1"/>
        </p:nvSpPr>
        <p:spPr bwMode="auto">
          <a:xfrm>
            <a:off x="0" y="11430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43010" name="Rectangle 2"/>
          <p:cNvSpPr>
            <a:spLocks noGrp="1" noChangeArrowheads="1"/>
          </p:cNvSpPr>
          <p:nvPr>
            <p:ph type="subTitle" idx="1"/>
          </p:nvPr>
        </p:nvSpPr>
        <p:spPr>
          <a:xfrm>
            <a:off x="2343150" y="3581400"/>
            <a:ext cx="6343650" cy="1143000"/>
          </a:xfrm>
        </p:spPr>
        <p:txBody>
          <a:bodyPr/>
          <a:lstStyle>
            <a:lvl1pPr marL="0" indent="0">
              <a:buFontTx/>
              <a:buNone/>
              <a:defRPr b="0">
                <a:solidFill>
                  <a:schemeClr val="tx1"/>
                </a:solidFill>
                <a:latin typeface="Arial Black" pitchFamily="34" charset="0"/>
              </a:defRPr>
            </a:lvl1pPr>
          </a:lstStyle>
          <a:p>
            <a:r>
              <a:rPr lang="en-US"/>
              <a:t>Click to edit Master subtitle style</a:t>
            </a:r>
          </a:p>
        </p:txBody>
      </p:sp>
      <p:sp>
        <p:nvSpPr>
          <p:cNvPr id="43015" name="Rectangle 7"/>
          <p:cNvSpPr>
            <a:spLocks noGrp="1" noChangeArrowheads="1"/>
          </p:cNvSpPr>
          <p:nvPr>
            <p:ph type="ctrTitle"/>
          </p:nvPr>
        </p:nvSpPr>
        <p:spPr>
          <a:xfrm>
            <a:off x="2333625" y="1905000"/>
            <a:ext cx="6477000" cy="1241425"/>
          </a:xfrm>
        </p:spPr>
        <p:txBody>
          <a:bodyPr/>
          <a:lstStyle>
            <a:lvl1pPr>
              <a:defRPr sz="2800">
                <a:solidFill>
                  <a:schemeClr val="tx1"/>
                </a:solidFill>
              </a:defRPr>
            </a:lvl1pPr>
          </a:lstStyle>
          <a:p>
            <a:r>
              <a:rPr lang="en-US"/>
              <a:t>Click to edit Master title style</a:t>
            </a:r>
          </a:p>
        </p:txBody>
      </p:sp>
      <p:sp>
        <p:nvSpPr>
          <p:cNvPr id="6" name="Rectangle 10"/>
          <p:cNvSpPr>
            <a:spLocks noGrp="1" noChangeArrowheads="1"/>
          </p:cNvSpPr>
          <p:nvPr>
            <p:ph type="dt" sz="half" idx="10"/>
          </p:nvPr>
        </p:nvSpPr>
        <p:spPr>
          <a:xfrm>
            <a:off x="2333625" y="5467350"/>
            <a:ext cx="6276975" cy="476250"/>
          </a:xfrm>
        </p:spPr>
        <p:txBody>
          <a:bodyPr/>
          <a:lstStyle>
            <a:lvl1pPr>
              <a:defRPr sz="1800" b="1" smtClean="0">
                <a:solidFill>
                  <a:schemeClr val="tx1"/>
                </a:solidFill>
              </a:defRPr>
            </a:lvl1pPr>
          </a:lstStyle>
          <a:p>
            <a:pPr>
              <a:defRPr/>
            </a:pPr>
            <a:r>
              <a:rPr lang="en-US" smtClean="0">
                <a:solidFill>
                  <a:srgbClr val="000000"/>
                </a:solidFill>
              </a:rPr>
              <a:t>February 2015</a:t>
            </a:r>
            <a:endParaRPr lang="en-US" dirty="0">
              <a:solidFill>
                <a:srgbClr val="000000"/>
              </a:solidFill>
            </a:endParaRPr>
          </a:p>
        </p:txBody>
      </p:sp>
      <p:sp>
        <p:nvSpPr>
          <p:cNvPr id="7" name="Rectangle 15"/>
          <p:cNvSpPr>
            <a:spLocks noGrp="1" noChangeArrowheads="1"/>
          </p:cNvSpPr>
          <p:nvPr>
            <p:ph type="ftr" sz="quarter" idx="11"/>
          </p:nvPr>
        </p:nvSpPr>
        <p:spPr>
          <a:xfrm>
            <a:off x="2333625" y="5067300"/>
            <a:ext cx="6276975" cy="419100"/>
          </a:xfrm>
        </p:spPr>
        <p:txBody>
          <a:bodyPr/>
          <a:lstStyle>
            <a:lvl1pPr algn="l">
              <a:defRPr sz="1800" b="1" smtClean="0">
                <a:solidFill>
                  <a:schemeClr val="tx1"/>
                </a:solidFill>
              </a:defRPr>
            </a:lvl1pPr>
          </a:lstStyle>
          <a:p>
            <a:pPr>
              <a:defRPr/>
            </a:pPr>
            <a:r>
              <a:rPr lang="en-US">
                <a:solidFill>
                  <a:srgbClr val="000000"/>
                </a:solidFill>
              </a:rPr>
              <a:t>ERCOT Public</a:t>
            </a:r>
          </a:p>
        </p:txBody>
      </p:sp>
    </p:spTree>
    <p:extLst>
      <p:ext uri="{BB962C8B-B14F-4D97-AF65-F5344CB8AC3E}">
        <p14:creationId xmlns:p14="http://schemas.microsoft.com/office/powerpoint/2010/main" val="4021263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A8C6FCB9-52E2-41AE-801F-E0915C34B917}"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228870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50CFEAE9-A0CB-47FA-A0D5-50D8B972F85B}" type="slidenum">
              <a:rPr lang="en-US">
                <a:solidFill>
                  <a:srgbClr val="000000"/>
                </a:solidFill>
              </a:rPr>
              <a:pPr>
                <a:defRPr/>
              </a:pPr>
              <a:t>‹#›</a:t>
            </a:fld>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6"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304144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p:txBody>
          <a:bodyPr/>
          <a:lstStyle>
            <a:lvl1pPr>
              <a:defRPr/>
            </a:lvl1pPr>
          </a:lstStyle>
          <a:p>
            <a:pPr>
              <a:defRPr/>
            </a:pPr>
            <a:fld id="{B8F4E67A-B593-4113-8DC6-EA120DC45A37}" type="slidenum">
              <a:rPr lang="en-US">
                <a:solidFill>
                  <a:srgbClr val="000000"/>
                </a:solidFill>
              </a:rPr>
              <a:pPr>
                <a:defRPr/>
              </a:pPr>
              <a:t>‹#›</a:t>
            </a:fld>
            <a:endParaRPr lang="en-US">
              <a:solidFill>
                <a:srgbClr val="000000"/>
              </a:solidFill>
            </a:endParaRPr>
          </a:p>
        </p:txBody>
      </p:sp>
      <p:sp>
        <p:nvSpPr>
          <p:cNvPr id="6" name="Rectangle 5"/>
          <p:cNvSpPr>
            <a:spLocks noGrp="1" noChangeArrowheads="1"/>
          </p:cNvSpPr>
          <p:nvPr>
            <p:ph type="ftr" sz="quarter" idx="11"/>
          </p:nvPr>
        </p:nvSpPr>
        <p:spPr/>
        <p:txBody>
          <a:bodyPr/>
          <a:lstStyle>
            <a:lvl1pPr>
              <a:defRPr smtClean="0"/>
            </a:lvl1pPr>
          </a:lstStyle>
          <a:p>
            <a:pPr>
              <a:defRPr/>
            </a:pPr>
            <a:r>
              <a:rPr lang="en-US">
                <a:solidFill>
                  <a:srgbClr val="000000"/>
                </a:solidFill>
              </a:rPr>
              <a:t>ERCOT Public</a:t>
            </a:r>
          </a:p>
        </p:txBody>
      </p:sp>
      <p:sp>
        <p:nvSpPr>
          <p:cNvPr id="7" name="Rectangle 4"/>
          <p:cNvSpPr>
            <a:spLocks noGrp="1" noChangeArrowheads="1"/>
          </p:cNvSpPr>
          <p:nvPr>
            <p:ph type="dt" sz="half" idx="12"/>
          </p:nvPr>
        </p:nvSpPr>
        <p:spPr>
          <a:xfrm>
            <a:off x="1143000" y="6477000"/>
            <a:ext cx="2133600" cy="476250"/>
          </a:xfrm>
        </p:spPr>
        <p:txBody>
          <a:bodyPr/>
          <a:lstStyle>
            <a:lvl1pPr>
              <a:defRPr smtClean="0"/>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413932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CB95AC3-10FB-43FB-A2DE-3CEE6D282FCE}" type="slidenum">
              <a:rPr lang="en-US">
                <a:solidFill>
                  <a:srgbClr val="000000"/>
                </a:solidFill>
              </a:rPr>
              <a:pPr>
                <a:defRPr/>
              </a:pPr>
              <a:t>‹#›</a:t>
            </a:fld>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en-US">
                <a:solidFill>
                  <a:srgbClr val="000000"/>
                </a:solidFill>
              </a:rPr>
              <a:t>ERCOT Public</a:t>
            </a:r>
          </a:p>
        </p:txBody>
      </p:sp>
      <p:sp>
        <p:nvSpPr>
          <p:cNvPr id="9" name="Rectangle 4"/>
          <p:cNvSpPr>
            <a:spLocks noGrp="1" noChangeArrowheads="1"/>
          </p:cNvSpPr>
          <p:nvPr>
            <p:ph type="dt" sz="half" idx="12"/>
          </p:nvPr>
        </p:nvSpPr>
        <p:spPr>
          <a:ln/>
        </p:spPr>
        <p:txBody>
          <a:bodyPr/>
          <a:lstStyle>
            <a:lvl1pPr>
              <a:defRPr/>
            </a:lvl1pPr>
          </a:lstStyle>
          <a:p>
            <a:pPr>
              <a:defRPr/>
            </a:pPr>
            <a:r>
              <a:rPr lang="en-US" smtClean="0">
                <a:solidFill>
                  <a:srgbClr val="000000"/>
                </a:solidFill>
              </a:rPr>
              <a:t>February 2015</a:t>
            </a:r>
            <a:endParaRPr lang="en-US" dirty="0">
              <a:solidFill>
                <a:srgbClr val="000000"/>
              </a:solidFill>
            </a:endParaRPr>
          </a:p>
        </p:txBody>
      </p:sp>
    </p:spTree>
    <p:extLst>
      <p:ext uri="{BB962C8B-B14F-4D97-AF65-F5344CB8AC3E}">
        <p14:creationId xmlns:p14="http://schemas.microsoft.com/office/powerpoint/2010/main" val="127638017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image" Target="../media/image2.png"/><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2.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image" Target="../media/image2.png"/><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theme" Target="../theme/theme4.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168453"/>
            <a:ext cx="9144000" cy="7216953"/>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2" name="Picture 11"/>
          <p:cNvPicPr>
            <a:picLocks/>
          </p:cNvPicPr>
          <p:nvPr/>
        </p:nvPicPr>
        <p:blipFill rotWithShape="1">
          <a:blip r:embed="rId6">
            <a:extLst>
              <a:ext uri="{28A0092B-C50C-407E-A947-70E740481C1C}">
                <a14:useLocalDpi xmlns:a14="http://schemas.microsoft.com/office/drawing/2010/main" val="0"/>
              </a:ext>
            </a:extLst>
          </a:blip>
          <a:srcRect t="-1" b="46868"/>
          <a:stretch/>
        </p:blipFill>
        <p:spPr>
          <a:xfrm>
            <a:off x="214884" y="0"/>
            <a:ext cx="8714232" cy="6858000"/>
          </a:xfrm>
          <a:prstGeom prst="rect">
            <a:avLst/>
          </a:prstGeom>
          <a:effectLst>
            <a:reflection stA="58000" endPos="1000" dir="5400000" sy="-100000" algn="bl" rotWithShape="0"/>
          </a:effec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February 2015</a:t>
            </a:r>
            <a:endParaRPr lang="en-US" dirty="0"/>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ERCOT Public</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1B48D-6708-5141-8A45-C2E8F9E83312}" type="slidenum">
              <a:rPr lang="en-US" smtClean="0"/>
              <a:t>‹#›</a:t>
            </a:fld>
            <a:endParaRPr lang="en-US" dirty="0"/>
          </a:p>
        </p:txBody>
      </p:sp>
    </p:spTree>
    <p:extLst>
      <p:ext uri="{BB962C8B-B14F-4D97-AF65-F5344CB8AC3E}">
        <p14:creationId xmlns:p14="http://schemas.microsoft.com/office/powerpoint/2010/main" val="3663339703"/>
      </p:ext>
    </p:extLst>
  </p:cSld>
  <p:clrMap bg1="lt1" tx1="dk1" bg2="lt2" tx2="dk2" accent1="accent1" accent2="accent2" accent3="accent3" accent4="accent4" accent5="accent5" accent6="accent6" hlink="hlink" folHlink="folHlink"/>
  <p:sldLayoutIdLst>
    <p:sldLayoutId id="2147493474" r:id="rId1"/>
    <p:sldLayoutId id="2147493475" r:id="rId2"/>
    <p:sldLayoutId id="2147493476" r:id="rId3"/>
    <p:sldLayoutId id="2147493477" r:id="rId4"/>
  </p:sldLayoutIdLst>
  <p:timing>
    <p:tnLst>
      <p:par>
        <p:cTn id="1" dur="indefinite" restart="never" nodeType="tmRoot"/>
      </p:par>
    </p:tnLst>
  </p:timing>
  <p:hf sldNum="0"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February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3198816024"/>
      </p:ext>
    </p:extLst>
  </p:cSld>
  <p:clrMap bg1="lt1" tx1="dk1" bg2="lt2" tx2="dk2" accent1="accent1" accent2="accent2" accent3="accent3" accent4="accent4" accent5="accent5" accent6="accent6" hlink="hlink" folHlink="folHlink"/>
  <p:sldLayoutIdLst>
    <p:sldLayoutId id="2147493480" r:id="rId1"/>
    <p:sldLayoutId id="2147493481" r:id="rId2"/>
    <p:sldLayoutId id="2147493482" r:id="rId3"/>
    <p:sldLayoutId id="2147493483" r:id="rId4"/>
    <p:sldLayoutId id="2147493484" r:id="rId5"/>
    <p:sldLayoutId id="2147493485" r:id="rId6"/>
    <p:sldLayoutId id="2147493486" r:id="rId7"/>
    <p:sldLayoutId id="2147493487" r:id="rId8"/>
    <p:sldLayoutId id="2147493488" r:id="rId9"/>
    <p:sldLayoutId id="2147493489" r:id="rId10"/>
    <p:sldLayoutId id="2147493490"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February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2774150221"/>
      </p:ext>
    </p:extLst>
  </p:cSld>
  <p:clrMap bg1="lt1" tx1="dk1" bg2="lt2" tx2="dk2" accent1="accent1" accent2="accent2" accent3="accent3" accent4="accent4" accent5="accent5" accent6="accent6" hlink="hlink" folHlink="folHlink"/>
  <p:sldLayoutIdLst>
    <p:sldLayoutId id="2147493492" r:id="rId1"/>
    <p:sldLayoutId id="2147493493" r:id="rId2"/>
    <p:sldLayoutId id="2147493494" r:id="rId3"/>
    <p:sldLayoutId id="2147493495" r:id="rId4"/>
    <p:sldLayoutId id="2147493496" r:id="rId5"/>
    <p:sldLayoutId id="2147493497" r:id="rId6"/>
    <p:sldLayoutId id="2147493498" r:id="rId7"/>
    <p:sldLayoutId id="2147493499" r:id="rId8"/>
    <p:sldLayoutId id="2147493500" r:id="rId9"/>
    <p:sldLayoutId id="2147493501" r:id="rId10"/>
    <p:sldLayoutId id="2147493502"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457200" y="10668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3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defTabSz="914400" fontAlgn="base">
              <a:spcBef>
                <a:spcPct val="0"/>
              </a:spcBef>
              <a:spcAft>
                <a:spcPct val="0"/>
              </a:spcAft>
              <a:defRPr/>
            </a:pPr>
            <a:fld id="{A358B131-1F6E-415A-B53B-329E77A48CAE}"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
        <p:nvSpPr>
          <p:cNvPr id="1028" name="Rectangle 7"/>
          <p:cNvSpPr>
            <a:spLocks noChangeArrowheads="1"/>
          </p:cNvSpPr>
          <p:nvPr/>
        </p:nvSpPr>
        <p:spPr bwMode="auto">
          <a:xfrm>
            <a:off x="0" y="6235700"/>
            <a:ext cx="9144000" cy="622300"/>
          </a:xfrm>
          <a:prstGeom prst="rect">
            <a:avLst/>
          </a:prstGeom>
          <a:solidFill>
            <a:srgbClr val="ECECE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defTabSz="914400" fontAlgn="base">
              <a:spcBef>
                <a:spcPct val="0"/>
              </a:spcBef>
              <a:spcAft>
                <a:spcPct val="0"/>
              </a:spcAft>
            </a:pPr>
            <a:endParaRPr lang="en-US">
              <a:solidFill>
                <a:srgbClr val="000000"/>
              </a:solidFill>
              <a:cs typeface="Arial" charset="0"/>
            </a:endParaRPr>
          </a:p>
        </p:txBody>
      </p:sp>
      <p:pic>
        <p:nvPicPr>
          <p:cNvPr id="1029" name="Picture 8" descr="logo_C"/>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3500" y="6289675"/>
            <a:ext cx="85407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2"/>
          <p:cNvSpPr>
            <a:spLocks noGrp="1" noChangeArrowheads="1"/>
          </p:cNvSpPr>
          <p:nvPr>
            <p:ph type="title"/>
          </p:nvPr>
        </p:nvSpPr>
        <p:spPr bwMode="auto">
          <a:xfrm>
            <a:off x="152400" y="0"/>
            <a:ext cx="8686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57" name="Rectangle 5"/>
          <p:cNvSpPr>
            <a:spLocks noGrp="1" noChangeArrowheads="1"/>
          </p:cNvSpPr>
          <p:nvPr>
            <p:ph type="ftr" sz="quarter" idx="3"/>
          </p:nvPr>
        </p:nvSpPr>
        <p:spPr bwMode="auto">
          <a:xfrm>
            <a:off x="6248400" y="6457950"/>
            <a:ext cx="2514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cs typeface="+mn-cs"/>
              </a:defRPr>
            </a:lvl1pPr>
          </a:lstStyle>
          <a:p>
            <a:pPr defTabSz="914400" fontAlgn="base">
              <a:spcBef>
                <a:spcPct val="0"/>
              </a:spcBef>
              <a:spcAft>
                <a:spcPct val="0"/>
              </a:spcAft>
              <a:defRPr/>
            </a:pPr>
            <a:r>
              <a:rPr lang="en-US">
                <a:solidFill>
                  <a:srgbClr val="000000"/>
                </a:solidFill>
              </a:rPr>
              <a:t>ERCOT Public</a:t>
            </a:r>
          </a:p>
        </p:txBody>
      </p:sp>
      <p:sp>
        <p:nvSpPr>
          <p:cNvPr id="1032" name="Line 11"/>
          <p:cNvSpPr>
            <a:spLocks noChangeShapeType="1"/>
          </p:cNvSpPr>
          <p:nvPr/>
        </p:nvSpPr>
        <p:spPr bwMode="auto">
          <a:xfrm>
            <a:off x="1069975" y="6457950"/>
            <a:ext cx="0" cy="2190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23556" name="Rectangle 4"/>
          <p:cNvSpPr>
            <a:spLocks noGrp="1" noChangeArrowheads="1"/>
          </p:cNvSpPr>
          <p:nvPr>
            <p:ph type="dt" sz="half" idx="2"/>
          </p:nvPr>
        </p:nvSpPr>
        <p:spPr bwMode="auto">
          <a:xfrm>
            <a:off x="1143000" y="64579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cs typeface="+mn-cs"/>
              </a:defRPr>
            </a:lvl1pPr>
          </a:lstStyle>
          <a:p>
            <a:pPr defTabSz="914400" fontAlgn="base">
              <a:spcBef>
                <a:spcPct val="0"/>
              </a:spcBef>
              <a:spcAft>
                <a:spcPct val="0"/>
              </a:spcAft>
              <a:defRPr/>
            </a:pPr>
            <a:r>
              <a:rPr lang="en-US" smtClean="0">
                <a:solidFill>
                  <a:srgbClr val="000000"/>
                </a:solidFill>
              </a:rPr>
              <a:t>February 2015</a:t>
            </a:r>
            <a:endParaRPr lang="en-US" dirty="0">
              <a:solidFill>
                <a:srgbClr val="000000"/>
              </a:solidFill>
            </a:endParaRPr>
          </a:p>
        </p:txBody>
      </p:sp>
      <p:sp>
        <p:nvSpPr>
          <p:cNvPr id="1034" name="Line 12"/>
          <p:cNvSpPr>
            <a:spLocks noChangeShapeType="1"/>
          </p:cNvSpPr>
          <p:nvPr/>
        </p:nvSpPr>
        <p:spPr bwMode="auto">
          <a:xfrm>
            <a:off x="0" y="673100"/>
            <a:ext cx="9144000" cy="0"/>
          </a:xfrm>
          <a:prstGeom prst="line">
            <a:avLst/>
          </a:prstGeom>
          <a:noFill/>
          <a:ln w="57150">
            <a:solidFill>
              <a:schemeClr val="hlink"/>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a:solidFill>
                <a:srgbClr val="000000"/>
              </a:solidFill>
              <a:cs typeface="Arial" charset="0"/>
            </a:endParaRPr>
          </a:p>
        </p:txBody>
      </p:sp>
      <p:sp>
        <p:nvSpPr>
          <p:cNvPr id="1035" name="Rectangle 13"/>
          <p:cNvSpPr>
            <a:spLocks noChangeArrowheads="1"/>
          </p:cNvSpPr>
          <p:nvPr/>
        </p:nvSpPr>
        <p:spPr bwMode="auto">
          <a:xfrm>
            <a:off x="3429000" y="64770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14400" fontAlgn="base">
              <a:spcBef>
                <a:spcPct val="0"/>
              </a:spcBef>
              <a:spcAft>
                <a:spcPct val="0"/>
              </a:spcAft>
            </a:pPr>
            <a:fld id="{A9AB3048-F455-4A6C-AB20-509BC68DBB60}" type="slidenum">
              <a:rPr lang="en-US" sz="1200">
                <a:solidFill>
                  <a:srgbClr val="000000"/>
                </a:solidFill>
                <a:cs typeface="Arial" charset="0"/>
              </a:rPr>
              <a:pPr algn="ctr" defTabSz="914400" fontAlgn="base">
                <a:spcBef>
                  <a:spcPct val="0"/>
                </a:spcBef>
                <a:spcAft>
                  <a:spcPct val="0"/>
                </a:spcAft>
              </a:pPr>
              <a:t>‹#›</a:t>
            </a:fld>
            <a:endParaRPr lang="en-US" sz="1200">
              <a:solidFill>
                <a:srgbClr val="000000"/>
              </a:solidFill>
              <a:cs typeface="Arial" charset="0"/>
            </a:endParaRPr>
          </a:p>
        </p:txBody>
      </p:sp>
    </p:spTree>
    <p:extLst>
      <p:ext uri="{BB962C8B-B14F-4D97-AF65-F5344CB8AC3E}">
        <p14:creationId xmlns:p14="http://schemas.microsoft.com/office/powerpoint/2010/main" val="2161573961"/>
      </p:ext>
    </p:extLst>
  </p:cSld>
  <p:clrMap bg1="lt1" tx1="dk1" bg2="lt2" tx2="dk2" accent1="accent1" accent2="accent2" accent3="accent3" accent4="accent4" accent5="accent5" accent6="accent6" hlink="hlink" folHlink="folHlink"/>
  <p:sldLayoutIdLst>
    <p:sldLayoutId id="2147493504" r:id="rId1"/>
    <p:sldLayoutId id="2147493505" r:id="rId2"/>
    <p:sldLayoutId id="2147493506" r:id="rId3"/>
    <p:sldLayoutId id="2147493507" r:id="rId4"/>
    <p:sldLayoutId id="2147493508" r:id="rId5"/>
    <p:sldLayoutId id="2147493509" r:id="rId6"/>
    <p:sldLayoutId id="2147493510" r:id="rId7"/>
    <p:sldLayoutId id="2147493511" r:id="rId8"/>
    <p:sldLayoutId id="2147493512" r:id="rId9"/>
    <p:sldLayoutId id="2147493513" r:id="rId10"/>
    <p:sldLayoutId id="2147493514" r:id="rId11"/>
  </p:sldLayoutIdLst>
  <p:hf sldNum="0" hdr="0"/>
  <p:txStyles>
    <p:titleStyle>
      <a:lvl1pPr algn="l" rtl="0" eaLnBrk="0" fontAlgn="base" hangingPunct="0">
        <a:spcBef>
          <a:spcPct val="0"/>
        </a:spcBef>
        <a:spcAft>
          <a:spcPct val="0"/>
        </a:spcAft>
        <a:defRPr sz="2000">
          <a:solidFill>
            <a:schemeClr val="tx1"/>
          </a:solidFill>
          <a:latin typeface="+mj-lt"/>
          <a:ea typeface="+mj-ea"/>
          <a:cs typeface="+mj-cs"/>
        </a:defRPr>
      </a:lvl1pPr>
      <a:lvl2pPr algn="l" rtl="0" eaLnBrk="0" fontAlgn="base" hangingPunct="0">
        <a:spcBef>
          <a:spcPct val="0"/>
        </a:spcBef>
        <a:spcAft>
          <a:spcPct val="0"/>
        </a:spcAft>
        <a:defRPr sz="2000">
          <a:solidFill>
            <a:schemeClr val="tx1"/>
          </a:solidFill>
          <a:latin typeface="Arial Black" pitchFamily="34" charset="0"/>
        </a:defRPr>
      </a:lvl2pPr>
      <a:lvl3pPr algn="l" rtl="0" eaLnBrk="0" fontAlgn="base" hangingPunct="0">
        <a:spcBef>
          <a:spcPct val="0"/>
        </a:spcBef>
        <a:spcAft>
          <a:spcPct val="0"/>
        </a:spcAft>
        <a:defRPr sz="2000">
          <a:solidFill>
            <a:schemeClr val="tx1"/>
          </a:solidFill>
          <a:latin typeface="Arial Black" pitchFamily="34" charset="0"/>
        </a:defRPr>
      </a:lvl3pPr>
      <a:lvl4pPr algn="l" rtl="0" eaLnBrk="0" fontAlgn="base" hangingPunct="0">
        <a:spcBef>
          <a:spcPct val="0"/>
        </a:spcBef>
        <a:spcAft>
          <a:spcPct val="0"/>
        </a:spcAft>
        <a:defRPr sz="2000">
          <a:solidFill>
            <a:schemeClr val="tx1"/>
          </a:solidFill>
          <a:latin typeface="Arial Black" pitchFamily="34" charset="0"/>
        </a:defRPr>
      </a:lvl4pPr>
      <a:lvl5pPr algn="l" rtl="0" eaLnBrk="0" fontAlgn="base" hangingPunct="0">
        <a:spcBef>
          <a:spcPct val="0"/>
        </a:spcBef>
        <a:spcAft>
          <a:spcPct val="0"/>
        </a:spcAft>
        <a:defRPr sz="2000">
          <a:solidFill>
            <a:schemeClr val="tx1"/>
          </a:solidFill>
          <a:latin typeface="Arial Black" pitchFamily="34" charset="0"/>
        </a:defRPr>
      </a:lvl5pPr>
      <a:lvl6pPr marL="457200" algn="l" rtl="0" fontAlgn="base">
        <a:spcBef>
          <a:spcPct val="0"/>
        </a:spcBef>
        <a:spcAft>
          <a:spcPct val="0"/>
        </a:spcAft>
        <a:defRPr sz="2000">
          <a:solidFill>
            <a:schemeClr val="bg1"/>
          </a:solidFill>
          <a:latin typeface="Arial Black" pitchFamily="34" charset="0"/>
        </a:defRPr>
      </a:lvl6pPr>
      <a:lvl7pPr marL="914400" algn="l" rtl="0" fontAlgn="base">
        <a:spcBef>
          <a:spcPct val="0"/>
        </a:spcBef>
        <a:spcAft>
          <a:spcPct val="0"/>
        </a:spcAft>
        <a:defRPr sz="2000">
          <a:solidFill>
            <a:schemeClr val="bg1"/>
          </a:solidFill>
          <a:latin typeface="Arial Black" pitchFamily="34" charset="0"/>
        </a:defRPr>
      </a:lvl7pPr>
      <a:lvl8pPr marL="1371600" algn="l" rtl="0" fontAlgn="base">
        <a:spcBef>
          <a:spcPct val="0"/>
        </a:spcBef>
        <a:spcAft>
          <a:spcPct val="0"/>
        </a:spcAft>
        <a:defRPr sz="2000">
          <a:solidFill>
            <a:schemeClr val="bg1"/>
          </a:solidFill>
          <a:latin typeface="Arial Black" pitchFamily="34" charset="0"/>
        </a:defRPr>
      </a:lvl8pPr>
      <a:lvl9pPr marL="1828800" algn="l" rtl="0" fontAlgn="base">
        <a:spcBef>
          <a:spcPct val="0"/>
        </a:spcBef>
        <a:spcAft>
          <a:spcPct val="0"/>
        </a:spcAft>
        <a:defRPr sz="2000">
          <a:solidFill>
            <a:schemeClr val="bg1"/>
          </a:solidFill>
          <a:latin typeface="Arial Black" pitchFamily="34" charset="0"/>
        </a:defRPr>
      </a:lvl9pPr>
    </p:titleStyle>
    <p:bodyStyle>
      <a:lvl1pPr marL="342900" indent="-342900" algn="l" rtl="0" eaLnBrk="0" fontAlgn="base" hangingPunct="0">
        <a:spcBef>
          <a:spcPct val="20000"/>
        </a:spcBef>
        <a:spcAft>
          <a:spcPct val="0"/>
        </a:spcAft>
        <a:buChar char="•"/>
        <a:defRPr sz="20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8"/>
          <p:cNvSpPr>
            <a:spLocks noGrp="1" noChangeArrowheads="1"/>
          </p:cNvSpPr>
          <p:nvPr>
            <p:ph type="ctrTitle"/>
          </p:nvPr>
        </p:nvSpPr>
        <p:spPr>
          <a:xfrm>
            <a:off x="2333625" y="1905000"/>
            <a:ext cx="6019800" cy="1238250"/>
          </a:xfrm>
        </p:spPr>
        <p:txBody>
          <a:bodyPr/>
          <a:lstStyle/>
          <a:p>
            <a:pPr eaLnBrk="1" hangingPunct="1"/>
            <a:r>
              <a:rPr lang="en-US" dirty="0" smtClean="0"/>
              <a:t>Information Technology Report</a:t>
            </a:r>
          </a:p>
        </p:txBody>
      </p:sp>
      <p:sp>
        <p:nvSpPr>
          <p:cNvPr id="5123" name="Rectangle 20"/>
          <p:cNvSpPr>
            <a:spLocks noGrp="1" noChangeArrowheads="1"/>
          </p:cNvSpPr>
          <p:nvPr>
            <p:ph type="subTitle" idx="1"/>
          </p:nvPr>
        </p:nvSpPr>
        <p:spPr/>
        <p:txBody>
          <a:bodyPr/>
          <a:lstStyle/>
          <a:p>
            <a:pPr eaLnBrk="1" hangingPunct="1"/>
            <a:r>
              <a:rPr lang="en-US" dirty="0" smtClean="0"/>
              <a:t>Dave Pagliai</a:t>
            </a:r>
          </a:p>
          <a:p>
            <a:pPr eaLnBrk="1" hangingPunct="1"/>
            <a:r>
              <a:rPr lang="en-US" dirty="0" smtClean="0"/>
              <a:t>Manager, IT Support Services</a:t>
            </a:r>
          </a:p>
        </p:txBody>
      </p:sp>
      <p:sp>
        <p:nvSpPr>
          <p:cNvPr id="5124" name="Date Placeholder 5"/>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solidFill>
                  <a:srgbClr val="000000"/>
                </a:solidFill>
              </a:rPr>
              <a:t>February 2015</a:t>
            </a:r>
            <a:endParaRPr lang="en-US" dirty="0">
              <a:solidFill>
                <a:srgbClr val="000000"/>
              </a:solidFill>
            </a:endParaRPr>
          </a:p>
        </p:txBody>
      </p:sp>
      <p:sp>
        <p:nvSpPr>
          <p:cNvPr id="5125" name="Footer Placeholder 6"/>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solidFill>
                  <a:srgbClr val="000000"/>
                </a:solidFill>
              </a:rPr>
              <a:t>ERCOT Public</a:t>
            </a:r>
          </a:p>
        </p:txBody>
      </p:sp>
    </p:spTree>
    <p:extLst>
      <p:ext uri="{BB962C8B-B14F-4D97-AF65-F5344CB8AC3E}">
        <p14:creationId xmlns:p14="http://schemas.microsoft.com/office/powerpoint/2010/main" val="22970414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solidFill>
                  <a:srgbClr val="000000"/>
                </a:solidFill>
              </a:rPr>
              <a:t>ERCOT Public</a:t>
            </a:r>
          </a:p>
        </p:txBody>
      </p:sp>
      <p:sp>
        <p:nvSpPr>
          <p:cNvPr id="6147" name="Date Placeholder 5"/>
          <p:cNvSpPr>
            <a:spLocks noGrp="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solidFill>
                  <a:srgbClr val="000000"/>
                </a:solidFill>
              </a:rPr>
              <a:t>February 2015</a:t>
            </a:r>
            <a:endParaRPr lang="en-US" dirty="0">
              <a:solidFill>
                <a:srgbClr val="000000"/>
              </a:solidFill>
            </a:endParaRPr>
          </a:p>
        </p:txBody>
      </p:sp>
      <p:sp>
        <p:nvSpPr>
          <p:cNvPr id="6148" name="Rectangle 2"/>
          <p:cNvSpPr>
            <a:spLocks noGrp="1" noChangeArrowheads="1"/>
          </p:cNvSpPr>
          <p:nvPr>
            <p:ph type="title"/>
          </p:nvPr>
        </p:nvSpPr>
        <p:spPr/>
        <p:txBody>
          <a:bodyPr/>
          <a:lstStyle/>
          <a:p>
            <a:pPr eaLnBrk="1" hangingPunct="1"/>
            <a:r>
              <a:rPr lang="en-US" dirty="0" smtClean="0"/>
              <a:t>2014 Application Service Availability</a:t>
            </a:r>
            <a:endParaRPr lang="en-US" dirty="0" smtClean="0"/>
          </a:p>
        </p:txBody>
      </p:sp>
      <p:sp>
        <p:nvSpPr>
          <p:cNvPr id="4101" name="Rectangle 3"/>
          <p:cNvSpPr>
            <a:spLocks noGrp="1" noChangeArrowheads="1"/>
          </p:cNvSpPr>
          <p:nvPr>
            <p:ph type="body" idx="1"/>
          </p:nvPr>
        </p:nvSpPr>
        <p:spPr>
          <a:xfrm>
            <a:off x="152400" y="685800"/>
            <a:ext cx="8686800" cy="5410200"/>
          </a:xfrm>
          <a:ln>
            <a:miter lim="800000"/>
            <a:headEnd/>
            <a:tailEnd/>
          </a:ln>
        </p:spPr>
        <p:txBody>
          <a:bodyPr/>
          <a:lstStyle/>
          <a:p>
            <a:pPr marL="0" indent="0">
              <a:spcBef>
                <a:spcPts val="400"/>
              </a:spcBef>
              <a:spcAft>
                <a:spcPts val="0"/>
              </a:spcAft>
              <a:buFontTx/>
              <a:buNone/>
              <a:defRPr/>
            </a:pPr>
            <a:endParaRPr lang="en-US" sz="1600" dirty="0" smtClean="0"/>
          </a:p>
          <a:p>
            <a:pPr marL="0" indent="0">
              <a:spcBef>
                <a:spcPts val="400"/>
              </a:spcBef>
              <a:spcAft>
                <a:spcPts val="0"/>
              </a:spcAft>
              <a:buFontTx/>
              <a:buNone/>
              <a:defRPr/>
            </a:pPr>
            <a:r>
              <a:rPr lang="en-US" sz="1600" dirty="0" smtClean="0"/>
              <a:t>Service </a:t>
            </a:r>
            <a:r>
              <a:rPr lang="en-US" sz="1600" dirty="0" smtClean="0"/>
              <a:t>Availability </a:t>
            </a:r>
            <a:r>
              <a:rPr lang="en-US" sz="1600" dirty="0" smtClean="0"/>
              <a:t>– Year End 2014</a:t>
            </a:r>
            <a:endParaRPr lang="en-US" sz="1600" dirty="0" smtClean="0"/>
          </a:p>
          <a:p>
            <a:pPr marL="457200" lvl="1"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57150" indent="0">
              <a:buNone/>
            </a:pPr>
            <a:r>
              <a:rPr lang="en-US" sz="1600" dirty="0"/>
              <a:t>February 2015</a:t>
            </a:r>
          </a:p>
          <a:p>
            <a:pPr lvl="1">
              <a:buFont typeface="Wingdings" panose="05000000000000000000" pitchFamily="2" charset="2"/>
              <a:buChar char="§"/>
            </a:pPr>
            <a:r>
              <a:rPr lang="en-US" sz="1600" dirty="0" smtClean="0"/>
              <a:t>03/01/15 </a:t>
            </a:r>
            <a:r>
              <a:rPr lang="en-US" sz="1600" dirty="0"/>
              <a:t>– Retail Release</a:t>
            </a:r>
          </a:p>
          <a:p>
            <a:pPr marL="0" indent="0">
              <a:buNone/>
            </a:pPr>
            <a:endParaRPr lang="en-US" sz="1600" dirty="0" smtClean="0"/>
          </a:p>
          <a:p>
            <a:pPr marL="0" indent="0">
              <a:buNone/>
            </a:pPr>
            <a:r>
              <a:rPr lang="en-US" sz="1600" dirty="0"/>
              <a:t>Supplemental AMS Interval </a:t>
            </a:r>
            <a:r>
              <a:rPr lang="en-US" sz="1600" dirty="0" smtClean="0"/>
              <a:t>Data Report Issue</a:t>
            </a:r>
          </a:p>
          <a:p>
            <a:pPr lvl="1">
              <a:buFont typeface="Wingdings" panose="05000000000000000000" pitchFamily="2" charset="2"/>
              <a:buChar char="§"/>
            </a:pPr>
            <a:r>
              <a:rPr lang="en-US" sz="1600" dirty="0"/>
              <a:t>No impacts to report in January &amp; February</a:t>
            </a:r>
          </a:p>
          <a:p>
            <a:pPr lvl="1">
              <a:buFont typeface="Wingdings" panose="05000000000000000000" pitchFamily="2" charset="2"/>
              <a:buChar char="§"/>
            </a:pPr>
            <a:r>
              <a:rPr lang="en-US" sz="1600" dirty="0" smtClean="0"/>
              <a:t>Long term solution being tested</a:t>
            </a: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lvl="2"/>
            <a:endParaRPr lang="en-US" sz="1400" dirty="0" smtClean="0"/>
          </a:p>
          <a:p>
            <a:pPr lvl="2"/>
            <a:endParaRPr lang="en-US" sz="1400" dirty="0"/>
          </a:p>
        </p:txBody>
      </p:sp>
      <p:pic>
        <p:nvPicPr>
          <p:cNvPr id="1025"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8669" y="1635919"/>
            <a:ext cx="2257425" cy="16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237540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t>ERCOT Public</a:t>
            </a:r>
          </a:p>
        </p:txBody>
      </p:sp>
      <p:sp>
        <p:nvSpPr>
          <p:cNvPr id="6147" name="Date Placeholder 5"/>
          <p:cNvSpPr>
            <a:spLocks noGrp="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t>February 2015</a:t>
            </a:r>
            <a:endParaRPr lang="en-US" dirty="0"/>
          </a:p>
        </p:txBody>
      </p:sp>
      <p:sp>
        <p:nvSpPr>
          <p:cNvPr id="6148" name="Rectangle 2"/>
          <p:cNvSpPr>
            <a:spLocks noGrp="1" noChangeArrowheads="1"/>
          </p:cNvSpPr>
          <p:nvPr>
            <p:ph type="title"/>
          </p:nvPr>
        </p:nvSpPr>
        <p:spPr/>
        <p:txBody>
          <a:bodyPr/>
          <a:lstStyle/>
          <a:p>
            <a:pPr eaLnBrk="1" hangingPunct="1"/>
            <a:r>
              <a:rPr lang="en-US" dirty="0" smtClean="0"/>
              <a:t>2015 Retail Service Level Agreement (SLA)</a:t>
            </a:r>
          </a:p>
        </p:txBody>
      </p:sp>
      <p:sp>
        <p:nvSpPr>
          <p:cNvPr id="4101" name="Rectangle 3"/>
          <p:cNvSpPr>
            <a:spLocks noGrp="1" noChangeArrowheads="1"/>
          </p:cNvSpPr>
          <p:nvPr>
            <p:ph type="body" idx="1"/>
          </p:nvPr>
        </p:nvSpPr>
        <p:spPr>
          <a:xfrm>
            <a:off x="152400" y="685800"/>
            <a:ext cx="8458200" cy="5410200"/>
          </a:xfrm>
          <a:ln>
            <a:miter lim="800000"/>
            <a:headEnd/>
            <a:tailEnd/>
          </a:ln>
        </p:spPr>
        <p:txBody>
          <a:bodyPr/>
          <a:lstStyle/>
          <a:p>
            <a:pPr lvl="0">
              <a:buFont typeface="Wingdings" panose="05000000000000000000" pitchFamily="2" charset="2"/>
              <a:buChar char="§"/>
            </a:pPr>
            <a:endParaRPr lang="en-US" sz="1600" dirty="0" smtClean="0"/>
          </a:p>
          <a:p>
            <a:pPr marL="0" lvl="0" indent="0">
              <a:buNone/>
            </a:pPr>
            <a:r>
              <a:rPr lang="en-US" sz="1600" dirty="0" smtClean="0"/>
              <a:t>Proposed Changes for 2015 Review</a:t>
            </a:r>
          </a:p>
          <a:p>
            <a:pPr lvl="1">
              <a:buFont typeface="Wingdings" panose="05000000000000000000" pitchFamily="2" charset="2"/>
              <a:buChar char="§"/>
            </a:pPr>
            <a:r>
              <a:rPr lang="en-US" sz="1600" b="0" dirty="0" smtClean="0"/>
              <a:t>Section 2.1.2</a:t>
            </a:r>
          </a:p>
          <a:p>
            <a:pPr lvl="2">
              <a:buFont typeface="Arial" panose="020B0604020202020204" pitchFamily="34" charset="0"/>
              <a:buChar char="•"/>
            </a:pPr>
            <a:r>
              <a:rPr lang="en-US" sz="1400" dirty="0" smtClean="0"/>
              <a:t>ERCOT’s six 2015 release windows begin at 7:00 PM on Saturday, instead of 5:00 PM, to allow for the processing of AMS transactions per new tariff language. (Market request)</a:t>
            </a:r>
          </a:p>
          <a:p>
            <a:pPr lvl="2">
              <a:buFont typeface="Arial" panose="020B0604020202020204" pitchFamily="34" charset="0"/>
              <a:buChar char="•"/>
            </a:pPr>
            <a:r>
              <a:rPr lang="en-US" sz="1400" dirty="0" smtClean="0"/>
              <a:t>ERCOT’s requirement for changes </a:t>
            </a:r>
            <a:r>
              <a:rPr lang="en-US" sz="1400" dirty="0"/>
              <a:t>or postponement to release dates </a:t>
            </a:r>
            <a:r>
              <a:rPr lang="en-US" sz="1400" dirty="0" smtClean="0"/>
              <a:t>(exception request) be reduced from a 45 to 15 </a:t>
            </a:r>
            <a:r>
              <a:rPr lang="en-US" sz="1400" dirty="0"/>
              <a:t>day notice</a:t>
            </a:r>
            <a:r>
              <a:rPr lang="en-US" sz="1400" dirty="0" smtClean="0"/>
              <a:t>. (ERCOT request)</a:t>
            </a:r>
            <a:endParaRPr lang="en-US" sz="1400" dirty="0"/>
          </a:p>
          <a:p>
            <a:pPr lvl="1">
              <a:buFont typeface="Wingdings" panose="05000000000000000000" pitchFamily="2" charset="2"/>
              <a:buChar char="§"/>
            </a:pPr>
            <a:endParaRPr lang="en-US" sz="1600" b="0" dirty="0" smtClean="0"/>
          </a:p>
          <a:p>
            <a:pPr lvl="1">
              <a:buFont typeface="Wingdings" panose="05000000000000000000" pitchFamily="2" charset="2"/>
              <a:buChar char="§"/>
            </a:pPr>
            <a:r>
              <a:rPr lang="en-US" sz="1600" b="0" dirty="0" smtClean="0"/>
              <a:t>Section 2.1.2 Service Availability</a:t>
            </a:r>
          </a:p>
          <a:p>
            <a:pPr lvl="2">
              <a:buFont typeface="Arial" panose="020B0604020202020204" pitchFamily="34" charset="0"/>
              <a:buChar char="•"/>
            </a:pPr>
            <a:r>
              <a:rPr lang="en-US" sz="1400" dirty="0" smtClean="0"/>
              <a:t>Updated weekend release schedule (7:00pm </a:t>
            </a:r>
            <a:r>
              <a:rPr lang="en-US" sz="1400" dirty="0"/>
              <a:t>Saturday - 12:00am </a:t>
            </a:r>
            <a:r>
              <a:rPr lang="en-US" sz="1400" dirty="0" smtClean="0"/>
              <a:t>Monday)</a:t>
            </a:r>
            <a:endParaRPr lang="en-US" sz="1600" dirty="0" smtClean="0"/>
          </a:p>
          <a:p>
            <a:pPr marL="514350" lvl="1" indent="0">
              <a:buNone/>
            </a:pPr>
            <a:endParaRPr lang="en-US" sz="1600" dirty="0"/>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3581400"/>
            <a:ext cx="1304925" cy="159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17995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5"/>
          <p:cNvSpPr txBox="1">
            <a:spLocks noChangeArrowheads="1"/>
          </p:cNvSpPr>
          <p:nvPr/>
        </p:nvSpPr>
        <p:spPr bwMode="auto">
          <a:xfrm>
            <a:off x="272130" y="1068028"/>
            <a:ext cx="8630468" cy="3736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spAutoFit/>
          </a:bodyPr>
          <a:lstStyle>
            <a:lvl1pPr marL="342900" indent="-342900" algn="l" rtl="0" fontAlgn="base">
              <a:spcBef>
                <a:spcPct val="20000"/>
              </a:spcBef>
              <a:spcAft>
                <a:spcPct val="0"/>
              </a:spcAft>
              <a:buChar char="•"/>
              <a:defRPr sz="2000" b="1">
                <a:solidFill>
                  <a:schemeClr val="tx1"/>
                </a:solidFill>
                <a:latin typeface="+mn-lt"/>
                <a:ea typeface="+mn-ea"/>
                <a:cs typeface="+mn-cs"/>
              </a:defRPr>
            </a:lvl1pPr>
            <a:lvl2pPr marL="742950" indent="-285750" algn="l" rtl="0" fontAlgn="base">
              <a:spcBef>
                <a:spcPct val="20000"/>
              </a:spcBef>
              <a:spcAft>
                <a:spcPct val="0"/>
              </a:spcAft>
              <a:buChar char="–"/>
              <a:defRPr sz="2000">
                <a:solidFill>
                  <a:schemeClr val="tx1"/>
                </a:solidFill>
                <a:latin typeface="+mn-lt"/>
              </a:defRPr>
            </a:lvl2pPr>
            <a:lvl3pPr marL="1143000" indent="-228600" algn="l" rtl="0" fontAlgn="base">
              <a:spcBef>
                <a:spcPct val="20000"/>
              </a:spcBef>
              <a:spcAft>
                <a:spcPct val="0"/>
              </a:spcAft>
              <a:buChar char="•"/>
              <a:defRPr>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en-US" sz="1600" dirty="0" smtClean="0"/>
              <a:t>Pre-2010– </a:t>
            </a:r>
            <a:r>
              <a:rPr lang="en-US" sz="1600" dirty="0" smtClean="0"/>
              <a:t>No DR environment or failover </a:t>
            </a:r>
            <a:r>
              <a:rPr lang="en-US" sz="1600" dirty="0" smtClean="0"/>
              <a:t>capability</a:t>
            </a:r>
          </a:p>
          <a:p>
            <a:pPr lvl="1">
              <a:buFont typeface="Wingdings" panose="05000000000000000000" pitchFamily="2" charset="2"/>
              <a:buChar char="q"/>
            </a:pPr>
            <a:r>
              <a:rPr lang="en-US" sz="1400" i="1" dirty="0" smtClean="0"/>
              <a:t>Utilize </a:t>
            </a:r>
            <a:r>
              <a:rPr lang="en-US" sz="1400" i="1" dirty="0" err="1" smtClean="0"/>
              <a:t>Itest</a:t>
            </a:r>
            <a:r>
              <a:rPr lang="en-US" sz="1400" i="1" dirty="0" smtClean="0"/>
              <a:t> </a:t>
            </a:r>
            <a:r>
              <a:rPr lang="en-US" sz="1400" i="1" dirty="0"/>
              <a:t>environment if extended outage occurred</a:t>
            </a:r>
          </a:p>
          <a:p>
            <a:r>
              <a:rPr lang="en-US" sz="1600" dirty="0" smtClean="0"/>
              <a:t>December </a:t>
            </a:r>
            <a:r>
              <a:rPr lang="en-US" sz="1600" dirty="0" smtClean="0"/>
              <a:t>2010 – </a:t>
            </a:r>
            <a:r>
              <a:rPr lang="en-US" sz="1600" dirty="0" smtClean="0"/>
              <a:t>Second data center completed</a:t>
            </a:r>
          </a:p>
          <a:p>
            <a:pPr lvl="1">
              <a:buFont typeface="Wingdings" panose="05000000000000000000" pitchFamily="2" charset="2"/>
              <a:buChar char="q"/>
            </a:pPr>
            <a:r>
              <a:rPr lang="en-US" sz="1400" i="1" dirty="0" smtClean="0"/>
              <a:t>One </a:t>
            </a:r>
            <a:r>
              <a:rPr lang="en-US" sz="1400" i="1" dirty="0"/>
              <a:t>way failover tested</a:t>
            </a:r>
          </a:p>
          <a:p>
            <a:r>
              <a:rPr lang="en-US" sz="1600" dirty="0"/>
              <a:t>December 2012 – Unplanned failover</a:t>
            </a:r>
          </a:p>
          <a:p>
            <a:pPr lvl="1">
              <a:buFont typeface="Wingdings" panose="05000000000000000000" pitchFamily="2" charset="2"/>
              <a:buChar char="q"/>
            </a:pPr>
            <a:r>
              <a:rPr lang="en-US" sz="1400" i="1" dirty="0"/>
              <a:t>First </a:t>
            </a:r>
            <a:r>
              <a:rPr lang="en-US" sz="1400" i="1" dirty="0" smtClean="0"/>
              <a:t>production </a:t>
            </a:r>
            <a:r>
              <a:rPr lang="en-US" sz="1400" i="1" dirty="0"/>
              <a:t>use of the </a:t>
            </a:r>
            <a:r>
              <a:rPr lang="en-US" sz="1400" i="1" dirty="0" smtClean="0"/>
              <a:t>second data center</a:t>
            </a:r>
            <a:r>
              <a:rPr lang="en-US" sz="1400" i="1" dirty="0" smtClean="0">
                <a:solidFill>
                  <a:srgbClr val="FF0000"/>
                </a:solidFill>
              </a:rPr>
              <a:t>  </a:t>
            </a:r>
            <a:endParaRPr lang="en-US" sz="1400" dirty="0">
              <a:solidFill>
                <a:srgbClr val="FF0000"/>
              </a:solidFill>
            </a:endParaRPr>
          </a:p>
          <a:p>
            <a:r>
              <a:rPr lang="en-US" sz="1600" dirty="0"/>
              <a:t>June 2013 – Planned failover</a:t>
            </a:r>
          </a:p>
          <a:p>
            <a:r>
              <a:rPr lang="en-US" sz="1600" dirty="0" smtClean="0"/>
              <a:t>March </a:t>
            </a:r>
            <a:r>
              <a:rPr lang="en-US" sz="1600" dirty="0"/>
              <a:t>2014 – Unplanned </a:t>
            </a:r>
            <a:r>
              <a:rPr lang="en-US" sz="1600" dirty="0" smtClean="0"/>
              <a:t>failover</a:t>
            </a:r>
          </a:p>
          <a:p>
            <a:r>
              <a:rPr lang="en-US" sz="1600" dirty="0" smtClean="0"/>
              <a:t>August 2014 – Unplanned failover</a:t>
            </a:r>
          </a:p>
          <a:p>
            <a:r>
              <a:rPr lang="en-US" sz="1600" dirty="0" smtClean="0"/>
              <a:t>January 2015 – Planned failover</a:t>
            </a:r>
          </a:p>
          <a:p>
            <a:pPr lvl="1">
              <a:buFont typeface="Wingdings" panose="05000000000000000000" pitchFamily="2" charset="2"/>
              <a:buChar char="q"/>
            </a:pPr>
            <a:r>
              <a:rPr lang="en-US" sz="1400" i="1" dirty="0" smtClean="0"/>
              <a:t>Completion of 2014 project to enhance processes and environments</a:t>
            </a:r>
          </a:p>
          <a:p>
            <a:pPr>
              <a:buFont typeface="Arial" panose="020B0604020202020204" pitchFamily="34" charset="0"/>
              <a:buChar char="•"/>
            </a:pPr>
            <a:r>
              <a:rPr lang="en-US" sz="1600" b="1" dirty="0" smtClean="0"/>
              <a:t>2015 – Three additional failovers planned</a:t>
            </a:r>
            <a:endParaRPr lang="en-US" sz="1600" b="1" dirty="0"/>
          </a:p>
          <a:p>
            <a:pPr marL="569913" indent="-225425"/>
            <a:endParaRPr lang="en-US" sz="1600" dirty="0"/>
          </a:p>
        </p:txBody>
      </p:sp>
      <p:sp>
        <p:nvSpPr>
          <p:cNvPr id="9" name="Title 8"/>
          <p:cNvSpPr>
            <a:spLocks noGrp="1"/>
          </p:cNvSpPr>
          <p:nvPr>
            <p:ph type="title"/>
          </p:nvPr>
        </p:nvSpPr>
        <p:spPr/>
        <p:txBody>
          <a:bodyPr/>
          <a:lstStyle/>
          <a:p>
            <a:r>
              <a:rPr lang="en-US" dirty="0" smtClean="0"/>
              <a:t>Retail/Commercial Systems DR </a:t>
            </a:r>
            <a:r>
              <a:rPr lang="en-US" dirty="0" smtClean="0"/>
              <a:t>Update</a:t>
            </a:r>
            <a:endParaRPr lang="en-US" dirty="0">
              <a:solidFill>
                <a:srgbClr val="C00000"/>
              </a:solidFill>
            </a:endParaRPr>
          </a:p>
        </p:txBody>
      </p:sp>
      <p:sp>
        <p:nvSpPr>
          <p:cNvPr id="2" name="Date Placeholder 1"/>
          <p:cNvSpPr>
            <a:spLocks noGrp="1"/>
          </p:cNvSpPr>
          <p:nvPr>
            <p:ph type="dt" sz="half" idx="12"/>
          </p:nvPr>
        </p:nvSpPr>
        <p:spPr/>
        <p:txBody>
          <a:bodyPr/>
          <a:lstStyle/>
          <a:p>
            <a:pPr>
              <a:defRPr/>
            </a:pPr>
            <a:r>
              <a:rPr lang="en-US" smtClean="0">
                <a:solidFill>
                  <a:srgbClr val="000000"/>
                </a:solidFill>
              </a:rPr>
              <a:t>February 2015</a:t>
            </a:r>
            <a:endParaRPr lang="en-US" dirty="0">
              <a:solidFill>
                <a:srgbClr val="000000"/>
              </a:solidFill>
            </a:endParaRPr>
          </a:p>
        </p:txBody>
      </p:sp>
      <p:sp>
        <p:nvSpPr>
          <p:cNvPr id="3" name="Footer Placeholder 2"/>
          <p:cNvSpPr>
            <a:spLocks noGrp="1"/>
          </p:cNvSpPr>
          <p:nvPr>
            <p:ph type="ftr" sz="quarter" idx="11"/>
          </p:nvPr>
        </p:nvSpPr>
        <p:spPr/>
        <p:txBody>
          <a:bodyPr/>
          <a:lstStyle/>
          <a:p>
            <a:pPr>
              <a:defRPr/>
            </a:pPr>
            <a:r>
              <a:rPr lang="en-US" smtClean="0">
                <a:solidFill>
                  <a:srgbClr val="000000"/>
                </a:solidFill>
              </a:rPr>
              <a:t>ERCOT Public</a:t>
            </a:r>
            <a:endParaRPr lang="en-US">
              <a:solidFill>
                <a:srgbClr val="000000"/>
              </a:solidFill>
            </a:endParaRPr>
          </a:p>
        </p:txBody>
      </p:sp>
    </p:spTree>
    <p:extLst>
      <p:ext uri="{BB962C8B-B14F-4D97-AF65-F5344CB8AC3E}">
        <p14:creationId xmlns:p14="http://schemas.microsoft.com/office/powerpoint/2010/main" val="282127722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dirty="0">
                <a:solidFill>
                  <a:srgbClr val="000000"/>
                </a:solidFill>
              </a:rPr>
              <a:t>ERCOT Public</a:t>
            </a:r>
          </a:p>
        </p:txBody>
      </p:sp>
      <p:sp>
        <p:nvSpPr>
          <p:cNvPr id="6147" name="Date Placeholder 5"/>
          <p:cNvSpPr>
            <a:spLocks noGrp="1"/>
          </p:cNvSpPr>
          <p:nvPr>
            <p:ph type="dt"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mtClean="0">
                <a:solidFill>
                  <a:srgbClr val="000000"/>
                </a:solidFill>
              </a:rPr>
              <a:t>February 2015</a:t>
            </a:r>
            <a:endParaRPr lang="en-US" dirty="0">
              <a:solidFill>
                <a:srgbClr val="000000"/>
              </a:solidFill>
            </a:endParaRPr>
          </a:p>
        </p:txBody>
      </p:sp>
      <p:sp>
        <p:nvSpPr>
          <p:cNvPr id="6148" name="Rectangle 2"/>
          <p:cNvSpPr>
            <a:spLocks noGrp="1" noChangeArrowheads="1"/>
          </p:cNvSpPr>
          <p:nvPr>
            <p:ph type="title"/>
          </p:nvPr>
        </p:nvSpPr>
        <p:spPr/>
        <p:txBody>
          <a:bodyPr/>
          <a:lstStyle/>
          <a:p>
            <a:pPr eaLnBrk="1" hangingPunct="1"/>
            <a:r>
              <a:rPr lang="en-US" dirty="0" smtClean="0"/>
              <a:t>Browser Upgrade Project</a:t>
            </a:r>
          </a:p>
        </p:txBody>
      </p:sp>
      <p:sp>
        <p:nvSpPr>
          <p:cNvPr id="4101" name="Rectangle 3"/>
          <p:cNvSpPr>
            <a:spLocks noGrp="1" noChangeArrowheads="1"/>
          </p:cNvSpPr>
          <p:nvPr>
            <p:ph type="body" idx="1"/>
          </p:nvPr>
        </p:nvSpPr>
        <p:spPr>
          <a:xfrm>
            <a:off x="152400" y="685800"/>
            <a:ext cx="8458200" cy="5410200"/>
          </a:xfrm>
          <a:ln>
            <a:miter lim="800000"/>
            <a:headEnd/>
            <a:tailEnd/>
          </a:ln>
        </p:spPr>
        <p:txBody>
          <a:bodyPr/>
          <a:lstStyle/>
          <a:p>
            <a:pPr lvl="0">
              <a:buFont typeface="Wingdings" panose="05000000000000000000" pitchFamily="2" charset="2"/>
              <a:buChar char="§"/>
            </a:pPr>
            <a:endParaRPr lang="en-US" sz="1600" dirty="0" smtClean="0"/>
          </a:p>
          <a:p>
            <a:pPr marL="0" lvl="0" indent="0">
              <a:buNone/>
            </a:pPr>
            <a:r>
              <a:rPr lang="en-US" sz="1600" dirty="0" smtClean="0"/>
              <a:t>ERCOT Application Browser Support</a:t>
            </a:r>
          </a:p>
          <a:p>
            <a:pPr lvl="1">
              <a:buFont typeface="Wingdings" panose="05000000000000000000" pitchFamily="2" charset="2"/>
              <a:buChar char="§"/>
            </a:pPr>
            <a:r>
              <a:rPr lang="en-US" sz="1600" dirty="0" smtClean="0"/>
              <a:t>ERCOT </a:t>
            </a:r>
            <a:r>
              <a:rPr lang="en-US" sz="1600" dirty="0"/>
              <a:t>intends to support IE 8 into 2016.  </a:t>
            </a:r>
            <a:r>
              <a:rPr lang="en-US" sz="1600" dirty="0"/>
              <a:t>The market will be given adequate time to migrate to a newer browser before ERCOT discontinues IE8 support.</a:t>
            </a:r>
          </a:p>
          <a:p>
            <a:pPr lvl="1">
              <a:buFont typeface="Wingdings" panose="05000000000000000000" pitchFamily="2" charset="2"/>
              <a:buChar char="§"/>
            </a:pPr>
            <a:r>
              <a:rPr lang="en-US" sz="1600" dirty="0" smtClean="0"/>
              <a:t>ERCOT is </a:t>
            </a:r>
            <a:r>
              <a:rPr lang="en-US" sz="1600" dirty="0"/>
              <a:t>testing IE 10 and 11 in both native and compatibility mode to determine what needs to be fixed in the ERCOT applications.  </a:t>
            </a:r>
            <a:r>
              <a:rPr lang="en-US" sz="1600" dirty="0"/>
              <a:t>That work will continue through Q1.</a:t>
            </a:r>
          </a:p>
          <a:p>
            <a:pPr lvl="1">
              <a:buFont typeface="Wingdings" panose="05000000000000000000" pitchFamily="2" charset="2"/>
              <a:buChar char="§"/>
            </a:pPr>
            <a:r>
              <a:rPr lang="en-US" sz="1600" dirty="0"/>
              <a:t>The </a:t>
            </a:r>
            <a:r>
              <a:rPr lang="en-US" sz="1600" dirty="0"/>
              <a:t>mitigation projects and change requests resulting from the testing will be submitted through the normal ERCOT project process in Q2, to be prioritized and delivered through the normal ERCOT release process.  The release schedule for those projects will determine when the applications are fully supported on the newer browsers.</a:t>
            </a:r>
          </a:p>
          <a:p>
            <a:pPr lvl="1">
              <a:buFont typeface="Wingdings" panose="05000000000000000000" pitchFamily="2" charset="2"/>
              <a:buChar char="§"/>
            </a:pPr>
            <a:r>
              <a:rPr lang="en-US" sz="1600" dirty="0"/>
              <a:t>There </a:t>
            </a:r>
            <a:r>
              <a:rPr lang="en-US" sz="1600" dirty="0"/>
              <a:t>are no current plans to expand the number of browsers supported by the ERCOT applications beyond IE 10 and 11.</a:t>
            </a:r>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marL="0" indent="0">
              <a:buNone/>
            </a:pPr>
            <a:endParaRPr lang="en-US" sz="1600" dirty="0" smtClean="0"/>
          </a:p>
          <a:p>
            <a:pPr marL="0" indent="0">
              <a:buNone/>
            </a:pPr>
            <a:endParaRPr lang="en-US" sz="1600" dirty="0"/>
          </a:p>
          <a:p>
            <a:pPr lvl="2"/>
            <a:endParaRPr lang="en-US" sz="1400" dirty="0" smtClean="0"/>
          </a:p>
          <a:p>
            <a:pPr lvl="2"/>
            <a:endParaRPr lang="en-US" sz="1400" dirty="0"/>
          </a:p>
        </p:txBody>
      </p:sp>
    </p:spTree>
    <p:extLst>
      <p:ext uri="{BB962C8B-B14F-4D97-AF65-F5344CB8AC3E}">
        <p14:creationId xmlns:p14="http://schemas.microsoft.com/office/powerpoint/2010/main" val="906949003"/>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ERCOT">
      <a:dk1>
        <a:sysClr val="windowText" lastClr="000000"/>
      </a:dk1>
      <a:lt1>
        <a:sysClr val="window" lastClr="FFFFFF"/>
      </a:lt1>
      <a:dk2>
        <a:srgbClr val="00385E"/>
      </a:dk2>
      <a:lt2>
        <a:srgbClr val="EEECE1"/>
      </a:lt2>
      <a:accent1>
        <a:srgbClr val="008373"/>
      </a:accent1>
      <a:accent2>
        <a:srgbClr val="1B5026"/>
      </a:accent2>
      <a:accent3>
        <a:srgbClr val="0F1423"/>
      </a:accent3>
      <a:accent4>
        <a:srgbClr val="400E22"/>
      </a:accent4>
      <a:accent5>
        <a:srgbClr val="E5E5E2"/>
      </a:accent5>
      <a:accent6>
        <a:srgbClr val="86878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BECF69A8095C47A5FDC36D937BFC94" ma:contentTypeVersion="0" ma:contentTypeDescription="Create a new document." ma:contentTypeScope="" ma:versionID="51e0dcd167c135bf5b35199a55219b83">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Public</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66D08B-9BD9-4F52-9876-573EE2900B27}"/>
</file>

<file path=customXml/itemProps2.xml><?xml version="1.0" encoding="utf-8"?>
<ds:datastoreItem xmlns:ds="http://schemas.openxmlformats.org/officeDocument/2006/customXml" ds:itemID="{7B6F2769-7194-4217-93D3-3AF3A4742282}"/>
</file>

<file path=customXml/itemProps3.xml><?xml version="1.0" encoding="utf-8"?>
<ds:datastoreItem xmlns:ds="http://schemas.openxmlformats.org/officeDocument/2006/customXml" ds:itemID="{87D2A1B0-FF3E-4009-940D-AED0EB70AA20}"/>
</file>

<file path=docProps/app.xml><?xml version="1.0" encoding="utf-8"?>
<Properties xmlns="http://schemas.openxmlformats.org/officeDocument/2006/extended-properties" xmlns:vt="http://schemas.openxmlformats.org/officeDocument/2006/docPropsVTypes">
  <Template/>
  <TotalTime>7028</TotalTime>
  <Words>253</Words>
  <Application>Microsoft Office PowerPoint</Application>
  <PresentationFormat>On-screen Show (4:3)</PresentationFormat>
  <Paragraphs>78</Paragraphs>
  <Slides>5</Slides>
  <Notes>3</Notes>
  <HiddenSlides>0</HiddenSlides>
  <MMClips>0</MMClips>
  <ScaleCrop>false</ScaleCrop>
  <HeadingPairs>
    <vt:vector size="4" baseType="variant">
      <vt:variant>
        <vt:lpstr>Theme</vt:lpstr>
      </vt:variant>
      <vt:variant>
        <vt:i4>4</vt:i4>
      </vt:variant>
      <vt:variant>
        <vt:lpstr>Slide Titles</vt:lpstr>
      </vt:variant>
      <vt:variant>
        <vt:i4>5</vt:i4>
      </vt:variant>
    </vt:vector>
  </HeadingPairs>
  <TitlesOfParts>
    <vt:vector size="9" baseType="lpstr">
      <vt:lpstr>Custom Design</vt:lpstr>
      <vt:lpstr>1_Custom Design</vt:lpstr>
      <vt:lpstr>2_Custom Design</vt:lpstr>
      <vt:lpstr>3_Custom Design</vt:lpstr>
      <vt:lpstr>Information Technology Report</vt:lpstr>
      <vt:lpstr>2014 Application Service Availability</vt:lpstr>
      <vt:lpstr>2015 Retail Service Level Agreement (SLA)</vt:lpstr>
      <vt:lpstr>Retail/Commercial Systems DR Update</vt:lpstr>
      <vt:lpstr>Browser Upgrade Project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Pagliai, Dave</cp:lastModifiedBy>
  <cp:revision>315</cp:revision>
  <cp:lastPrinted>2014-05-01T15:23:10Z</cp:lastPrinted>
  <dcterms:created xsi:type="dcterms:W3CDTF">2010-04-12T23:12:02Z</dcterms:created>
  <dcterms:modified xsi:type="dcterms:W3CDTF">2015-02-02T21:31:07Z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0x01010021BECF69A8095C47A5FDC36D937BFC94</vt:lpwstr>
  </property>
</Properties>
</file>