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9" r:id="rId4"/>
    <p:sldId id="263" r:id="rId5"/>
    <p:sldId id="258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546321-92E6-457F-983C-780CF5B6415B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1BE5C9-0097-4C50-AC25-0153865A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08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8D29C2C-3944-4D8D-9939-78C11805EADE}" type="datetime1">
              <a:rPr lang="en-US" smtClean="0"/>
              <a:t>2/2/2015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C99F04-BD82-4FE2-8E42-45EA15F53F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90E22D-014A-40F5-A2C2-CEB317B35DE0}" type="datetime1">
              <a:rPr lang="en-US" smtClean="0"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C99F04-BD82-4FE2-8E42-45EA15F53F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7FA056-AC84-4D12-825E-CD793B05616D}" type="datetime1">
              <a:rPr lang="en-US" smtClean="0"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C99F04-BD82-4FE2-8E42-45EA15F53F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3FDF57-EF99-404D-88BF-2C00E9DE7F1F}" type="datetime1">
              <a:rPr lang="en-US" smtClean="0"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C99F04-BD82-4FE2-8E42-45EA15F53F3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10E3D8-6A3C-4C44-A1D9-AD797F78E917}" type="datetime1">
              <a:rPr lang="en-US" smtClean="0"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C99F04-BD82-4FE2-8E42-45EA15F53F3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5EBE77-6C6F-4DA3-93DE-6F33693575C0}" type="datetime1">
              <a:rPr lang="en-US" smtClean="0"/>
              <a:t>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C99F04-BD82-4FE2-8E42-45EA15F53F3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B6AB6E-C190-45C3-9B18-21822ADC96F7}" type="datetime1">
              <a:rPr lang="en-US" smtClean="0"/>
              <a:t>2/2/2015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C99F04-BD82-4FE2-8E42-45EA15F53F3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C8197F-CB83-4A4A-AC0C-CF6624D1A6DD}" type="datetime1">
              <a:rPr lang="en-US" smtClean="0"/>
              <a:t>2/2/2015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C99F04-BD82-4FE2-8E42-45EA15F53F3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74111F-DA2D-40B2-BD99-4D08E07A53C9}" type="datetime1">
              <a:rPr lang="en-US" smtClean="0"/>
              <a:t>2/2/2015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C99F04-BD82-4FE2-8E42-45EA15F53F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7B3422A-671A-4222-B58A-11FA94586776}" type="datetime1">
              <a:rPr lang="en-US" smtClean="0"/>
              <a:t>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C99F04-BD82-4FE2-8E42-45EA15F53F3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4D61117-1133-43FD-8D3F-4211A6AF98CF}" type="datetime1">
              <a:rPr lang="en-US" smtClean="0"/>
              <a:t>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C99F04-BD82-4FE2-8E42-45EA15F53F3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A6D6D27-A31B-42EB-B878-7CC24B13FAF1}" type="datetime1">
              <a:rPr lang="en-US" smtClean="0"/>
              <a:t>2/2/2015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BC99F04-BD82-4FE2-8E42-45EA15F53F3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Advanced Metering Working Group (AMWG)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Update to RMS</a:t>
            </a:r>
          </a:p>
          <a:p>
            <a:r>
              <a:rPr lang="en-US" dirty="0" smtClean="0"/>
              <a:t>February 3, 2015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9F04-BD82-4FE2-8E42-45EA15F53F3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87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2015 AMWG Leadership</a:t>
            </a:r>
          </a:p>
          <a:p>
            <a:pPr lvl="1"/>
            <a:r>
              <a:rPr lang="en-US" dirty="0" smtClean="0"/>
              <a:t>Esther Kent (CNP) and John Schatz (TXU), by affirmation, return as co-chairs</a:t>
            </a:r>
          </a:p>
          <a:p>
            <a:r>
              <a:rPr lang="en-US" altLang="en-US" sz="2400" kern="0" dirty="0" smtClean="0">
                <a:solidFill>
                  <a:srgbClr val="000000"/>
                </a:solidFill>
                <a:cs typeface="Aharoni" pitchFamily="2" charset="-79"/>
              </a:rPr>
              <a:t>2015 AMWG Goals</a:t>
            </a:r>
          </a:p>
          <a:p>
            <a:pPr lvl="1"/>
            <a:r>
              <a:rPr lang="en-US" altLang="en-US" sz="2000" kern="0" dirty="0" smtClean="0">
                <a:solidFill>
                  <a:srgbClr val="000000"/>
                </a:solidFill>
                <a:cs typeface="Aharoni" pitchFamily="2" charset="-79"/>
              </a:rPr>
              <a:t>Developed and agreed upon by group consensus</a:t>
            </a:r>
          </a:p>
          <a:p>
            <a:r>
              <a:rPr lang="en-US" altLang="en-US" sz="2400" kern="0" dirty="0" smtClean="0">
                <a:solidFill>
                  <a:srgbClr val="000000"/>
                </a:solidFill>
                <a:cs typeface="Aharoni" pitchFamily="2" charset="-79"/>
              </a:rPr>
              <a:t>SMT Infrastructure Refresh Schedule, Status, and Market Impacts</a:t>
            </a:r>
          </a:p>
          <a:p>
            <a:r>
              <a:rPr lang="en-US" altLang="en-US" sz="2400" kern="0" dirty="0" smtClean="0">
                <a:solidFill>
                  <a:srgbClr val="000000"/>
                </a:solidFill>
                <a:cs typeface="Aharoni" pitchFamily="2" charset="-79"/>
              </a:rPr>
              <a:t>SMT Change Requests</a:t>
            </a:r>
          </a:p>
          <a:p>
            <a:pPr lvl="1"/>
            <a:r>
              <a:rPr lang="en-US" altLang="en-US" sz="2000" kern="0" dirty="0" smtClean="0">
                <a:solidFill>
                  <a:srgbClr val="000000"/>
                </a:solidFill>
                <a:cs typeface="Aharoni" pitchFamily="2" charset="-79"/>
              </a:rPr>
              <a:t>CRs ready for RMS approval (mainly 3</a:t>
            </a:r>
            <a:r>
              <a:rPr lang="en-US" altLang="en-US" sz="2000" kern="0" baseline="30000" dirty="0" smtClean="0">
                <a:solidFill>
                  <a:srgbClr val="000000"/>
                </a:solidFill>
                <a:cs typeface="Aharoni" pitchFamily="2" charset="-79"/>
              </a:rPr>
              <a:t>rd</a:t>
            </a:r>
            <a:r>
              <a:rPr lang="en-US" altLang="en-US" sz="2000" kern="0" dirty="0" smtClean="0">
                <a:solidFill>
                  <a:srgbClr val="000000"/>
                </a:solidFill>
                <a:cs typeface="Aharoni" pitchFamily="2" charset="-79"/>
              </a:rPr>
              <a:t> party related)</a:t>
            </a:r>
          </a:p>
          <a:p>
            <a:pPr lvl="1"/>
            <a:r>
              <a:rPr lang="en-US" altLang="en-US" sz="2000" kern="0" dirty="0" smtClean="0">
                <a:solidFill>
                  <a:srgbClr val="000000"/>
                </a:solidFill>
                <a:cs typeface="Aharoni" pitchFamily="2" charset="-79"/>
              </a:rPr>
              <a:t>Additional CRs in preparation (customer suggestions)</a:t>
            </a:r>
          </a:p>
          <a:p>
            <a:endParaRPr lang="en-US" altLang="en-US" sz="2400" kern="0" dirty="0" smtClean="0">
              <a:solidFill>
                <a:srgbClr val="000000"/>
              </a:solidFill>
              <a:cs typeface="Aharoni" pitchFamily="2" charset="-79"/>
            </a:endParaRPr>
          </a:p>
          <a:p>
            <a:endParaRPr lang="en-US" altLang="en-US" sz="2400" kern="0" dirty="0" smtClean="0">
              <a:solidFill>
                <a:srgbClr val="000000"/>
              </a:solidFill>
              <a:cs typeface="Aharoni" pitchFamily="2" charset="-79"/>
            </a:endParaRP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Summary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9F04-BD82-4FE2-8E42-45EA15F53F3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30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000" dirty="0">
                <a:solidFill>
                  <a:srgbClr val="000000"/>
                </a:solidFill>
              </a:rPr>
              <a:t>Establish a document storage strategy for working documents related </a:t>
            </a:r>
            <a:r>
              <a:rPr lang="en-US" sz="2000" dirty="0" smtClean="0">
                <a:solidFill>
                  <a:srgbClr val="000000"/>
                </a:solidFill>
              </a:rPr>
              <a:t>to AMWG </a:t>
            </a:r>
            <a:r>
              <a:rPr lang="en-US" sz="2000" dirty="0">
                <a:solidFill>
                  <a:srgbClr val="000000"/>
                </a:solidFill>
              </a:rPr>
              <a:t>and SMT  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</a:rPr>
              <a:t>Support RMS and other market forums as issues arise related to AMS data  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</a:rPr>
              <a:t>Maintain ‘TDSP AMS Data Practices’ matrix to support current business processes 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</a:rPr>
              <a:t>Evaluate, support, and contribute to the enhancement of the SMT </a:t>
            </a:r>
            <a:r>
              <a:rPr lang="en-US" sz="2000" dirty="0" smtClean="0">
                <a:solidFill>
                  <a:srgbClr val="000000"/>
                </a:solidFill>
              </a:rPr>
              <a:t>functionality (3</a:t>
            </a:r>
            <a:r>
              <a:rPr lang="en-US" sz="2000" baseline="30000" dirty="0" smtClean="0">
                <a:solidFill>
                  <a:srgbClr val="000000"/>
                </a:solidFill>
              </a:rPr>
              <a:t>rd</a:t>
            </a:r>
            <a:r>
              <a:rPr lang="en-US" sz="2000" dirty="0" smtClean="0">
                <a:solidFill>
                  <a:srgbClr val="000000"/>
                </a:solidFill>
              </a:rPr>
              <a:t> Party access, HAN, ODR)</a:t>
            </a:r>
            <a:endParaRPr lang="en-US" sz="20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</a:rPr>
              <a:t>Provide technical and market support for the evaluation of a transition of SMT to ERCOT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</a:rPr>
              <a:t>Coordinate all initiatives </a:t>
            </a:r>
            <a:r>
              <a:rPr lang="en-US" sz="2000" dirty="0" smtClean="0">
                <a:solidFill>
                  <a:srgbClr val="000000"/>
                </a:solidFill>
              </a:rPr>
              <a:t>remaining from </a:t>
            </a:r>
            <a:r>
              <a:rPr lang="en-US" sz="2000" dirty="0">
                <a:solidFill>
                  <a:srgbClr val="000000"/>
                </a:solidFill>
              </a:rPr>
              <a:t>the ERCOT AMS data workshop series  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</a:rPr>
              <a:t>Evaluate Federation Options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</a:rPr>
              <a:t>Review and Recommend SMT Usability Enhancements</a:t>
            </a:r>
          </a:p>
          <a:p>
            <a:endParaRPr 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9F04-BD82-4FE2-8E42-45EA15F53F3A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 AMWG 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83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Hardware replacement</a:t>
            </a:r>
          </a:p>
          <a:p>
            <a:r>
              <a:rPr lang="en-US" dirty="0" smtClean="0"/>
              <a:t>Testing, configuration, integration activities underway</a:t>
            </a:r>
          </a:p>
          <a:p>
            <a:r>
              <a:rPr lang="en-US" dirty="0" smtClean="0"/>
              <a:t>SMT outages will occur</a:t>
            </a:r>
          </a:p>
          <a:p>
            <a:pPr lvl="1"/>
            <a:r>
              <a:rPr lang="en-US" dirty="0" smtClean="0"/>
              <a:t>~2/24 &amp; 2/25 – intermittent outages affecting HAN and ODR</a:t>
            </a:r>
          </a:p>
          <a:p>
            <a:pPr lvl="1"/>
            <a:r>
              <a:rPr lang="en-US" dirty="0" smtClean="0"/>
              <a:t>~3/12 &amp; 3/13 - </a:t>
            </a:r>
            <a:r>
              <a:rPr lang="en-US" dirty="0"/>
              <a:t>intermittent outages affecting HAN and ODR</a:t>
            </a:r>
          </a:p>
          <a:p>
            <a:pPr lvl="1"/>
            <a:r>
              <a:rPr lang="en-US" dirty="0" smtClean="0"/>
              <a:t>~3/15 – GO LIVE…will require 2-4 day SMT outage</a:t>
            </a:r>
          </a:p>
          <a:p>
            <a:r>
              <a:rPr lang="en-US" dirty="0" smtClean="0"/>
              <a:t>All dates are tentative</a:t>
            </a:r>
          </a:p>
          <a:p>
            <a:r>
              <a:rPr lang="en-US" dirty="0" smtClean="0"/>
              <a:t>Market notices will be sent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9F04-BD82-4FE2-8E42-45EA15F53F3A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SMT Infrastructure Refresh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52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CR (2013-014) ready for delivery</a:t>
            </a:r>
          </a:p>
          <a:p>
            <a:r>
              <a:rPr lang="en-US" dirty="0" smtClean="0"/>
              <a:t>8 CRs are in estimation phase</a:t>
            </a:r>
          </a:p>
          <a:p>
            <a:pPr lvl="1"/>
            <a:r>
              <a:rPr lang="en-US" dirty="0" smtClean="0"/>
              <a:t>Story boards and cost estimates to be presented at February AMWG meeting</a:t>
            </a:r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Party implementation resulted in 15 suggested enhancements</a:t>
            </a:r>
          </a:p>
          <a:p>
            <a:pPr lvl="1"/>
            <a:r>
              <a:rPr lang="en-US" dirty="0" smtClean="0"/>
              <a:t>11 CRs ready for RMS approval to enter estimation</a:t>
            </a:r>
          </a:p>
          <a:p>
            <a:r>
              <a:rPr lang="en-US" dirty="0" smtClean="0"/>
              <a:t>Customer-suggested enhancements</a:t>
            </a:r>
          </a:p>
          <a:p>
            <a:pPr lvl="1"/>
            <a:r>
              <a:rPr lang="en-US" dirty="0" smtClean="0"/>
              <a:t>10 CRs to be presented at February AMWG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Requests (CRs)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9F04-BD82-4FE2-8E42-45EA15F53F3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59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Monthly, alternating between in-person and WebEx</a:t>
            </a:r>
          </a:p>
          <a:p>
            <a:r>
              <a:rPr lang="en-US" dirty="0" smtClean="0"/>
              <a:t>February 20</a:t>
            </a:r>
            <a:r>
              <a:rPr lang="en-US" baseline="30000" dirty="0" smtClean="0"/>
              <a:t>th –</a:t>
            </a:r>
            <a:r>
              <a:rPr lang="en-US" dirty="0" smtClean="0"/>
              <a:t> WebEx only</a:t>
            </a:r>
          </a:p>
          <a:p>
            <a:pPr lvl="1"/>
            <a:r>
              <a:rPr lang="en-US" dirty="0" smtClean="0"/>
              <a:t>9:00 a.m. </a:t>
            </a:r>
            <a:r>
              <a:rPr lang="en-US" smtClean="0"/>
              <a:t>– </a:t>
            </a:r>
            <a:r>
              <a:rPr lang="en-US" smtClean="0"/>
              <a:t>3:00 </a:t>
            </a:r>
            <a:r>
              <a:rPr lang="en-US" dirty="0" smtClean="0"/>
              <a:t>p.m.</a:t>
            </a:r>
          </a:p>
          <a:p>
            <a:r>
              <a:rPr lang="en-US" dirty="0" smtClean="0"/>
              <a:t>March 25</a:t>
            </a:r>
            <a:r>
              <a:rPr lang="en-US" baseline="30000" dirty="0" smtClean="0"/>
              <a:t>th</a:t>
            </a:r>
            <a:r>
              <a:rPr lang="en-US" dirty="0" smtClean="0"/>
              <a:t> – In person</a:t>
            </a:r>
          </a:p>
          <a:p>
            <a:pPr lvl="1"/>
            <a:r>
              <a:rPr lang="en-US" dirty="0" smtClean="0"/>
              <a:t>9:00 a.m. – 3:00 p.m.</a:t>
            </a:r>
          </a:p>
          <a:p>
            <a:pPr lvl="1"/>
            <a:r>
              <a:rPr lang="en-US" dirty="0" smtClean="0"/>
              <a:t>ERCOT room 168</a:t>
            </a:r>
          </a:p>
          <a:p>
            <a:r>
              <a:rPr lang="en-US" dirty="0" smtClean="0"/>
              <a:t>B.O.Y. meeting schedule forthcoming</a:t>
            </a:r>
          </a:p>
          <a:p>
            <a:r>
              <a:rPr lang="en-US" dirty="0" smtClean="0"/>
              <a:t>Welcome additional market participation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9F04-BD82-4FE2-8E42-45EA15F53F3A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Meetings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8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1371601"/>
          </a:xfrm>
        </p:spPr>
        <p:txBody>
          <a:bodyPr>
            <a:normAutofit fontScale="85000" lnSpcReduction="20000"/>
          </a:bodyPr>
          <a:lstStyle/>
          <a:p>
            <a:pPr marL="109728" indent="0" algn="ctr">
              <a:buNone/>
            </a:pPr>
            <a:endParaRPr lang="en-US" dirty="0" smtClean="0"/>
          </a:p>
          <a:p>
            <a:pPr marL="109728" indent="0" algn="ctr">
              <a:buNone/>
            </a:pPr>
            <a:r>
              <a:rPr lang="en-US" sz="8800" b="1" dirty="0" smtClean="0"/>
              <a:t>Questions?</a:t>
            </a:r>
            <a:endParaRPr lang="en-US" sz="88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9F04-BD82-4FE2-8E42-45EA15F53F3A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93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230</TotalTime>
  <Words>346</Words>
  <Application>Microsoft Office PowerPoint</Application>
  <PresentationFormat>On-screen Show (4:3)</PresentationFormat>
  <Paragraphs>57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Advanced Metering Working Group (AMWG)</vt:lpstr>
      <vt:lpstr>Activity Summary</vt:lpstr>
      <vt:lpstr>2015 AMWG Goals</vt:lpstr>
      <vt:lpstr>SMT Infrastructure Refresh</vt:lpstr>
      <vt:lpstr>Change Requests (CRs)</vt:lpstr>
      <vt:lpstr>Upcoming Meetings</vt:lpstr>
      <vt:lpstr>PowerPoint Presentation</vt:lpstr>
    </vt:vector>
  </TitlesOfParts>
  <Company>EFH Corporate Services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Metering Working Group (AMWG)</dc:title>
  <dc:creator>Schatz, John</dc:creator>
  <cp:lastModifiedBy>00018207</cp:lastModifiedBy>
  <cp:revision>22</cp:revision>
  <dcterms:created xsi:type="dcterms:W3CDTF">2014-12-16T20:53:10Z</dcterms:created>
  <dcterms:modified xsi:type="dcterms:W3CDTF">2015-02-02T14:37:40Z</dcterms:modified>
</cp:coreProperties>
</file>