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7"/>
  </p:notesMasterIdLst>
  <p:sldIdLst>
    <p:sldId id="256" r:id="rId2"/>
    <p:sldId id="257" r:id="rId3"/>
    <p:sldId id="267" r:id="rId4"/>
    <p:sldId id="268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1B1BC-7AAD-46F0-BF03-34FFD6E59EC0}" type="datetimeFigureOut">
              <a:rPr lang="en-US" smtClean="0"/>
              <a:t>1/30/2015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2BE5C-3B84-4C03-B445-5764A8E29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9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2BE5C-3B84-4C03-B445-5764A8E290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2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B58A-DD29-44DB-A90C-C792FB93A6C9}" type="datetime1">
              <a:rPr lang="en-US" smtClean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434-6A72-4567-BAE4-E453F14B1404}" type="datetime1">
              <a:rPr lang="en-US" smtClean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646D-71F2-4559-B8E7-F107066E9449}" type="datetime1">
              <a:rPr lang="en-US" smtClean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0553-303B-48BD-8A49-07B6361911FD}" type="datetime1">
              <a:rPr lang="en-US" smtClean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23B4-4CE5-4768-968C-91B956B110D5}" type="datetime1">
              <a:rPr lang="en-US" smtClean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B20C-673B-49C7-8370-DBA260778F34}" type="datetime1">
              <a:rPr lang="en-US" smtClean="0"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0009-72A6-4BFE-8867-4DF98E7EFB04}" type="datetime1">
              <a:rPr lang="en-US" smtClean="0"/>
              <a:t>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368B-CD98-4CBE-89D3-21BF3AEEF76C}" type="datetime1">
              <a:rPr lang="en-US" smtClean="0"/>
              <a:t>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0285-799D-4AEF-A65C-495F2C2A6CBF}" type="datetime1">
              <a:rPr lang="en-US" smtClean="0"/>
              <a:t>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5FF3-3976-4195-9B89-23929A30C35B}" type="datetime1">
              <a:rPr lang="en-US" smtClean="0"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19C9-D995-47C2-85C5-406111958B0C}" type="datetime1">
              <a:rPr lang="en-US" smtClean="0"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E92DEC-9BE4-4717-8914-A7110CA04E86}" type="datetime1">
              <a:rPr lang="en-US" smtClean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ercot.com/calendar/2015/1/30/32022-WORKSHOPS" TargetMode="External"/><Relationship Id="rId5" Type="http://schemas.openxmlformats.org/officeDocument/2006/relationships/hyperlink" Target="http://www.ercot.com/content/meetings/cops/keydocs/2015/0130/03.__BUSIDRRQ_Counts_IDR_Threshold_Workshop_20150130.ppt" TargetMode="External"/><Relationship Id="rId4" Type="http://schemas.openxmlformats.org/officeDocument/2006/relationships/hyperlink" Target="http://www.ercot.com/content/meetings/cops/keydocs/2015/0130/03.__Load_Forecasting_Review_for_BUSIDRRQ_Discussion_2015011.pp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February 3, 2015 </a:t>
            </a:r>
            <a:endParaRPr lang="en-US" dirty="0" smtClean="0"/>
          </a:p>
          <a:p>
            <a:pPr algn="ctr"/>
            <a:r>
              <a:rPr lang="en-US" dirty="0" smtClean="0"/>
              <a:t>Update to RMS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382000" cy="3630057"/>
          </a:xfrm>
        </p:spPr>
        <p:txBody>
          <a:bodyPr/>
          <a:lstStyle/>
          <a:p>
            <a:r>
              <a:rPr lang="en-US" sz="4000" dirty="0" smtClean="0"/>
              <a:t>RMS/COPS Workshop </a:t>
            </a:r>
            <a:r>
              <a:rPr lang="en-US" sz="4000" dirty="0" smtClean="0"/>
              <a:t>III </a:t>
            </a:r>
            <a:r>
              <a:rPr lang="en-US" sz="4000" dirty="0" smtClean="0"/>
              <a:t>Update: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IDR </a:t>
            </a:r>
            <a:r>
              <a:rPr lang="en-US" sz="4400" dirty="0"/>
              <a:t>Meter Protocol Requirement Threshold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4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689" y="5638800"/>
            <a:ext cx="6512511" cy="838200"/>
          </a:xfrm>
        </p:spPr>
        <p:txBody>
          <a:bodyPr/>
          <a:lstStyle/>
          <a:p>
            <a:r>
              <a:rPr lang="en-US" sz="2800" dirty="0" smtClean="0"/>
              <a:t>01.30.15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WebEx Only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228600"/>
            <a:ext cx="8610600" cy="5486400"/>
          </a:xfrm>
        </p:spPr>
        <p:txBody>
          <a:bodyPr>
            <a:normAutofit fontScale="77500" lnSpcReduction="20000"/>
          </a:bodyPr>
          <a:lstStyle/>
          <a:p>
            <a:endParaRPr lang="en-US" sz="3100" dirty="0" smtClean="0"/>
          </a:p>
          <a:p>
            <a:r>
              <a:rPr lang="en-US" sz="3100" dirty="0" smtClean="0"/>
              <a:t>IDR </a:t>
            </a:r>
            <a:r>
              <a:rPr lang="en-US" sz="3100" dirty="0" smtClean="0"/>
              <a:t>Required Workshop </a:t>
            </a:r>
            <a:r>
              <a:rPr lang="en-US" sz="3100" dirty="0" smtClean="0"/>
              <a:t>III </a:t>
            </a:r>
            <a:r>
              <a:rPr lang="en-US" sz="3100" dirty="0" smtClean="0"/>
              <a:t>was held on </a:t>
            </a:r>
            <a:r>
              <a:rPr lang="en-US" sz="3100" dirty="0" smtClean="0"/>
              <a:t>Friday 01/30/15 : </a:t>
            </a:r>
            <a:endParaRPr lang="en-US" sz="3100" dirty="0" smtClean="0"/>
          </a:p>
          <a:p>
            <a:pPr lvl="1"/>
            <a:r>
              <a:rPr lang="en-US" sz="2900" dirty="0" smtClean="0"/>
              <a:t>33 </a:t>
            </a:r>
            <a:r>
              <a:rPr lang="en-US" sz="2900" dirty="0" smtClean="0"/>
              <a:t>MPs were in attendance </a:t>
            </a:r>
            <a:r>
              <a:rPr lang="en-US" sz="2900" dirty="0" smtClean="0"/>
              <a:t>via WebEx included </a:t>
            </a:r>
            <a:r>
              <a:rPr lang="en-US" sz="2900" dirty="0" smtClean="0"/>
              <a:t>CRs, TDSPs</a:t>
            </a:r>
            <a:r>
              <a:rPr lang="en-US" sz="2900" dirty="0" smtClean="0"/>
              <a:t>, </a:t>
            </a:r>
            <a:r>
              <a:rPr lang="en-US" sz="2900" dirty="0"/>
              <a:t>PUCT </a:t>
            </a:r>
            <a:r>
              <a:rPr lang="en-US" sz="2900" dirty="0" smtClean="0"/>
              <a:t>and </a:t>
            </a:r>
            <a:r>
              <a:rPr lang="en-US" sz="2900" dirty="0" smtClean="0"/>
              <a:t>ERCOT Staff members.  </a:t>
            </a:r>
            <a:endParaRPr lang="en-US" sz="2900" dirty="0" smtClean="0"/>
          </a:p>
          <a:p>
            <a:pPr lvl="1"/>
            <a:endParaRPr lang="en-US" sz="2900" dirty="0" smtClean="0"/>
          </a:p>
          <a:p>
            <a:r>
              <a:rPr lang="en-US" sz="3100" dirty="0" smtClean="0"/>
              <a:t>The </a:t>
            </a:r>
            <a:r>
              <a:rPr lang="en-US" sz="3100" dirty="0" smtClean="0"/>
              <a:t>Workshop </a:t>
            </a:r>
            <a:r>
              <a:rPr lang="en-US" sz="3100" dirty="0" smtClean="0"/>
              <a:t>Team </a:t>
            </a:r>
            <a:r>
              <a:rPr lang="en-US" sz="3100" dirty="0" smtClean="0"/>
              <a:t>reviewed and </a:t>
            </a:r>
            <a:r>
              <a:rPr lang="en-US" sz="3100" dirty="0" smtClean="0"/>
              <a:t>discussed:</a:t>
            </a:r>
          </a:p>
          <a:p>
            <a:pPr lvl="1"/>
            <a:r>
              <a:rPr lang="en-US" sz="2900" dirty="0" smtClean="0"/>
              <a:t> ERCOT’s </a:t>
            </a:r>
            <a:r>
              <a:rPr lang="en-US" sz="2900" dirty="0" smtClean="0"/>
              <a:t>follow-up action items from Workshop II concerning: </a:t>
            </a:r>
          </a:p>
          <a:p>
            <a:pPr lvl="2"/>
            <a:r>
              <a:rPr lang="en-US" sz="2300" dirty="0" smtClean="0"/>
              <a:t>Options </a:t>
            </a:r>
            <a:r>
              <a:rPr lang="en-US" sz="2300" dirty="0" smtClean="0"/>
              <a:t>that may support Load </a:t>
            </a:r>
            <a:r>
              <a:rPr lang="en-US" sz="2300" dirty="0" smtClean="0"/>
              <a:t>Forecasting requirements: </a:t>
            </a:r>
          </a:p>
          <a:p>
            <a:pPr lvl="3"/>
            <a:r>
              <a:rPr lang="en-US" sz="1800" b="1" dirty="0">
                <a:hlinkClick r:id="rId4"/>
              </a:rPr>
              <a:t>http://www.ercot.com/content/meetings/cops/keydocs/2015/0130/03.__</a:t>
            </a:r>
            <a:r>
              <a:rPr lang="en-US" sz="1800" b="1" dirty="0" smtClean="0">
                <a:hlinkClick r:id="rId4"/>
              </a:rPr>
              <a:t>Load_Forecasting_Review_for_BUSIDRRQ_Discussion_2015011.ppt</a:t>
            </a:r>
            <a:endParaRPr lang="en-US" sz="1800" b="1" dirty="0" smtClean="0"/>
          </a:p>
          <a:p>
            <a:pPr lvl="2"/>
            <a:r>
              <a:rPr lang="en-US" sz="2300" dirty="0" smtClean="0"/>
              <a:t>Current Number of ESI IDs assigned with BUSIDRRQ Load Profile, displayed in 500kW increments :</a:t>
            </a:r>
          </a:p>
          <a:p>
            <a:pPr lvl="3"/>
            <a:r>
              <a:rPr lang="en-US" sz="1800" b="1" dirty="0">
                <a:hlinkClick r:id="rId5"/>
              </a:rPr>
              <a:t>http://</a:t>
            </a:r>
            <a:r>
              <a:rPr lang="en-US" sz="1800" b="1" dirty="0" smtClean="0">
                <a:hlinkClick r:id="rId5"/>
              </a:rPr>
              <a:t>www.ercot.com/content/meetings/cops/keydocs/2015/0130/03</a:t>
            </a:r>
            <a:r>
              <a:rPr lang="en-US" sz="1800" b="1" dirty="0">
                <a:hlinkClick r:id="rId5"/>
              </a:rPr>
              <a:t>.__</a:t>
            </a:r>
            <a:r>
              <a:rPr lang="en-US" sz="1800" b="1" dirty="0" smtClean="0">
                <a:hlinkClick r:id="rId5"/>
              </a:rPr>
              <a:t>BUSIDRRQ_Counts_IDR_Threshold_Workshop_20150130.ppt</a:t>
            </a:r>
            <a:r>
              <a:rPr lang="en-US" sz="1800" b="1" dirty="0" smtClean="0"/>
              <a:t> </a:t>
            </a:r>
          </a:p>
          <a:p>
            <a:pPr lvl="1"/>
            <a:r>
              <a:rPr lang="en-US" sz="2300" dirty="0" smtClean="0"/>
              <a:t>TDSPs’ specific Tariff language for IDR Meter(s) and the application of 4CP </a:t>
            </a:r>
          </a:p>
          <a:p>
            <a:pPr lvl="2"/>
            <a:r>
              <a:rPr lang="en-US" b="1" dirty="0">
                <a:hlinkClick r:id="rId6"/>
              </a:rPr>
              <a:t>http://</a:t>
            </a:r>
            <a:r>
              <a:rPr lang="en-US" b="1" dirty="0" smtClean="0">
                <a:hlinkClick r:id="rId6"/>
              </a:rPr>
              <a:t>www.ercot.com/calendar/2015/1/30/32022-WORKSHOPS</a:t>
            </a:r>
            <a:r>
              <a:rPr lang="en-US" b="1" dirty="0" smtClean="0"/>
              <a:t> </a:t>
            </a:r>
            <a:endParaRPr lang="en-US" b="1" dirty="0"/>
          </a:p>
          <a:p>
            <a:pPr lvl="1"/>
            <a:endParaRPr lang="en-US" sz="2000" b="1" dirty="0" smtClean="0"/>
          </a:p>
          <a:p>
            <a:endParaRPr lang="en-US" sz="2600" dirty="0" smtClean="0"/>
          </a:p>
          <a:p>
            <a:pPr lvl="2"/>
            <a:endParaRPr lang="en-US" altLang="en-US" sz="16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974887"/>
              </p:ext>
            </p:extLst>
          </p:nvPr>
        </p:nvGraphicFramePr>
        <p:xfrm>
          <a:off x="6705600" y="4800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05600" y="4800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93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689" y="5791200"/>
            <a:ext cx="6512511" cy="685800"/>
          </a:xfrm>
        </p:spPr>
        <p:txBody>
          <a:bodyPr/>
          <a:lstStyle/>
          <a:p>
            <a:r>
              <a:rPr lang="en-US" sz="2800" dirty="0" smtClean="0"/>
              <a:t>01.30.15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WebEx Only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"/>
            <a:ext cx="8610600" cy="5638800"/>
          </a:xfrm>
        </p:spPr>
        <p:txBody>
          <a:bodyPr>
            <a:normAutofit fontScale="85000" lnSpcReduction="10000"/>
          </a:bodyPr>
          <a:lstStyle/>
          <a:p>
            <a:endParaRPr lang="en-US" sz="3100" dirty="0" smtClean="0"/>
          </a:p>
          <a:p>
            <a:r>
              <a:rPr lang="en-US" sz="3100" dirty="0" smtClean="0"/>
              <a:t>Based </a:t>
            </a:r>
            <a:r>
              <a:rPr lang="en-US" sz="3100" dirty="0" smtClean="0"/>
              <a:t>upon Workshop </a:t>
            </a:r>
            <a:r>
              <a:rPr lang="en-US" sz="3100" dirty="0" smtClean="0"/>
              <a:t>III’s </a:t>
            </a:r>
            <a:r>
              <a:rPr lang="en-US" sz="3100" dirty="0" smtClean="0"/>
              <a:t>Market discussions, </a:t>
            </a:r>
            <a:r>
              <a:rPr lang="en-US" sz="3100" dirty="0" smtClean="0"/>
              <a:t>we have come to: </a:t>
            </a:r>
          </a:p>
          <a:p>
            <a:pPr lvl="1"/>
            <a:r>
              <a:rPr lang="en-US" sz="2900" b="1" dirty="0" smtClean="0"/>
              <a:t>Conclusion</a:t>
            </a:r>
            <a:r>
              <a:rPr lang="en-US" sz="2900" dirty="0" smtClean="0"/>
              <a:t>:  We have removed elimination of the protocol requirement as an option based upon several issues that were identified </a:t>
            </a:r>
            <a:r>
              <a:rPr lang="en-US" sz="2900" dirty="0" smtClean="0"/>
              <a:t>that it </a:t>
            </a:r>
            <a:r>
              <a:rPr lang="en-US" sz="2900" dirty="0" smtClean="0"/>
              <a:t>would create for Market Participants and ERCOT.   </a:t>
            </a:r>
          </a:p>
          <a:p>
            <a:pPr lvl="1"/>
            <a:r>
              <a:rPr lang="en-US" sz="2900" b="1" dirty="0" smtClean="0"/>
              <a:t>Discussion</a:t>
            </a:r>
            <a:r>
              <a:rPr lang="en-US" sz="2900" dirty="0" smtClean="0"/>
              <a:t>:  A Threshold requirement is still being debated because of:</a:t>
            </a:r>
          </a:p>
          <a:p>
            <a:pPr lvl="2"/>
            <a:r>
              <a:rPr lang="en-US" sz="2700" dirty="0" smtClean="0"/>
              <a:t>ERCOT’s need to maintain forecasting integrity, </a:t>
            </a:r>
          </a:p>
          <a:p>
            <a:pPr lvl="2"/>
            <a:r>
              <a:rPr lang="en-US" sz="2700" dirty="0" smtClean="0"/>
              <a:t>CR’s need to continue 867_03 back-end billing processes for BUSIDRRQ profiles and;</a:t>
            </a:r>
          </a:p>
          <a:p>
            <a:pPr lvl="2"/>
            <a:r>
              <a:rPr lang="en-US" sz="2700" dirty="0" smtClean="0"/>
              <a:t>TDSPs’ Tariff language in relationship to 4CP application, rates and </a:t>
            </a:r>
            <a:r>
              <a:rPr lang="en-US" sz="2700" smtClean="0"/>
              <a:t>invoicing of </a:t>
            </a:r>
            <a:r>
              <a:rPr lang="en-US" sz="2700" dirty="0" smtClean="0"/>
              <a:t>IDR metered premises.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689" y="5791200"/>
            <a:ext cx="6512511" cy="685800"/>
          </a:xfrm>
        </p:spPr>
        <p:txBody>
          <a:bodyPr/>
          <a:lstStyle/>
          <a:p>
            <a:r>
              <a:rPr lang="en-US" sz="2800" dirty="0" smtClean="0"/>
              <a:t>01.30.15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WebEx Only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"/>
            <a:ext cx="8610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3100" b="1" dirty="0" smtClean="0">
                <a:solidFill>
                  <a:srgbClr val="C00000"/>
                </a:solidFill>
              </a:rPr>
              <a:t>Workshop III Action Items</a:t>
            </a:r>
            <a:r>
              <a:rPr lang="en-US" sz="3100" dirty="0" smtClean="0"/>
              <a:t>:   </a:t>
            </a:r>
          </a:p>
          <a:p>
            <a:pPr lvl="1"/>
            <a:r>
              <a:rPr lang="en-US" sz="2900" b="1" dirty="0" smtClean="0">
                <a:solidFill>
                  <a:srgbClr val="C00000"/>
                </a:solidFill>
              </a:rPr>
              <a:t>TDSPs</a:t>
            </a:r>
            <a:r>
              <a:rPr lang="en-US" sz="2900" dirty="0" smtClean="0"/>
              <a:t>:  Investigate </a:t>
            </a:r>
            <a:r>
              <a:rPr lang="en-US" sz="2900" b="1" dirty="0" smtClean="0"/>
              <a:t>IF</a:t>
            </a:r>
            <a:r>
              <a:rPr lang="en-US" sz="2900" dirty="0" smtClean="0"/>
              <a:t> IDR Threshold is raised what are the impacts to TDSP’s current and future 4CP application,  billing systems and/or rate structure. </a:t>
            </a:r>
          </a:p>
          <a:p>
            <a:pPr lvl="1"/>
            <a:r>
              <a:rPr lang="en-US" sz="2900" b="1" dirty="0" smtClean="0">
                <a:solidFill>
                  <a:srgbClr val="C00000"/>
                </a:solidFill>
              </a:rPr>
              <a:t>Workshop Attendees</a:t>
            </a:r>
            <a:r>
              <a:rPr lang="en-US" sz="2900" dirty="0" smtClean="0"/>
              <a:t>:  </a:t>
            </a:r>
            <a:r>
              <a:rPr lang="en-US" sz="2900" b="1" dirty="0" smtClean="0"/>
              <a:t>IF</a:t>
            </a:r>
            <a:r>
              <a:rPr lang="en-US" sz="2900" dirty="0" smtClean="0"/>
              <a:t> Threshold is raised what is the adequate threshold limit? </a:t>
            </a:r>
          </a:p>
          <a:p>
            <a:pPr lvl="1"/>
            <a:r>
              <a:rPr lang="en-US" sz="2900" b="1" dirty="0">
                <a:solidFill>
                  <a:srgbClr val="C00000"/>
                </a:solidFill>
              </a:rPr>
              <a:t>Workshop </a:t>
            </a:r>
            <a:r>
              <a:rPr lang="en-US" sz="2900" b="1" dirty="0" smtClean="0">
                <a:solidFill>
                  <a:srgbClr val="C00000"/>
                </a:solidFill>
              </a:rPr>
              <a:t>Attendees</a:t>
            </a:r>
            <a:r>
              <a:rPr lang="en-US" sz="2900" dirty="0" smtClean="0"/>
              <a:t>: </a:t>
            </a:r>
            <a:r>
              <a:rPr lang="en-US" sz="2900" b="1" dirty="0" smtClean="0"/>
              <a:t>IF</a:t>
            </a:r>
            <a:r>
              <a:rPr lang="en-US" sz="2900" dirty="0" smtClean="0"/>
              <a:t> Threshold is raised would the change be effective on a going forward basis?  </a:t>
            </a:r>
          </a:p>
          <a:p>
            <a:pPr lvl="1"/>
            <a:r>
              <a:rPr lang="en-US" sz="3000" b="1" dirty="0">
                <a:solidFill>
                  <a:srgbClr val="C00000"/>
                </a:solidFill>
              </a:rPr>
              <a:t>K. Scott</a:t>
            </a:r>
            <a:r>
              <a:rPr lang="en-US" sz="3000" dirty="0"/>
              <a:t>:  </a:t>
            </a:r>
            <a:r>
              <a:rPr lang="en-US" sz="3000" dirty="0" smtClean="0"/>
              <a:t>Schedule </a:t>
            </a:r>
            <a:r>
              <a:rPr lang="en-US" sz="3000" dirty="0"/>
              <a:t>IDR Meter Protocol Requirement Threshold Workshop </a:t>
            </a:r>
            <a:r>
              <a:rPr lang="en-US" sz="3000" dirty="0" smtClean="0"/>
              <a:t>IV WebEx Only. </a:t>
            </a:r>
          </a:p>
          <a:p>
            <a:pPr lvl="3"/>
            <a:r>
              <a:rPr lang="en-US" sz="2600" dirty="0" smtClean="0"/>
              <a:t>Note:  Date </a:t>
            </a:r>
            <a:r>
              <a:rPr lang="en-US" sz="2600" dirty="0"/>
              <a:t>to Be </a:t>
            </a:r>
            <a:r>
              <a:rPr lang="en-US" sz="2600" dirty="0" smtClean="0"/>
              <a:t>Determined –around 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or 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week in February 2015 to allow TDSPs time for internal discussions.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648200"/>
            <a:ext cx="6512511" cy="1143000"/>
          </a:xfrm>
        </p:spPr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881" y="731838"/>
            <a:ext cx="3475037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0" y="6492875"/>
            <a:ext cx="1828800" cy="365125"/>
          </a:xfrm>
        </p:spPr>
        <p:txBody>
          <a:bodyPr/>
          <a:lstStyle/>
          <a:p>
            <a:fld id="{0DF9B5F8-15F9-4B42-A359-1054D275252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9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316</TotalTime>
  <Words>312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Slipstream</vt:lpstr>
      <vt:lpstr>Microsoft Word Document</vt:lpstr>
      <vt:lpstr>RMS/COPS Workshop III Update:   IDR Meter Protocol Requirement Threshold</vt:lpstr>
      <vt:lpstr>01.30.15  WebEx Only</vt:lpstr>
      <vt:lpstr>01.30.15  WebEx Only</vt:lpstr>
      <vt:lpstr>01.30.15  WebEx Only</vt:lpstr>
      <vt:lpstr>Questions?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RMS/COPS Workshop I IDR Meter Protocol Requirement Threshold</dc:title>
  <dc:creator>Scott, Kathy D.</dc:creator>
  <cp:lastModifiedBy>Scott, Kathy D.</cp:lastModifiedBy>
  <cp:revision>32</cp:revision>
  <dcterms:created xsi:type="dcterms:W3CDTF">2014-10-24T21:12:16Z</dcterms:created>
  <dcterms:modified xsi:type="dcterms:W3CDTF">2015-01-30T22:56:35Z</dcterms:modified>
</cp:coreProperties>
</file>