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lvl1pPr defTabSz="457200">
      <a:defRPr>
        <a:latin typeface="Arial"/>
        <a:ea typeface="Arial"/>
        <a:cs typeface="Arial"/>
        <a:sym typeface="Arial"/>
      </a:defRPr>
    </a:lvl1pPr>
    <a:lvl2pPr indent="457200" defTabSz="457200">
      <a:defRPr>
        <a:latin typeface="Arial"/>
        <a:ea typeface="Arial"/>
        <a:cs typeface="Arial"/>
        <a:sym typeface="Arial"/>
      </a:defRPr>
    </a:lvl2pPr>
    <a:lvl3pPr indent="914400" defTabSz="457200">
      <a:defRPr>
        <a:latin typeface="Arial"/>
        <a:ea typeface="Arial"/>
        <a:cs typeface="Arial"/>
        <a:sym typeface="Arial"/>
      </a:defRPr>
    </a:lvl3pPr>
    <a:lvl4pPr indent="1371600" defTabSz="457200">
      <a:defRPr>
        <a:latin typeface="Arial"/>
        <a:ea typeface="Arial"/>
        <a:cs typeface="Arial"/>
        <a:sym typeface="Arial"/>
      </a:defRPr>
    </a:lvl4pPr>
    <a:lvl5pPr indent="1828800" defTabSz="457200">
      <a:defRPr>
        <a:latin typeface="Arial"/>
        <a:ea typeface="Arial"/>
        <a:cs typeface="Arial"/>
        <a:sym typeface="Arial"/>
      </a:defRPr>
    </a:lvl5pPr>
    <a:lvl6pPr defTabSz="457200">
      <a:defRPr>
        <a:latin typeface="Arial"/>
        <a:ea typeface="Arial"/>
        <a:cs typeface="Arial"/>
        <a:sym typeface="Arial"/>
      </a:defRPr>
    </a:lvl6pPr>
    <a:lvl7pPr defTabSz="457200">
      <a:defRPr>
        <a:latin typeface="Arial"/>
        <a:ea typeface="Arial"/>
        <a:cs typeface="Arial"/>
        <a:sym typeface="Arial"/>
      </a:defRPr>
    </a:lvl7pPr>
    <a:lvl8pPr defTabSz="457200">
      <a:defRPr>
        <a:latin typeface="Arial"/>
        <a:ea typeface="Arial"/>
        <a:cs typeface="Arial"/>
        <a:sym typeface="Arial"/>
      </a:defRPr>
    </a:lvl8pPr>
    <a:lvl9pPr defTabSz="457200">
      <a:defRPr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D8D4"/>
          </a:solidFill>
        </a:fill>
      </a:tcStyle>
    </a:wholeTbl>
    <a:band2H>
      <a:tcTxStyle/>
      <a:tcStyle>
        <a:tcBdr/>
        <a:fill>
          <a:solidFill>
            <a:srgbClr val="E6ECEB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8373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8373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8373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D1E1"/>
          </a:solidFill>
        </a:fill>
      </a:tcStyle>
    </a:wholeTbl>
    <a:band2H>
      <a:tcTxStyle/>
      <a:tcStyle>
        <a:tcBdr/>
        <a:fill>
          <a:solidFill>
            <a:srgbClr val="E6EAF0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561A7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561A7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561A7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8373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8373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73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53" name="Shape 5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5533998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9" name="Shape 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Click to edit Master text styles</a:t>
            </a:r>
          </a:p>
          <a:p>
            <a:pPr lvl="1">
              <a:defRPr sz="1800"/>
            </a:pPr>
            <a:r>
              <a:rPr sz="3200"/>
              <a:t>Second level</a:t>
            </a:r>
          </a:p>
          <a:p>
            <a:pPr lvl="2">
              <a:defRPr sz="1800"/>
            </a:pPr>
            <a:r>
              <a:rPr sz="3200"/>
              <a:t>Third level</a:t>
            </a:r>
          </a:p>
          <a:p>
            <a:pPr lvl="3">
              <a:defRPr sz="1800"/>
            </a:pPr>
            <a:r>
              <a:rPr sz="3200"/>
              <a:t>Fourth level</a:t>
            </a:r>
          </a:p>
          <a:p>
            <a:pPr lvl="4">
              <a:defRPr sz="1800"/>
            </a:pPr>
            <a:r>
              <a:rPr sz="3200"/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image.png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-33338" y="-138113"/>
            <a:ext cx="9210676" cy="713422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image.png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-33338" y="-138113"/>
            <a:ext cx="9210676" cy="7134226"/>
          </a:xfrm>
          <a:prstGeom prst="rect">
            <a:avLst/>
          </a:prstGeom>
          <a:ln w="12700">
            <a:miter lim="400000"/>
          </a:ln>
        </p:spPr>
      </p:pic>
      <p:sp>
        <p:nvSpPr>
          <p:cNvPr id="47" name="Shape 4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image.png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-33338" y="-138113"/>
            <a:ext cx="9210676" cy="7134226"/>
          </a:xfrm>
          <a:prstGeom prst="rect">
            <a:avLst/>
          </a:prstGeom>
          <a:ln w="12700">
            <a:miter lim="400000"/>
          </a:ln>
        </p:spPr>
      </p:pic>
      <p:sp>
        <p:nvSpPr>
          <p:cNvPr id="50" name="Shape 50"/>
          <p:cNvSpPr/>
          <p:nvPr/>
        </p:nv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rgbClr val="00385E"/>
            </a:solidFill>
            <a:round/>
          </a:ln>
        </p:spPr>
        <p:txBody>
          <a:bodyPr lIns="0" tIns="0" rIns="0" bIns="0"/>
          <a:lstStyle/>
          <a:p>
            <a:pPr lvl="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51" name="Shape 51"/>
          <p:cNvSpPr>
            <a:spLocks noGrp="1"/>
          </p:cNvSpPr>
          <p:nvPr>
            <p:ph type="sldNum" sz="quarter" idx="2"/>
          </p:nvPr>
        </p:nvSpPr>
        <p:spPr>
          <a:xfrm>
            <a:off x="6705600" y="6161516"/>
            <a:ext cx="2133600" cy="264255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.png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-33338" y="-138113"/>
            <a:ext cx="9210676" cy="7134226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Shape 12"/>
          <p:cNvSpPr>
            <a:spLocks noGrp="1"/>
          </p:cNvSpPr>
          <p:nvPr>
            <p:ph type="sldNum" sz="quarter" idx="2"/>
          </p:nvPr>
        </p:nvSpPr>
        <p:spPr>
          <a:xfrm>
            <a:off x="6553200" y="6025785"/>
            <a:ext cx="2133600" cy="26425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/>
        </p:nv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rgbClr val="00385E"/>
            </a:solidFill>
            <a:round/>
          </a:ln>
        </p:spPr>
        <p:txBody>
          <a:bodyPr lIns="0" tIns="0" rIns="0" bIns="0"/>
          <a:lstStyle/>
          <a:p>
            <a:pPr lvl="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5" name="Shape 1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Click to edit Master text styles</a:t>
            </a:r>
          </a:p>
          <a:p>
            <a:pPr lvl="1">
              <a:defRPr sz="1800"/>
            </a:pPr>
            <a:r>
              <a:rPr sz="3200"/>
              <a:t>Second level</a:t>
            </a:r>
          </a:p>
          <a:p>
            <a:pPr lvl="2">
              <a:defRPr sz="1800"/>
            </a:pPr>
            <a:r>
              <a:rPr sz="3200"/>
              <a:t>Third level</a:t>
            </a:r>
          </a:p>
          <a:p>
            <a:pPr lvl="3">
              <a:defRPr sz="1800"/>
            </a:pPr>
            <a:r>
              <a:rPr sz="3200"/>
              <a:t>Fourth level</a:t>
            </a:r>
          </a:p>
          <a:p>
            <a:pPr lvl="4">
              <a:defRPr sz="1800"/>
            </a:pPr>
            <a:r>
              <a:rPr sz="3200"/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/>
        </p:nv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rgbClr val="00385E"/>
            </a:solidFill>
            <a:round/>
          </a:ln>
        </p:spPr>
        <p:txBody>
          <a:bodyPr lIns="0" tIns="0" rIns="0" bIns="0"/>
          <a:lstStyle/>
          <a:p>
            <a:pPr lvl="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  <p:sp>
        <p:nvSpPr>
          <p:cNvPr id="23" name="Shape 2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24" name="Shape 2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Click to edit Master text styles</a:t>
            </a:r>
          </a:p>
          <a:p>
            <a:pPr lvl="1">
              <a:defRPr sz="1800"/>
            </a:pPr>
            <a:r>
              <a:rPr sz="3200"/>
              <a:t>Second level</a:t>
            </a:r>
          </a:p>
          <a:p>
            <a:pPr lvl="2">
              <a:defRPr sz="1800"/>
            </a:pPr>
            <a:r>
              <a:rPr sz="3200"/>
              <a:t>Third level</a:t>
            </a:r>
          </a:p>
          <a:p>
            <a:pPr lvl="3">
              <a:defRPr sz="1800"/>
            </a:pPr>
            <a:r>
              <a:rPr sz="3200"/>
              <a:t>Fourth level</a:t>
            </a:r>
          </a:p>
          <a:p>
            <a:pPr lvl="4">
              <a:defRPr sz="1800"/>
            </a:pPr>
            <a:r>
              <a:rPr sz="3200"/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/>
        </p:nv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rgbClr val="00385E"/>
            </a:solidFill>
            <a:round/>
          </a:ln>
        </p:spPr>
        <p:txBody>
          <a:bodyPr lIns="0" tIns="0" rIns="0" bIns="0"/>
          <a:lstStyle/>
          <a:p>
            <a:pPr lvl="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27" name="Shape 2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  <p:sp>
        <p:nvSpPr>
          <p:cNvPr id="28" name="Shape 2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29" name="Shape 2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Click to edit Master text styles</a:t>
            </a:r>
          </a:p>
          <a:p>
            <a:pPr lvl="1">
              <a:defRPr sz="1800"/>
            </a:pPr>
            <a:r>
              <a:rPr sz="3200"/>
              <a:t>Second level</a:t>
            </a:r>
          </a:p>
          <a:p>
            <a:pPr lvl="2">
              <a:defRPr sz="1800"/>
            </a:pPr>
            <a:r>
              <a:rPr sz="3200"/>
              <a:t>Third level</a:t>
            </a:r>
          </a:p>
          <a:p>
            <a:pPr lvl="3">
              <a:defRPr sz="1800"/>
            </a:pPr>
            <a:r>
              <a:rPr sz="3200"/>
              <a:t>Fourth level</a:t>
            </a:r>
          </a:p>
          <a:p>
            <a:pPr lvl="4">
              <a:defRPr sz="1800"/>
            </a:pPr>
            <a:r>
              <a:rPr sz="3200"/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/>
        </p:nv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rgbClr val="00385E"/>
            </a:solidFill>
            <a:round/>
          </a:ln>
        </p:spPr>
        <p:txBody>
          <a:bodyPr lIns="0" tIns="0" rIns="0" bIns="0"/>
          <a:lstStyle/>
          <a:p>
            <a:pPr lvl="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32" name="Shape 32"/>
          <p:cNvSpPr>
            <a:spLocks noGrp="1"/>
          </p:cNvSpPr>
          <p:nvPr>
            <p:ph type="sldNum" sz="quarter" idx="2"/>
          </p:nvPr>
        </p:nvSpPr>
        <p:spPr>
          <a:xfrm>
            <a:off x="6705600" y="6161516"/>
            <a:ext cx="2133600" cy="264255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  <p:sp>
        <p:nvSpPr>
          <p:cNvPr id="33" name="Shape 3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34" name="Shape 3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Click to edit Master text styles</a:t>
            </a:r>
          </a:p>
          <a:p>
            <a:pPr lvl="1">
              <a:defRPr sz="1800"/>
            </a:pPr>
            <a:r>
              <a:rPr sz="3200"/>
              <a:t>Second level</a:t>
            </a:r>
          </a:p>
          <a:p>
            <a:pPr lvl="2">
              <a:defRPr sz="1800"/>
            </a:pPr>
            <a:r>
              <a:rPr sz="3200"/>
              <a:t>Third level</a:t>
            </a:r>
          </a:p>
          <a:p>
            <a:pPr lvl="3">
              <a:defRPr sz="1800"/>
            </a:pPr>
            <a:r>
              <a:rPr sz="3200"/>
              <a:t>Fourth level</a:t>
            </a:r>
          </a:p>
          <a:p>
            <a:pPr lvl="4">
              <a:defRPr sz="1800"/>
            </a:pPr>
            <a:r>
              <a:rPr sz="3200"/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  <p:sp>
        <p:nvSpPr>
          <p:cNvPr id="37" name="Shape 3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38" name="Shape 3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Click to edit Master text styles</a:t>
            </a:r>
          </a:p>
          <a:p>
            <a:pPr lvl="1">
              <a:defRPr sz="1800"/>
            </a:pPr>
            <a:r>
              <a:rPr sz="3200"/>
              <a:t>Second level</a:t>
            </a:r>
          </a:p>
          <a:p>
            <a:pPr lvl="2">
              <a:defRPr sz="1800"/>
            </a:pPr>
            <a:r>
              <a:rPr sz="3200"/>
              <a:t>Third level</a:t>
            </a:r>
          </a:p>
          <a:p>
            <a:pPr lvl="3">
              <a:defRPr sz="1800"/>
            </a:pPr>
            <a:r>
              <a:rPr sz="3200"/>
              <a:t>Fourth level</a:t>
            </a:r>
          </a:p>
          <a:p>
            <a:pPr lvl="4">
              <a:defRPr sz="1800"/>
            </a:pPr>
            <a:r>
              <a:rPr sz="3200"/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  <p:sp>
        <p:nvSpPr>
          <p:cNvPr id="41" name="Shape 4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42" name="Shape 4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Click to edit Master text styles</a:t>
            </a:r>
          </a:p>
          <a:p>
            <a:pPr lvl="1">
              <a:defRPr sz="1800"/>
            </a:pPr>
            <a:r>
              <a:rPr sz="3200"/>
              <a:t>Second level</a:t>
            </a:r>
          </a:p>
          <a:p>
            <a:pPr lvl="2">
              <a:defRPr sz="1800"/>
            </a:pPr>
            <a:r>
              <a:rPr sz="3200"/>
              <a:t>Third level</a:t>
            </a:r>
          </a:p>
          <a:p>
            <a:pPr lvl="3">
              <a:defRPr sz="1800"/>
            </a:pPr>
            <a:r>
              <a:rPr sz="3200"/>
              <a:t>Fourth level</a:t>
            </a:r>
          </a:p>
          <a:p>
            <a:pPr lvl="4">
              <a:defRPr sz="1800"/>
            </a:pPr>
            <a:r>
              <a:rPr sz="3200"/>
              <a:t>Fifth level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.png"/>
          <p:cNvPicPr/>
          <p:nvPr/>
        </p:nvPicPr>
        <p:blipFill>
          <a:blip r:embed="rId14" cstate="print">
            <a:extLst/>
          </a:blip>
          <a:stretch>
            <a:fillRect/>
          </a:stretch>
        </p:blipFill>
        <p:spPr>
          <a:xfrm>
            <a:off x="-33338" y="-138113"/>
            <a:ext cx="9210676" cy="7134226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ERCOT cmyk-01.png" descr="ERCOT cmyk-01.png"/>
          <p:cNvPicPr/>
          <p:nvPr/>
        </p:nvPicPr>
        <p:blipFill>
          <a:blip r:embed="rId15" cstate="print">
            <a:extLst/>
          </a:blip>
          <a:stretch>
            <a:fillRect/>
          </a:stretch>
        </p:blipFill>
        <p:spPr>
          <a:xfrm>
            <a:off x="247650" y="6024562"/>
            <a:ext cx="817563" cy="346076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705600" y="6119447"/>
            <a:ext cx="2133600" cy="264256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1200"/>
            </a:lvl1pPr>
          </a:lstStyle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457200" y="92074"/>
            <a:ext cx="82296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/>
          <a:p>
            <a:pPr lvl="0">
              <a:defRPr sz="1800"/>
            </a:pPr>
            <a:r>
              <a:rPr sz="3200"/>
              <a:t>Click to edit Master text styles</a:t>
            </a:r>
          </a:p>
          <a:p>
            <a:pPr lvl="1">
              <a:defRPr sz="1800"/>
            </a:pPr>
            <a:r>
              <a:rPr sz="3200"/>
              <a:t>Second level</a:t>
            </a:r>
          </a:p>
          <a:p>
            <a:pPr lvl="2">
              <a:defRPr sz="1800"/>
            </a:pPr>
            <a:r>
              <a:rPr sz="3200"/>
              <a:t>Third level</a:t>
            </a:r>
          </a:p>
          <a:p>
            <a:pPr lvl="3">
              <a:defRPr sz="1800"/>
            </a:pPr>
            <a:r>
              <a:rPr sz="3200"/>
              <a:t>Fourth level</a:t>
            </a:r>
          </a:p>
          <a:p>
            <a:pPr lvl="4">
              <a:defRPr sz="1800"/>
            </a:pPr>
            <a:r>
              <a:rPr sz="320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algn="ctr" defTabSz="457200">
        <a:defRPr sz="4400">
          <a:latin typeface="Arial"/>
          <a:ea typeface="Arial"/>
          <a:cs typeface="Arial"/>
          <a:sym typeface="Arial"/>
        </a:defRPr>
      </a:lvl1pPr>
      <a:lvl2pPr algn="ctr" defTabSz="457200">
        <a:defRPr sz="4400">
          <a:latin typeface="Arial"/>
          <a:ea typeface="Arial"/>
          <a:cs typeface="Arial"/>
          <a:sym typeface="Arial"/>
        </a:defRPr>
      </a:lvl2pPr>
      <a:lvl3pPr algn="ctr" defTabSz="457200">
        <a:defRPr sz="4400">
          <a:latin typeface="Arial"/>
          <a:ea typeface="Arial"/>
          <a:cs typeface="Arial"/>
          <a:sym typeface="Arial"/>
        </a:defRPr>
      </a:lvl3pPr>
      <a:lvl4pPr algn="ctr" defTabSz="457200">
        <a:defRPr sz="4400">
          <a:latin typeface="Arial"/>
          <a:ea typeface="Arial"/>
          <a:cs typeface="Arial"/>
          <a:sym typeface="Arial"/>
        </a:defRPr>
      </a:lvl4pPr>
      <a:lvl5pPr algn="ctr" defTabSz="457200">
        <a:defRPr sz="4400">
          <a:latin typeface="Arial"/>
          <a:ea typeface="Arial"/>
          <a:cs typeface="Arial"/>
          <a:sym typeface="Arial"/>
        </a:defRPr>
      </a:lvl5pPr>
      <a:lvl6pPr indent="457200" algn="ctr" defTabSz="457200">
        <a:defRPr sz="4400">
          <a:latin typeface="Arial"/>
          <a:ea typeface="Arial"/>
          <a:cs typeface="Arial"/>
          <a:sym typeface="Arial"/>
        </a:defRPr>
      </a:lvl6pPr>
      <a:lvl7pPr indent="914400" algn="ctr" defTabSz="457200">
        <a:defRPr sz="4400">
          <a:latin typeface="Arial"/>
          <a:ea typeface="Arial"/>
          <a:cs typeface="Arial"/>
          <a:sym typeface="Arial"/>
        </a:defRPr>
      </a:lvl7pPr>
      <a:lvl8pPr indent="1371600" algn="ctr" defTabSz="457200">
        <a:defRPr sz="4400">
          <a:latin typeface="Arial"/>
          <a:ea typeface="Arial"/>
          <a:cs typeface="Arial"/>
          <a:sym typeface="Arial"/>
        </a:defRPr>
      </a:lvl8pPr>
      <a:lvl9pPr indent="1828800" algn="ctr" defTabSz="457200">
        <a:defRPr sz="4400">
          <a:latin typeface="Arial"/>
          <a:ea typeface="Arial"/>
          <a:cs typeface="Arial"/>
          <a:sym typeface="Arial"/>
        </a:defRPr>
      </a:lvl9pPr>
    </p:titleStyle>
    <p:bodyStyle>
      <a:lvl1pPr marL="342900" indent="-342900" defTabSz="457200">
        <a:spcBef>
          <a:spcPts val="700"/>
        </a:spcBef>
        <a:buSzPct val="100000"/>
        <a:buFont typeface="Arial"/>
        <a:buChar char="»"/>
        <a:defRPr sz="3200">
          <a:latin typeface="Arial"/>
          <a:ea typeface="Arial"/>
          <a:cs typeface="Arial"/>
          <a:sym typeface="Arial"/>
        </a:defRPr>
      </a:lvl1pPr>
      <a:lvl2pPr marL="783771" indent="-326571" defTabSz="457200">
        <a:spcBef>
          <a:spcPts val="700"/>
        </a:spcBef>
        <a:buSzPct val="100000"/>
        <a:buFont typeface="Arial"/>
        <a:buChar char="–"/>
        <a:defRPr sz="3200">
          <a:latin typeface="Arial"/>
          <a:ea typeface="Arial"/>
          <a:cs typeface="Arial"/>
          <a:sym typeface="Arial"/>
        </a:defRPr>
      </a:lvl2pPr>
      <a:lvl3pPr marL="1219200" indent="-304800" defTabSz="457200">
        <a:spcBef>
          <a:spcPts val="700"/>
        </a:spcBef>
        <a:buSzPct val="100000"/>
        <a:buFont typeface="Arial"/>
        <a:buChar char="•"/>
        <a:defRPr sz="3200">
          <a:latin typeface="Arial"/>
          <a:ea typeface="Arial"/>
          <a:cs typeface="Arial"/>
          <a:sym typeface="Arial"/>
        </a:defRPr>
      </a:lvl3pPr>
      <a:lvl4pPr marL="1737360" indent="-365760" defTabSz="457200">
        <a:spcBef>
          <a:spcPts val="700"/>
        </a:spcBef>
        <a:buSzPct val="100000"/>
        <a:buFont typeface="Arial"/>
        <a:buChar char="–"/>
        <a:defRPr sz="3200">
          <a:latin typeface="Arial"/>
          <a:ea typeface="Arial"/>
          <a:cs typeface="Arial"/>
          <a:sym typeface="Arial"/>
        </a:defRPr>
      </a:lvl4pPr>
      <a:lvl5pPr marL="2235200" indent="-406400" defTabSz="457200">
        <a:spcBef>
          <a:spcPts val="700"/>
        </a:spcBef>
        <a:buSzPct val="100000"/>
        <a:buFont typeface="Arial"/>
        <a:buChar char="»"/>
        <a:defRPr sz="3200">
          <a:latin typeface="Arial"/>
          <a:ea typeface="Arial"/>
          <a:cs typeface="Arial"/>
          <a:sym typeface="Arial"/>
        </a:defRPr>
      </a:lvl5pPr>
      <a:lvl6pPr marL="2692400" indent="-406400" defTabSz="457200">
        <a:spcBef>
          <a:spcPts val="700"/>
        </a:spcBef>
        <a:buSzPct val="100000"/>
        <a:buFont typeface="Arial"/>
        <a:buChar char="•"/>
        <a:defRPr sz="3200">
          <a:latin typeface="Arial"/>
          <a:ea typeface="Arial"/>
          <a:cs typeface="Arial"/>
          <a:sym typeface="Arial"/>
        </a:defRPr>
      </a:lvl6pPr>
      <a:lvl7pPr marL="3149600" indent="-406400" defTabSz="457200">
        <a:spcBef>
          <a:spcPts val="700"/>
        </a:spcBef>
        <a:buSzPct val="100000"/>
        <a:buFont typeface="Arial"/>
        <a:buChar char="•"/>
        <a:defRPr sz="3200">
          <a:latin typeface="Arial"/>
          <a:ea typeface="Arial"/>
          <a:cs typeface="Arial"/>
          <a:sym typeface="Arial"/>
        </a:defRPr>
      </a:lvl7pPr>
      <a:lvl8pPr marL="3606800" indent="-406400" defTabSz="457200">
        <a:spcBef>
          <a:spcPts val="700"/>
        </a:spcBef>
        <a:buSzPct val="100000"/>
        <a:buFont typeface="Arial"/>
        <a:buChar char="•"/>
        <a:defRPr sz="3200">
          <a:latin typeface="Arial"/>
          <a:ea typeface="Arial"/>
          <a:cs typeface="Arial"/>
          <a:sym typeface="Arial"/>
        </a:defRPr>
      </a:lvl8pPr>
      <a:lvl9pPr marL="4064000" indent="-406400" defTabSz="457200">
        <a:spcBef>
          <a:spcPts val="700"/>
        </a:spcBef>
        <a:buSzPct val="100000"/>
        <a:buFont typeface="Arial"/>
        <a:buChar char="•"/>
        <a:defRPr sz="3200">
          <a:latin typeface="Arial"/>
          <a:ea typeface="Arial"/>
          <a:cs typeface="Arial"/>
          <a:sym typeface="Arial"/>
        </a:defRPr>
      </a:lvl9pPr>
    </p:bodyStyle>
    <p:otherStyle>
      <a:lvl1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1pPr>
      <a:lvl2pPr indent="457200"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2pPr>
      <a:lvl3pPr indent="914400"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3pPr>
      <a:lvl4pPr indent="1371600"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4pPr>
      <a:lvl5pPr indent="1828800"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5pPr>
      <a:lvl6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6pPr>
      <a:lvl7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7pPr>
      <a:lvl8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8pPr>
      <a:lvl9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 58"/>
          <p:cNvGrpSpPr/>
          <p:nvPr/>
        </p:nvGrpSpPr>
        <p:grpSpPr>
          <a:xfrm>
            <a:off x="603249" y="1498599"/>
            <a:ext cx="7727953" cy="4076928"/>
            <a:chOff x="0" y="0"/>
            <a:chExt cx="7727951" cy="4076926"/>
          </a:xfrm>
        </p:grpSpPr>
        <p:pic>
          <p:nvPicPr>
            <p:cNvPr id="55" name="ERCOT cmyk-01.png" descr="ERCOT cmyk-01.png"/>
            <p:cNvPicPr/>
            <p:nvPr/>
          </p:nvPicPr>
          <p:blipFill>
            <a:blip r:embed="rId2" cstate="print">
              <a:extLst/>
            </a:blip>
            <a:stretch>
              <a:fillRect/>
            </a:stretch>
          </p:blipFill>
          <p:spPr>
            <a:xfrm>
              <a:off x="0" y="0"/>
              <a:ext cx="2457705" cy="104114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6" name="Shape 56"/>
            <p:cNvSpPr/>
            <p:nvPr/>
          </p:nvSpPr>
          <p:spPr>
            <a:xfrm>
              <a:off x="184150" y="1583939"/>
              <a:ext cx="7543801" cy="249298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lvl="0"/>
              <a:r>
                <a:rPr lang="en-US" sz="3200" b="1" dirty="0" smtClean="0"/>
                <a:t>Summary of </a:t>
              </a:r>
              <a:r>
                <a:rPr lang="en-US" sz="3200" b="1" dirty="0" err="1" smtClean="0"/>
                <a:t>Astrapé</a:t>
              </a:r>
              <a:r>
                <a:rPr lang="en-US" sz="3200" b="1" dirty="0" smtClean="0"/>
                <a:t> </a:t>
              </a:r>
              <a:r>
                <a:rPr sz="3200" b="1" dirty="0" smtClean="0"/>
                <a:t>Reserve </a:t>
              </a:r>
              <a:r>
                <a:rPr sz="3200" b="1" dirty="0"/>
                <a:t>Margin Impact Analysis for the PUCT</a:t>
              </a:r>
            </a:p>
            <a:p>
              <a:pPr lvl="0"/>
              <a:endParaRPr b="1" dirty="0"/>
            </a:p>
            <a:p>
              <a:pPr lvl="0"/>
              <a:r>
                <a:rPr sz="2000" i="1" dirty="0"/>
                <a:t>Pete Warnken</a:t>
              </a:r>
            </a:p>
            <a:p>
              <a:pPr lvl="0"/>
              <a:r>
                <a:rPr dirty="0"/>
                <a:t> </a:t>
              </a:r>
            </a:p>
            <a:p>
              <a:pPr lvl="0"/>
              <a:r>
                <a:rPr dirty="0"/>
                <a:t>WMS</a:t>
              </a:r>
            </a:p>
            <a:p>
              <a:pPr lvl="0"/>
              <a:r>
                <a:rPr dirty="0"/>
                <a:t>February 4,  2015</a:t>
              </a:r>
            </a:p>
          </p:txBody>
        </p:sp>
        <p:sp>
          <p:nvSpPr>
            <p:cNvPr id="57" name="Shape 57"/>
            <p:cNvSpPr/>
            <p:nvPr/>
          </p:nvSpPr>
          <p:spPr>
            <a:xfrm flipV="1">
              <a:off x="184150" y="1306513"/>
              <a:ext cx="6286501" cy="12701"/>
            </a:xfrm>
            <a:prstGeom prst="line">
              <a:avLst/>
            </a:prstGeom>
            <a:noFill/>
            <a:ln w="25400" cap="flat">
              <a:solidFill>
                <a:srgbClr val="00385E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/>
          </p:cNvSpPr>
          <p:nvPr>
            <p:ph type="sldNum" sz="quarter" idx="2"/>
          </p:nvPr>
        </p:nvSpPr>
        <p:spPr>
          <a:xfrm>
            <a:off x="6705600" y="6069012"/>
            <a:ext cx="2133600" cy="365126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defRPr sz="1800"/>
            </a:pPr>
            <a:fld id="{86CB4B4D-7CA3-9044-876B-883B54F8677D}" type="slidenum">
              <a:rPr sz="1200"/>
              <a:pPr lvl="0">
                <a:defRPr sz="1800"/>
              </a:pPr>
              <a:t>2</a:t>
            </a:fld>
            <a:endParaRPr sz="1200"/>
          </a:p>
        </p:txBody>
      </p:sp>
      <p:sp>
        <p:nvSpPr>
          <p:cNvPr id="61" name="Shape 61"/>
          <p:cNvSpPr>
            <a:spLocks noGrp="1"/>
          </p:cNvSpPr>
          <p:nvPr>
            <p:ph type="body" idx="4294967295"/>
          </p:nvPr>
        </p:nvSpPr>
        <p:spPr>
          <a:xfrm>
            <a:off x="379412" y="914400"/>
            <a:ext cx="8264526" cy="503078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257175" lvl="0" indent="-257175">
              <a:spcBef>
                <a:spcPts val="500"/>
              </a:spcBef>
              <a:buChar char="•"/>
              <a:defRPr sz="1800"/>
            </a:pPr>
            <a:r>
              <a:rPr sz="2400" dirty="0"/>
              <a:t>As requested by the Commission, </a:t>
            </a:r>
            <a:r>
              <a:rPr lang="en-US" sz="2400" dirty="0" smtClean="0"/>
              <a:t>this analysis </a:t>
            </a:r>
            <a:r>
              <a:rPr sz="2400" dirty="0" smtClean="0"/>
              <a:t>indicate</a:t>
            </a:r>
            <a:r>
              <a:rPr lang="en-US" sz="2400" dirty="0" smtClean="0"/>
              <a:t>s</a:t>
            </a:r>
            <a:r>
              <a:rPr sz="2400" dirty="0" smtClean="0"/>
              <a:t> </a:t>
            </a:r>
            <a:r>
              <a:rPr sz="2400" dirty="0"/>
              <a:t>what </a:t>
            </a:r>
            <a:r>
              <a:rPr sz="2400" dirty="0" smtClean="0"/>
              <a:t>Planning </a:t>
            </a:r>
            <a:r>
              <a:rPr sz="2400" dirty="0"/>
              <a:t>Reserve </a:t>
            </a:r>
            <a:r>
              <a:rPr sz="2400" dirty="0" smtClean="0"/>
              <a:t>Margin</a:t>
            </a:r>
            <a:r>
              <a:rPr lang="en-US" sz="2400" dirty="0" smtClean="0"/>
              <a:t>s correspond to specific </a:t>
            </a:r>
            <a:r>
              <a:rPr sz="2400" dirty="0" smtClean="0"/>
              <a:t>alternative </a:t>
            </a:r>
            <a:r>
              <a:rPr sz="2400" dirty="0"/>
              <a:t>Reliability Standards </a:t>
            </a:r>
            <a:r>
              <a:rPr lang="en-US" sz="2400" dirty="0" smtClean="0"/>
              <a:t>being reviewed in </a:t>
            </a:r>
            <a:r>
              <a:rPr sz="2400" dirty="0" smtClean="0"/>
              <a:t>PUCT</a:t>
            </a:r>
            <a:r>
              <a:rPr lang="en-US" sz="2400" dirty="0" smtClean="0"/>
              <a:t> docket 42302</a:t>
            </a:r>
            <a:endParaRPr sz="2400" dirty="0"/>
          </a:p>
          <a:p>
            <a:pPr marL="661307" lvl="1" indent="-204107">
              <a:spcBef>
                <a:spcPts val="400"/>
              </a:spcBef>
              <a:defRPr sz="1800"/>
            </a:pPr>
            <a:r>
              <a:rPr sz="2000" dirty="0"/>
              <a:t>Loss of Load Hours for the following durations: 2.4, 4, 6, 12, 15 hours/year</a:t>
            </a:r>
          </a:p>
          <a:p>
            <a:pPr marL="661307" lvl="1" indent="-204107">
              <a:spcBef>
                <a:spcPts val="400"/>
              </a:spcBef>
              <a:defRPr sz="1800"/>
            </a:pPr>
            <a:r>
              <a:rPr sz="2000" dirty="0"/>
              <a:t>Normalized Expected </a:t>
            </a:r>
            <a:r>
              <a:rPr sz="2000" dirty="0" err="1"/>
              <a:t>Unserved</a:t>
            </a:r>
            <a:r>
              <a:rPr sz="2000" dirty="0"/>
              <a:t> Energy, EUE </a:t>
            </a:r>
            <a:r>
              <a:rPr sz="2000" dirty="0" err="1"/>
              <a:t>MWh</a:t>
            </a:r>
            <a:r>
              <a:rPr sz="2000" dirty="0"/>
              <a:t>/Total Demand </a:t>
            </a:r>
            <a:r>
              <a:rPr sz="2000" dirty="0" err="1"/>
              <a:t>MWh</a:t>
            </a:r>
            <a:r>
              <a:rPr sz="2000" dirty="0"/>
              <a:t>: 0.001% and 0.002%</a:t>
            </a:r>
          </a:p>
          <a:p>
            <a:pPr marL="661307" lvl="1" indent="-204107">
              <a:spcBef>
                <a:spcPts val="400"/>
              </a:spcBef>
              <a:defRPr sz="1800"/>
            </a:pPr>
            <a:r>
              <a:rPr sz="2000" dirty="0"/>
              <a:t>0.1 Loss of Load Expectation in events per year (current Standard)</a:t>
            </a:r>
          </a:p>
          <a:p>
            <a:pPr marL="257175" lvl="0" indent="-257175">
              <a:spcBef>
                <a:spcPts val="500"/>
              </a:spcBef>
              <a:buChar char="•"/>
              <a:defRPr sz="1800"/>
            </a:pPr>
            <a:r>
              <a:rPr sz="2400" dirty="0"/>
              <a:t>Not intended to study cost and other system characteristics associated with the Reliability Standards</a:t>
            </a:r>
          </a:p>
        </p:txBody>
      </p:sp>
      <p:sp>
        <p:nvSpPr>
          <p:cNvPr id="62" name="Shape 62"/>
          <p:cNvSpPr>
            <a:spLocks noGrp="1"/>
          </p:cNvSpPr>
          <p:nvPr>
            <p:ph type="title" idx="4294967295"/>
          </p:nvPr>
        </p:nvSpPr>
        <p:spPr>
          <a:xfrm>
            <a:off x="379412" y="179387"/>
            <a:ext cx="8459788" cy="4619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l">
              <a:defRPr sz="2400" b="1"/>
            </a:lvl1pPr>
          </a:lstStyle>
          <a:p>
            <a:pPr lvl="0">
              <a:defRPr sz="1800" b="0"/>
            </a:pPr>
            <a:r>
              <a:rPr sz="2400" b="1"/>
              <a:t>Purpose of the Study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/>
          </p:cNvSpPr>
          <p:nvPr>
            <p:ph type="sldNum" sz="quarter" idx="2"/>
          </p:nvPr>
        </p:nvSpPr>
        <p:spPr>
          <a:xfrm>
            <a:off x="6705600" y="6069012"/>
            <a:ext cx="2133600" cy="365126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defRPr sz="1800"/>
            </a:pPr>
            <a:fld id="{86CB4B4D-7CA3-9044-876B-883B54F8677D}" type="slidenum">
              <a:rPr sz="1200"/>
              <a:pPr lvl="0">
                <a:defRPr sz="1800"/>
              </a:pPr>
              <a:t>3</a:t>
            </a:fld>
            <a:endParaRPr sz="1200"/>
          </a:p>
        </p:txBody>
      </p:sp>
      <p:sp>
        <p:nvSpPr>
          <p:cNvPr id="65" name="Shape 65"/>
          <p:cNvSpPr>
            <a:spLocks noGrp="1"/>
          </p:cNvSpPr>
          <p:nvPr>
            <p:ph type="body" idx="4294967295"/>
          </p:nvPr>
        </p:nvSpPr>
        <p:spPr>
          <a:xfrm>
            <a:off x="379412" y="784225"/>
            <a:ext cx="8264526" cy="5181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241744" lvl="0" indent="-241744" defTabSz="429768">
              <a:spcBef>
                <a:spcPts val="500"/>
              </a:spcBef>
              <a:buChar char="•"/>
              <a:defRPr sz="1800"/>
            </a:pPr>
            <a:r>
              <a:rPr sz="2256" dirty="0"/>
              <a:t>Study performed by </a:t>
            </a:r>
            <a:r>
              <a:rPr sz="2256" dirty="0" err="1"/>
              <a:t>Astrapé</a:t>
            </a:r>
            <a:r>
              <a:rPr sz="2256" dirty="0"/>
              <a:t> Consulting using </a:t>
            </a:r>
            <a:r>
              <a:rPr sz="2256" dirty="0" smtClean="0"/>
              <a:t>SERVM</a:t>
            </a:r>
            <a:r>
              <a:rPr lang="en-US" sz="2256" dirty="0" smtClean="0"/>
              <a:t> software</a:t>
            </a:r>
            <a:endParaRPr sz="2256" dirty="0"/>
          </a:p>
          <a:p>
            <a:pPr marL="241744" lvl="0" indent="-241744" defTabSz="429768">
              <a:spcBef>
                <a:spcPts val="500"/>
              </a:spcBef>
              <a:buChar char="•"/>
              <a:defRPr sz="1800"/>
            </a:pPr>
            <a:r>
              <a:rPr sz="2256" dirty="0"/>
              <a:t>Methodology and assumptions consistent with EORM </a:t>
            </a:r>
            <a:r>
              <a:rPr lang="en-US" sz="2256" dirty="0" smtClean="0"/>
              <a:t>study modeling framework </a:t>
            </a:r>
            <a:r>
              <a:rPr sz="2256" dirty="0" smtClean="0"/>
              <a:t>conducted </a:t>
            </a:r>
            <a:r>
              <a:rPr sz="2256" dirty="0"/>
              <a:t>with Brattle </a:t>
            </a:r>
          </a:p>
          <a:p>
            <a:pPr marL="241744" lvl="0" indent="-241744" defTabSz="429768">
              <a:spcBef>
                <a:spcPts val="500"/>
              </a:spcBef>
              <a:buChar char="•"/>
              <a:defRPr sz="1800"/>
            </a:pPr>
            <a:r>
              <a:rPr sz="2256" dirty="0"/>
              <a:t>2016 simulation year</a:t>
            </a:r>
          </a:p>
          <a:p>
            <a:pPr marL="241744" lvl="0" indent="-241744" defTabSz="429768">
              <a:spcBef>
                <a:spcPts val="500"/>
              </a:spcBef>
              <a:buChar char="•"/>
              <a:defRPr sz="1800"/>
            </a:pPr>
            <a:r>
              <a:rPr sz="2256" dirty="0"/>
              <a:t>Resource and </a:t>
            </a:r>
            <a:r>
              <a:rPr sz="2256"/>
              <a:t>load </a:t>
            </a:r>
            <a:r>
              <a:rPr sz="2256" smtClean="0"/>
              <a:t>forecast</a:t>
            </a:r>
            <a:r>
              <a:rPr lang="en-US" sz="2256" smtClean="0"/>
              <a:t>s</a:t>
            </a:r>
            <a:r>
              <a:rPr sz="2256" smtClean="0"/>
              <a:t> </a:t>
            </a:r>
            <a:r>
              <a:rPr sz="2256" dirty="0"/>
              <a:t>based on May 2014 CDR</a:t>
            </a:r>
          </a:p>
          <a:p>
            <a:pPr marL="241744" lvl="0" indent="-241744" defTabSz="429768">
              <a:spcBef>
                <a:spcPts val="500"/>
              </a:spcBef>
              <a:buChar char="•"/>
              <a:defRPr sz="1800"/>
            </a:pPr>
            <a:r>
              <a:rPr sz="2256" dirty="0"/>
              <a:t>5,500 Monte Carlo simulation runs using 11 historical weather years</a:t>
            </a:r>
          </a:p>
          <a:p>
            <a:pPr marL="621628" lvl="1" indent="-191860" defTabSz="429768">
              <a:spcBef>
                <a:spcPts val="400"/>
              </a:spcBef>
              <a:defRPr sz="1800"/>
            </a:pPr>
            <a:r>
              <a:rPr sz="1879" dirty="0"/>
              <a:t>2011 weather year given 1% probability of occurrence; other years given equal probabilities</a:t>
            </a:r>
          </a:p>
          <a:p>
            <a:pPr marL="241744" lvl="0" indent="-241744" defTabSz="429768">
              <a:spcBef>
                <a:spcPts val="500"/>
              </a:spcBef>
              <a:buChar char="•"/>
              <a:defRPr sz="1800"/>
            </a:pPr>
            <a:r>
              <a:rPr sz="2256" dirty="0"/>
              <a:t>Load is shed to maintain 500 MW of regulation and 600 MW of spinning reserves</a:t>
            </a:r>
          </a:p>
          <a:p>
            <a:pPr marL="241744" lvl="0" indent="-241744" defTabSz="429768">
              <a:spcBef>
                <a:spcPts val="500"/>
              </a:spcBef>
              <a:buChar char="•"/>
              <a:defRPr sz="1800"/>
            </a:pPr>
            <a:r>
              <a:rPr sz="2256" dirty="0"/>
              <a:t>Used new wind peak capacity contribution values to compute reserve margins</a:t>
            </a:r>
          </a:p>
        </p:txBody>
      </p:sp>
      <p:sp>
        <p:nvSpPr>
          <p:cNvPr id="66" name="Shape 66"/>
          <p:cNvSpPr>
            <a:spLocks noGrp="1"/>
          </p:cNvSpPr>
          <p:nvPr>
            <p:ph type="title" idx="4294967295"/>
          </p:nvPr>
        </p:nvSpPr>
        <p:spPr>
          <a:xfrm>
            <a:off x="379412" y="179387"/>
            <a:ext cx="8459788" cy="4619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l">
              <a:defRPr sz="2400" b="1"/>
            </a:lvl1pPr>
          </a:lstStyle>
          <a:p>
            <a:pPr lvl="0">
              <a:defRPr sz="1800" b="0"/>
            </a:pPr>
            <a:r>
              <a:rPr sz="2400" b="1"/>
              <a:t>Study Approach and Key Assumptions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xfrm>
            <a:off x="6705600" y="6069012"/>
            <a:ext cx="2133600" cy="365126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defRPr sz="1800"/>
            </a:pPr>
            <a:fld id="{86CB4B4D-7CA3-9044-876B-883B54F8677D}" type="slidenum">
              <a:rPr sz="1200"/>
              <a:pPr lvl="0">
                <a:defRPr sz="1800"/>
              </a:pPr>
              <a:t>4</a:t>
            </a:fld>
            <a:endParaRPr sz="1200"/>
          </a:p>
        </p:txBody>
      </p:sp>
      <p:sp>
        <p:nvSpPr>
          <p:cNvPr id="69" name="Shape 69"/>
          <p:cNvSpPr>
            <a:spLocks noGrp="1"/>
          </p:cNvSpPr>
          <p:nvPr>
            <p:ph type="title" idx="4294967295"/>
          </p:nvPr>
        </p:nvSpPr>
        <p:spPr>
          <a:xfrm>
            <a:off x="379412" y="179387"/>
            <a:ext cx="8459788" cy="4619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l">
              <a:defRPr sz="2400" b="1"/>
            </a:lvl1pPr>
          </a:lstStyle>
          <a:p>
            <a:pPr lvl="0">
              <a:defRPr sz="1800" b="0"/>
            </a:pPr>
            <a:r>
              <a:rPr sz="2400" b="1"/>
              <a:t>Study Results</a:t>
            </a:r>
          </a:p>
        </p:txBody>
      </p:sp>
      <p:pic>
        <p:nvPicPr>
          <p:cNvPr id="70" name="image.png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3182937" y="695325"/>
            <a:ext cx="4491038" cy="3211513"/>
          </a:xfrm>
          <a:prstGeom prst="rect">
            <a:avLst/>
          </a:prstGeom>
          <a:ln w="12700">
            <a:miter lim="400000"/>
          </a:ln>
        </p:spPr>
      </p:pic>
      <p:sp>
        <p:nvSpPr>
          <p:cNvPr id="71" name="Shape 71"/>
          <p:cNvSpPr/>
          <p:nvPr/>
        </p:nvSpPr>
        <p:spPr>
          <a:xfrm>
            <a:off x="525462" y="4303712"/>
            <a:ext cx="2657476" cy="12003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/>
            <a:r>
              <a:rPr dirty="0"/>
              <a:t>Planning Reserve Margins </a:t>
            </a:r>
            <a:r>
              <a:rPr lang="en-US" dirty="0" smtClean="0"/>
              <a:t>Corresponding to</a:t>
            </a:r>
            <a:r>
              <a:rPr dirty="0" smtClean="0"/>
              <a:t> </a:t>
            </a:r>
            <a:r>
              <a:rPr lang="en-US" dirty="0" smtClean="0"/>
              <a:t>Standards Reviewed by </a:t>
            </a:r>
            <a:r>
              <a:rPr lang="en-US" dirty="0" err="1" smtClean="0"/>
              <a:t>Astrapé</a:t>
            </a:r>
            <a:endParaRPr dirty="0"/>
          </a:p>
        </p:txBody>
      </p:sp>
      <p:sp>
        <p:nvSpPr>
          <p:cNvPr id="72" name="Shape 72"/>
          <p:cNvSpPr/>
          <p:nvPr/>
        </p:nvSpPr>
        <p:spPr>
          <a:xfrm>
            <a:off x="525462" y="1100137"/>
            <a:ext cx="2657476" cy="11507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/>
            <a:r>
              <a:t>Planning Reserve Margins corresponding to various levels of LOLE, LOLH and EUE</a:t>
            </a:r>
          </a:p>
        </p:txBody>
      </p:sp>
      <p:pic>
        <p:nvPicPr>
          <p:cNvPr id="73" name="image.png"/>
          <p:cNvPicPr/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3182937" y="3979862"/>
            <a:ext cx="5351463" cy="242093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8373"/>
      </a:accent1>
      <a:accent2>
        <a:srgbClr val="056BB8"/>
      </a:accent2>
      <a:accent3>
        <a:srgbClr val="8F8F8F"/>
      </a:accent3>
      <a:accent4>
        <a:srgbClr val="707070"/>
      </a:accent4>
      <a:accent5>
        <a:srgbClr val="AAC0BB"/>
      </a:accent5>
      <a:accent6>
        <a:srgbClr val="0561A7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8373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8373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8373"/>
      </a:accent1>
      <a:accent2>
        <a:srgbClr val="056BB8"/>
      </a:accent2>
      <a:accent3>
        <a:srgbClr val="8F8F8F"/>
      </a:accent3>
      <a:accent4>
        <a:srgbClr val="707070"/>
      </a:accent4>
      <a:accent5>
        <a:srgbClr val="AAC0BB"/>
      </a:accent5>
      <a:accent6>
        <a:srgbClr val="0561A7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8373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8373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226</Words>
  <Application>Microsoft Office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Default</vt:lpstr>
      <vt:lpstr>PowerPoint Presentation</vt:lpstr>
      <vt:lpstr>Purpose of the Study</vt:lpstr>
      <vt:lpstr>Study Approach and Key Assumptions</vt:lpstr>
      <vt:lpstr>Study Results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Lasher</dc:creator>
  <cp:lastModifiedBy>Magness, Bill</cp:lastModifiedBy>
  <cp:revision>2</cp:revision>
  <dcterms:modified xsi:type="dcterms:W3CDTF">2015-01-29T17:24:03Z</dcterms:modified>
</cp:coreProperties>
</file>