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lvl1pPr defTabSz="457200">
      <a:defRPr>
        <a:latin typeface="Arial"/>
        <a:ea typeface="Arial"/>
        <a:cs typeface="Arial"/>
        <a:sym typeface="Arial"/>
      </a:defRPr>
    </a:lvl1pPr>
    <a:lvl2pPr indent="457200" defTabSz="457200">
      <a:defRPr>
        <a:latin typeface="Arial"/>
        <a:ea typeface="Arial"/>
        <a:cs typeface="Arial"/>
        <a:sym typeface="Arial"/>
      </a:defRPr>
    </a:lvl2pPr>
    <a:lvl3pPr indent="914400" defTabSz="457200">
      <a:defRPr>
        <a:latin typeface="Arial"/>
        <a:ea typeface="Arial"/>
        <a:cs typeface="Arial"/>
        <a:sym typeface="Arial"/>
      </a:defRPr>
    </a:lvl3pPr>
    <a:lvl4pPr indent="1371600" defTabSz="457200">
      <a:defRPr>
        <a:latin typeface="Arial"/>
        <a:ea typeface="Arial"/>
        <a:cs typeface="Arial"/>
        <a:sym typeface="Arial"/>
      </a:defRPr>
    </a:lvl4pPr>
    <a:lvl5pPr indent="1828800" defTabSz="457200">
      <a:defRPr>
        <a:latin typeface="Arial"/>
        <a:ea typeface="Arial"/>
        <a:cs typeface="Arial"/>
        <a:sym typeface="Arial"/>
      </a:defRPr>
    </a:lvl5pPr>
    <a:lvl6pPr defTabSz="457200">
      <a:defRPr>
        <a:latin typeface="Arial"/>
        <a:ea typeface="Arial"/>
        <a:cs typeface="Arial"/>
        <a:sym typeface="Arial"/>
      </a:defRPr>
    </a:lvl6pPr>
    <a:lvl7pPr defTabSz="457200">
      <a:defRPr>
        <a:latin typeface="Arial"/>
        <a:ea typeface="Arial"/>
        <a:cs typeface="Arial"/>
        <a:sym typeface="Arial"/>
      </a:defRPr>
    </a:lvl7pPr>
    <a:lvl8pPr defTabSz="457200">
      <a:defRPr>
        <a:latin typeface="Arial"/>
        <a:ea typeface="Arial"/>
        <a:cs typeface="Arial"/>
        <a:sym typeface="Arial"/>
      </a:defRPr>
    </a:lvl8pPr>
    <a:lvl9pPr defTabSz="457200"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8D4"/>
          </a:solidFill>
        </a:fill>
      </a:tcStyle>
    </a:wholeTbl>
    <a:band2H>
      <a:tcTxStyle/>
      <a:tcStyle>
        <a:tcBdr/>
        <a:fill>
          <a:solidFill>
            <a:srgbClr val="E6ECEB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37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37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37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1E1"/>
          </a:solidFill>
        </a:fill>
      </a:tcStyle>
    </a:wholeTbl>
    <a:band2H>
      <a:tcTxStyle/>
      <a:tcStyle>
        <a:tcBdr/>
        <a:fill>
          <a:solidFill>
            <a:srgbClr val="E6EAF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561A7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561A7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561A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37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37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53399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33338" y="-138113"/>
            <a:ext cx="9210676" cy="7134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33338" y="-138113"/>
            <a:ext cx="9210676" cy="7134226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33338" y="-138113"/>
            <a:ext cx="9210676" cy="7134226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rgbClr val="00385E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6705600" y="6161516"/>
            <a:ext cx="2133600" cy="26425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33338" y="-138113"/>
            <a:ext cx="9210676" cy="713422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6553200" y="6025785"/>
            <a:ext cx="2133600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rgbClr val="00385E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rgbClr val="00385E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rgbClr val="00385E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rgbClr val="00385E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6705600" y="6161516"/>
            <a:ext cx="2133600" cy="26425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-33338" y="-138113"/>
            <a:ext cx="9210676" cy="7134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ERCOT cmyk-01.png" descr="ERCOT cmyk-01.png"/>
          <p:cNvPicPr/>
          <p:nvPr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247650" y="6024562"/>
            <a:ext cx="817563" cy="34607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705600" y="611944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 defTabSz="457200">
        <a:spcBef>
          <a:spcPts val="700"/>
        </a:spcBef>
        <a:buSzPct val="100000"/>
        <a:buFont typeface="Arial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8"/>
          <p:cNvGrpSpPr/>
          <p:nvPr/>
        </p:nvGrpSpPr>
        <p:grpSpPr>
          <a:xfrm>
            <a:off x="603249" y="1498599"/>
            <a:ext cx="7727953" cy="4076928"/>
            <a:chOff x="0" y="0"/>
            <a:chExt cx="7727951" cy="4076926"/>
          </a:xfrm>
        </p:grpSpPr>
        <p:pic>
          <p:nvPicPr>
            <p:cNvPr id="55" name="ERCOT cmyk-01.png" descr="ERCOT cmyk-01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2457705" cy="10411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6" name="Shape 56"/>
            <p:cNvSpPr/>
            <p:nvPr/>
          </p:nvSpPr>
          <p:spPr>
            <a:xfrm>
              <a:off x="184150" y="1583939"/>
              <a:ext cx="7543801" cy="2492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rPr lang="en-US" sz="3200" b="1" dirty="0" smtClean="0"/>
                <a:t>Summary of </a:t>
              </a:r>
              <a:r>
                <a:rPr lang="en-US" sz="3200" b="1" dirty="0" err="1" smtClean="0"/>
                <a:t>Astrapé</a:t>
              </a:r>
              <a:r>
                <a:rPr lang="en-US" sz="3200" b="1" dirty="0" smtClean="0"/>
                <a:t> </a:t>
              </a:r>
              <a:r>
                <a:rPr sz="3200" b="1" dirty="0" smtClean="0"/>
                <a:t>Reserve </a:t>
              </a:r>
              <a:r>
                <a:rPr sz="3200" b="1" dirty="0"/>
                <a:t>Margin Impact Analysis for the PUCT</a:t>
              </a:r>
            </a:p>
            <a:p>
              <a:pPr lvl="0"/>
              <a:endParaRPr b="1" dirty="0"/>
            </a:p>
            <a:p>
              <a:pPr lvl="0"/>
              <a:r>
                <a:rPr sz="2000" i="1" dirty="0"/>
                <a:t>Pete Warnken</a:t>
              </a:r>
            </a:p>
            <a:p>
              <a:pPr lvl="0"/>
              <a:r>
                <a:rPr dirty="0"/>
                <a:t> </a:t>
              </a:r>
            </a:p>
            <a:p>
              <a:pPr lvl="0"/>
              <a:r>
                <a:rPr dirty="0"/>
                <a:t>WMS</a:t>
              </a:r>
            </a:p>
            <a:p>
              <a:pPr lvl="0"/>
              <a:r>
                <a:rPr dirty="0"/>
                <a:t>February 4,  2015</a:t>
              </a:r>
            </a:p>
          </p:txBody>
        </p:sp>
        <p:sp>
          <p:nvSpPr>
            <p:cNvPr id="57" name="Shape 57"/>
            <p:cNvSpPr/>
            <p:nvPr/>
          </p:nvSpPr>
          <p:spPr>
            <a:xfrm flipV="1">
              <a:off x="184150" y="1306513"/>
              <a:ext cx="6286501" cy="12701"/>
            </a:xfrm>
            <a:prstGeom prst="line">
              <a:avLst/>
            </a:prstGeom>
            <a:noFill/>
            <a:ln w="25400" cap="flat">
              <a:solidFill>
                <a:srgbClr val="00385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705600" y="6069012"/>
            <a:ext cx="2133600" cy="36512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pPr lvl="0">
                <a:defRPr sz="1800"/>
              </a:pPr>
              <a:t>2</a:t>
            </a:fld>
            <a:endParaRPr sz="1200"/>
          </a:p>
        </p:txBody>
      </p:sp>
      <p:sp>
        <p:nvSpPr>
          <p:cNvPr id="61" name="Shape 61"/>
          <p:cNvSpPr>
            <a:spLocks noGrp="1"/>
          </p:cNvSpPr>
          <p:nvPr>
            <p:ph type="body" idx="4294967295"/>
          </p:nvPr>
        </p:nvSpPr>
        <p:spPr>
          <a:xfrm>
            <a:off x="379412" y="914400"/>
            <a:ext cx="8264526" cy="50307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lvl="0" indent="-257175">
              <a:spcBef>
                <a:spcPts val="500"/>
              </a:spcBef>
              <a:buChar char="•"/>
              <a:defRPr sz="1800"/>
            </a:pPr>
            <a:r>
              <a:rPr sz="2400" dirty="0"/>
              <a:t>As requested by the Commission, </a:t>
            </a:r>
            <a:r>
              <a:rPr lang="en-US" sz="2400" dirty="0" smtClean="0"/>
              <a:t>this analysis </a:t>
            </a:r>
            <a:r>
              <a:rPr sz="2400" dirty="0" smtClean="0"/>
              <a:t>indicate</a:t>
            </a:r>
            <a:r>
              <a:rPr lang="en-US" sz="2400" dirty="0" smtClean="0"/>
              <a:t>s</a:t>
            </a:r>
            <a:r>
              <a:rPr sz="2400" dirty="0" smtClean="0"/>
              <a:t> </a:t>
            </a:r>
            <a:r>
              <a:rPr sz="2400" dirty="0"/>
              <a:t>what </a:t>
            </a:r>
            <a:r>
              <a:rPr sz="2400" dirty="0" smtClean="0"/>
              <a:t>Planning </a:t>
            </a:r>
            <a:r>
              <a:rPr sz="2400" dirty="0"/>
              <a:t>Reserve </a:t>
            </a:r>
            <a:r>
              <a:rPr sz="2400" dirty="0" smtClean="0"/>
              <a:t>Margin</a:t>
            </a:r>
            <a:r>
              <a:rPr lang="en-US" sz="2400" dirty="0" smtClean="0"/>
              <a:t>s correspond to specific </a:t>
            </a:r>
            <a:r>
              <a:rPr sz="2400" dirty="0" smtClean="0"/>
              <a:t>alternative </a:t>
            </a:r>
            <a:r>
              <a:rPr sz="2400" dirty="0"/>
              <a:t>Reliability Standards </a:t>
            </a:r>
            <a:r>
              <a:rPr lang="en-US" sz="2400" dirty="0" smtClean="0"/>
              <a:t>being reviewed in </a:t>
            </a:r>
            <a:r>
              <a:rPr sz="2400" dirty="0" smtClean="0"/>
              <a:t>PUCT</a:t>
            </a:r>
            <a:r>
              <a:rPr lang="en-US" sz="2400" dirty="0" smtClean="0"/>
              <a:t> docket 42302</a:t>
            </a:r>
            <a:endParaRPr sz="2400" dirty="0"/>
          </a:p>
          <a:p>
            <a:pPr marL="661307" lvl="1" indent="-204107">
              <a:spcBef>
                <a:spcPts val="400"/>
              </a:spcBef>
              <a:defRPr sz="1800"/>
            </a:pPr>
            <a:r>
              <a:rPr sz="2000" dirty="0"/>
              <a:t>Loss of Load Hours for the following durations: 2.4, 4, 6, 12, 15 hours/year</a:t>
            </a:r>
          </a:p>
          <a:p>
            <a:pPr marL="661307" lvl="1" indent="-204107">
              <a:spcBef>
                <a:spcPts val="400"/>
              </a:spcBef>
              <a:defRPr sz="1800"/>
            </a:pPr>
            <a:r>
              <a:rPr sz="2000" dirty="0"/>
              <a:t>Normalized Expected </a:t>
            </a:r>
            <a:r>
              <a:rPr sz="2000" dirty="0" err="1"/>
              <a:t>Unserved</a:t>
            </a:r>
            <a:r>
              <a:rPr sz="2000" dirty="0"/>
              <a:t> Energy, EUE </a:t>
            </a:r>
            <a:r>
              <a:rPr sz="2000" dirty="0" err="1"/>
              <a:t>MWh</a:t>
            </a:r>
            <a:r>
              <a:rPr sz="2000" dirty="0"/>
              <a:t>/Total Demand </a:t>
            </a:r>
            <a:r>
              <a:rPr sz="2000" dirty="0" err="1"/>
              <a:t>MWh</a:t>
            </a:r>
            <a:r>
              <a:rPr sz="2000" dirty="0"/>
              <a:t>: 0.001% and 0.002%</a:t>
            </a:r>
          </a:p>
          <a:p>
            <a:pPr marL="661307" lvl="1" indent="-204107">
              <a:spcBef>
                <a:spcPts val="400"/>
              </a:spcBef>
              <a:defRPr sz="1800"/>
            </a:pPr>
            <a:r>
              <a:rPr sz="2000" dirty="0"/>
              <a:t>0.1 Loss of Load Expectation in events per year (current Standard)</a:t>
            </a:r>
          </a:p>
          <a:p>
            <a:pPr marL="257175" lvl="0" indent="-257175">
              <a:spcBef>
                <a:spcPts val="500"/>
              </a:spcBef>
              <a:buChar char="•"/>
              <a:defRPr sz="1800"/>
            </a:pPr>
            <a:r>
              <a:rPr sz="2400" dirty="0"/>
              <a:t>Not intended to study cost and other system characteristics associated with the Reliability Standards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 idx="4294967295"/>
          </p:nvPr>
        </p:nvSpPr>
        <p:spPr>
          <a:xfrm>
            <a:off x="379412" y="179387"/>
            <a:ext cx="8459788" cy="4619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400" b="1"/>
            </a:lvl1pPr>
          </a:lstStyle>
          <a:p>
            <a:pPr lvl="0">
              <a:defRPr sz="1800" b="0"/>
            </a:pPr>
            <a:r>
              <a:rPr sz="2400" b="1"/>
              <a:t>Purpose of the Study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705600" y="6069012"/>
            <a:ext cx="2133600" cy="36512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pPr lvl="0">
                <a:defRPr sz="1800"/>
              </a:pPr>
              <a:t>3</a:t>
            </a:fld>
            <a:endParaRPr sz="1200"/>
          </a:p>
        </p:txBody>
      </p:sp>
      <p:sp>
        <p:nvSpPr>
          <p:cNvPr id="65" name="Shape 65"/>
          <p:cNvSpPr>
            <a:spLocks noGrp="1"/>
          </p:cNvSpPr>
          <p:nvPr>
            <p:ph type="body" idx="4294967295"/>
          </p:nvPr>
        </p:nvSpPr>
        <p:spPr>
          <a:xfrm>
            <a:off x="379412" y="784225"/>
            <a:ext cx="8264526" cy="5181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41744" lvl="0" indent="-241744" defTabSz="429768">
              <a:spcBef>
                <a:spcPts val="500"/>
              </a:spcBef>
              <a:buChar char="•"/>
              <a:defRPr sz="1800"/>
            </a:pPr>
            <a:r>
              <a:rPr sz="2256" dirty="0"/>
              <a:t>Study performed by </a:t>
            </a:r>
            <a:r>
              <a:rPr sz="2256" dirty="0" err="1"/>
              <a:t>Astrapé</a:t>
            </a:r>
            <a:r>
              <a:rPr sz="2256" dirty="0"/>
              <a:t> Consulting using </a:t>
            </a:r>
            <a:r>
              <a:rPr sz="2256" dirty="0" smtClean="0"/>
              <a:t>SERVM</a:t>
            </a:r>
            <a:r>
              <a:rPr lang="en-US" sz="2256" dirty="0" smtClean="0"/>
              <a:t> software</a:t>
            </a:r>
            <a:endParaRPr sz="2256" dirty="0"/>
          </a:p>
          <a:p>
            <a:pPr marL="241744" lvl="0" indent="-241744" defTabSz="429768">
              <a:spcBef>
                <a:spcPts val="500"/>
              </a:spcBef>
              <a:buChar char="•"/>
              <a:defRPr sz="1800"/>
            </a:pPr>
            <a:r>
              <a:rPr sz="2256" dirty="0"/>
              <a:t>Methodology and assumptions consistent with EORM </a:t>
            </a:r>
            <a:r>
              <a:rPr lang="en-US" sz="2256" dirty="0" smtClean="0"/>
              <a:t>study modeling framework </a:t>
            </a:r>
            <a:r>
              <a:rPr sz="2256" dirty="0" smtClean="0"/>
              <a:t>conducted </a:t>
            </a:r>
            <a:r>
              <a:rPr sz="2256" dirty="0"/>
              <a:t>with Brattle </a:t>
            </a:r>
          </a:p>
          <a:p>
            <a:pPr marL="241744" lvl="0" indent="-241744" defTabSz="429768">
              <a:spcBef>
                <a:spcPts val="500"/>
              </a:spcBef>
              <a:buChar char="•"/>
              <a:defRPr sz="1800"/>
            </a:pPr>
            <a:r>
              <a:rPr sz="2256" dirty="0"/>
              <a:t>2016 simulation year</a:t>
            </a:r>
          </a:p>
          <a:p>
            <a:pPr marL="241744" lvl="0" indent="-241744" defTabSz="429768">
              <a:spcBef>
                <a:spcPts val="500"/>
              </a:spcBef>
              <a:buChar char="•"/>
              <a:defRPr sz="1800"/>
            </a:pPr>
            <a:r>
              <a:rPr sz="2256" dirty="0"/>
              <a:t>Resource and </a:t>
            </a:r>
            <a:r>
              <a:rPr sz="2256"/>
              <a:t>load </a:t>
            </a:r>
            <a:r>
              <a:rPr sz="2256" smtClean="0"/>
              <a:t>forecast</a:t>
            </a:r>
            <a:r>
              <a:rPr lang="en-US" sz="2256" smtClean="0"/>
              <a:t>s</a:t>
            </a:r>
            <a:r>
              <a:rPr sz="2256" smtClean="0"/>
              <a:t> </a:t>
            </a:r>
            <a:r>
              <a:rPr sz="2256" dirty="0"/>
              <a:t>based on May 2014 CDR</a:t>
            </a:r>
          </a:p>
          <a:p>
            <a:pPr marL="241744" lvl="0" indent="-241744" defTabSz="429768">
              <a:spcBef>
                <a:spcPts val="500"/>
              </a:spcBef>
              <a:buChar char="•"/>
              <a:defRPr sz="1800"/>
            </a:pPr>
            <a:r>
              <a:rPr sz="2256" dirty="0"/>
              <a:t>5,500 Monte Carlo simulation runs using 11 historical weather years</a:t>
            </a:r>
          </a:p>
          <a:p>
            <a:pPr marL="621628" lvl="1" indent="-191860" defTabSz="429768">
              <a:spcBef>
                <a:spcPts val="400"/>
              </a:spcBef>
              <a:defRPr sz="1800"/>
            </a:pPr>
            <a:r>
              <a:rPr sz="1879" dirty="0"/>
              <a:t>2011 weather year given 1% probability of occurrence; other years given equal probabilities</a:t>
            </a:r>
          </a:p>
          <a:p>
            <a:pPr marL="241744" lvl="0" indent="-241744" defTabSz="429768">
              <a:spcBef>
                <a:spcPts val="500"/>
              </a:spcBef>
              <a:buChar char="•"/>
              <a:defRPr sz="1800"/>
            </a:pPr>
            <a:r>
              <a:rPr sz="2256" dirty="0"/>
              <a:t>Load is shed to maintain 500 MW of regulation and 600 MW of spinning reserves</a:t>
            </a:r>
          </a:p>
          <a:p>
            <a:pPr marL="241744" lvl="0" indent="-241744" defTabSz="429768">
              <a:spcBef>
                <a:spcPts val="500"/>
              </a:spcBef>
              <a:buChar char="•"/>
              <a:defRPr sz="1800"/>
            </a:pPr>
            <a:r>
              <a:rPr sz="2256" dirty="0"/>
              <a:t>Used new wind peak capacity contribution values to compute reserve margins</a:t>
            </a:r>
          </a:p>
        </p:txBody>
      </p:sp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379412" y="179387"/>
            <a:ext cx="8459788" cy="4619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400" b="1"/>
            </a:lvl1pPr>
          </a:lstStyle>
          <a:p>
            <a:pPr lvl="0">
              <a:defRPr sz="1800" b="0"/>
            </a:pPr>
            <a:r>
              <a:rPr sz="2400" b="1"/>
              <a:t>Study Approach and Key Assumptions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6705600" y="6069012"/>
            <a:ext cx="2133600" cy="36512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pPr lvl="0">
                <a:defRPr sz="1800"/>
              </a:pPr>
              <a:t>4</a:t>
            </a:fld>
            <a:endParaRPr sz="1200"/>
          </a:p>
        </p:txBody>
      </p:sp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379412" y="179387"/>
            <a:ext cx="8459788" cy="4619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400" b="1"/>
            </a:lvl1pPr>
          </a:lstStyle>
          <a:p>
            <a:pPr lvl="0">
              <a:defRPr sz="1800" b="0"/>
            </a:pPr>
            <a:r>
              <a:rPr sz="2400" b="1"/>
              <a:t>Study Results</a:t>
            </a:r>
          </a:p>
        </p:txBody>
      </p:sp>
      <p:pic>
        <p:nvPicPr>
          <p:cNvPr id="70" name="image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182937" y="695325"/>
            <a:ext cx="4491038" cy="3211513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525462" y="4303712"/>
            <a:ext cx="265747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dirty="0"/>
              <a:t>Planning Reserve Margins </a:t>
            </a:r>
            <a:r>
              <a:rPr lang="en-US" dirty="0" smtClean="0"/>
              <a:t>Corresponding to</a:t>
            </a:r>
            <a:r>
              <a:rPr dirty="0" smtClean="0"/>
              <a:t> </a:t>
            </a:r>
            <a:r>
              <a:rPr lang="en-US" dirty="0" smtClean="0"/>
              <a:t>Standards Reviewed by </a:t>
            </a:r>
            <a:r>
              <a:rPr lang="en-US" dirty="0" err="1" smtClean="0"/>
              <a:t>Astrapé</a:t>
            </a:r>
            <a:endParaRPr dirty="0"/>
          </a:p>
        </p:txBody>
      </p:sp>
      <p:sp>
        <p:nvSpPr>
          <p:cNvPr id="72" name="Shape 72"/>
          <p:cNvSpPr/>
          <p:nvPr/>
        </p:nvSpPr>
        <p:spPr>
          <a:xfrm>
            <a:off x="525462" y="1100137"/>
            <a:ext cx="2657476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Planning Reserve Margins corresponding to various levels of LOLE, LOLH and EUE</a:t>
            </a:r>
          </a:p>
        </p:txBody>
      </p:sp>
      <p:pic>
        <p:nvPicPr>
          <p:cNvPr id="73" name="image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182937" y="3979862"/>
            <a:ext cx="5351463" cy="2420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8373"/>
      </a:accent1>
      <a:accent2>
        <a:srgbClr val="056BB8"/>
      </a:accent2>
      <a:accent3>
        <a:srgbClr val="8F8F8F"/>
      </a:accent3>
      <a:accent4>
        <a:srgbClr val="707070"/>
      </a:accent4>
      <a:accent5>
        <a:srgbClr val="AAC0BB"/>
      </a:accent5>
      <a:accent6>
        <a:srgbClr val="0561A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837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837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8373"/>
      </a:accent1>
      <a:accent2>
        <a:srgbClr val="056BB8"/>
      </a:accent2>
      <a:accent3>
        <a:srgbClr val="8F8F8F"/>
      </a:accent3>
      <a:accent4>
        <a:srgbClr val="707070"/>
      </a:accent4>
      <a:accent5>
        <a:srgbClr val="AAC0BB"/>
      </a:accent5>
      <a:accent6>
        <a:srgbClr val="0561A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837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837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PowerPoint Presentation</vt:lpstr>
      <vt:lpstr>Purpose of the Study</vt:lpstr>
      <vt:lpstr>Study Approach and Key Assumptions</vt:lpstr>
      <vt:lpstr>Study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Lasher</dc:creator>
  <cp:lastModifiedBy>Magness, Bill</cp:lastModifiedBy>
  <cp:revision>2</cp:revision>
  <dcterms:modified xsi:type="dcterms:W3CDTF">2015-01-29T17:24:03Z</dcterms:modified>
</cp:coreProperties>
</file>