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2" r:id="rId2"/>
    <p:sldId id="443" r:id="rId3"/>
    <p:sldId id="438" r:id="rId4"/>
    <p:sldId id="444" r:id="rId5"/>
    <p:sldId id="442" r:id="rId6"/>
    <p:sldId id="441" r:id="rId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068" autoAdjust="0"/>
  </p:normalViewPr>
  <p:slideViewPr>
    <p:cSldViewPr>
      <p:cViewPr varScale="1">
        <p:scale>
          <a:sx n="130" d="100"/>
          <a:sy n="130" d="100"/>
        </p:scale>
        <p:origin x="-612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4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5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6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7239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Update</a:t>
            </a:r>
          </a:p>
          <a:p>
            <a:pPr>
              <a:defRPr/>
            </a:pPr>
            <a:endParaRPr lang="en-US" sz="2800" b="0" kern="0" dirty="0">
              <a:latin typeface="+mj-lt"/>
            </a:endParaRP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Bundling Options for NPRR626 –</a:t>
            </a: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Reliability </a:t>
            </a:r>
            <a:r>
              <a:rPr lang="en-US" sz="2800" b="0" kern="0" dirty="0">
                <a:latin typeface="+mj-lt"/>
              </a:rPr>
              <a:t>Deployment Price Adder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29,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pPr marL="0" indent="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evaluated the following delivery options for NPRR626 and other pending related system enhancements: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497790"/>
              </p:ext>
            </p:extLst>
          </p:nvPr>
        </p:nvGraphicFramePr>
        <p:xfrm>
          <a:off x="76200" y="762000"/>
          <a:ext cx="8138949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507"/>
                <a:gridCol w="1240221"/>
                <a:gridCol w="1240221"/>
              </a:tblGrid>
              <a:tr h="416169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Bundling Option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Timing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631">
                <a:tc>
                  <a:txBody>
                    <a:bodyPr/>
                    <a:lstStyle/>
                    <a:p>
                      <a:pPr marL="114300" lvl="0" indent="0" eaLnBrk="1" hangingPunct="1">
                        <a:buFont typeface="Arial" panose="020B0604020202020204" pitchFamily="34" charset="0"/>
                        <a:buNone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dirty="0" smtClean="0"/>
                        <a:t>Option 1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NPRR626</a:t>
                      </a:r>
                      <a:r>
                        <a:rPr lang="en-US" sz="1400" dirty="0" smtClean="0"/>
                        <a:t> – Reliability Deployment Price Adder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NPRR665</a:t>
                      </a:r>
                      <a:r>
                        <a:rPr lang="en-US" sz="1400" dirty="0" smtClean="0"/>
                        <a:t> – As-Built Clarification of Reliability Deployment Price Adder </a:t>
                      </a:r>
                      <a:r>
                        <a:rPr lang="en-US" sz="1400" b="1" dirty="0" smtClean="0"/>
                        <a:t>*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NPRR568 Phase 2 </a:t>
                      </a:r>
                      <a:r>
                        <a:rPr lang="en-US" sz="1400" dirty="0" smtClean="0"/>
                        <a:t>– Real-Time Reserve Price Adder Based on ORDC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NPRR644</a:t>
                      </a:r>
                      <a:r>
                        <a:rPr lang="en-US" sz="1400" dirty="0" smtClean="0"/>
                        <a:t> – Operating Reserve Demand Curve Phase 2 Revisions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NPRR645</a:t>
                      </a:r>
                      <a:r>
                        <a:rPr lang="en-US" sz="1400" dirty="0" smtClean="0"/>
                        <a:t> – Real-Time On-Line Capacity Revisions </a:t>
                      </a:r>
                      <a:r>
                        <a:rPr lang="en-US" sz="1400" b="1" dirty="0" smtClean="0"/>
                        <a:t>*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NPRR598</a:t>
                      </a:r>
                      <a:r>
                        <a:rPr lang="en-US" sz="1400" dirty="0" smtClean="0"/>
                        <a:t> – Clarify Inputs to PRC and ORDC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OBD</a:t>
                      </a:r>
                      <a:r>
                        <a:rPr lang="en-US" sz="1400" dirty="0" smtClean="0"/>
                        <a:t> – Methodology for Setting Max Shadow Prices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</a:t>
                      </a:r>
                      <a:r>
                        <a:rPr lang="en-US" baseline="0" dirty="0" smtClean="0"/>
                        <a:t>e June 2015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Likely Date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6/27 – 6/28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$1.0M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114300" lvl="0" indent="0" eaLnBrk="1" hangingPunct="1">
                        <a:buFont typeface="Arial" panose="020B0604020202020204" pitchFamily="34" charset="0"/>
                        <a:buNone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dirty="0" smtClean="0"/>
                        <a:t>Option 2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600" dirty="0" smtClean="0"/>
                        <a:t>Option 1 plus:</a:t>
                      </a:r>
                    </a:p>
                    <a:p>
                      <a:pPr marL="1257300" lvl="2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NPRR595</a:t>
                      </a:r>
                      <a:r>
                        <a:rPr lang="en-US" sz="1400" dirty="0" smtClean="0"/>
                        <a:t> – RRS Load Resource Treatment In ORDC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August</a:t>
                      </a:r>
                    </a:p>
                    <a:p>
                      <a:pPr algn="ctr"/>
                      <a:r>
                        <a:rPr lang="en-US" dirty="0" smtClean="0"/>
                        <a:t>8/8</a:t>
                      </a:r>
                      <a:r>
                        <a:rPr lang="en-US" baseline="0" dirty="0" smtClean="0"/>
                        <a:t> – 8/9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$1.1M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114300" lvl="0" indent="0" eaLnBrk="1" hangingPunct="1">
                        <a:buFont typeface="Arial" panose="020B0604020202020204" pitchFamily="34" charset="0"/>
                        <a:buNone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dirty="0" smtClean="0"/>
                        <a:t>Option 3</a:t>
                      </a:r>
                    </a:p>
                    <a:p>
                      <a:pPr marL="800100" lvl="1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600" dirty="0" smtClean="0"/>
                        <a:t>Multi-phase project</a:t>
                      </a:r>
                    </a:p>
                    <a:p>
                      <a:pPr marL="1257300" lvl="2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Option 1</a:t>
                      </a:r>
                      <a:r>
                        <a:rPr lang="en-US" sz="1400" dirty="0" smtClean="0"/>
                        <a:t> delivered as Phase 1</a:t>
                      </a:r>
                    </a:p>
                    <a:p>
                      <a:pPr marL="1257300" lvl="2" indent="-285750" eaLnBrk="1" hangingPunct="1">
                        <a:buFont typeface="Arial" panose="020B0604020202020204" pitchFamily="34" charset="0"/>
                        <a:buChar char="•"/>
                        <a:tabLst>
                          <a:tab pos="1143000" algn="l"/>
                          <a:tab pos="2514600" algn="l"/>
                          <a:tab pos="6864350" algn="l"/>
                        </a:tabLst>
                        <a:defRPr/>
                      </a:pPr>
                      <a:r>
                        <a:rPr lang="en-US" sz="1400" b="1" dirty="0" smtClean="0"/>
                        <a:t>NPRR595</a:t>
                      </a:r>
                      <a:r>
                        <a:rPr lang="en-US" sz="1400" dirty="0" smtClean="0"/>
                        <a:t> delivered as Phase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Ph1 – </a:t>
                      </a:r>
                      <a:r>
                        <a:rPr lang="en-US" sz="1600" dirty="0" smtClean="0"/>
                        <a:t>6/27-6/28</a:t>
                      </a:r>
                    </a:p>
                    <a:p>
                      <a:pPr algn="ctr"/>
                      <a:endParaRPr lang="en-US" sz="600" dirty="0" smtClean="0"/>
                    </a:p>
                    <a:p>
                      <a:pPr algn="ctr"/>
                      <a:r>
                        <a:rPr lang="en-US" dirty="0" smtClean="0"/>
                        <a:t>Ph2 – </a:t>
                      </a:r>
                      <a:r>
                        <a:rPr lang="en-US" sz="1600" dirty="0" smtClean="0"/>
                        <a:t>9/12-9/13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$1.2M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371600" y="6248400"/>
            <a:ext cx="3988776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*  Pending Board approval in February 2015</a:t>
            </a:r>
            <a:endParaRPr lang="en-US" sz="1400" b="0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29600" y="5105400"/>
            <a:ext cx="609600" cy="6858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>
                <a:latin typeface="Wingdings" panose="05000000000000000000" pitchFamily="2" charset="2"/>
              </a:rPr>
              <a:t>ü</a:t>
            </a:r>
            <a:endParaRPr lang="en-US" sz="2800" dirty="0">
              <a:latin typeface="Wingdings" panose="05000000000000000000" pitchFamily="2" charset="2"/>
            </a:endParaRPr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16367941">
            <a:off x="6575501" y="2942162"/>
            <a:ext cx="416756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atin typeface="Wingdings" panose="05000000000000000000" pitchFamily="2" charset="2"/>
              </a:rPr>
              <a:t>ß </a:t>
            </a:r>
            <a:r>
              <a:rPr lang="en-US" sz="2400" b="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PRS Recommendation</a:t>
            </a:r>
            <a:endParaRPr lang="en-US" sz="2400" b="0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225426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Delivery Options for NPRR626</a:t>
            </a:r>
            <a:endParaRPr lang="en-US" sz="1800" dirty="0" smtClean="0"/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5442510"/>
          </a:xfrm>
        </p:spPr>
        <p:txBody>
          <a:bodyPr/>
          <a:lstStyle/>
          <a:p>
            <a:pPr eaLnBrk="1" hangingPunct="1"/>
            <a:r>
              <a:rPr lang="en-US" dirty="0" smtClean="0"/>
              <a:t>Market input is needed in January in order to meet any of the target schedules outlined in this presentation</a:t>
            </a:r>
          </a:p>
          <a:p>
            <a:pPr lvl="1" eaLnBrk="1" hangingPunct="1"/>
            <a:r>
              <a:rPr lang="en-US" dirty="0" smtClean="0"/>
              <a:t>Preferred option (1, 2, or 3)</a:t>
            </a:r>
          </a:p>
          <a:p>
            <a:pPr lvl="1" eaLnBrk="1" hangingPunct="1"/>
            <a:r>
              <a:rPr lang="en-US" dirty="0" smtClean="0"/>
              <a:t>Any timing requests</a:t>
            </a:r>
          </a:p>
          <a:p>
            <a:pPr lvl="2" eaLnBrk="1" hangingPunct="1"/>
            <a:r>
              <a:rPr lang="en-US" i="1" dirty="0" smtClean="0"/>
              <a:t>Example</a:t>
            </a:r>
            <a:r>
              <a:rPr lang="en-US" dirty="0" smtClean="0"/>
              <a:t> – Preferred day of week, time of year, etc.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b="1" dirty="0" smtClean="0">
                <a:ea typeface="+mn-ea"/>
                <a:cs typeface="+mn-cs"/>
              </a:rPr>
              <a:t>On 1/15/2015, PRS unanimously voted to recommend Option 3 (multi-phase project</a:t>
            </a:r>
            <a:r>
              <a:rPr lang="en-US" b="1" dirty="0" smtClean="0">
                <a:ea typeface="+mn-ea"/>
                <a:cs typeface="+mn-cs"/>
              </a:rPr>
              <a:t>)</a:t>
            </a:r>
            <a:endParaRPr lang="en-US" b="1" dirty="0" smtClean="0">
              <a:ea typeface="+mn-ea"/>
              <a:cs typeface="+mn-cs"/>
            </a:endParaRPr>
          </a:p>
          <a:p>
            <a:pPr eaLnBrk="1" hangingPunct="1"/>
            <a:endParaRPr lang="en-US" b="1" dirty="0" smtClean="0">
              <a:ea typeface="+mn-ea"/>
              <a:cs typeface="+mn-cs"/>
            </a:endParaRPr>
          </a:p>
          <a:p>
            <a:pPr eaLnBrk="1" hangingPunct="1"/>
            <a:r>
              <a:rPr lang="en-US" b="1" dirty="0" smtClean="0">
                <a:ea typeface="+mn-ea"/>
                <a:cs typeface="+mn-cs"/>
              </a:rPr>
              <a:t>What </a:t>
            </a:r>
            <a:r>
              <a:rPr lang="en-US" b="1" dirty="0">
                <a:ea typeface="+mn-ea"/>
                <a:cs typeface="+mn-cs"/>
              </a:rPr>
              <a:t>is happening while PRS and TAC consider these options</a:t>
            </a:r>
            <a:r>
              <a:rPr lang="en-US" b="1" dirty="0" smtClean="0">
                <a:ea typeface="+mn-ea"/>
                <a:cs typeface="+mn-cs"/>
              </a:rPr>
              <a:t>?</a:t>
            </a:r>
          </a:p>
          <a:p>
            <a:pPr lvl="1" eaLnBrk="1" hangingPunct="1"/>
            <a:r>
              <a:rPr lang="en-US" dirty="0" smtClean="0">
                <a:ea typeface="+mn-ea"/>
                <a:cs typeface="+mn-cs"/>
              </a:rPr>
              <a:t>NPRR626 gated to Execution on 1/16/2015</a:t>
            </a:r>
          </a:p>
          <a:p>
            <a:pPr lvl="1" eaLnBrk="1" hangingPunct="1"/>
            <a:r>
              <a:rPr lang="en-US" dirty="0" smtClean="0"/>
              <a:t>Based on market input, scope will be added to the in-flight project</a:t>
            </a:r>
            <a:endParaRPr lang="en-US" dirty="0"/>
          </a:p>
          <a:p>
            <a:pPr lvl="2" eaLnBrk="1" hangingPunct="1"/>
            <a:endParaRPr lang="en-US" dirty="0"/>
          </a:p>
          <a:p>
            <a:pPr eaLnBrk="1" hangingPunct="1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2286000"/>
            <a:ext cx="7467600" cy="3733800"/>
          </a:xfrm>
        </p:spPr>
        <p:txBody>
          <a:bodyPr/>
          <a:lstStyle/>
          <a:p>
            <a:pPr marL="0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800" dirty="0" smtClean="0"/>
              <a:t>Appendix</a:t>
            </a: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Why </a:t>
            </a:r>
            <a:r>
              <a:rPr lang="en-US" dirty="0"/>
              <a:t>are the estimated delivery dates so close together?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Only 626/665 </a:t>
            </a:r>
            <a:r>
              <a:rPr lang="en-US" sz="1800" dirty="0"/>
              <a:t>require vendor </a:t>
            </a:r>
            <a:r>
              <a:rPr lang="en-US" sz="1800" dirty="0" smtClean="0"/>
              <a:t>work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M</a:t>
            </a:r>
            <a:r>
              <a:rPr lang="en-US" sz="1800" dirty="0" smtClean="0"/>
              <a:t>uch </a:t>
            </a:r>
            <a:r>
              <a:rPr lang="en-US" sz="1800" dirty="0"/>
              <a:t>of the work on the </a:t>
            </a:r>
            <a:r>
              <a:rPr lang="en-US" sz="1800" dirty="0" smtClean="0"/>
              <a:t>remaining components </a:t>
            </a:r>
            <a:r>
              <a:rPr lang="en-US" sz="1800" dirty="0"/>
              <a:t>can be </a:t>
            </a:r>
            <a:r>
              <a:rPr lang="en-US" sz="1800" dirty="0" smtClean="0"/>
              <a:t>performed by internal ERCOT staff in </a:t>
            </a:r>
            <a:r>
              <a:rPr lang="en-US" sz="1800" dirty="0"/>
              <a:t>parallel with the vendor </a:t>
            </a:r>
            <a:r>
              <a:rPr lang="en-US" sz="1800" dirty="0" smtClean="0"/>
              <a:t>development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Why </a:t>
            </a:r>
            <a:r>
              <a:rPr lang="en-US" dirty="0" smtClean="0"/>
              <a:t>isn’t there an estimate for NPRR626 as a stand-alone effort?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626/665 were originally estimated as a stand-alone option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After considerable discussion, it was determined that the internal software development for the other components recommended as part of Option 1 could be accomplished without impacting the delivery date of NPRR626</a:t>
            </a: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762000"/>
            <a:ext cx="8915400" cy="5486400"/>
          </a:xfrm>
        </p:spPr>
        <p:txBody>
          <a:bodyPr/>
          <a:lstStyle/>
          <a:p>
            <a:pPr marL="171450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Assumptions to meet estimated timelines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NPRR665 and NPRR645 will be approved by the Board in February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Market </a:t>
            </a:r>
            <a:r>
              <a:rPr lang="en-US" dirty="0" smtClean="0"/>
              <a:t>input can </a:t>
            </a:r>
            <a:r>
              <a:rPr lang="en-US" dirty="0"/>
              <a:t>be obtained by </a:t>
            </a:r>
            <a:r>
              <a:rPr lang="en-US" dirty="0" smtClean="0"/>
              <a:t>1/30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The MMS/OS Tech Refresh project (scheduled for go-live on 3/26 with an 8 week stabilization period) will stay on schedule and allow the NPRR626 project to enter the integrated testing environment on 5/4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EMS changes can be accomplished by early Q3 in order to avoid conflict with the in-flight EMS Upgrade project</a:t>
            </a:r>
          </a:p>
          <a:p>
            <a:pPr marL="742950" lvl="2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79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73796</TotalTime>
  <Words>439</Words>
  <Application>Microsoft Office PowerPoint</Application>
  <PresentationFormat>On-screen Show (4:3)</PresentationFormat>
  <Paragraphs>79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PowerPoint Presentation</vt:lpstr>
      <vt:lpstr>ERCOT evaluated the following delivery options for NPRR626 and other pending related system enhancements:</vt:lpstr>
      <vt:lpstr>Delivery Options for NPRR626</vt:lpstr>
      <vt:lpstr>Delivery Options for NPRR626</vt:lpstr>
      <vt:lpstr>Delivery Options for NPRR626</vt:lpstr>
      <vt:lpstr>Delivery Options for NPRR626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1789</cp:revision>
  <cp:lastPrinted>2015-01-21T14:25:24Z</cp:lastPrinted>
  <dcterms:created xsi:type="dcterms:W3CDTF">2005-04-21T14:28:35Z</dcterms:created>
  <dcterms:modified xsi:type="dcterms:W3CDTF">2015-01-21T16:36:24Z</dcterms:modified>
</cp:coreProperties>
</file>