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  <p:sldMasterId id="2147493494" r:id="rId6"/>
  </p:sldMasterIdLst>
  <p:notesMasterIdLst>
    <p:notesMasterId r:id="rId11"/>
  </p:notesMasterIdLst>
  <p:handoutMasterIdLst>
    <p:handoutMasterId r:id="rId12"/>
  </p:handoutMasterIdLst>
  <p:sldIdLst>
    <p:sldId id="260" r:id="rId7"/>
    <p:sldId id="272" r:id="rId8"/>
    <p:sldId id="280" r:id="rId9"/>
    <p:sldId id="270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80886" autoAdjust="0"/>
  </p:normalViewPr>
  <p:slideViewPr>
    <p:cSldViewPr snapToGrid="0" snapToObjects="1">
      <p:cViewPr varScale="1">
        <p:scale>
          <a:sx n="88" d="100"/>
          <a:sy n="88" d="100"/>
        </p:scale>
        <p:origin x="-678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07CA14-926D-480A-8E56-368E70F3C234}" type="datetimeFigureOut">
              <a:rPr lang="en-US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DD2CEA-46D8-4286-8411-1FB077BF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92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789D5F-5C8A-40B9-A420-AEC7A1291B1A}" type="datetimeFigureOut">
              <a:rPr lang="en-US"/>
              <a:pPr>
                <a:defRPr/>
              </a:pPr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88139C-3228-46CA-833B-5181E7840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519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1CEB34-D0F4-49BF-BFD2-AAD20B186E87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Non-reconfiguration SASMs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A00678-7E4D-498B-8257-687A8AA6B1B9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88139C-3228-46CA-833B-5181E78408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0D515-F3CF-4765-87BC-37D5E7B8385E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28D0172-49B4-4594-B779-F488FE05A28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75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March 10, 2009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 defTabSz="457200">
              <a:defRPr sz="18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COPS</a:t>
            </a:r>
          </a:p>
        </p:txBody>
      </p:sp>
    </p:spTree>
    <p:extLst>
      <p:ext uri="{BB962C8B-B14F-4D97-AF65-F5344CB8AC3E}">
        <p14:creationId xmlns:p14="http://schemas.microsoft.com/office/powerpoint/2010/main" val="171125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1F74A6F-2985-437A-A579-85E971A14C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82907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93FC545-5734-4014-8452-80989F0C5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7773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E289940-C7C8-4E59-9935-AD7DB64FF0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03607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C3E5111-D0D9-4671-86FC-0F1667C5C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139953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7FADC88-E5CE-4DB9-8B2C-0AFA7B8ED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757316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E918C757-D638-4F3E-8DE2-272BB572A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1220755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4741825-7EF9-4869-ABD1-B7A21D7EE9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896827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B2003209-B9C0-49CF-B710-EF7AA825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4034316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3B3EBC6-7749-4C8E-BAAF-842341989A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2143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590E471-397C-4EDD-93C3-0E0C5C221CD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4003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800F0CA8-AD75-431D-908F-8AD9181CB2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368996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A6DD7149-8398-4794-BDAD-5C3D921C67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</p:spTree>
    <p:extLst>
      <p:ext uri="{BB962C8B-B14F-4D97-AF65-F5344CB8AC3E}">
        <p14:creationId xmlns:p14="http://schemas.microsoft.com/office/powerpoint/2010/main" val="222267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E7F1DF-5135-406F-A567-7AC1D523357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2475" y="8001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71475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07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5D8FAA7-74F8-44A2-B58C-9793730B91F1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9664" y="9255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664" y="1565275"/>
            <a:ext cx="4040188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255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65275"/>
            <a:ext cx="4041775" cy="43703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96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53079D1D-9ECE-4CE8-A3F9-294EC9588B1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2E66E3C-C899-4A26-96A7-65BCEB1DDA1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30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1751137-A108-4055-9C26-5588B831F99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474"/>
            <a:ext cx="3008313" cy="8921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71474"/>
            <a:ext cx="5111750" cy="55832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6365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9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14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A36F1CF-4D81-4D8A-AD95-2A91230F5407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99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QMWG Market Update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1/27/2015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28" r:id="rId1"/>
    <p:sldLayoutId id="2147493529" r:id="rId2"/>
    <p:sldLayoutId id="2147493530" r:id="rId3"/>
    <p:sldLayoutId id="2147493531" r:id="rId4"/>
    <p:sldLayoutId id="2147493532" r:id="rId5"/>
    <p:sldLayoutId id="2147493533" r:id="rId6"/>
    <p:sldLayoutId id="2147493534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3BA2F3-1CCE-4942-B570-2A33E3EA27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5" r:id="rId1"/>
    <p:sldLayoutId id="2147493536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3401723-4681-4188-AF63-9115646A2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pic>
        <p:nvPicPr>
          <p:cNvPr id="3077" name="Picture 8" descr="logo_C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914400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1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>
              <a:defRPr sz="12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10, 2009</a:t>
            </a:r>
          </a:p>
        </p:txBody>
      </p:sp>
      <p:sp>
        <p:nvSpPr>
          <p:cNvPr id="3083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defTabSz="914400" eaLnBrk="1" hangingPunct="1">
              <a:defRPr/>
            </a:pPr>
            <a:fld id="{B4D33090-08ED-4C50-942B-BDF19BA06F02}" type="slidenum">
              <a:rPr lang="en-US" altLang="en-US" sz="1200" smtClean="0">
                <a:solidFill>
                  <a:srgbClr val="000000"/>
                </a:solidFill>
              </a:rPr>
              <a:pPr algn="ctr" defTabSz="914400" eaLnBrk="1" hangingPunct="1">
                <a:defRPr/>
              </a:pPr>
              <a:t>‹#›</a:t>
            </a:fld>
            <a:endParaRPr lang="en-US" altLang="en-US" sz="1200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3537" r:id="rId1"/>
    <p:sldLayoutId id="2147493538" r:id="rId2"/>
    <p:sldLayoutId id="2147493539" r:id="rId3"/>
    <p:sldLayoutId id="2147493540" r:id="rId4"/>
    <p:sldLayoutId id="2147493541" r:id="rId5"/>
    <p:sldLayoutId id="2147493542" r:id="rId6"/>
    <p:sldLayoutId id="2147493543" r:id="rId7"/>
    <p:sldLayoutId id="2147493544" r:id="rId8"/>
    <p:sldLayoutId id="2147493545" r:id="rId9"/>
    <p:sldLayoutId id="2147493546" r:id="rId10"/>
    <p:sldLayoutId id="2147493547" r:id="rId11"/>
    <p:sldLayoutId id="2147493548" r:id="rId12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13"/>
          <p:cNvGrpSpPr>
            <a:grpSpLocks/>
          </p:cNvGrpSpPr>
          <p:nvPr/>
        </p:nvGrpSpPr>
        <p:grpSpPr bwMode="auto">
          <a:xfrm>
            <a:off x="603250" y="1498600"/>
            <a:ext cx="7727950" cy="3800475"/>
            <a:chOff x="603250" y="546100"/>
            <a:chExt cx="7727950" cy="3800882"/>
          </a:xfrm>
        </p:grpSpPr>
        <p:pic>
          <p:nvPicPr>
            <p:cNvPr id="25603" name="Picture 8" descr="ERCOT cmyk-01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0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2165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altLang="en-US" sz="2800" b="1" dirty="0"/>
                <a:t>Market Update</a:t>
              </a:r>
            </a:p>
            <a:p>
              <a:pPr eaLnBrk="1" hangingPunct="1"/>
              <a:endParaRPr lang="en-US" altLang="en-US" b="1" dirty="0"/>
            </a:p>
            <a:p>
              <a:pPr eaLnBrk="1" hangingPunct="1"/>
              <a:r>
                <a:rPr lang="en-US" altLang="en-US" sz="2000" dirty="0"/>
                <a:t>ERCOT Market Analysis</a:t>
              </a:r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 </a:t>
              </a:r>
            </a:p>
            <a:p>
              <a:pPr eaLnBrk="1" hangingPunct="1"/>
              <a:r>
                <a:rPr lang="en-US" altLang="en-US" dirty="0"/>
                <a:t>QSE Managers Working Group</a:t>
              </a:r>
            </a:p>
            <a:p>
              <a:pPr eaLnBrk="1" hangingPunct="1"/>
              <a:r>
                <a:rPr lang="en-US" altLang="en-US" dirty="0" smtClean="0"/>
                <a:t>1/27/2014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753"/>
              <a:ext cx="6286500" cy="12701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9787" cy="461962"/>
          </a:xfrm>
        </p:spPr>
        <p:txBody>
          <a:bodyPr/>
          <a:lstStyle/>
          <a:p>
            <a:pPr eaLnBrk="1" hangingPunct="1"/>
            <a:r>
              <a:rPr lang="en-US" altLang="en-US" dirty="0"/>
              <a:t>Supplemental Ancillary Services Market (SASM) Update</a:t>
            </a:r>
            <a:endParaRPr lang="en-US" alt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79413" y="2587925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 SASMs in December</a:t>
            </a:r>
            <a:endParaRPr lang="en-US" altLang="en-US" dirty="0"/>
          </a:p>
          <a:p>
            <a:pPr lvl="1" eaLnBrk="1" hangingPunct="1">
              <a:buFontTx/>
              <a:buChar char="-"/>
            </a:pPr>
            <a:endParaRPr lang="en-US" altLang="en-US" dirty="0" smtClean="0"/>
          </a:p>
          <a:p>
            <a:pPr marL="457200" lvl="1" indent="0" eaLnBrk="1" hangingPunct="1">
              <a:buNone/>
            </a:pP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Manual Overrides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79413" y="2587925"/>
            <a:ext cx="8229600" cy="335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eaLnBrk="1" hangingPunct="1"/>
            <a:r>
              <a:rPr lang="en-US" altLang="en-US" dirty="0" smtClean="0"/>
              <a:t>No manual overrides in December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1066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79413" y="828675"/>
            <a:ext cx="8229600" cy="51165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000" smtClean="0"/>
              <a:t>QUESTIONS / COMMENTS??? </a:t>
            </a:r>
          </a:p>
        </p:txBody>
      </p:sp>
      <p:pic>
        <p:nvPicPr>
          <p:cNvPr id="32771" name="Picture 3" descr="C:\Documents and Settings\jkatheiser\Local Settings\Temporary Internet Files\Content.IE5\ONK41WO9\MC900437835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2209800"/>
            <a:ext cx="1752600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7614EF-563A-48B6-BF8B-37C930049395}">
  <ds:schemaRefs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8811</TotalTime>
  <Words>40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Custom Design</vt:lpstr>
      <vt:lpstr>1_Custom Design</vt:lpstr>
      <vt:lpstr>PowerPoint Presentation</vt:lpstr>
      <vt:lpstr>Supplemental Ancillary Services Market (SASM) Update</vt:lpstr>
      <vt:lpstr>Manual Overrides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ERCOT</cp:lastModifiedBy>
  <cp:revision>208</cp:revision>
  <cp:lastPrinted>2013-01-30T23:16:36Z</cp:lastPrinted>
  <dcterms:created xsi:type="dcterms:W3CDTF">2010-04-12T23:12:02Z</dcterms:created>
  <dcterms:modified xsi:type="dcterms:W3CDTF">2015-01-26T17:20:37Z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