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68" r:id="rId2"/>
    <p:sldId id="353" r:id="rId3"/>
    <p:sldId id="336" r:id="rId4"/>
    <p:sldId id="357" r:id="rId5"/>
    <p:sldId id="358" r:id="rId6"/>
    <p:sldId id="355" r:id="rId7"/>
    <p:sldId id="356" r:id="rId8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dumas" initials="j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9900"/>
    <a:srgbClr val="40949A"/>
    <a:srgbClr val="0000CC"/>
    <a:srgbClr val="FF3300"/>
    <a:srgbClr val="5469A2"/>
    <a:srgbClr val="294171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500" autoAdjust="0"/>
    <p:restoredTop sz="91256" autoAdjust="0"/>
  </p:normalViewPr>
  <p:slideViewPr>
    <p:cSldViewPr>
      <p:cViewPr varScale="1">
        <p:scale>
          <a:sx n="67" d="100"/>
          <a:sy n="67" d="100"/>
        </p:scale>
        <p:origin x="-1242" y="-102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1E39501-0DEA-4D30-9F09-C7C00A8FC6B1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B473F46-1B22-4935-B77C-50467CC1B4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48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5809" y="0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640" y="3329940"/>
            <a:ext cx="7437120" cy="3154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8664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809" y="6658664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EF49793-D0BE-4DBD-9407-4A501DA3C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819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B1718E-789D-4ACA-AAAD-A77BC4FC9ED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39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61CA76-2F8A-4F0F-B821-BC5F87198DC8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24246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61CA76-2F8A-4F0F-B821-BC5F87198DC8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52924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61CA76-2F8A-4F0F-B821-BC5F87198DC8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52924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61CA76-2F8A-4F0F-B821-BC5F87198DC8}" type="slidenum">
              <a:rPr lang="en-US" smtClean="0"/>
              <a:pPr eaLnBrk="1" hangingPunct="1"/>
              <a:t>5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52924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1042832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0DA92-C038-455E-AC07-E72DCDFD4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15,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921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2B861-2F39-4E07-95DE-684E5D396A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15,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671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12501-0FBD-4ED5-88D4-B5BD685F69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15,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371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F6F5F-F123-43ED-8636-9A7339E80B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15,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76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A4932-C7BB-4B9D-AC06-89EDD8697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15,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547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5733C-E38F-432D-B374-C9BD7C45E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15,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177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6296B-FE66-4217-ADE2-82C4FD59AC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15,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36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B5DE8-1A1D-4AB0-8985-86416E1FA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15,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062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6FB35-BA48-4501-B8E5-5685F3C40A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15,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054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20413-AA22-4FC4-A297-E593AC702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15,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353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A59B6BCE-14AD-42C3-A029-356C16193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59B01ED2-E9E9-4DFC-9100-5089DBD03792}" type="slidenum">
              <a:rPr lang="en-US" sz="1200"/>
              <a:pPr algn="ctr">
                <a:defRPr/>
              </a:pPr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1" r:id="rId1"/>
    <p:sldLayoutId id="2147484221" r:id="rId2"/>
    <p:sldLayoutId id="2147484222" r:id="rId3"/>
    <p:sldLayoutId id="2147484223" r:id="rId4"/>
    <p:sldLayoutId id="2147484224" r:id="rId5"/>
    <p:sldLayoutId id="2147484225" r:id="rId6"/>
    <p:sldLayoutId id="2147484226" r:id="rId7"/>
    <p:sldLayoutId id="2147484227" r:id="rId8"/>
    <p:sldLayoutId id="2147484228" r:id="rId9"/>
    <p:sldLayoutId id="2147484229" r:id="rId10"/>
    <p:sldLayoutId id="214748423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638175" y="5105400"/>
            <a:ext cx="6343650" cy="990600"/>
          </a:xfrm>
        </p:spPr>
        <p:txBody>
          <a:bodyPr/>
          <a:lstStyle/>
          <a:p>
            <a:r>
              <a:rPr lang="en-US" sz="2400" dirty="0" smtClean="0"/>
              <a:t>Ted Hailu</a:t>
            </a:r>
          </a:p>
          <a:p>
            <a:r>
              <a:rPr lang="en-US" sz="2400" dirty="0" smtClean="0"/>
              <a:t>Director, Client Services</a:t>
            </a:r>
          </a:p>
          <a:p>
            <a:endParaRPr lang="en-US" sz="2400" dirty="0"/>
          </a:p>
          <a:p>
            <a:endParaRPr lang="en-US" sz="2400" dirty="0" smtClean="0"/>
          </a:p>
        </p:txBody>
      </p:sp>
      <p:sp>
        <p:nvSpPr>
          <p:cNvPr id="717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09600" y="1905000"/>
            <a:ext cx="6477000" cy="2590800"/>
          </a:xfrm>
        </p:spPr>
        <p:txBody>
          <a:bodyPr/>
          <a:lstStyle/>
          <a:p>
            <a:r>
              <a:rPr lang="en-US" dirty="0" smtClean="0"/>
              <a:t>Market </a:t>
            </a:r>
            <a:r>
              <a:rPr lang="en-US" dirty="0" smtClean="0"/>
              <a:t>Notices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CSWG Meeting</a:t>
            </a:r>
            <a:br>
              <a:rPr lang="en-US" dirty="0" smtClean="0"/>
            </a:br>
            <a:r>
              <a:rPr lang="en-US" dirty="0" smtClean="0"/>
              <a:t>	January 23, 2015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endParaRPr lang="en-US" dirty="0" smtClean="0"/>
          </a:p>
        </p:txBody>
      </p:sp>
      <p:pic>
        <p:nvPicPr>
          <p:cNvPr id="5" name="Picture 28" descr="ercot Center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199" y="1828800"/>
            <a:ext cx="2973917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56384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2013 Survey Results –  Market Notices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419600"/>
          </a:xfrm>
        </p:spPr>
        <p:txBody>
          <a:bodyPr/>
          <a:lstStyle/>
          <a:p>
            <a:r>
              <a:rPr lang="en-US" sz="1800" dirty="0" smtClean="0"/>
              <a:t>2013 Client </a:t>
            </a:r>
            <a:r>
              <a:rPr lang="en-US" sz="1800" dirty="0" smtClean="0"/>
              <a:t>Services Survey</a:t>
            </a:r>
          </a:p>
          <a:p>
            <a:pPr lvl="1"/>
            <a:r>
              <a:rPr lang="en-US" sz="1800" dirty="0" smtClean="0"/>
              <a:t>Content</a:t>
            </a:r>
          </a:p>
          <a:p>
            <a:pPr lvl="2"/>
            <a:r>
              <a:rPr lang="en-US" sz="1600" dirty="0" smtClean="0"/>
              <a:t>Timing and clarification of required responses need improvement</a:t>
            </a:r>
          </a:p>
          <a:p>
            <a:pPr lvl="2"/>
            <a:r>
              <a:rPr lang="en-US" sz="1600" dirty="0" smtClean="0"/>
              <a:t>Some notices had incorrect information </a:t>
            </a:r>
          </a:p>
          <a:p>
            <a:pPr lvl="2"/>
            <a:r>
              <a:rPr lang="en-US" sz="1600" dirty="0" smtClean="0"/>
              <a:t>Small errors such as effective dates make notices difficult to rely on</a:t>
            </a:r>
          </a:p>
          <a:p>
            <a:pPr lvl="2"/>
            <a:r>
              <a:rPr lang="en-US" sz="1600" dirty="0" smtClean="0"/>
              <a:t>Separate informational notices from those that require a response</a:t>
            </a:r>
          </a:p>
          <a:p>
            <a:pPr lvl="1"/>
            <a:r>
              <a:rPr lang="en-US" sz="1800" dirty="0" smtClean="0"/>
              <a:t>Timeliness</a:t>
            </a:r>
            <a:endParaRPr lang="en-US" sz="1800" dirty="0"/>
          </a:p>
          <a:p>
            <a:pPr lvl="2"/>
            <a:r>
              <a:rPr lang="en-US" sz="1600" dirty="0"/>
              <a:t>I sometime receive market notices after the fact</a:t>
            </a:r>
          </a:p>
          <a:p>
            <a:pPr lvl="2"/>
            <a:r>
              <a:rPr lang="en-US" sz="1600" dirty="0"/>
              <a:t>Provide more updates / status </a:t>
            </a:r>
            <a:endParaRPr lang="en-US" dirty="0"/>
          </a:p>
          <a:p>
            <a:pPr lvl="1"/>
            <a:r>
              <a:rPr lang="en-US" sz="1800" dirty="0" smtClean="0"/>
              <a:t>Distribution / Audience</a:t>
            </a:r>
          </a:p>
          <a:p>
            <a:pPr lvl="2"/>
            <a:r>
              <a:rPr lang="en-US" sz="1600" dirty="0" smtClean="0"/>
              <a:t>ERCOT not </a:t>
            </a:r>
            <a:r>
              <a:rPr lang="en-US" sz="1600" dirty="0"/>
              <a:t>always consistent on </a:t>
            </a:r>
            <a:r>
              <a:rPr lang="en-US" sz="1600" dirty="0" smtClean="0"/>
              <a:t>distribution lists used for notices</a:t>
            </a:r>
          </a:p>
          <a:p>
            <a:pPr lvl="2"/>
            <a:r>
              <a:rPr lang="en-US" sz="1600" dirty="0"/>
              <a:t>I receive notices that don't pertain to my business.</a:t>
            </a:r>
          </a:p>
          <a:p>
            <a:pPr lvl="2"/>
            <a:r>
              <a:rPr lang="en-US" sz="1600" dirty="0" smtClean="0"/>
              <a:t>Hard </a:t>
            </a:r>
            <a:r>
              <a:rPr lang="en-US" sz="1600" dirty="0"/>
              <a:t>to know which </a:t>
            </a:r>
            <a:r>
              <a:rPr lang="en-US" sz="1600" dirty="0" smtClean="0"/>
              <a:t>lists to be on to get certain notices</a:t>
            </a:r>
          </a:p>
          <a:p>
            <a:pPr lvl="2"/>
            <a:r>
              <a:rPr lang="en-US" sz="1600" dirty="0"/>
              <a:t>I get many notices multiple times </a:t>
            </a:r>
            <a:endParaRPr lang="en-US" sz="1600" dirty="0" smtClean="0"/>
          </a:p>
          <a:p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48400" y="6457950"/>
            <a:ext cx="2514600" cy="457200"/>
          </a:xfrm>
          <a:noFill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ERCOT Public</a:t>
            </a:r>
          </a:p>
        </p:txBody>
      </p:sp>
      <p:sp>
        <p:nvSpPr>
          <p:cNvPr id="5" name="Date Placeholder 5"/>
          <p:cNvSpPr>
            <a:spLocks noGrp="1"/>
          </p:cNvSpPr>
          <p:nvPr>
            <p:ph type="dt" sz="quarter" idx="12"/>
          </p:nvPr>
        </p:nvSpPr>
        <p:spPr>
          <a:xfrm>
            <a:off x="1066800" y="6400800"/>
            <a:ext cx="2133600" cy="323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January 23, 2015</a:t>
            </a:r>
            <a:endParaRPr lang="en-US" dirty="0"/>
          </a:p>
        </p:txBody>
      </p:sp>
      <p:sp>
        <p:nvSpPr>
          <p:cNvPr id="3" name="Frame 2"/>
          <p:cNvSpPr/>
          <p:nvPr/>
        </p:nvSpPr>
        <p:spPr>
          <a:xfrm>
            <a:off x="666750" y="3581400"/>
            <a:ext cx="7696200" cy="2133600"/>
          </a:xfrm>
          <a:prstGeom prst="fram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03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 Market Notices – Volume by type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48400" y="6457950"/>
            <a:ext cx="2514600" cy="457200"/>
          </a:xfrm>
          <a:noFill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ERCOT Public</a:t>
            </a:r>
          </a:p>
        </p:txBody>
      </p:sp>
      <p:sp>
        <p:nvSpPr>
          <p:cNvPr id="5" name="Date Placeholder 5"/>
          <p:cNvSpPr>
            <a:spLocks noGrp="1"/>
          </p:cNvSpPr>
          <p:nvPr>
            <p:ph type="dt" sz="quarter" idx="12"/>
          </p:nvPr>
        </p:nvSpPr>
        <p:spPr>
          <a:xfrm>
            <a:off x="1066800" y="6400800"/>
            <a:ext cx="2133600" cy="323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January 23, 2015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914400"/>
            <a:ext cx="8001979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34577" y="5481935"/>
            <a:ext cx="670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Total number of market notices in 2014  = 526</a:t>
            </a:r>
            <a:endParaRPr lang="en-US" sz="2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200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 Market Notices – Audience – Market Participants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48400" y="6457950"/>
            <a:ext cx="2514600" cy="457200"/>
          </a:xfrm>
          <a:noFill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ERCOT Public</a:t>
            </a:r>
          </a:p>
        </p:txBody>
      </p:sp>
      <p:sp>
        <p:nvSpPr>
          <p:cNvPr id="5" name="Date Placeholder 5"/>
          <p:cNvSpPr>
            <a:spLocks noGrp="1"/>
          </p:cNvSpPr>
          <p:nvPr>
            <p:ph type="dt" sz="quarter" idx="12"/>
          </p:nvPr>
        </p:nvSpPr>
        <p:spPr>
          <a:xfrm>
            <a:off x="1066800" y="6400800"/>
            <a:ext cx="2133600" cy="323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January 23, 2015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544" y="990600"/>
            <a:ext cx="7986252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433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 Market Notices – Audience – Public mailing lists 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48400" y="6457950"/>
            <a:ext cx="2514600" cy="457200"/>
          </a:xfrm>
          <a:noFill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ERCOT Public</a:t>
            </a:r>
          </a:p>
        </p:txBody>
      </p:sp>
      <p:sp>
        <p:nvSpPr>
          <p:cNvPr id="5" name="Date Placeholder 5"/>
          <p:cNvSpPr>
            <a:spLocks noGrp="1"/>
          </p:cNvSpPr>
          <p:nvPr>
            <p:ph type="dt" sz="quarter" idx="12"/>
          </p:nvPr>
        </p:nvSpPr>
        <p:spPr>
          <a:xfrm>
            <a:off x="1066800" y="6400800"/>
            <a:ext cx="2133600" cy="323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January 23, 2015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25" y="914400"/>
            <a:ext cx="8374275" cy="5033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198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Action Items</a:t>
            </a:r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ERCOT Public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2"/>
          </p:nvPr>
        </p:nvSpPr>
        <p:spPr>
          <a:xfrm>
            <a:off x="1066800" y="6400800"/>
            <a:ext cx="2133600" cy="323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January 23,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Remaining Action </a:t>
            </a:r>
            <a:r>
              <a:rPr lang="en-US" dirty="0" smtClean="0"/>
              <a:t>Items</a:t>
            </a:r>
            <a:endParaRPr lang="en-US" dirty="0"/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altLang="en-US" dirty="0"/>
              <a:t>Audience</a:t>
            </a:r>
          </a:p>
          <a:p>
            <a:pPr lvl="2" eaLnBrk="1" hangingPunct="1">
              <a:buFont typeface="Arial" charset="0"/>
              <a:buChar char="–"/>
              <a:defRPr/>
            </a:pPr>
            <a:r>
              <a:rPr lang="en-US" sz="2000" dirty="0" smtClean="0"/>
              <a:t>Public</a:t>
            </a:r>
          </a:p>
          <a:p>
            <a:pPr lvl="3" eaLnBrk="1" hangingPunct="1">
              <a:buFont typeface="Arial" charset="0"/>
              <a:buChar char="–"/>
              <a:defRPr/>
            </a:pPr>
            <a:r>
              <a:rPr lang="en-US" sz="2000" dirty="0" smtClean="0"/>
              <a:t>Review </a:t>
            </a:r>
            <a:r>
              <a:rPr lang="en-US" sz="2000" dirty="0" smtClean="0"/>
              <a:t>public e-mail distribution lists  </a:t>
            </a:r>
          </a:p>
          <a:p>
            <a:pPr lvl="3" eaLnBrk="1" hangingPunct="1">
              <a:buFont typeface="Arial" charset="0"/>
              <a:buChar char="–"/>
              <a:defRPr/>
            </a:pPr>
            <a:r>
              <a:rPr lang="en-US" sz="2000" dirty="0" smtClean="0"/>
              <a:t>Example </a:t>
            </a:r>
            <a:r>
              <a:rPr lang="en-US" sz="2000" dirty="0" smtClean="0"/>
              <a:t>– Credit related </a:t>
            </a:r>
            <a:r>
              <a:rPr lang="en-US" sz="2000" dirty="0" smtClean="0"/>
              <a:t>notices</a:t>
            </a:r>
            <a:endParaRPr lang="en-US" sz="2000" dirty="0"/>
          </a:p>
          <a:p>
            <a:pPr lvl="2" eaLnBrk="1" hangingPunct="1">
              <a:buFont typeface="Arial" charset="0"/>
              <a:buChar char="–"/>
              <a:defRPr/>
            </a:pPr>
            <a:r>
              <a:rPr lang="en-US" altLang="en-US" sz="2000" dirty="0" smtClean="0"/>
              <a:t>Market Participants</a:t>
            </a:r>
          </a:p>
          <a:p>
            <a:pPr lvl="3" eaLnBrk="1" hangingPunct="1">
              <a:buFont typeface="Arial" charset="0"/>
              <a:buChar char="–"/>
              <a:defRPr/>
            </a:pPr>
            <a:r>
              <a:rPr lang="en-US" altLang="en-US" sz="2000" dirty="0" smtClean="0"/>
              <a:t>Options for notices </a:t>
            </a:r>
            <a:r>
              <a:rPr lang="en-US" altLang="en-US" sz="2000" dirty="0" smtClean="0"/>
              <a:t>to </a:t>
            </a:r>
            <a:r>
              <a:rPr lang="en-US" altLang="en-US" sz="2000" dirty="0"/>
              <a:t>Authorized </a:t>
            </a:r>
            <a:r>
              <a:rPr lang="en-US" altLang="en-US" sz="2000" dirty="0" smtClean="0"/>
              <a:t>Representatives</a:t>
            </a:r>
          </a:p>
          <a:p>
            <a:pPr lvl="3" eaLnBrk="1" hangingPunct="1">
              <a:buFont typeface="Arial" charset="0"/>
              <a:buChar char="–"/>
              <a:defRPr/>
            </a:pPr>
            <a:r>
              <a:rPr lang="en-US" altLang="en-US" sz="2000" dirty="0" smtClean="0"/>
              <a:t>Create more granular lists </a:t>
            </a:r>
            <a:endParaRPr lang="en-US" altLang="en-US" sz="2000" dirty="0" smtClean="0"/>
          </a:p>
          <a:p>
            <a:pPr lvl="3" eaLnBrk="1" hangingPunct="1">
              <a:buFont typeface="Arial" charset="0"/>
              <a:buChar char="–"/>
              <a:defRPr/>
            </a:pPr>
            <a:r>
              <a:rPr lang="en-US" altLang="en-US" sz="2000" dirty="0" smtClean="0"/>
              <a:t>Communication on use of public lists</a:t>
            </a:r>
            <a:endParaRPr lang="en-US" altLang="en-US" sz="2000" dirty="0" smtClean="0"/>
          </a:p>
          <a:p>
            <a:r>
              <a:rPr lang="en-US" dirty="0" smtClean="0"/>
              <a:t>Market Notices Survey </a:t>
            </a:r>
          </a:p>
          <a:p>
            <a:pPr lvl="1"/>
            <a:r>
              <a:rPr lang="en-US" dirty="0" smtClean="0"/>
              <a:t>Was planned for Q1 2015 / Proposed delay </a:t>
            </a:r>
          </a:p>
          <a:p>
            <a:pPr lvl="1"/>
            <a:r>
              <a:rPr lang="en-US" dirty="0" smtClean="0"/>
              <a:t>Work with CSWG on review on COPMG – Appendix A</a:t>
            </a:r>
          </a:p>
          <a:p>
            <a:pPr lvl="1"/>
            <a:r>
              <a:rPr lang="en-US" dirty="0" smtClean="0"/>
              <a:t>Complete known action items first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1970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Survey</a:t>
            </a:r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ERCOT Public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2"/>
          </p:nvPr>
        </p:nvSpPr>
        <p:spPr>
          <a:xfrm>
            <a:off x="1066800" y="6400800"/>
            <a:ext cx="2133600" cy="323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January 23, 2015</a:t>
            </a:r>
            <a:endParaRPr lang="en-US" dirty="0"/>
          </a:p>
        </p:txBody>
      </p:sp>
      <p:pic>
        <p:nvPicPr>
          <p:cNvPr id="7" name="Picture 5" descr="C:\Users\thailu\AppData\Local\Microsoft\Windows\Temporary Internet Files\Content.IE5\4ZZ63X5P\MP90031559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163" y="2027238"/>
            <a:ext cx="3657600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937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11203</TotalTime>
  <Words>246</Words>
  <Application>Microsoft Office PowerPoint</Application>
  <PresentationFormat>On-screen Show (4:3)</PresentationFormat>
  <Paragraphs>54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Custom Design</vt:lpstr>
      <vt:lpstr>Market Notices   CSWG Meeting  January 23, 2015   </vt:lpstr>
      <vt:lpstr>2013 Survey Results –  Market Notices</vt:lpstr>
      <vt:lpstr>2014 Market Notices – Volume by type</vt:lpstr>
      <vt:lpstr>2014 Market Notices – Audience – Market Participants</vt:lpstr>
      <vt:lpstr>2014 Market Notices – Audience – Public mailing lists </vt:lpstr>
      <vt:lpstr>2015 Action Items</vt:lpstr>
      <vt:lpstr>2015 Survey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Saathoff, Kent</dc:creator>
  <cp:lastModifiedBy>Hailu, Ted</cp:lastModifiedBy>
  <cp:revision>683</cp:revision>
  <cp:lastPrinted>2012-04-04T16:32:44Z</cp:lastPrinted>
  <dcterms:created xsi:type="dcterms:W3CDTF">2005-04-21T14:28:35Z</dcterms:created>
  <dcterms:modified xsi:type="dcterms:W3CDTF">2015-01-23T05:45:59Z</dcterms:modified>
</cp:coreProperties>
</file>