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4057" r:id="rId5"/>
  </p:sldMasterIdLst>
  <p:notesMasterIdLst>
    <p:notesMasterId r:id="rId10"/>
  </p:notesMasterIdLst>
  <p:handoutMasterIdLst>
    <p:handoutMasterId r:id="rId11"/>
  </p:handoutMasterIdLst>
  <p:sldIdLst>
    <p:sldId id="258" r:id="rId6"/>
    <p:sldId id="340" r:id="rId7"/>
    <p:sldId id="341" r:id="rId8"/>
    <p:sldId id="34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294171"/>
    <a:srgbClr val="5469A2"/>
    <a:srgbClr val="40949A"/>
    <a:srgbClr val="0000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3" autoAdjust="0"/>
    <p:restoredTop sz="94816" autoAdjust="0"/>
  </p:normalViewPr>
  <p:slideViewPr>
    <p:cSldViewPr>
      <p:cViewPr varScale="1">
        <p:scale>
          <a:sx n="112" d="100"/>
          <a:sy n="112" d="100"/>
        </p:scale>
        <p:origin x="-990" y="-7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150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C9642E-0BED-4B66-8C1F-AEF0E2784FB2}" type="datetimeFigureOut">
              <a:rPr lang="en-US"/>
              <a:pPr>
                <a:defRPr/>
              </a:pPr>
              <a:t>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8FAE029-1DAF-4CC4-AB1B-C844B2AE7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84C8E96-8577-4B68-8064-BDBA256C0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16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18130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1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11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1B57C-9D33-4FE4-835C-08E3BF5E2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3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0C1B5-FC3F-4D5D-B860-EAE9D01AC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38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9C6DC-F8BA-48C1-B6F1-BBEA4DD56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89380-8429-46E6-AEC7-7E6CF7CC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9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6F116-6F08-4398-ACDA-9E7BEA065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79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1F07D-6047-4353-AA52-3A26555BE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32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1577-E9C5-40F1-8E33-2AD85FD4D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36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6B8BE-5055-4426-AC88-55879A464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4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8B131-1F6E-415A-B53B-329E77A48C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76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ED05-6B06-4CAD-9E0A-C3B15A970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28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466D-5617-4D91-8076-406C0F45A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1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42124-7C92-480E-A125-67CB10CE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5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9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2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3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1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4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6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A358B131-1F6E-415A-B53B-329E77A48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A9AB3048-F455-4A6C-AB20-509BC68DBB60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71" r:id="rId2"/>
    <p:sldLayoutId id="2147484072" r:id="rId3"/>
    <p:sldLayoutId id="214748409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6E8E884-FBD2-4302-8468-B0ABB52FD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ERCOT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57950"/>
            <a:ext cx="2514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0"/>
          </p:nvPr>
        </p:nvSpPr>
        <p:spPr>
          <a:xfrm>
            <a:off x="1143000" y="64579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November/December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Market Operations IT systems met all SLA targets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Market </a:t>
            </a:r>
            <a:r>
              <a:rPr lang="en-US" sz="1600" dirty="0">
                <a:solidFill>
                  <a:schemeClr val="tx2"/>
                </a:solidFill>
              </a:rPr>
              <a:t>Data Transparency IT systems </a:t>
            </a:r>
            <a:r>
              <a:rPr lang="en-US" sz="1600" dirty="0" smtClean="0">
                <a:solidFill>
                  <a:schemeClr val="tx2"/>
                </a:solidFill>
              </a:rPr>
              <a:t>met all SLA targets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November/December</a:t>
            </a:r>
          </a:p>
          <a:p>
            <a:pPr marL="457200" lvl="1" indent="0">
              <a:buNone/>
            </a:pPr>
            <a:r>
              <a:rPr lang="en-US" sz="1600" u="sng" dirty="0" smtClean="0"/>
              <a:t>Retail Market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11/09/14 – Retail Market planned maintenance outage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11/17/14 –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API and GUI degradation due to an application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12/15/14 – </a:t>
            </a:r>
            <a:r>
              <a:rPr lang="en-US" sz="1600" dirty="0" err="1" smtClean="0"/>
              <a:t>FindESIID</a:t>
            </a:r>
            <a:r>
              <a:rPr lang="en-US" sz="1600" dirty="0"/>
              <a:t> </a:t>
            </a:r>
            <a:r>
              <a:rPr lang="en-US" sz="1600" dirty="0" smtClean="0"/>
              <a:t>and </a:t>
            </a:r>
            <a:r>
              <a:rPr lang="en-US" sz="1600" dirty="0" err="1" smtClean="0"/>
              <a:t>FindTransaction</a:t>
            </a:r>
            <a:r>
              <a:rPr lang="en-US" sz="1600" dirty="0" smtClean="0"/>
              <a:t> intermittent response for 3 Market Participants due to an application issue</a:t>
            </a:r>
          </a:p>
          <a:p>
            <a:pPr marL="457200" lvl="1" indent="0">
              <a:buNone/>
            </a:pPr>
            <a:r>
              <a:rPr lang="en-US" sz="1600" u="sng" dirty="0" smtClean="0"/>
              <a:t>Market Data Transparency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11/20/14 – Missing intervals for 5 reports due to a database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12/15/14 </a:t>
            </a:r>
            <a:r>
              <a:rPr lang="en-US" sz="1600" dirty="0" smtClean="0"/>
              <a:t>– ERCOT discontinued publishing the 48 </a:t>
            </a:r>
            <a:r>
              <a:rPr lang="en-US" sz="1600" dirty="0"/>
              <a:t>Hour Highest Price AS Offer Selected </a:t>
            </a:r>
            <a:r>
              <a:rPr lang="en-US" sz="1600" dirty="0" smtClean="0"/>
              <a:t>report because it may have inadvertently revealed Protected Information</a:t>
            </a:r>
          </a:p>
          <a:p>
            <a:pPr marL="0" indent="0">
              <a:buNone/>
            </a:pPr>
            <a:r>
              <a:rPr lang="en-US" sz="1600" dirty="0" smtClean="0"/>
              <a:t>January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01/25/15 – Scheduled maintenance outage</a:t>
            </a:r>
          </a:p>
          <a:p>
            <a:pPr marL="57150" indent="0">
              <a:buNone/>
            </a:pPr>
            <a:r>
              <a:rPr lang="en-US" sz="1600" dirty="0" smtClean="0"/>
              <a:t>February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02/28/15 – 03/01/15 – Retail Release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 smtClean="0"/>
              <a:t>SLA exception may be necessary – additional time needed on Saturday 02/28/15</a:t>
            </a:r>
            <a:endParaRPr lang="en-US" sz="1400" b="1" dirty="0"/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902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57950"/>
            <a:ext cx="2514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0"/>
          </p:nvPr>
        </p:nvSpPr>
        <p:spPr>
          <a:xfrm>
            <a:off x="1143000" y="64579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 dirty="0" smtClean="0"/>
              <a:t>2015 </a:t>
            </a:r>
            <a:r>
              <a:rPr lang="en-US" sz="1800" dirty="0" smtClean="0"/>
              <a:t>Market Dat</a:t>
            </a:r>
            <a:r>
              <a:rPr lang="en-US" sz="1800" dirty="0" smtClean="0"/>
              <a:t>a Transparency</a:t>
            </a:r>
            <a:r>
              <a:rPr lang="en-US" sz="1800" dirty="0" smtClean="0"/>
              <a:t> </a:t>
            </a:r>
            <a:r>
              <a:rPr lang="en-US" sz="1800" dirty="0" smtClean="0"/>
              <a:t>Service Level Agreement (SLA)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lvl="0" indent="0">
              <a:buNone/>
            </a:pPr>
            <a:r>
              <a:rPr lang="en-US" sz="1600" dirty="0" smtClean="0"/>
              <a:t>Proposed Changes </a:t>
            </a:r>
            <a:r>
              <a:rPr lang="en-US" sz="1600" dirty="0"/>
              <a:t>for 2015 Review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Section </a:t>
            </a:r>
            <a:r>
              <a:rPr lang="en-US" sz="1600" dirty="0" smtClean="0"/>
              <a:t>2.2 </a:t>
            </a:r>
            <a:r>
              <a:rPr lang="en-US" sz="1600" dirty="0"/>
              <a:t>Service </a:t>
            </a:r>
            <a:r>
              <a:rPr lang="en-US" sz="1600" dirty="0" smtClean="0"/>
              <a:t>Characteristics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ERCOT’s six 2015 release windows begin at 7:00 PM on Saturday, instead of 5:00 PM, to allow for the processing of AMS transactions per new tariff language. </a:t>
            </a:r>
            <a:r>
              <a:rPr lang="en-US" sz="1400" dirty="0" smtClean="0"/>
              <a:t>(Retail Market </a:t>
            </a:r>
            <a:r>
              <a:rPr lang="en-US" sz="1400" dirty="0"/>
              <a:t>request)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Updated </a:t>
            </a:r>
            <a:r>
              <a:rPr lang="en-US" sz="1400" dirty="0"/>
              <a:t>weekend release schedule </a:t>
            </a:r>
            <a:r>
              <a:rPr lang="en-US" sz="1400" dirty="0" smtClean="0"/>
              <a:t>(7:00pm </a:t>
            </a:r>
            <a:r>
              <a:rPr lang="en-US" sz="1400" dirty="0"/>
              <a:t>Saturday - 12:00am Monday)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914400" lvl="2" indent="0">
              <a:buNone/>
            </a:pPr>
            <a:endParaRPr lang="en-US" sz="1400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21492"/>
            <a:ext cx="1295400" cy="1581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0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57950"/>
            <a:ext cx="2514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0"/>
          </p:nvPr>
        </p:nvSpPr>
        <p:spPr>
          <a:xfrm>
            <a:off x="1143000" y="64579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Browser Upgrade Project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lvl="0" indent="0">
              <a:buNone/>
            </a:pPr>
            <a:r>
              <a:rPr lang="en-US" sz="1600" dirty="0" smtClean="0"/>
              <a:t>ERCOT Application Browser Support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The current ERCOT roadmap includes </a:t>
            </a:r>
            <a:r>
              <a:rPr lang="en-US" sz="1600" dirty="0" smtClean="0"/>
              <a:t>Microsoft IE </a:t>
            </a:r>
            <a:r>
              <a:rPr lang="en-US" sz="1600" dirty="0"/>
              <a:t>8 support </a:t>
            </a:r>
            <a:r>
              <a:rPr lang="en-US" sz="1600" dirty="0" smtClean="0"/>
              <a:t>for </a:t>
            </a:r>
            <a:r>
              <a:rPr lang="en-US" sz="1600" dirty="0"/>
              <a:t>the foreseeable </a:t>
            </a:r>
            <a:r>
              <a:rPr lang="en-US" sz="1600" dirty="0" smtClean="0"/>
              <a:t>future</a:t>
            </a:r>
            <a:r>
              <a:rPr lang="en-US" sz="1600" dirty="0"/>
              <a:t>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If the roadmap changes on </a:t>
            </a:r>
            <a:r>
              <a:rPr lang="en-US" sz="1400" dirty="0" smtClean="0"/>
              <a:t>IE 8 </a:t>
            </a:r>
            <a:r>
              <a:rPr lang="en-US" sz="1400" dirty="0"/>
              <a:t>support, it will be communicated well in advance to all </a:t>
            </a:r>
            <a:r>
              <a:rPr lang="en-US" sz="1400" dirty="0" smtClean="0"/>
              <a:t>Market Participants.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ERCOT is </a:t>
            </a:r>
            <a:r>
              <a:rPr lang="en-US" sz="1600" dirty="0" smtClean="0"/>
              <a:t>currently testing </a:t>
            </a:r>
            <a:r>
              <a:rPr lang="en-US" sz="1600" dirty="0"/>
              <a:t>all applications to determine what functionality does &amp; does not work in </a:t>
            </a:r>
            <a:r>
              <a:rPr lang="en-US" sz="1600" dirty="0" smtClean="0"/>
              <a:t>“compatibility mode”.</a:t>
            </a:r>
            <a:r>
              <a:rPr lang="en-US" sz="1600" dirty="0"/>
              <a:t>  </a:t>
            </a:r>
            <a:r>
              <a:rPr lang="en-US" sz="1600" dirty="0" smtClean="0"/>
              <a:t>That </a:t>
            </a:r>
            <a:r>
              <a:rPr lang="en-US" sz="1600" dirty="0"/>
              <a:t>effort </a:t>
            </a:r>
            <a:r>
              <a:rPr lang="en-US" sz="1600" dirty="0" smtClean="0"/>
              <a:t>is expected to </a:t>
            </a:r>
            <a:r>
              <a:rPr lang="en-US" sz="1600" dirty="0"/>
              <a:t>continue through </a:t>
            </a:r>
            <a:r>
              <a:rPr lang="en-US" sz="1600" dirty="0" smtClean="0"/>
              <a:t>2015 Q1.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After the testing effort is complete, any functionality that does not work in </a:t>
            </a:r>
            <a:r>
              <a:rPr lang="en-US" sz="1600" dirty="0" smtClean="0"/>
              <a:t>“compatibility mode” </a:t>
            </a:r>
            <a:r>
              <a:rPr lang="en-US" sz="1600" dirty="0"/>
              <a:t>will be </a:t>
            </a:r>
            <a:r>
              <a:rPr lang="en-US" sz="1600" dirty="0" smtClean="0"/>
              <a:t>addressed </a:t>
            </a:r>
            <a:r>
              <a:rPr lang="en-US" sz="1600" dirty="0"/>
              <a:t>and coordinated with </a:t>
            </a:r>
            <a:r>
              <a:rPr lang="en-US" sz="1600" dirty="0" smtClean="0"/>
              <a:t>ERCOT’s project </a:t>
            </a:r>
            <a:r>
              <a:rPr lang="en-US" sz="1600" dirty="0"/>
              <a:t>and </a:t>
            </a:r>
            <a:r>
              <a:rPr lang="en-US" sz="1600" dirty="0" smtClean="0"/>
              <a:t>release schedules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8493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A8A55E-9302-46D6-B613-7D01F064AB37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09C200C-C96D-4553-B658-0F376C3FB9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604B3C-5244-427F-8942-C6CE1658C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49762</TotalTime>
  <Words>293</Words>
  <Application>Microsoft Office PowerPoint</Application>
  <PresentationFormat>On-screen Show (4:3)</PresentationFormat>
  <Paragraphs>71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Custom Design</vt:lpstr>
      <vt:lpstr>1_Custom Design</vt:lpstr>
      <vt:lpstr>Information Technology Report</vt:lpstr>
      <vt:lpstr>Incident Report Highlights</vt:lpstr>
      <vt:lpstr>2015 Market Data Transparency Service Level Agreement (SLA)</vt:lpstr>
      <vt:lpstr>Browser Upgrade 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Forfia, David</dc:creator>
  <cp:lastModifiedBy>Pagliai, Dave</cp:lastModifiedBy>
  <cp:revision>1367</cp:revision>
  <cp:lastPrinted>2013-05-06T17:58:27Z</cp:lastPrinted>
  <dcterms:created xsi:type="dcterms:W3CDTF">2005-04-21T14:28:35Z</dcterms:created>
  <dcterms:modified xsi:type="dcterms:W3CDTF">2015-01-11T23:49:51Z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