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0"/>
  </p:notesMasterIdLst>
  <p:handoutMasterIdLst>
    <p:handoutMasterId r:id="rId11"/>
  </p:handoutMasterIdLst>
  <p:sldIdLst>
    <p:sldId id="263" r:id="rId6"/>
    <p:sldId id="264" r:id="rId7"/>
    <p:sldId id="265" r:id="rId8"/>
    <p:sldId id="266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90" y="-15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81" d="100"/>
          <a:sy n="81" d="100"/>
        </p:scale>
        <p:origin x="-2046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631313"/>
            <a:chOff x="603250" y="546100"/>
            <a:chExt cx="7727950" cy="4631313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Jones Creek</a:t>
              </a:r>
            </a:p>
            <a:p>
              <a:r>
                <a:rPr lang="en-US" sz="3200" b="1" dirty="0" smtClean="0"/>
                <a:t>Regional Planning Group Project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Jeff </a:t>
              </a:r>
              <a:r>
                <a:rPr lang="en-US" sz="2000" i="1" dirty="0" err="1" smtClean="0"/>
                <a:t>Billo</a:t>
              </a:r>
              <a:endParaRPr lang="en-US" sz="2000" i="1" dirty="0" smtClean="0"/>
            </a:p>
            <a:p>
              <a:r>
                <a:rPr lang="en-US" dirty="0" smtClean="0"/>
                <a:t>Manager, Transmission Planning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TAC</a:t>
              </a:r>
            </a:p>
            <a:p>
              <a:r>
                <a:rPr lang="en-US" dirty="0" smtClean="0"/>
                <a:t>ERCOT Public</a:t>
              </a:r>
            </a:p>
            <a:p>
              <a:r>
                <a:rPr lang="en-US" dirty="0" smtClean="0"/>
                <a:t>January 29, 2015</a:t>
              </a:r>
              <a:endParaRPr lang="en-US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0823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Freeport LNG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170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Announced natural gas liquefaction and export project on Quintana Island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/>
              <a:t>690 MW total load (no self-serve generation)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Additional 146 MW load with 82 MW self-serve generation at pretreatment plant (not on Quintana Island)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/>
              <a:t>Load will come on between </a:t>
            </a:r>
            <a:r>
              <a:rPr lang="en-US" sz="1800" dirty="0" smtClean="0"/>
              <a:t>Q3 2017 </a:t>
            </a:r>
            <a:r>
              <a:rPr lang="en-US" sz="1800" dirty="0"/>
              <a:t>and </a:t>
            </a:r>
            <a:r>
              <a:rPr lang="en-US" sz="1800" dirty="0" smtClean="0"/>
              <a:t>Q3 </a:t>
            </a:r>
            <a:r>
              <a:rPr lang="en-US" sz="1800" dirty="0" smtClean="0"/>
              <a:t>2018</a:t>
            </a:r>
            <a:endParaRPr lang="en-US" sz="18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03749" y="3410075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Project Submission</a:t>
            </a:r>
            <a:endParaRPr lang="en-US" kern="0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250374" y="3731700"/>
            <a:ext cx="8573975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err="1" smtClean="0"/>
              <a:t>CenterPoint</a:t>
            </a:r>
            <a:r>
              <a:rPr lang="en-US" sz="1800" b="0" dirty="0" smtClean="0"/>
              <a:t> Energy submitted project for RPG review and comment in July 2014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Project proposal includes new Jones Creek 345/138 kV station and multiple 138 kV system upgrades in the Freeport area</a:t>
            </a:r>
            <a:endParaRPr lang="en-US" sz="1800" b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Project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5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Study Results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3452699" cy="430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="0" dirty="0" smtClean="0"/>
              <a:t>Study identified thermal overload and voltage collapse conditions under contingency</a:t>
            </a:r>
          </a:p>
          <a:p>
            <a:pPr marL="457200" indent="-22860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="0" dirty="0" smtClean="0"/>
              <a:t>ERCOT evaluated two options</a:t>
            </a:r>
          </a:p>
          <a:p>
            <a:pPr marL="457200" indent="-22860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="0" dirty="0" smtClean="0"/>
              <a:t>Economic analysis did not show additional congestion in the area with proposed project and load addition</a:t>
            </a:r>
            <a:endParaRPr lang="en-US" sz="2200" b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ERCOT Independent Review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9" r="26294"/>
          <a:stretch/>
        </p:blipFill>
        <p:spPr bwMode="auto">
          <a:xfrm>
            <a:off x="3703073" y="1267223"/>
            <a:ext cx="5010151" cy="4442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083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Recommendation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420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ERCOT will request Board of Directors endorsement of the following project (Option B):</a:t>
            </a:r>
          </a:p>
          <a:p>
            <a:pPr lvl="1"/>
            <a:r>
              <a:rPr lang="en-US" sz="1400" dirty="0"/>
              <a:t>Construct a new 345/138 kV “Jones Creek” </a:t>
            </a:r>
            <a:r>
              <a:rPr lang="en-US" sz="1400" dirty="0" smtClean="0"/>
              <a:t>Substation</a:t>
            </a:r>
            <a:endParaRPr lang="en-US" sz="1400" dirty="0"/>
          </a:p>
          <a:p>
            <a:pPr lvl="1"/>
            <a:r>
              <a:rPr lang="en-US" sz="1400" dirty="0"/>
              <a:t>Install two new 800 MVA normal rating / 1000 MVA emergency rating (800/1000 MVA) 345/138 kV autotransformers at the Jones Creek </a:t>
            </a:r>
            <a:r>
              <a:rPr lang="en-US" sz="1400" dirty="0" smtClean="0"/>
              <a:t>Substation</a:t>
            </a:r>
            <a:endParaRPr lang="en-US" sz="1400" dirty="0"/>
          </a:p>
          <a:p>
            <a:pPr lvl="1"/>
            <a:r>
              <a:rPr lang="en-US" sz="1400" dirty="0"/>
              <a:t>Loop the 345 kV Dow - STP circuit 18 into the Jones Creek </a:t>
            </a:r>
            <a:r>
              <a:rPr lang="en-US" sz="1400" dirty="0" smtClean="0"/>
              <a:t>Substation</a:t>
            </a:r>
            <a:endParaRPr lang="en-US" sz="1400" dirty="0"/>
          </a:p>
          <a:p>
            <a:pPr lvl="1"/>
            <a:r>
              <a:rPr lang="en-US" sz="1400" dirty="0"/>
              <a:t>Loop the 138 kV Freeport - Velasco circuit 59 into the Jones Creek </a:t>
            </a:r>
            <a:r>
              <a:rPr lang="en-US" sz="1400" dirty="0" smtClean="0"/>
              <a:t>Substation</a:t>
            </a:r>
            <a:endParaRPr lang="en-US" sz="1400" dirty="0"/>
          </a:p>
          <a:p>
            <a:pPr lvl="1"/>
            <a:r>
              <a:rPr lang="en-US" sz="1400" dirty="0"/>
              <a:t>Upgrade the Velasco 138 kV Substation to a fault duty rating of 63 </a:t>
            </a:r>
            <a:r>
              <a:rPr lang="en-US" sz="1400" dirty="0" smtClean="0"/>
              <a:t>kA</a:t>
            </a:r>
            <a:endParaRPr lang="en-US" sz="1400" dirty="0"/>
          </a:p>
          <a:p>
            <a:pPr lvl="1"/>
            <a:r>
              <a:rPr lang="en-US" sz="1400" dirty="0"/>
              <a:t>Split and reconfigure circuits in the Freeport area creating: 138 kV Velasco - Surfside - Freeport - Jones Creek circuit 59, 138 kV Velasco - Quintana - Jones Creek circuit 48, and 138 kV Velasco - Jones Creek circuit </a:t>
            </a:r>
            <a:r>
              <a:rPr lang="en-US" sz="1400" dirty="0" smtClean="0"/>
              <a:t>59</a:t>
            </a:r>
            <a:endParaRPr lang="en-US" sz="1400" dirty="0"/>
          </a:p>
          <a:p>
            <a:pPr lvl="1"/>
            <a:r>
              <a:rPr lang="en-US" sz="1400" dirty="0"/>
              <a:t>Reconfigure 138 kV Velasco - Franklins Camp circuit 02 to create 138 kV Jones Creek - Franklins Camp circuit </a:t>
            </a:r>
            <a:r>
              <a:rPr lang="en-US" sz="1400" dirty="0" smtClean="0"/>
              <a:t>02</a:t>
            </a:r>
            <a:endParaRPr lang="en-US" sz="1400" dirty="0"/>
          </a:p>
          <a:p>
            <a:pPr lvl="1"/>
            <a:r>
              <a:rPr lang="en-US" sz="1400" dirty="0"/>
              <a:t>Upgrade the 138 kV Jones Creek - Quintana circuit 48 and 138 kV Quintana - Velasco circuit 48 with 838 MVA normal rating / 894 MVA emergency rating (838/894 MVA</a:t>
            </a:r>
            <a:r>
              <a:rPr lang="en-US" sz="1400" dirty="0" smtClean="0"/>
              <a:t>)</a:t>
            </a:r>
            <a:endParaRPr lang="en-US" b="0" dirty="0" smtClean="0"/>
          </a:p>
          <a:p>
            <a:pPr marL="457200" indent="-228600"/>
            <a:r>
              <a:rPr lang="en-US" sz="1800" b="0" dirty="0" smtClean="0"/>
              <a:t>The cost estimate is $77.8 million</a:t>
            </a:r>
            <a:endParaRPr lang="en-US" sz="1800" b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ERCOT Recommendation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62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c34af464-7aa1-4edd-9be4-83dffc1cb926"/>
    <ds:schemaRef ds:uri="http://purl.org/dc/dcmitype/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1022</TotalTime>
  <Words>336</Words>
  <Application>Microsoft Office PowerPoint</Application>
  <PresentationFormat>On-screen Show (4:3)</PresentationFormat>
  <Paragraphs>36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Project Background</vt:lpstr>
      <vt:lpstr>ERCOT Independent Review</vt:lpstr>
      <vt:lpstr>ERCOT Recommendation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Billo, Jeffrey</cp:lastModifiedBy>
  <cp:revision>127</cp:revision>
  <cp:lastPrinted>2013-01-30T23:16:36Z</cp:lastPrinted>
  <dcterms:created xsi:type="dcterms:W3CDTF">2010-04-12T23:12:02Z</dcterms:created>
  <dcterms:modified xsi:type="dcterms:W3CDTF">2015-01-21T20:36:06Z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