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62" r:id="rId2"/>
    <p:sldId id="359" r:id="rId3"/>
    <p:sldId id="372" r:id="rId4"/>
    <p:sldId id="351" r:id="rId5"/>
    <p:sldId id="375" r:id="rId6"/>
    <p:sldId id="361" r:id="rId7"/>
    <p:sldId id="373" r:id="rId8"/>
    <p:sldId id="374" r:id="rId9"/>
    <p:sldId id="363" r:id="rId10"/>
    <p:sldId id="364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99"/>
    <a:srgbClr val="FF3300"/>
    <a:srgbClr val="FF99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6187" autoAdjust="0"/>
  </p:normalViewPr>
  <p:slideViewPr>
    <p:cSldViewPr>
      <p:cViewPr varScale="1">
        <p:scale>
          <a:sx n="151" d="100"/>
          <a:sy n="151" d="100"/>
        </p:scale>
        <p:origin x="-1768" y="-11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3F8C738-5926-4DA2-AA19-D715D6A04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59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A4D8F5-189F-4D7A-B412-798387B83EE9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0813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RN LMP = System lambda &amp; BP&gt; LDL =&gt; Resource is moved up for capacity since there is no congestion</a:t>
            </a:r>
          </a:p>
          <a:p>
            <a:r>
              <a:rPr lang="en-US" altLang="en-US" smtClean="0"/>
              <a:t>RN LMP &gt; System lambda &amp; BP&gt; LDL =&gt; Resource can contribute to reducing congestion and hence could be moved up for transmission.</a:t>
            </a:r>
          </a:p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32463A4-8A4D-44D0-95D0-17BC718CB6AD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45013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28, 2015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43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576ED-C1AC-42FC-84B2-F2B42B134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3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07C0D-EF53-4804-9342-253252833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53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8233F-5573-4766-BE3D-3859E496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5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A708B-0220-4039-AE8E-4215EFE26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766B5-95AD-477C-8A74-3E83EE338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3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29893-D10D-4F81-8106-5A2E720AB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6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4402A-62D9-4F4A-9100-079381B14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85650-B862-439B-9E3F-F38AFEA7A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A2792-DF9B-4E97-8A1F-15D212865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85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4CAE-8BC1-418F-86ED-DE9E65290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5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427BE36-387F-4EB9-A35E-17A0A15A6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28, 2015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BC657053-1534-4DF7-AEFA-20EA6EC02B06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1"/>
          <p:cNvSpPr>
            <a:spLocks noGrp="1"/>
          </p:cNvSpPr>
          <p:nvPr>
            <p:ph type="subTitle" idx="1"/>
          </p:nvPr>
        </p:nvSpPr>
        <p:spPr>
          <a:xfrm>
            <a:off x="2286000" y="4495800"/>
            <a:ext cx="6419850" cy="609600"/>
          </a:xfrm>
        </p:spPr>
        <p:txBody>
          <a:bodyPr/>
          <a:lstStyle/>
          <a:p>
            <a:r>
              <a:rPr lang="en-US" altLang="en-US" dirty="0" smtClean="0">
                <a:latin typeface="Book Antiqua"/>
                <a:cs typeface="Book Antiqua"/>
              </a:rPr>
              <a:t>ERCOT Market Analysis</a:t>
            </a:r>
          </a:p>
        </p:txBody>
      </p:sp>
      <p:sp>
        <p:nvSpPr>
          <p:cNvPr id="3075" name="Title 2"/>
          <p:cNvSpPr>
            <a:spLocks noGrp="1"/>
          </p:cNvSpPr>
          <p:nvPr>
            <p:ph type="ctrTitle"/>
          </p:nvPr>
        </p:nvSpPr>
        <p:spPr>
          <a:xfrm>
            <a:off x="1905000" y="1905000"/>
            <a:ext cx="6905625" cy="1241425"/>
          </a:xfrm>
        </p:spPr>
        <p:txBody>
          <a:bodyPr/>
          <a:lstStyle/>
          <a:p>
            <a:r>
              <a:rPr lang="en-US" altLang="en-US" b="1" dirty="0" smtClean="0">
                <a:latin typeface="Book Antiqua"/>
                <a:cs typeface="Book Antiqua"/>
              </a:rPr>
              <a:t>Annual TAC Review of the Market Impacts of Reliability Unit Commitments</a:t>
            </a:r>
          </a:p>
        </p:txBody>
      </p:sp>
      <p:sp>
        <p:nvSpPr>
          <p:cNvPr id="307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286000" y="5467350"/>
            <a:ext cx="6324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Book Antiqua"/>
                <a:cs typeface="Book Antiqua"/>
              </a:rPr>
              <a:t>January 29, 2015</a:t>
            </a:r>
          </a:p>
        </p:txBody>
      </p:sp>
      <p:sp>
        <p:nvSpPr>
          <p:cNvPr id="30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smtClean="0">
                <a:latin typeface="Book Antiqua"/>
                <a:cs typeface="Book Antiqua"/>
              </a:rPr>
              <a:t> </a:t>
            </a:r>
          </a:p>
        </p:txBody>
      </p:sp>
      <p:sp>
        <p:nvSpPr>
          <p:cNvPr id="3078" name="Subtitle 1"/>
          <p:cNvSpPr txBox="1">
            <a:spLocks/>
          </p:cNvSpPr>
          <p:nvPr/>
        </p:nvSpPr>
        <p:spPr bwMode="auto">
          <a:xfrm>
            <a:off x="2286000" y="3352800"/>
            <a:ext cx="64198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en-US" altLang="en-US" b="0" dirty="0">
                <a:latin typeface="Book Antiqua"/>
                <a:cs typeface="Book Antiqua"/>
              </a:rPr>
              <a:t>Analysis of </a:t>
            </a:r>
            <a:r>
              <a:rPr lang="en-US" altLang="en-US" b="0" dirty="0" smtClean="0">
                <a:latin typeface="Book Antiqua"/>
                <a:cs typeface="Book Antiqua"/>
              </a:rPr>
              <a:t>1/1/14 </a:t>
            </a:r>
            <a:r>
              <a:rPr lang="en-US" altLang="en-US" b="0" dirty="0">
                <a:latin typeface="Book Antiqua"/>
                <a:cs typeface="Book Antiqua"/>
              </a:rPr>
              <a:t>through </a:t>
            </a:r>
            <a:r>
              <a:rPr lang="en-US" altLang="en-US" b="0" dirty="0" smtClean="0">
                <a:latin typeface="Book Antiqua"/>
                <a:cs typeface="Book Antiqua"/>
              </a:rPr>
              <a:t>12/31/14</a:t>
            </a:r>
            <a:endParaRPr lang="en-US" altLang="en-US" b="0" dirty="0">
              <a:latin typeface="Book Antiqua"/>
              <a:cs typeface="Book Antiqu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latin typeface="Book Antiqua"/>
                <a:cs typeface="Book Antiqua"/>
              </a:rPr>
              <a:t>Comparison</a:t>
            </a:r>
            <a:r>
              <a:rPr lang="en-US" sz="2400" b="1" dirty="0" smtClean="0">
                <a:latin typeface="Book Antiqua"/>
                <a:cs typeface="Book Antiqua"/>
              </a:rPr>
              <a:t> of 2012, 2013 and 2014 (2 of 2)</a:t>
            </a:r>
            <a:endParaRPr lang="en-US" sz="2400" b="1" dirty="0">
              <a:latin typeface="Book Antiqua"/>
              <a:cs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Book Antiqua"/>
                <a:cs typeface="Book Antiqua"/>
              </a:rPr>
              <a:t> 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Book Antiqua"/>
                <a:cs typeface="Book Antiqua"/>
              </a:rPr>
              <a:t>January 29, 2015</a:t>
            </a:r>
            <a:endParaRPr lang="en-US" dirty="0">
              <a:latin typeface="Book Antiqua"/>
              <a:cs typeface="Book Antiqu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934450" cy="275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373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>
                <a:latin typeface="Book Antiqua"/>
                <a:cs typeface="Book Antiqua"/>
              </a:rPr>
              <a:t>RUC Commitments Hours</a:t>
            </a:r>
            <a:endParaRPr lang="en-US" altLang="en-US" sz="1400" b="1" dirty="0" smtClean="0">
              <a:latin typeface="Book Antiqua"/>
              <a:cs typeface="Book Antiqua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latin typeface="Book Antiqua"/>
                <a:cs typeface="Book Antiqua"/>
              </a:rPr>
              <a:t> 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latin typeface="Book Antiqua"/>
                <a:cs typeface="Book Antiqua"/>
              </a:rPr>
              <a:t>January 29, 2015</a:t>
            </a:r>
          </a:p>
        </p:txBody>
      </p:sp>
      <p:sp>
        <p:nvSpPr>
          <p:cNvPr id="5125" name="Content Placeholder 2"/>
          <p:cNvSpPr>
            <a:spLocks noGrp="1"/>
          </p:cNvSpPr>
          <p:nvPr/>
        </p:nvSpPr>
        <p:spPr bwMode="auto">
          <a:xfrm>
            <a:off x="419100" y="838200"/>
            <a:ext cx="83058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dirty="0" smtClean="0">
              <a:latin typeface="Book Antiqua"/>
              <a:cs typeface="Book Antiqua"/>
            </a:endParaRPr>
          </a:p>
          <a:p>
            <a:r>
              <a:rPr lang="en-US" altLang="en-US" sz="2400" dirty="0" smtClean="0">
                <a:latin typeface="Book Antiqua"/>
                <a:cs typeface="Book Antiqua"/>
              </a:rPr>
              <a:t>1,698 </a:t>
            </a:r>
            <a:r>
              <a:rPr lang="en-US" altLang="en-US" sz="2400" b="0" dirty="0">
                <a:latin typeface="Book Antiqua"/>
                <a:cs typeface="Book Antiqua"/>
              </a:rPr>
              <a:t>Instructed Effective RUC Unit Hours in </a:t>
            </a:r>
            <a:r>
              <a:rPr lang="en-US" altLang="en-US" sz="2400" b="0" dirty="0" smtClean="0">
                <a:latin typeface="Book Antiqua"/>
                <a:cs typeface="Book Antiqua"/>
              </a:rPr>
              <a:t>2014</a:t>
            </a:r>
            <a:endParaRPr lang="en-US" altLang="en-US" sz="2400" b="0" dirty="0">
              <a:latin typeface="Book Antiqua"/>
              <a:cs typeface="Book Antiqua"/>
            </a:endParaRPr>
          </a:p>
          <a:p>
            <a:pPr lvl="2">
              <a:lnSpc>
                <a:spcPct val="120000"/>
              </a:lnSpc>
              <a:buFont typeface="Arial" charset="0"/>
              <a:buChar char="•"/>
            </a:pPr>
            <a:r>
              <a:rPr lang="en-US" altLang="en-US" sz="2400" dirty="0" smtClean="0">
                <a:latin typeface="Book Antiqua"/>
                <a:cs typeface="Book Antiqua"/>
              </a:rPr>
              <a:t>881 </a:t>
            </a:r>
            <a:r>
              <a:rPr lang="en-US" altLang="en-US" sz="2400" dirty="0">
                <a:latin typeface="Book Antiqua"/>
                <a:cs typeface="Book Antiqua"/>
              </a:rPr>
              <a:t>hours (</a:t>
            </a:r>
            <a:r>
              <a:rPr lang="en-US" altLang="en-US" sz="2400" dirty="0" smtClean="0">
                <a:latin typeface="Book Antiqua"/>
                <a:cs typeface="Book Antiqua"/>
              </a:rPr>
              <a:t>51.9%) </a:t>
            </a:r>
            <a:r>
              <a:rPr lang="en-US" altLang="en-US" sz="2400" dirty="0">
                <a:latin typeface="Book Antiqua"/>
                <a:cs typeface="Book Antiqua"/>
              </a:rPr>
              <a:t>for Voltage/Reactive Support</a:t>
            </a:r>
          </a:p>
          <a:p>
            <a:pPr lvl="2">
              <a:lnSpc>
                <a:spcPct val="120000"/>
              </a:lnSpc>
              <a:buFont typeface="Arial" charset="0"/>
              <a:buChar char="•"/>
            </a:pPr>
            <a:r>
              <a:rPr lang="en-US" altLang="en-US" sz="2400" dirty="0" smtClean="0">
                <a:latin typeface="Book Antiqua"/>
                <a:cs typeface="Book Antiqua"/>
              </a:rPr>
              <a:t>468 </a:t>
            </a:r>
            <a:r>
              <a:rPr lang="en-US" altLang="en-US" sz="2400" dirty="0">
                <a:latin typeface="Book Antiqua"/>
                <a:cs typeface="Book Antiqua"/>
              </a:rPr>
              <a:t>hours (</a:t>
            </a:r>
            <a:r>
              <a:rPr lang="en-US" altLang="en-US" sz="2400" dirty="0" smtClean="0">
                <a:latin typeface="Book Antiqua"/>
                <a:cs typeface="Book Antiqua"/>
              </a:rPr>
              <a:t>27.6%) </a:t>
            </a:r>
            <a:r>
              <a:rPr lang="en-US" altLang="en-US" sz="2400" dirty="0">
                <a:latin typeface="Book Antiqua"/>
                <a:cs typeface="Book Antiqua"/>
              </a:rPr>
              <a:t>for Congestion</a:t>
            </a:r>
          </a:p>
          <a:p>
            <a:pPr lvl="2">
              <a:lnSpc>
                <a:spcPct val="120000"/>
              </a:lnSpc>
              <a:buFont typeface="Arial" charset="0"/>
              <a:buChar char="•"/>
            </a:pPr>
            <a:r>
              <a:rPr lang="en-US" altLang="en-US" sz="2400" dirty="0" smtClean="0">
                <a:latin typeface="Book Antiqua"/>
                <a:cs typeface="Book Antiqua"/>
              </a:rPr>
              <a:t>349 </a:t>
            </a:r>
            <a:r>
              <a:rPr lang="en-US" altLang="en-US" sz="2400" dirty="0">
                <a:latin typeface="Book Antiqua"/>
                <a:cs typeface="Book Antiqua"/>
              </a:rPr>
              <a:t>hours </a:t>
            </a:r>
            <a:r>
              <a:rPr lang="en-US" altLang="en-US" sz="2400" dirty="0" smtClean="0">
                <a:latin typeface="Book Antiqua"/>
                <a:cs typeface="Book Antiqua"/>
              </a:rPr>
              <a:t>(20.5%) </a:t>
            </a:r>
            <a:r>
              <a:rPr lang="en-US" altLang="en-US" sz="2400" dirty="0">
                <a:latin typeface="Book Antiqua"/>
                <a:cs typeface="Book Antiqua"/>
              </a:rPr>
              <a:t>for </a:t>
            </a:r>
            <a:r>
              <a:rPr lang="en-US" altLang="en-US" sz="2400" dirty="0" smtClean="0">
                <a:latin typeface="Book Antiqua"/>
                <a:cs typeface="Book Antiqua"/>
              </a:rPr>
              <a:t>Capacity</a:t>
            </a:r>
          </a:p>
          <a:p>
            <a:pPr lvl="2">
              <a:lnSpc>
                <a:spcPct val="120000"/>
              </a:lnSpc>
              <a:buFont typeface="Arial" charset="0"/>
              <a:buChar char="•"/>
            </a:pPr>
            <a:endParaRPr lang="en-US" altLang="en-US" sz="2400" dirty="0" smtClean="0">
              <a:latin typeface="Book Antiqua"/>
              <a:cs typeface="Book Antiqua"/>
            </a:endParaRP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altLang="en-US" sz="2600" dirty="0" smtClean="0">
                <a:latin typeface="Book Antiqua"/>
                <a:cs typeface="Book Antiqua"/>
              </a:rPr>
              <a:t>117 </a:t>
            </a:r>
            <a:r>
              <a:rPr lang="en-US" altLang="en-US" sz="2600" b="0" dirty="0" smtClean="0">
                <a:latin typeface="Book Antiqua"/>
                <a:cs typeface="Book Antiqua"/>
              </a:rPr>
              <a:t> hours were successfully bought back though </a:t>
            </a:r>
            <a:r>
              <a:rPr lang="en-US" altLang="en-US" sz="2400" b="0" dirty="0" smtClean="0">
                <a:latin typeface="Book Antiqua"/>
                <a:cs typeface="Book Antiqua"/>
              </a:rPr>
              <a:t>ONOPTOUT</a:t>
            </a:r>
            <a:endParaRPr lang="en-US" altLang="en-US" sz="2400" dirty="0" smtClean="0">
              <a:latin typeface="Book Antiqua"/>
              <a:cs typeface="Book Antiqua"/>
            </a:endParaRPr>
          </a:p>
          <a:p>
            <a:pPr lvl="2">
              <a:lnSpc>
                <a:spcPct val="120000"/>
              </a:lnSpc>
              <a:buFont typeface="Arial" charset="0"/>
              <a:buChar char="•"/>
            </a:pPr>
            <a:endParaRPr lang="en-US" altLang="en-US" sz="2000" dirty="0">
              <a:latin typeface="Book Antiqua"/>
              <a:cs typeface="Book Antiqu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>
                <a:latin typeface="Book Antiqua"/>
                <a:cs typeface="Book Antiqua"/>
              </a:rPr>
              <a:t>RUC Type Unit Hours by Month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/>
              <a:t> </a:t>
            </a:r>
          </a:p>
        </p:txBody>
      </p:sp>
      <p:sp>
        <p:nvSpPr>
          <p:cNvPr id="7172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January </a:t>
            </a:r>
            <a:r>
              <a:rPr lang="en-US" altLang="en-US" dirty="0" smtClean="0"/>
              <a:t>29, 2015</a:t>
            </a:r>
            <a:endParaRPr lang="en-US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762000"/>
            <a:ext cx="7960117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4267200" y="1371600"/>
            <a:ext cx="0" cy="4419600"/>
          </a:xfrm>
          <a:prstGeom prst="line">
            <a:avLst/>
          </a:prstGeom>
          <a:ln w="12700" cmpd="sng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38400" y="1981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10200" y="1981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16910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>
                <a:latin typeface="Book Antiqua"/>
                <a:cs typeface="Book Antiqua"/>
              </a:rPr>
              <a:t>RUC Committed Resources Dispatched for Capacity</a:t>
            </a:r>
            <a:endParaRPr lang="en-US" altLang="en-US" sz="1400" b="1" dirty="0" smtClean="0">
              <a:latin typeface="Book Antiqua"/>
              <a:cs typeface="Book Antiqua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8305800" cy="4800600"/>
          </a:xfrm>
        </p:spPr>
        <p:txBody>
          <a:bodyPr/>
          <a:lstStyle/>
          <a:p>
            <a:pPr>
              <a:defRPr/>
            </a:pPr>
            <a:endParaRPr lang="en-US" sz="1800" dirty="0" smtClean="0">
              <a:latin typeface="Book Antiqua"/>
              <a:cs typeface="Book Antiqua"/>
            </a:endParaRPr>
          </a:p>
          <a:p>
            <a:pPr>
              <a:defRPr/>
            </a:pPr>
            <a:r>
              <a:rPr lang="en-US" sz="2400" dirty="0" smtClean="0">
                <a:latin typeface="Book Antiqua"/>
                <a:cs typeface="Book Antiqua"/>
              </a:rPr>
              <a:t>114 </a:t>
            </a:r>
            <a:r>
              <a:rPr lang="en-US" sz="2400" dirty="0">
                <a:latin typeface="Book Antiqua"/>
                <a:cs typeface="Book Antiqua"/>
              </a:rPr>
              <a:t>hours </a:t>
            </a:r>
            <a:r>
              <a:rPr lang="en-US" sz="2400" b="0" dirty="0" smtClean="0">
                <a:latin typeface="Book Antiqua"/>
                <a:cs typeface="Book Antiqua"/>
              </a:rPr>
              <a:t>(</a:t>
            </a:r>
            <a:r>
              <a:rPr lang="en-US" sz="2400" b="0" dirty="0">
                <a:latin typeface="Book Antiqua"/>
                <a:cs typeface="Book Antiqua"/>
              </a:rPr>
              <a:t>6</a:t>
            </a:r>
            <a:r>
              <a:rPr lang="en-US" sz="2400" b="0" dirty="0" smtClean="0">
                <a:latin typeface="Book Antiqua"/>
                <a:cs typeface="Book Antiqua"/>
              </a:rPr>
              <a:t>.8%) </a:t>
            </a:r>
            <a:r>
              <a:rPr lang="en-US" sz="2400" b="0" dirty="0">
                <a:latin typeface="Book Antiqua"/>
                <a:cs typeface="Book Antiqua"/>
              </a:rPr>
              <a:t>were dispatched above LSL for capacity </a:t>
            </a:r>
            <a:r>
              <a:rPr lang="en-US" sz="2400" b="0" dirty="0" smtClean="0">
                <a:latin typeface="Book Antiqua"/>
                <a:cs typeface="Book Antiqua"/>
              </a:rPr>
              <a:t>out </a:t>
            </a:r>
            <a:r>
              <a:rPr lang="en-US" sz="2400" b="0" dirty="0">
                <a:latin typeface="Book Antiqua"/>
                <a:cs typeface="Book Antiqua"/>
              </a:rPr>
              <a:t>of 1,667 Effective RUC Unit </a:t>
            </a:r>
            <a:r>
              <a:rPr lang="en-US" sz="2400" b="0" dirty="0" smtClean="0">
                <a:latin typeface="Book Antiqua"/>
                <a:cs typeface="Book Antiqua"/>
              </a:rPr>
              <a:t>Hours</a:t>
            </a:r>
          </a:p>
          <a:p>
            <a:pPr>
              <a:defRPr/>
            </a:pPr>
            <a:endParaRPr lang="en-US" sz="1100" b="0" dirty="0">
              <a:latin typeface="Book Antiqua"/>
              <a:cs typeface="Book Antiqua"/>
            </a:endParaRPr>
          </a:p>
          <a:p>
            <a:pPr lvl="1">
              <a:buFont typeface="Arial" pitchFamily="34" charset="0"/>
              <a:buChar char="•"/>
              <a:defRPr/>
            </a:pPr>
            <a:endParaRPr lang="en-US" sz="1200" dirty="0" smtClean="0">
              <a:latin typeface="Book Antiqua"/>
              <a:cs typeface="Book Antiqua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b="1" dirty="0" smtClean="0">
                <a:latin typeface="Book Antiqua"/>
                <a:cs typeface="Book Antiqua"/>
              </a:rPr>
              <a:t>Only 1 five minute SCED interval </a:t>
            </a:r>
            <a:r>
              <a:rPr lang="en-US" dirty="0" smtClean="0">
                <a:latin typeface="Book Antiqua"/>
                <a:cs typeface="Book Antiqua"/>
              </a:rPr>
              <a:t>out of 114 </a:t>
            </a:r>
            <a:r>
              <a:rPr lang="en-US" dirty="0" err="1" smtClean="0">
                <a:latin typeface="Book Antiqua"/>
                <a:cs typeface="Book Antiqua"/>
              </a:rPr>
              <a:t>hrs</a:t>
            </a:r>
            <a:r>
              <a:rPr lang="en-US" dirty="0" smtClean="0">
                <a:latin typeface="Book Antiqua"/>
                <a:cs typeface="Book Antiqua"/>
              </a:rPr>
              <a:t> was  dispatched at a price above the RUC offer floor</a:t>
            </a:r>
          </a:p>
          <a:p>
            <a:pPr lvl="2">
              <a:buFont typeface="Arial" pitchFamily="34" charset="0"/>
              <a:buChar char="•"/>
              <a:defRPr/>
            </a:pPr>
            <a:endParaRPr lang="en-US" sz="100" dirty="0" smtClean="0">
              <a:latin typeface="Book Antiqua"/>
              <a:cs typeface="Book Antiqua"/>
            </a:endParaRP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latin typeface="Book Antiqua"/>
                <a:cs typeface="Book Antiqua"/>
              </a:rPr>
              <a:t>112hrs were dispatched for capacity due to incorrect EOC</a:t>
            </a:r>
          </a:p>
          <a:p>
            <a:pPr lvl="2">
              <a:buFont typeface="Arial" pitchFamily="34" charset="0"/>
              <a:buChar char="•"/>
              <a:defRPr/>
            </a:pPr>
            <a:endParaRPr lang="en-US" sz="400" dirty="0">
              <a:latin typeface="Book Antiqua"/>
              <a:cs typeface="Book Antiqua"/>
            </a:endParaRP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latin typeface="Book Antiqua"/>
                <a:cs typeface="Book Antiqua"/>
              </a:rPr>
              <a:t>2hrs were </a:t>
            </a:r>
            <a:r>
              <a:rPr lang="en-US" dirty="0">
                <a:latin typeface="Book Antiqua"/>
                <a:cs typeface="Book Antiqua"/>
              </a:rPr>
              <a:t>dispatched for capacity due </a:t>
            </a:r>
            <a:r>
              <a:rPr lang="en-US" dirty="0" smtClean="0">
                <a:latin typeface="Book Antiqua"/>
                <a:cs typeface="Book Antiqua"/>
              </a:rPr>
              <a:t>to mitigation of EOC</a:t>
            </a:r>
          </a:p>
          <a:p>
            <a:pPr lvl="2">
              <a:buFont typeface="Arial" pitchFamily="34" charset="0"/>
              <a:buChar char="•"/>
              <a:defRPr/>
            </a:pPr>
            <a:endParaRPr lang="en-US" dirty="0" smtClean="0">
              <a:latin typeface="Book Antiqua"/>
              <a:cs typeface="Book Antiqua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sz="1200" dirty="0" smtClean="0">
              <a:latin typeface="Book Antiqua"/>
              <a:cs typeface="Book Antiqu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b="0" dirty="0">
                <a:latin typeface="Book Antiqua"/>
                <a:cs typeface="Book Antiqua"/>
              </a:rPr>
              <a:t>Considering all RUC commitments, the </a:t>
            </a:r>
            <a:r>
              <a:rPr lang="en-US" sz="2000" b="0" dirty="0" smtClean="0">
                <a:latin typeface="Book Antiqua"/>
                <a:cs typeface="Book Antiqua"/>
              </a:rPr>
              <a:t>average Base Point was not much higher than the average LSL</a:t>
            </a:r>
            <a:endParaRPr lang="en-US" sz="2000" b="0" dirty="0">
              <a:latin typeface="Book Antiqua"/>
              <a:cs typeface="Book Antiqua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dirty="0" smtClean="0">
              <a:latin typeface="Book Antiqua"/>
              <a:cs typeface="Book Antiqua"/>
            </a:endParaRPr>
          </a:p>
          <a:p>
            <a:pPr marL="0" indent="0">
              <a:buNone/>
              <a:defRPr/>
            </a:pPr>
            <a:r>
              <a:rPr lang="en-US" sz="1100" b="0" dirty="0" smtClean="0">
                <a:latin typeface="Book Antiqua"/>
                <a:cs typeface="Book Antiqua"/>
              </a:rPr>
              <a:t>Note: Difference </a:t>
            </a:r>
            <a:r>
              <a:rPr lang="en-US" sz="1100" b="0" dirty="0">
                <a:latin typeface="Book Antiqua"/>
                <a:cs typeface="Book Antiqua"/>
              </a:rPr>
              <a:t>between 1,667 and the 1,698 is a result of Resources starting up, shutting down, still being Off-Line for some portion of the RUC committed hours, or Resources not following RUC instructions</a:t>
            </a:r>
            <a:endParaRPr lang="en-US" b="0" dirty="0">
              <a:latin typeface="Book Antiqua"/>
              <a:cs typeface="Book Antiqua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latin typeface="Book Antiqua"/>
                <a:cs typeface="Book Antiqua"/>
              </a:rPr>
              <a:t> </a:t>
            </a:r>
          </a:p>
        </p:txBody>
      </p:sp>
      <p:sp>
        <p:nvSpPr>
          <p:cNvPr id="6149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latin typeface="Book Antiqua"/>
                <a:cs typeface="Book Antiqua"/>
              </a:rPr>
              <a:t>January 29, 2015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>
                <a:latin typeface="Book Antiqua"/>
                <a:cs typeface="Book Antiqua"/>
              </a:rPr>
              <a:t>Energy Offer Curve </a:t>
            </a:r>
            <a:r>
              <a:rPr lang="en-US" altLang="en-US" sz="2400" b="1" dirty="0" smtClean="0">
                <a:latin typeface="Book Antiqua"/>
                <a:cs typeface="Book Antiqua"/>
              </a:rPr>
              <a:t>Compliance</a:t>
            </a:r>
            <a:endParaRPr lang="en-US" sz="2400" b="1" dirty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82000" cy="5105400"/>
          </a:xfrm>
        </p:spPr>
        <p:txBody>
          <a:bodyPr/>
          <a:lstStyle/>
          <a:p>
            <a:pPr marL="0" lvl="1" indent="0">
              <a:buNone/>
            </a:pPr>
            <a:r>
              <a:rPr lang="en-US" altLang="en-US" sz="2000" dirty="0" smtClean="0">
                <a:latin typeface="Book Antiqua"/>
                <a:cs typeface="Book Antiqua"/>
              </a:rPr>
              <a:t>1,667 </a:t>
            </a:r>
            <a:r>
              <a:rPr lang="en-US" altLang="en-US" sz="2000" dirty="0">
                <a:latin typeface="Book Antiqua"/>
                <a:cs typeface="Book Antiqua"/>
              </a:rPr>
              <a:t>Instructed Effective RUC Unit Hours were required to have an Energy Offer Curve priced above the floor </a:t>
            </a:r>
            <a:r>
              <a:rPr lang="en-US" altLang="en-US" sz="2000" dirty="0" smtClean="0">
                <a:latin typeface="Book Antiqua"/>
                <a:cs typeface="Book Antiqua"/>
              </a:rPr>
              <a:t>from LSL to HSL</a:t>
            </a:r>
          </a:p>
          <a:p>
            <a:pPr marL="0" lvl="1" indent="0">
              <a:buNone/>
            </a:pPr>
            <a:endParaRPr lang="en-US" altLang="en-US" sz="400" dirty="0">
              <a:latin typeface="Book Antiqua"/>
              <a:cs typeface="Book Antiqua"/>
            </a:endParaRPr>
          </a:p>
          <a:p>
            <a:pPr lvl="1">
              <a:buFont typeface="Arial" charset="0"/>
              <a:buChar char="•"/>
            </a:pPr>
            <a:r>
              <a:rPr lang="en-US" altLang="en-US" sz="1800" dirty="0">
                <a:latin typeface="Book Antiqua"/>
                <a:cs typeface="Book Antiqua"/>
              </a:rPr>
              <a:t>1,471 hours (88.2%) properly priced above LSL</a:t>
            </a:r>
          </a:p>
          <a:p>
            <a:pPr lvl="1">
              <a:buFont typeface="Arial" charset="0"/>
              <a:buChar char="•"/>
            </a:pPr>
            <a:r>
              <a:rPr lang="en-US" altLang="en-US" sz="1800" dirty="0">
                <a:latin typeface="Book Antiqua"/>
                <a:cs typeface="Book Antiqua"/>
              </a:rPr>
              <a:t>23 hours (1.4%) incorrectly priced above LSL with less than one hour notice to update</a:t>
            </a:r>
          </a:p>
          <a:p>
            <a:pPr lvl="1">
              <a:buFont typeface="Arial" charset="0"/>
              <a:buChar char="•"/>
            </a:pPr>
            <a:r>
              <a:rPr lang="en-US" altLang="en-US" sz="1800" b="1" dirty="0">
                <a:latin typeface="Book Antiqua"/>
                <a:cs typeface="Book Antiqua"/>
              </a:rPr>
              <a:t>174 hours (10.4%) incorrectly priced </a:t>
            </a:r>
            <a:r>
              <a:rPr lang="en-US" altLang="en-US" sz="1800" dirty="0">
                <a:latin typeface="Book Antiqua"/>
                <a:cs typeface="Book Antiqua"/>
              </a:rPr>
              <a:t>above </a:t>
            </a:r>
            <a:r>
              <a:rPr lang="en-US" altLang="en-US" sz="1800" dirty="0" smtClean="0">
                <a:latin typeface="Book Antiqua"/>
                <a:cs typeface="Book Antiqua"/>
              </a:rPr>
              <a:t>LSL in SCED with </a:t>
            </a:r>
            <a:r>
              <a:rPr lang="en-US" altLang="en-US" sz="1800" dirty="0">
                <a:latin typeface="Book Antiqua"/>
                <a:cs typeface="Book Antiqua"/>
              </a:rPr>
              <a:t>more than one hour notice to update</a:t>
            </a:r>
          </a:p>
          <a:p>
            <a:pPr lvl="2">
              <a:defRPr/>
            </a:pPr>
            <a:r>
              <a:rPr lang="en-US" sz="1600" dirty="0" smtClean="0">
                <a:latin typeface="Book Antiqua"/>
                <a:cs typeface="Book Antiqua"/>
              </a:rPr>
              <a:t>Majority of the 174 hours were due to differences between LSL in COP and LSL via telemetry</a:t>
            </a:r>
          </a:p>
          <a:p>
            <a:pPr lvl="2">
              <a:defRPr/>
            </a:pPr>
            <a:r>
              <a:rPr lang="en-US" sz="1600" b="1" dirty="0" smtClean="0">
                <a:latin typeface="Book Antiqua"/>
                <a:cs typeface="Book Antiqua"/>
              </a:rPr>
              <a:t>75 of the 174 hours (4.5%) </a:t>
            </a:r>
            <a:r>
              <a:rPr lang="en-US" sz="1600" dirty="0" smtClean="0">
                <a:latin typeface="Book Antiqua"/>
                <a:cs typeface="Book Antiqua"/>
              </a:rPr>
              <a:t>had submitted EOCs below the RUC offer floor</a:t>
            </a:r>
          </a:p>
          <a:p>
            <a:pPr>
              <a:defRPr/>
            </a:pPr>
            <a:endParaRPr lang="en-US" altLang="en-US" sz="2000" b="0" dirty="0" smtClean="0">
              <a:latin typeface="Book Antiqua"/>
              <a:cs typeface="Book Antiqua"/>
            </a:endParaRPr>
          </a:p>
          <a:p>
            <a:pPr>
              <a:defRPr/>
            </a:pPr>
            <a:endParaRPr lang="en-US" altLang="en-US" sz="2000" b="0" dirty="0" smtClean="0">
              <a:latin typeface="Book Antiqua"/>
              <a:cs typeface="Book Antiqua"/>
            </a:endParaRPr>
          </a:p>
          <a:p>
            <a:pPr marL="0" indent="0">
              <a:buNone/>
              <a:defRPr/>
            </a:pPr>
            <a:r>
              <a:rPr lang="en-US" altLang="en-US" sz="2000" b="0" dirty="0" smtClean="0">
                <a:latin typeface="Book Antiqua"/>
                <a:cs typeface="Book Antiqua"/>
              </a:rPr>
              <a:t>With NPRR626, EOC will be automatically floored at RUC offer floor</a:t>
            </a:r>
            <a:endParaRPr lang="en-US" altLang="en-US" sz="2000" b="0" dirty="0">
              <a:latin typeface="Book Antiqua"/>
              <a:cs typeface="Book Antiqua"/>
            </a:endParaRPr>
          </a:p>
          <a:p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Book Antiqua"/>
                <a:cs typeface="Book Antiqua"/>
              </a:rPr>
              <a:t> 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Book Antiqua"/>
                <a:cs typeface="Book Antiqua"/>
              </a:rPr>
              <a:t>January 29, 2015</a:t>
            </a:r>
            <a:endParaRPr lang="en-US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488953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>
                <a:latin typeface="Book Antiqua"/>
                <a:cs typeface="Book Antiqua"/>
              </a:rPr>
              <a:t>Estimated PNM Impact of RUC Committed Resources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13316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January 29, 2015</a:t>
            </a:r>
          </a:p>
        </p:txBody>
      </p:sp>
      <p:sp>
        <p:nvSpPr>
          <p:cNvPr id="13379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8382000" cy="4724400"/>
          </a:xfrm>
        </p:spPr>
        <p:txBody>
          <a:bodyPr/>
          <a:lstStyle/>
          <a:p>
            <a:pPr marL="342900" lvl="1" indent="-342900">
              <a:spcBef>
                <a:spcPts val="228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Book Antiqua"/>
                <a:cs typeface="Book Antiqua"/>
              </a:rPr>
              <a:t>The impact of 0-LSL based on NPRR 626 is about $4k increase in PNM.</a:t>
            </a:r>
          </a:p>
          <a:p>
            <a:pPr marL="342900" lvl="1" indent="-342900">
              <a:spcBef>
                <a:spcPts val="228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Book Antiqua"/>
                <a:cs typeface="Book Antiqua"/>
              </a:rPr>
              <a:t>Nearly $2k of </a:t>
            </a:r>
            <a:r>
              <a:rPr lang="en-US" altLang="en-US" sz="2000" dirty="0">
                <a:latin typeface="Book Antiqua"/>
                <a:cs typeface="Book Antiqua"/>
              </a:rPr>
              <a:t>the $4k increase in PNM </a:t>
            </a:r>
            <a:r>
              <a:rPr lang="en-US" altLang="en-US" sz="2000" dirty="0" smtClean="0">
                <a:latin typeface="Book Antiqua"/>
                <a:cs typeface="Book Antiqua"/>
              </a:rPr>
              <a:t>was from 1/6 and 3/3</a:t>
            </a:r>
          </a:p>
          <a:p>
            <a:pPr marL="342900" lvl="1" indent="-342900">
              <a:spcBef>
                <a:spcPts val="2280"/>
              </a:spcBef>
              <a:buFont typeface="Arial" charset="0"/>
              <a:buChar char="•"/>
            </a:pPr>
            <a:r>
              <a:rPr lang="en-US" altLang="en-US" sz="2000" dirty="0">
                <a:latin typeface="Book Antiqua"/>
                <a:cs typeface="Book Antiqua"/>
              </a:rPr>
              <a:t>Applying RUC offer floor of $1500/</a:t>
            </a:r>
            <a:r>
              <a:rPr lang="en-US" altLang="en-US" sz="2000" dirty="0" err="1">
                <a:latin typeface="Book Antiqua"/>
                <a:cs typeface="Book Antiqua"/>
              </a:rPr>
              <a:t>MWh</a:t>
            </a:r>
            <a:r>
              <a:rPr lang="en-US" altLang="en-US" sz="2000" dirty="0">
                <a:latin typeface="Book Antiqua"/>
                <a:cs typeface="Book Antiqua"/>
              </a:rPr>
              <a:t>, removing offer floors for AS and </a:t>
            </a:r>
            <a:r>
              <a:rPr lang="en-US" altLang="en-US" sz="2000" dirty="0" smtClean="0">
                <a:latin typeface="Book Antiqua"/>
                <a:cs typeface="Book Antiqua"/>
              </a:rPr>
              <a:t>not releasing </a:t>
            </a:r>
            <a:r>
              <a:rPr lang="en-US" altLang="en-US" sz="2000" dirty="0">
                <a:latin typeface="Book Antiqua"/>
                <a:cs typeface="Book Antiqua"/>
              </a:rPr>
              <a:t>HASL </a:t>
            </a:r>
            <a:r>
              <a:rPr lang="en-US" altLang="en-US" sz="2000" dirty="0" smtClean="0">
                <a:latin typeface="Book Antiqua"/>
                <a:cs typeface="Book Antiqua"/>
              </a:rPr>
              <a:t>showed </a:t>
            </a:r>
            <a:r>
              <a:rPr lang="en-US" altLang="en-US" sz="2000" dirty="0">
                <a:latin typeface="Book Antiqua"/>
                <a:cs typeface="Book Antiqua"/>
              </a:rPr>
              <a:t>that the impact </a:t>
            </a:r>
            <a:r>
              <a:rPr lang="en-US" altLang="en-US" sz="2000" dirty="0" smtClean="0">
                <a:latin typeface="Book Antiqua"/>
                <a:cs typeface="Book Antiqua"/>
              </a:rPr>
              <a:t>reduced to approximately $1500 </a:t>
            </a:r>
            <a:r>
              <a:rPr lang="en-US" altLang="en-US" sz="2000" dirty="0">
                <a:latin typeface="Book Antiqua"/>
                <a:cs typeface="Book Antiqua"/>
              </a:rPr>
              <a:t>for these days</a:t>
            </a:r>
            <a:r>
              <a:rPr lang="en-US" altLang="en-US" sz="2000" dirty="0" smtClean="0">
                <a:latin typeface="Book Antiqua"/>
                <a:cs typeface="Book Antiqua"/>
              </a:rPr>
              <a:t>.</a:t>
            </a:r>
          </a:p>
          <a:p>
            <a:pPr marL="342900" lvl="1" indent="-342900">
              <a:spcBef>
                <a:spcPts val="228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Book Antiqua"/>
                <a:cs typeface="Book Antiqua"/>
              </a:rPr>
              <a:t>Applying RUC offer floor of $1500/</a:t>
            </a:r>
            <a:r>
              <a:rPr lang="en-US" altLang="en-US" sz="2000" dirty="0" err="1" smtClean="0">
                <a:latin typeface="Book Antiqua"/>
                <a:cs typeface="Book Antiqua"/>
              </a:rPr>
              <a:t>MWh</a:t>
            </a:r>
            <a:r>
              <a:rPr lang="en-US" altLang="en-US" sz="2000" dirty="0" smtClean="0">
                <a:latin typeface="Book Antiqua"/>
                <a:cs typeface="Book Antiqua"/>
              </a:rPr>
              <a:t>, removing offer floors for AS and implementing HASL </a:t>
            </a:r>
            <a:r>
              <a:rPr lang="en-US" altLang="en-US" sz="2000" dirty="0">
                <a:latin typeface="Book Antiqua"/>
                <a:cs typeface="Book Antiqua"/>
              </a:rPr>
              <a:t>release showed that </a:t>
            </a:r>
            <a:r>
              <a:rPr lang="en-US" altLang="en-US" sz="2000" dirty="0" smtClean="0">
                <a:latin typeface="Book Antiqua"/>
                <a:cs typeface="Book Antiqua"/>
              </a:rPr>
              <a:t>the </a:t>
            </a:r>
            <a:r>
              <a:rPr lang="en-US" altLang="en-US" sz="2000" b="1" dirty="0" smtClean="0">
                <a:latin typeface="Book Antiqua"/>
                <a:cs typeface="Book Antiqua"/>
              </a:rPr>
              <a:t>impact on energy prices is minimal</a:t>
            </a:r>
            <a:r>
              <a:rPr lang="en-US" altLang="en-US" sz="2000" dirty="0" smtClean="0">
                <a:latin typeface="Book Antiqua"/>
                <a:cs typeface="Book Antiqua"/>
              </a:rPr>
              <a:t> (approximately $20) for these days. It could be expected that the impact of the remaining 363 days would be similar.</a:t>
            </a:r>
          </a:p>
          <a:p>
            <a:pPr marL="342900" lvl="1" indent="-342900">
              <a:spcBef>
                <a:spcPts val="228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Book Antiqua"/>
                <a:cs typeface="Book Antiqua"/>
              </a:rPr>
              <a:t>Effects on RUC HSL on ORDC adder was not included in this analysis</a:t>
            </a:r>
          </a:p>
          <a:p>
            <a:pPr marL="342900" lvl="1" indent="-342900">
              <a:buFont typeface="Arial" charset="0"/>
              <a:buChar char="•"/>
            </a:pPr>
            <a:endParaRPr lang="en-US" altLang="en-US" sz="2200" b="1" dirty="0" smtClean="0">
              <a:solidFill>
                <a:srgbClr val="FF0000"/>
              </a:solidFill>
              <a:latin typeface="Book Antiqua"/>
              <a:cs typeface="Book Antiqu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>
                <a:latin typeface="Book Antiqua"/>
                <a:cs typeface="Book Antiqua"/>
              </a:rPr>
              <a:t>Conclusion</a:t>
            </a:r>
            <a:endParaRPr lang="en-US" altLang="en-US" b="1" dirty="0" smtClean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altLang="en-US" dirty="0" smtClean="0">
              <a:latin typeface="Book Antiqua"/>
              <a:cs typeface="Book Antiqua"/>
            </a:endParaRPr>
          </a:p>
          <a:p>
            <a:pPr>
              <a:defRPr/>
            </a:pPr>
            <a:r>
              <a:rPr lang="en-US" altLang="en-US" dirty="0" smtClean="0">
                <a:latin typeface="Book Antiqua"/>
                <a:cs typeface="Book Antiqua"/>
              </a:rPr>
              <a:t>1,698 </a:t>
            </a:r>
            <a:r>
              <a:rPr lang="en-US" altLang="en-US" dirty="0">
                <a:latin typeface="Book Antiqua"/>
                <a:cs typeface="Book Antiqua"/>
              </a:rPr>
              <a:t>Instructed Effective </a:t>
            </a:r>
            <a:r>
              <a:rPr lang="en-US" altLang="en-US" dirty="0" smtClean="0">
                <a:latin typeface="Book Antiqua"/>
                <a:cs typeface="Book Antiqua"/>
              </a:rPr>
              <a:t>RUC Hours </a:t>
            </a:r>
          </a:p>
          <a:p>
            <a:pPr lvl="1">
              <a:defRPr/>
            </a:pPr>
            <a:r>
              <a:rPr lang="en-US" dirty="0" smtClean="0">
                <a:latin typeface="Book Antiqua"/>
                <a:cs typeface="Book Antiqua"/>
              </a:rPr>
              <a:t>52% </a:t>
            </a:r>
            <a:r>
              <a:rPr lang="en-US" dirty="0">
                <a:latin typeface="Book Antiqua"/>
                <a:cs typeface="Book Antiqua"/>
              </a:rPr>
              <a:t>of hours are for Voltage/Reactive Support</a:t>
            </a:r>
          </a:p>
          <a:p>
            <a:pPr marL="457200" lvl="1" indent="0">
              <a:buFontTx/>
              <a:buNone/>
              <a:defRPr/>
            </a:pPr>
            <a:endParaRPr lang="en-US" dirty="0" smtClean="0">
              <a:latin typeface="Book Antiqua"/>
              <a:cs typeface="Book Antiqua"/>
            </a:endParaRPr>
          </a:p>
          <a:p>
            <a:pPr marL="457200" lvl="1" indent="0">
              <a:buFontTx/>
              <a:buNone/>
              <a:defRPr/>
            </a:pPr>
            <a:endParaRPr lang="en-US" sz="500" dirty="0" smtClean="0">
              <a:latin typeface="Book Antiqua"/>
              <a:cs typeface="Book Antiqua"/>
            </a:endParaRPr>
          </a:p>
          <a:p>
            <a:pPr>
              <a:defRPr/>
            </a:pPr>
            <a:r>
              <a:rPr lang="en-US" dirty="0" smtClean="0">
                <a:latin typeface="Book Antiqua"/>
                <a:cs typeface="Book Antiqua"/>
              </a:rPr>
              <a:t>EOC </a:t>
            </a:r>
            <a:r>
              <a:rPr lang="en-US" dirty="0">
                <a:latin typeface="Book Antiqua"/>
                <a:cs typeface="Book Antiqua"/>
              </a:rPr>
              <a:t>non-compliance </a:t>
            </a:r>
            <a:r>
              <a:rPr lang="en-US" b="0" dirty="0">
                <a:latin typeface="Book Antiqua"/>
                <a:cs typeface="Book Antiqua"/>
              </a:rPr>
              <a:t>was only </a:t>
            </a:r>
            <a:r>
              <a:rPr lang="en-US" dirty="0" smtClean="0">
                <a:latin typeface="Book Antiqua"/>
                <a:cs typeface="Book Antiqua"/>
              </a:rPr>
              <a:t>4.5%</a:t>
            </a:r>
            <a:r>
              <a:rPr lang="en-US" b="0" dirty="0" smtClean="0">
                <a:latin typeface="Book Antiqua"/>
                <a:cs typeface="Book Antiqua"/>
              </a:rPr>
              <a:t> </a:t>
            </a:r>
            <a:r>
              <a:rPr lang="en-US" b="0" dirty="0">
                <a:latin typeface="Book Antiqua"/>
                <a:cs typeface="Book Antiqua"/>
              </a:rPr>
              <a:t>(75 out of </a:t>
            </a:r>
            <a:r>
              <a:rPr lang="en-US" b="0" dirty="0" smtClean="0">
                <a:latin typeface="Book Antiqua"/>
                <a:cs typeface="Book Antiqua"/>
              </a:rPr>
              <a:t>1,667 </a:t>
            </a:r>
            <a:r>
              <a:rPr lang="en-US" b="0" dirty="0">
                <a:latin typeface="Book Antiqua"/>
                <a:cs typeface="Book Antiqua"/>
              </a:rPr>
              <a:t>hours) </a:t>
            </a:r>
          </a:p>
          <a:p>
            <a:pPr lvl="1">
              <a:defRPr/>
            </a:pPr>
            <a:r>
              <a:rPr lang="en-US" dirty="0" smtClean="0">
                <a:latin typeface="Book Antiqua"/>
                <a:cs typeface="Book Antiqua"/>
              </a:rPr>
              <a:t>After implementation of NPRR 626, EOC will be automatically floored at $1,500</a:t>
            </a:r>
            <a:endParaRPr lang="en-US" b="0" dirty="0" smtClean="0">
              <a:latin typeface="Book Antiqua"/>
              <a:cs typeface="Book Antiqua"/>
            </a:endParaRPr>
          </a:p>
          <a:p>
            <a:pPr>
              <a:defRPr/>
            </a:pPr>
            <a:endParaRPr lang="en-US" b="0" dirty="0" smtClean="0">
              <a:latin typeface="Book Antiqua"/>
              <a:cs typeface="Book Antiqua"/>
            </a:endParaRPr>
          </a:p>
          <a:p>
            <a:pPr>
              <a:defRPr/>
            </a:pPr>
            <a:endParaRPr lang="en-US" sz="500" b="0" dirty="0" smtClean="0">
              <a:latin typeface="Book Antiqua"/>
              <a:cs typeface="Book Antiqua"/>
            </a:endParaRP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Book Antiqua"/>
                <a:cs typeface="Book Antiqua"/>
              </a:rPr>
              <a:t>Impact of 0-LSL on energy prices is minimal </a:t>
            </a:r>
            <a:r>
              <a:rPr lang="en-US" b="0" dirty="0" smtClean="0">
                <a:solidFill>
                  <a:srgbClr val="000000"/>
                </a:solidFill>
                <a:latin typeface="Book Antiqua"/>
                <a:cs typeface="Book Antiqua"/>
              </a:rPr>
              <a:t>after applying recent operational and market </a:t>
            </a:r>
            <a:r>
              <a:rPr lang="en-US" b="0" dirty="0">
                <a:solidFill>
                  <a:srgbClr val="000000"/>
                </a:solidFill>
                <a:latin typeface="Book Antiqua"/>
                <a:cs typeface="Book Antiqua"/>
              </a:rPr>
              <a:t>design </a:t>
            </a:r>
            <a:r>
              <a:rPr lang="en-US" b="0" dirty="0" smtClean="0">
                <a:solidFill>
                  <a:srgbClr val="000000"/>
                </a:solidFill>
                <a:latin typeface="Book Antiqua"/>
                <a:cs typeface="Book Antiqua"/>
              </a:rPr>
              <a:t>changes. Impact </a:t>
            </a:r>
            <a:r>
              <a:rPr lang="en-US" b="0" dirty="0">
                <a:solidFill>
                  <a:srgbClr val="000000"/>
                </a:solidFill>
                <a:latin typeface="Book Antiqua"/>
                <a:cs typeface="Book Antiqua"/>
              </a:rPr>
              <a:t>on ORDC is not </a:t>
            </a:r>
            <a:r>
              <a:rPr lang="en-US" b="0" dirty="0" smtClean="0">
                <a:solidFill>
                  <a:srgbClr val="000000"/>
                </a:solidFill>
                <a:latin typeface="Book Antiqua"/>
                <a:cs typeface="Book Antiqua"/>
              </a:rPr>
              <a:t>accounted</a:t>
            </a:r>
            <a:r>
              <a:rPr lang="en-US" b="0" dirty="0">
                <a:solidFill>
                  <a:srgbClr val="000000"/>
                </a:solidFill>
                <a:latin typeface="Book Antiqua"/>
                <a:cs typeface="Book Antiqua"/>
              </a:rPr>
              <a:t> in this analysis</a:t>
            </a:r>
            <a:r>
              <a:rPr lang="en-US" b="0" dirty="0" smtClean="0">
                <a:solidFill>
                  <a:srgbClr val="000000"/>
                </a:solidFill>
                <a:latin typeface="Book Antiqua"/>
                <a:cs typeface="Book Antiqua"/>
              </a:rPr>
              <a:t>. </a:t>
            </a:r>
            <a:endParaRPr lang="en-US" b="0" dirty="0">
              <a:solidFill>
                <a:srgbClr val="000000"/>
              </a:solidFill>
              <a:latin typeface="Book Antiqua"/>
              <a:cs typeface="Book Antiqua"/>
            </a:endParaRPr>
          </a:p>
          <a:p>
            <a:pPr marL="457200" lvl="1" indent="0">
              <a:buFontTx/>
              <a:buNone/>
              <a:defRPr/>
            </a:pPr>
            <a:endParaRPr lang="en-US" dirty="0" smtClean="0">
              <a:latin typeface="Book Antiqua"/>
              <a:cs typeface="Book Antiqua"/>
            </a:endParaRPr>
          </a:p>
          <a:p>
            <a:pPr>
              <a:defRPr/>
            </a:pPr>
            <a:endParaRPr lang="en-US" dirty="0" smtClean="0">
              <a:latin typeface="Book Antiqua"/>
              <a:cs typeface="Book Antiqua"/>
            </a:endParaRPr>
          </a:p>
          <a:p>
            <a:pPr lvl="1">
              <a:defRPr/>
            </a:pP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latin typeface="Book Antiqua"/>
                <a:cs typeface="Book Antiqua"/>
              </a:rPr>
              <a:t> 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Book Antiqua"/>
                <a:cs typeface="Book Antiqua"/>
              </a:rPr>
              <a:t>January </a:t>
            </a:r>
            <a:r>
              <a:rPr lang="en-US" altLang="en-US" dirty="0" smtClean="0">
                <a:latin typeface="Book Antiqua"/>
                <a:cs typeface="Book Antiqua"/>
              </a:rPr>
              <a:t>29, 2015</a:t>
            </a:r>
            <a:endParaRPr lang="en-US" altLang="en-US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2870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28625" y="2971800"/>
            <a:ext cx="8686800" cy="685800"/>
          </a:xfrm>
        </p:spPr>
        <p:txBody>
          <a:bodyPr/>
          <a:lstStyle/>
          <a:p>
            <a:pPr algn="ctr"/>
            <a:r>
              <a:rPr lang="en-US" altLang="en-US" smtClean="0"/>
              <a:t>Appendix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January </a:t>
            </a:r>
            <a:r>
              <a:rPr lang="en-US" altLang="en-US" dirty="0" smtClean="0"/>
              <a:t>29, 2015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654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Book Antiqua"/>
                <a:cs typeface="Book Antiqua"/>
              </a:rPr>
              <a:t>Comparison of 2012, 2013 and 2014 (1 of 2)</a:t>
            </a:r>
            <a:endParaRPr lang="en-US" sz="2400" b="1" dirty="0">
              <a:latin typeface="Book Antiqua"/>
              <a:cs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January 29, 2015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838200"/>
            <a:ext cx="8686801" cy="428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06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18674</TotalTime>
  <Words>662</Words>
  <Application>Microsoft Macintosh PowerPoint</Application>
  <PresentationFormat>On-screen Show (4:3)</PresentationFormat>
  <Paragraphs>85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Annual TAC Review of the Market Impacts of Reliability Unit Commitments</vt:lpstr>
      <vt:lpstr>RUC Commitments Hours</vt:lpstr>
      <vt:lpstr>RUC Type Unit Hours by Month</vt:lpstr>
      <vt:lpstr>RUC Committed Resources Dispatched for Capacity</vt:lpstr>
      <vt:lpstr>Energy Offer Curve Compliance</vt:lpstr>
      <vt:lpstr>Estimated PNM Impact of RUC Committed Resources</vt:lpstr>
      <vt:lpstr>Conclusion</vt:lpstr>
      <vt:lpstr>Appendix</vt:lpstr>
      <vt:lpstr>Comparison of 2012, 2013 and 2014 (1 of 2)</vt:lpstr>
      <vt:lpstr>Comparison of 2012, 2013 and 2014 (2 of 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Lao Shu</dc:creator>
  <cp:lastModifiedBy>Resmi Surendran</cp:lastModifiedBy>
  <cp:revision>762</cp:revision>
  <cp:lastPrinted>2014-01-13T18:28:26Z</cp:lastPrinted>
  <dcterms:created xsi:type="dcterms:W3CDTF">2005-04-21T14:28:35Z</dcterms:created>
  <dcterms:modified xsi:type="dcterms:W3CDTF">2015-01-22T21:49:22Z</dcterms:modified>
</cp:coreProperties>
</file>