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12"/>
  </p:notesMasterIdLst>
  <p:sldIdLst>
    <p:sldId id="362" r:id="rId2"/>
    <p:sldId id="359" r:id="rId3"/>
    <p:sldId id="372" r:id="rId4"/>
    <p:sldId id="351" r:id="rId5"/>
    <p:sldId id="375" r:id="rId6"/>
    <p:sldId id="361" r:id="rId7"/>
    <p:sldId id="373" r:id="rId8"/>
    <p:sldId id="374" r:id="rId9"/>
    <p:sldId id="363" r:id="rId10"/>
    <p:sldId id="364" r:id="rId11"/>
  </p:sldIdLst>
  <p:sldSz cx="9144000" cy="6858000" type="screen4x3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4224">
          <p15:clr>
            <a:srgbClr val="A4A3A4"/>
          </p15:clr>
        </p15:guide>
        <p15:guide id="2" pos="1536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0000CC"/>
    <a:srgbClr val="000099"/>
    <a:srgbClr val="FF3300"/>
    <a:srgbClr val="FF9900"/>
    <a:srgbClr val="40949A"/>
    <a:srgbClr val="5469A2"/>
    <a:srgbClr val="294171"/>
    <a:srgbClr val="DDDDD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8FB837D-C827-4EFA-A057-4D05807E0F7C}" styleName="Themed Style 1 - Accent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0047" autoAdjust="0"/>
    <p:restoredTop sz="96187" autoAdjust="0"/>
  </p:normalViewPr>
  <p:slideViewPr>
    <p:cSldViewPr>
      <p:cViewPr varScale="1">
        <p:scale>
          <a:sx n="151" d="100"/>
          <a:sy n="151" d="100"/>
        </p:scale>
        <p:origin x="-1768" y="-112"/>
      </p:cViewPr>
      <p:guideLst>
        <p:guide orient="horz" pos="4224"/>
        <p:guide pos="1536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notesMaster" Target="notesMasters/notesMaster1.xml"/><Relationship Id="rId13" Type="http://schemas.openxmlformats.org/officeDocument/2006/relationships/printerSettings" Target="printerSettings/printerSettings1.bin"/><Relationship Id="rId14" Type="http://schemas.openxmlformats.org/officeDocument/2006/relationships/presProps" Target="presProps.xml"/><Relationship Id="rId15" Type="http://schemas.openxmlformats.org/officeDocument/2006/relationships/viewProps" Target="viewProps.xml"/><Relationship Id="rId16" Type="http://schemas.openxmlformats.org/officeDocument/2006/relationships/theme" Target="theme/theme1.xml"/><Relationship Id="rId1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475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0338" y="0"/>
            <a:ext cx="3038475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434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81100" y="696913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76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1675" y="4416425"/>
            <a:ext cx="5607050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76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29675"/>
            <a:ext cx="3038475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0338" y="8829675"/>
            <a:ext cx="3038475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pitchFamily="34" charset="0"/>
              </a:defRPr>
            </a:lvl1pPr>
          </a:lstStyle>
          <a:p>
            <a:pPr>
              <a:defRPr/>
            </a:pPr>
            <a:fld id="{93F8C738-5926-4DA2-AA19-D715D6A04BA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175992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5363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smtClean="0"/>
          </a:p>
        </p:txBody>
      </p:sp>
      <p:sp>
        <p:nvSpPr>
          <p:cNvPr id="1536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</a:pPr>
            <a:fld id="{0AA4D8F5-189F-4D7A-B412-798387B83EE9}" type="slidenum">
              <a:rPr lang="en-US" altLang="en-US" smtClean="0"/>
              <a:pPr eaLnBrk="1" hangingPunct="1">
                <a:spcBef>
                  <a:spcPct val="0"/>
                </a:spcBef>
              </a:pPr>
              <a:t>2</a:t>
            </a:fld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160813069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6387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US" altLang="en-US" smtClean="0"/>
              <a:t>RN LMP = System lambda &amp; BP&gt; LDL =&gt; Resource is moved up for capacity since there is no congestion</a:t>
            </a:r>
          </a:p>
          <a:p>
            <a:r>
              <a:rPr lang="en-US" altLang="en-US" smtClean="0"/>
              <a:t>RN LMP &gt; System lambda &amp; BP&gt; LDL =&gt; Resource can contribute to reducing congestion and hence could be moved up for transmission.</a:t>
            </a:r>
          </a:p>
          <a:p>
            <a:endParaRPr lang="en-US" altLang="en-US" smtClean="0"/>
          </a:p>
        </p:txBody>
      </p:sp>
      <p:sp>
        <p:nvSpPr>
          <p:cNvPr id="16388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</a:pPr>
            <a:fld id="{A32463A4-8A4D-44D0-95D0-17BC718CB6AD}" type="slidenum">
              <a:rPr lang="en-US" altLang="en-US" smtClean="0"/>
              <a:pPr eaLnBrk="1" hangingPunct="1">
                <a:spcBef>
                  <a:spcPct val="0"/>
                </a:spcBef>
              </a:pPr>
              <a:t>4</a:t>
            </a:fld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14450136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2.png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12" descr="logo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304800"/>
            <a:ext cx="129540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Line 14"/>
          <p:cNvSpPr>
            <a:spLocks noChangeShapeType="1"/>
          </p:cNvSpPr>
          <p:nvPr userDrawn="1"/>
        </p:nvSpPr>
        <p:spPr bwMode="auto">
          <a:xfrm>
            <a:off x="0" y="11430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43010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343150" y="3581400"/>
            <a:ext cx="6343650" cy="1143000"/>
          </a:xfrm>
        </p:spPr>
        <p:txBody>
          <a:bodyPr/>
          <a:lstStyle>
            <a:lvl1pPr marL="0" indent="0">
              <a:buFontTx/>
              <a:buNone/>
              <a:defRPr b="0">
                <a:solidFill>
                  <a:schemeClr val="tx1"/>
                </a:solidFill>
                <a:latin typeface="Arial Black" pitchFamily="34" charset="0"/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3015" name="Rectangle 7"/>
          <p:cNvSpPr>
            <a:spLocks noGrp="1" noChangeArrowheads="1"/>
          </p:cNvSpPr>
          <p:nvPr>
            <p:ph type="ctrTitle"/>
          </p:nvPr>
        </p:nvSpPr>
        <p:spPr>
          <a:xfrm>
            <a:off x="2333625" y="1905000"/>
            <a:ext cx="6477000" cy="1241425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6" name="Rectangle 10"/>
          <p:cNvSpPr>
            <a:spLocks noGrp="1" noChangeArrowheads="1"/>
          </p:cNvSpPr>
          <p:nvPr>
            <p:ph type="dt" sz="half" idx="10"/>
          </p:nvPr>
        </p:nvSpPr>
        <p:spPr>
          <a:xfrm>
            <a:off x="2333625" y="5467350"/>
            <a:ext cx="6276975" cy="476250"/>
          </a:xfrm>
        </p:spPr>
        <p:txBody>
          <a:bodyPr/>
          <a:lstStyle>
            <a:lvl1pPr>
              <a:defRPr sz="1800" b="1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 smtClean="0"/>
              <a:t>January 28, 2015</a:t>
            </a:r>
            <a:endParaRPr lang="en-US" dirty="0"/>
          </a:p>
        </p:txBody>
      </p:sp>
      <p:sp>
        <p:nvSpPr>
          <p:cNvPr id="7" name="Rectangle 15"/>
          <p:cNvSpPr>
            <a:spLocks noGrp="1" noChangeArrowheads="1"/>
          </p:cNvSpPr>
          <p:nvPr>
            <p:ph type="ftr" sz="quarter" idx="11"/>
          </p:nvPr>
        </p:nvSpPr>
        <p:spPr>
          <a:xfrm>
            <a:off x="2333625" y="5067300"/>
            <a:ext cx="6276975" cy="419100"/>
          </a:xfrm>
        </p:spPr>
        <p:txBody>
          <a:bodyPr/>
          <a:lstStyle>
            <a:lvl1pPr algn="l">
              <a:defRPr sz="1800" b="1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204317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3576ED-C1AC-42FC-84B2-F2B42B134CF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 </a:t>
            </a:r>
            <a:endParaRPr lang="en-US" dirty="0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January 29, 2015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676392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0"/>
            <a:ext cx="2171700" cy="5791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2400" y="0"/>
            <a:ext cx="6362700" cy="5791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D907C0D-EF53-4804-9342-253252833EE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 </a:t>
            </a:r>
            <a:endParaRPr lang="en-US" dirty="0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January 29, 2015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285305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198233F-5573-4766-BE3D-3859E496E84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 </a:t>
            </a:r>
            <a:endParaRPr lang="en-US" dirty="0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January 29, 2015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19579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9FA708B-0220-4039-AE8E-4215EFE26B9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 </a:t>
            </a:r>
            <a:endParaRPr lang="en-US" dirty="0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January 29, 2015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417019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EB766B5-95AD-477C-8A74-3E83EE3384E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 </a:t>
            </a:r>
            <a:endParaRPr lang="en-US" dirty="0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January 29, 2015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110382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C429893-D10D-4F81-8106-5A2E720AB3D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 </a:t>
            </a:r>
            <a:endParaRPr lang="en-US" dirty="0"/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January 29, 2015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879654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904402A-62D9-4F4A-9100-079381B14BC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 </a:t>
            </a:r>
            <a:endParaRPr lang="en-US" dirty="0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January 29, 2015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54793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6F85650-B862-439B-9E3F-F38AFEA7A1B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 </a:t>
            </a:r>
            <a:endParaRPr lang="en-US" dirty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January 29, 2015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010793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FA2792-DF9B-4E97-8A1F-15D212865F3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 </a:t>
            </a:r>
            <a:endParaRPr lang="en-US" dirty="0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January 29, 2015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78503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80F4CAE-8BC1-418F-86ED-DE9E652903A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 </a:t>
            </a:r>
            <a:endParaRPr lang="en-US" dirty="0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January 29, 2015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32571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066800"/>
            <a:ext cx="8229600" cy="4724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Arial" pitchFamily="34" charset="0"/>
              </a:defRPr>
            </a:lvl1pPr>
          </a:lstStyle>
          <a:p>
            <a:pPr>
              <a:defRPr/>
            </a:pPr>
            <a:fld id="{E427BE36-387F-4EB9-A35E-17A0A15A627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1028" name="Rectangle 7"/>
          <p:cNvSpPr>
            <a:spLocks noChangeArrowheads="1"/>
          </p:cNvSpPr>
          <p:nvPr/>
        </p:nvSpPr>
        <p:spPr bwMode="auto">
          <a:xfrm>
            <a:off x="0" y="6235700"/>
            <a:ext cx="9144000" cy="622300"/>
          </a:xfrm>
          <a:prstGeom prst="rect">
            <a:avLst/>
          </a:prstGeom>
          <a:solidFill>
            <a:srgbClr val="ECECE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endParaRPr lang="en-US" altLang="en-US" smtClean="0"/>
          </a:p>
        </p:txBody>
      </p:sp>
      <p:pic>
        <p:nvPicPr>
          <p:cNvPr id="1029" name="Picture 8" descr="logo_C"/>
          <p:cNvPicPr>
            <a:picLocks noChangeAspect="1" noChangeArrowheads="1"/>
          </p:cNvPicPr>
          <p:nvPr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500" y="6289675"/>
            <a:ext cx="854075" cy="4794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3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52400" y="0"/>
            <a:ext cx="8686800" cy="685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248400" y="6457950"/>
            <a:ext cx="2514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r>
              <a:rPr lang="en-US"/>
              <a:t> </a:t>
            </a:r>
            <a:endParaRPr lang="en-US" dirty="0"/>
          </a:p>
        </p:txBody>
      </p:sp>
      <p:sp>
        <p:nvSpPr>
          <p:cNvPr id="1032" name="Line 11"/>
          <p:cNvSpPr>
            <a:spLocks noChangeShapeType="1"/>
          </p:cNvSpPr>
          <p:nvPr/>
        </p:nvSpPr>
        <p:spPr bwMode="auto">
          <a:xfrm>
            <a:off x="1069975" y="6457950"/>
            <a:ext cx="0" cy="2190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43000" y="645795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pPr>
              <a:defRPr/>
            </a:pPr>
            <a:r>
              <a:rPr lang="en-US" smtClean="0"/>
              <a:t>January 28, 2015</a:t>
            </a:r>
            <a:endParaRPr lang="en-US" dirty="0"/>
          </a:p>
        </p:txBody>
      </p:sp>
      <p:sp>
        <p:nvSpPr>
          <p:cNvPr id="1034" name="Line 12"/>
          <p:cNvSpPr>
            <a:spLocks noChangeShapeType="1"/>
          </p:cNvSpPr>
          <p:nvPr/>
        </p:nvSpPr>
        <p:spPr bwMode="auto">
          <a:xfrm>
            <a:off x="0" y="6731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35" name="Rectangle 13"/>
          <p:cNvSpPr>
            <a:spLocks noChangeArrowheads="1"/>
          </p:cNvSpPr>
          <p:nvPr/>
        </p:nvSpPr>
        <p:spPr bwMode="auto">
          <a:xfrm>
            <a:off x="3429000" y="6477000"/>
            <a:ext cx="25146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>
              <a:defRPr/>
            </a:pPr>
            <a:fld id="{BC657053-1534-4DF7-AEFA-20EA6EC02B06}" type="slidenum">
              <a:rPr lang="en-US" altLang="en-US" sz="1200" smtClean="0"/>
              <a:pPr algn="ctr" eaLnBrk="1" hangingPunct="1">
                <a:defRPr/>
              </a:pPr>
              <a:t>‹#›</a:t>
            </a:fld>
            <a:endParaRPr lang="en-US" altLang="en-US" sz="1200" smtClean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64" r:id="rId1"/>
    <p:sldLayoutId id="2147483854" r:id="rId2"/>
    <p:sldLayoutId id="2147483855" r:id="rId3"/>
    <p:sldLayoutId id="2147483856" r:id="rId4"/>
    <p:sldLayoutId id="2147483857" r:id="rId5"/>
    <p:sldLayoutId id="2147483858" r:id="rId6"/>
    <p:sldLayoutId id="2147483859" r:id="rId7"/>
    <p:sldLayoutId id="2147483860" r:id="rId8"/>
    <p:sldLayoutId id="2147483861" r:id="rId9"/>
    <p:sldLayoutId id="2147483862" r:id="rId10"/>
    <p:sldLayoutId id="2147483863" r:id="rId11"/>
  </p:sldLayoutIdLst>
  <p:hf sldNum="0" hd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Arial Black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0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image" Target="../media/image5.em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image" Target="../media/image3.png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image" Target="../media/image4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Subtitle 1"/>
          <p:cNvSpPr>
            <a:spLocks noGrp="1"/>
          </p:cNvSpPr>
          <p:nvPr>
            <p:ph type="subTitle" idx="1"/>
          </p:nvPr>
        </p:nvSpPr>
        <p:spPr>
          <a:xfrm>
            <a:off x="2286000" y="4495800"/>
            <a:ext cx="6419850" cy="609600"/>
          </a:xfrm>
        </p:spPr>
        <p:txBody>
          <a:bodyPr/>
          <a:lstStyle/>
          <a:p>
            <a:r>
              <a:rPr lang="en-US" altLang="en-US" dirty="0" smtClean="0">
                <a:latin typeface="Book Antiqua"/>
                <a:cs typeface="Book Antiqua"/>
              </a:rPr>
              <a:t>ERCOT Market Analysis</a:t>
            </a:r>
          </a:p>
        </p:txBody>
      </p:sp>
      <p:sp>
        <p:nvSpPr>
          <p:cNvPr id="3075" name="Title 2"/>
          <p:cNvSpPr>
            <a:spLocks noGrp="1"/>
          </p:cNvSpPr>
          <p:nvPr>
            <p:ph type="ctrTitle"/>
          </p:nvPr>
        </p:nvSpPr>
        <p:spPr>
          <a:xfrm>
            <a:off x="1905000" y="1905000"/>
            <a:ext cx="6905625" cy="1241425"/>
          </a:xfrm>
        </p:spPr>
        <p:txBody>
          <a:bodyPr/>
          <a:lstStyle/>
          <a:p>
            <a:r>
              <a:rPr lang="en-US" altLang="en-US" b="1" dirty="0" smtClean="0">
                <a:latin typeface="Book Antiqua"/>
                <a:cs typeface="Book Antiqua"/>
              </a:rPr>
              <a:t>Annual TAC Review of the Market Impacts of Reliability Unit Commitments</a:t>
            </a:r>
          </a:p>
        </p:txBody>
      </p:sp>
      <p:sp>
        <p:nvSpPr>
          <p:cNvPr id="3076" name="Date Placeholder 3"/>
          <p:cNvSpPr>
            <a:spLocks noGrp="1"/>
          </p:cNvSpPr>
          <p:nvPr>
            <p:ph type="dt" sz="quarter" idx="10"/>
          </p:nvPr>
        </p:nvSpPr>
        <p:spPr>
          <a:xfrm>
            <a:off x="2286000" y="5467350"/>
            <a:ext cx="6324600" cy="47625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sz="20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en-US" sz="1800" dirty="0" smtClean="0">
                <a:latin typeface="Book Antiqua"/>
                <a:cs typeface="Book Antiqua"/>
              </a:rPr>
              <a:t>January 29, 2015</a:t>
            </a:r>
          </a:p>
        </p:txBody>
      </p:sp>
      <p:sp>
        <p:nvSpPr>
          <p:cNvPr id="3077" name="Footer Placeholder 4"/>
          <p:cNvSpPr>
            <a:spLocks noGrp="1"/>
          </p:cNvSpPr>
          <p:nvPr>
            <p:ph type="ftr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sz="20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en-US" sz="1800" smtClean="0">
                <a:latin typeface="Book Antiqua"/>
                <a:cs typeface="Book Antiqua"/>
              </a:rPr>
              <a:t> </a:t>
            </a:r>
          </a:p>
        </p:txBody>
      </p:sp>
      <p:sp>
        <p:nvSpPr>
          <p:cNvPr id="3078" name="Subtitle 1"/>
          <p:cNvSpPr txBox="1">
            <a:spLocks/>
          </p:cNvSpPr>
          <p:nvPr/>
        </p:nvSpPr>
        <p:spPr bwMode="auto">
          <a:xfrm>
            <a:off x="2286000" y="3352800"/>
            <a:ext cx="6419850" cy="609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sz="20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buFontTx/>
              <a:buNone/>
            </a:pPr>
            <a:r>
              <a:rPr lang="en-US" altLang="en-US" b="0" dirty="0">
                <a:latin typeface="Book Antiqua"/>
                <a:cs typeface="Book Antiqua"/>
              </a:rPr>
              <a:t>Analysis of </a:t>
            </a:r>
            <a:r>
              <a:rPr lang="en-US" altLang="en-US" b="0" dirty="0" smtClean="0">
                <a:latin typeface="Book Antiqua"/>
                <a:cs typeface="Book Antiqua"/>
              </a:rPr>
              <a:t>1/1/14 </a:t>
            </a:r>
            <a:r>
              <a:rPr lang="en-US" altLang="en-US" b="0" dirty="0">
                <a:latin typeface="Book Antiqua"/>
                <a:cs typeface="Book Antiqua"/>
              </a:rPr>
              <a:t>through </a:t>
            </a:r>
            <a:r>
              <a:rPr lang="en-US" altLang="en-US" b="0" dirty="0" smtClean="0">
                <a:latin typeface="Book Antiqua"/>
                <a:cs typeface="Book Antiqua"/>
              </a:rPr>
              <a:t>12/31/14</a:t>
            </a:r>
            <a:endParaRPr lang="en-US" altLang="en-US" b="0" dirty="0">
              <a:latin typeface="Book Antiqua"/>
              <a:cs typeface="Book Antiqua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800" b="1" dirty="0" smtClean="0">
                <a:latin typeface="Book Antiqua"/>
                <a:cs typeface="Book Antiqua"/>
              </a:rPr>
              <a:t>Comparison</a:t>
            </a:r>
            <a:r>
              <a:rPr lang="en-US" sz="2400" b="1" dirty="0" smtClean="0">
                <a:latin typeface="Book Antiqua"/>
                <a:cs typeface="Book Antiqua"/>
              </a:rPr>
              <a:t> of 2012, 2013 and 2014 (2 of 2)</a:t>
            </a:r>
            <a:endParaRPr lang="en-US" sz="2400" b="1" dirty="0">
              <a:latin typeface="Book Antiqua"/>
              <a:cs typeface="Book Antiqua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latin typeface="Book Antiqua"/>
                <a:cs typeface="Book Antiqua"/>
              </a:rPr>
              <a:t> </a:t>
            </a:r>
            <a:endParaRPr lang="en-US" dirty="0">
              <a:latin typeface="Book Antiqua"/>
              <a:cs typeface="Book Antiqua"/>
            </a:endParaRPr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>
                <a:latin typeface="Book Antiqua"/>
                <a:cs typeface="Book Antiqua"/>
              </a:rPr>
              <a:t>January 29, 2015</a:t>
            </a:r>
            <a:endParaRPr lang="en-US" dirty="0">
              <a:latin typeface="Book Antiqua"/>
              <a:cs typeface="Book Antiqua"/>
            </a:endParaRPr>
          </a:p>
        </p:txBody>
      </p:sp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200" y="838200"/>
            <a:ext cx="8934450" cy="275326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90437373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2400" b="1" dirty="0" smtClean="0">
                <a:latin typeface="Book Antiqua"/>
                <a:cs typeface="Book Antiqua"/>
              </a:rPr>
              <a:t>RUC Commitments Hours</a:t>
            </a:r>
            <a:endParaRPr lang="en-US" altLang="en-US" sz="1400" b="1" dirty="0" smtClean="0">
              <a:latin typeface="Book Antiqua"/>
              <a:cs typeface="Book Antiqua"/>
            </a:endParaRPr>
          </a:p>
        </p:txBody>
      </p:sp>
      <p:sp>
        <p:nvSpPr>
          <p:cNvPr id="5123" name="Footer Placeholder 4"/>
          <p:cNvSpPr>
            <a:spLocks noGrp="1"/>
          </p:cNvSpPr>
          <p:nvPr>
            <p:ph type="ftr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sz="20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en-US" sz="1200" b="0" dirty="0" smtClean="0">
                <a:latin typeface="Book Antiqua"/>
                <a:cs typeface="Book Antiqua"/>
              </a:rPr>
              <a:t> </a:t>
            </a:r>
          </a:p>
        </p:txBody>
      </p:sp>
      <p:sp>
        <p:nvSpPr>
          <p:cNvPr id="5124" name="Date Placeholder 5"/>
          <p:cNvSpPr>
            <a:spLocks noGrp="1"/>
          </p:cNvSpPr>
          <p:nvPr>
            <p:ph type="dt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sz="20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en-US" sz="1200" b="0" dirty="0" smtClean="0">
                <a:latin typeface="Book Antiqua"/>
                <a:cs typeface="Book Antiqua"/>
              </a:rPr>
              <a:t>January 29, 2015</a:t>
            </a:r>
          </a:p>
        </p:txBody>
      </p:sp>
      <p:sp>
        <p:nvSpPr>
          <p:cNvPr id="5125" name="Content Placeholder 2"/>
          <p:cNvSpPr>
            <a:spLocks noGrp="1"/>
          </p:cNvSpPr>
          <p:nvPr/>
        </p:nvSpPr>
        <p:spPr bwMode="auto">
          <a:xfrm>
            <a:off x="419100" y="838200"/>
            <a:ext cx="8305800" cy="49911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 eaLnBrk="0" hangingPunct="0">
              <a:spcBef>
                <a:spcPct val="20000"/>
              </a:spcBef>
              <a:buChar char="•"/>
              <a:defRPr sz="20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endParaRPr lang="en-US" altLang="en-US" sz="2400" dirty="0" smtClean="0">
              <a:latin typeface="Book Antiqua"/>
              <a:cs typeface="Book Antiqua"/>
            </a:endParaRPr>
          </a:p>
          <a:p>
            <a:r>
              <a:rPr lang="en-US" altLang="en-US" sz="2400" dirty="0" smtClean="0">
                <a:latin typeface="Book Antiqua"/>
                <a:cs typeface="Book Antiqua"/>
              </a:rPr>
              <a:t>1,698 </a:t>
            </a:r>
            <a:r>
              <a:rPr lang="en-US" altLang="en-US" sz="2400" b="0" dirty="0">
                <a:latin typeface="Book Antiqua"/>
                <a:cs typeface="Book Antiqua"/>
              </a:rPr>
              <a:t>Instructed Effective RUC Unit Hours in </a:t>
            </a:r>
            <a:r>
              <a:rPr lang="en-US" altLang="en-US" sz="2400" b="0" dirty="0" smtClean="0">
                <a:latin typeface="Book Antiqua"/>
                <a:cs typeface="Book Antiqua"/>
              </a:rPr>
              <a:t>2014</a:t>
            </a:r>
            <a:endParaRPr lang="en-US" altLang="en-US" sz="2400" b="0" dirty="0">
              <a:latin typeface="Book Antiqua"/>
              <a:cs typeface="Book Antiqua"/>
            </a:endParaRPr>
          </a:p>
          <a:p>
            <a:pPr lvl="2">
              <a:lnSpc>
                <a:spcPct val="120000"/>
              </a:lnSpc>
              <a:buFont typeface="Arial" charset="0"/>
              <a:buChar char="•"/>
            </a:pPr>
            <a:r>
              <a:rPr lang="en-US" altLang="en-US" sz="2400" dirty="0" smtClean="0">
                <a:latin typeface="Book Antiqua"/>
                <a:cs typeface="Book Antiqua"/>
              </a:rPr>
              <a:t>881 </a:t>
            </a:r>
            <a:r>
              <a:rPr lang="en-US" altLang="en-US" sz="2400" dirty="0">
                <a:latin typeface="Book Antiqua"/>
                <a:cs typeface="Book Antiqua"/>
              </a:rPr>
              <a:t>hours (</a:t>
            </a:r>
            <a:r>
              <a:rPr lang="en-US" altLang="en-US" sz="2400" dirty="0" smtClean="0">
                <a:latin typeface="Book Antiqua"/>
                <a:cs typeface="Book Antiqua"/>
              </a:rPr>
              <a:t>51.9%) </a:t>
            </a:r>
            <a:r>
              <a:rPr lang="en-US" altLang="en-US" sz="2400" dirty="0">
                <a:latin typeface="Book Antiqua"/>
                <a:cs typeface="Book Antiqua"/>
              </a:rPr>
              <a:t>for Voltage/Reactive Support</a:t>
            </a:r>
          </a:p>
          <a:p>
            <a:pPr lvl="2">
              <a:lnSpc>
                <a:spcPct val="120000"/>
              </a:lnSpc>
              <a:buFont typeface="Arial" charset="0"/>
              <a:buChar char="•"/>
            </a:pPr>
            <a:r>
              <a:rPr lang="en-US" altLang="en-US" sz="2400" dirty="0" smtClean="0">
                <a:latin typeface="Book Antiqua"/>
                <a:cs typeface="Book Antiqua"/>
              </a:rPr>
              <a:t>468 </a:t>
            </a:r>
            <a:r>
              <a:rPr lang="en-US" altLang="en-US" sz="2400" dirty="0">
                <a:latin typeface="Book Antiqua"/>
                <a:cs typeface="Book Antiqua"/>
              </a:rPr>
              <a:t>hours (</a:t>
            </a:r>
            <a:r>
              <a:rPr lang="en-US" altLang="en-US" sz="2400" dirty="0" smtClean="0">
                <a:latin typeface="Book Antiqua"/>
                <a:cs typeface="Book Antiqua"/>
              </a:rPr>
              <a:t>27.6%) </a:t>
            </a:r>
            <a:r>
              <a:rPr lang="en-US" altLang="en-US" sz="2400" dirty="0">
                <a:latin typeface="Book Antiqua"/>
                <a:cs typeface="Book Antiqua"/>
              </a:rPr>
              <a:t>for Congestion</a:t>
            </a:r>
          </a:p>
          <a:p>
            <a:pPr lvl="2">
              <a:lnSpc>
                <a:spcPct val="120000"/>
              </a:lnSpc>
              <a:buFont typeface="Arial" charset="0"/>
              <a:buChar char="•"/>
            </a:pPr>
            <a:r>
              <a:rPr lang="en-US" altLang="en-US" sz="2400" dirty="0" smtClean="0">
                <a:latin typeface="Book Antiqua"/>
                <a:cs typeface="Book Antiqua"/>
              </a:rPr>
              <a:t>349 </a:t>
            </a:r>
            <a:r>
              <a:rPr lang="en-US" altLang="en-US" sz="2400" dirty="0">
                <a:latin typeface="Book Antiqua"/>
                <a:cs typeface="Book Antiqua"/>
              </a:rPr>
              <a:t>hours </a:t>
            </a:r>
            <a:r>
              <a:rPr lang="en-US" altLang="en-US" sz="2400" dirty="0" smtClean="0">
                <a:latin typeface="Book Antiqua"/>
                <a:cs typeface="Book Antiqua"/>
              </a:rPr>
              <a:t>(20.5%) </a:t>
            </a:r>
            <a:r>
              <a:rPr lang="en-US" altLang="en-US" sz="2400" dirty="0">
                <a:latin typeface="Book Antiqua"/>
                <a:cs typeface="Book Antiqua"/>
              </a:rPr>
              <a:t>for </a:t>
            </a:r>
            <a:r>
              <a:rPr lang="en-US" altLang="en-US" sz="2400" dirty="0" smtClean="0">
                <a:latin typeface="Book Antiqua"/>
                <a:cs typeface="Book Antiqua"/>
              </a:rPr>
              <a:t>Capacity</a:t>
            </a:r>
          </a:p>
          <a:p>
            <a:pPr lvl="2">
              <a:lnSpc>
                <a:spcPct val="120000"/>
              </a:lnSpc>
              <a:buFont typeface="Arial" charset="0"/>
              <a:buChar char="•"/>
            </a:pPr>
            <a:endParaRPr lang="en-US" altLang="en-US" sz="2400" dirty="0" smtClean="0">
              <a:latin typeface="Book Antiqua"/>
              <a:cs typeface="Book Antiqua"/>
            </a:endParaRPr>
          </a:p>
          <a:p>
            <a:pPr>
              <a:lnSpc>
                <a:spcPct val="120000"/>
              </a:lnSpc>
              <a:buFont typeface="Arial" charset="0"/>
              <a:buChar char="•"/>
            </a:pPr>
            <a:r>
              <a:rPr lang="en-US" altLang="en-US" sz="2600" dirty="0" smtClean="0">
                <a:latin typeface="Book Antiqua"/>
                <a:cs typeface="Book Antiqua"/>
              </a:rPr>
              <a:t>117 </a:t>
            </a:r>
            <a:r>
              <a:rPr lang="en-US" altLang="en-US" sz="2600" b="0" dirty="0" smtClean="0">
                <a:latin typeface="Book Antiqua"/>
                <a:cs typeface="Book Antiqua"/>
              </a:rPr>
              <a:t> hours were successfully bought back though </a:t>
            </a:r>
            <a:r>
              <a:rPr lang="en-US" altLang="en-US" sz="2400" b="0" dirty="0" smtClean="0">
                <a:latin typeface="Book Antiqua"/>
                <a:cs typeface="Book Antiqua"/>
              </a:rPr>
              <a:t>ONOPTOUT</a:t>
            </a:r>
            <a:endParaRPr lang="en-US" altLang="en-US" sz="2400" dirty="0" smtClean="0">
              <a:latin typeface="Book Antiqua"/>
              <a:cs typeface="Book Antiqua"/>
            </a:endParaRPr>
          </a:p>
          <a:p>
            <a:pPr lvl="2">
              <a:lnSpc>
                <a:spcPct val="120000"/>
              </a:lnSpc>
              <a:buFont typeface="Arial" charset="0"/>
              <a:buChar char="•"/>
            </a:pPr>
            <a:endParaRPr lang="en-US" altLang="en-US" sz="2000" dirty="0">
              <a:latin typeface="Book Antiqua"/>
              <a:cs typeface="Book Antiqua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2400" b="1" dirty="0" smtClean="0">
                <a:latin typeface="Book Antiqua"/>
                <a:cs typeface="Book Antiqua"/>
              </a:rPr>
              <a:t>RUC Type Unit Hours by Month</a:t>
            </a:r>
          </a:p>
        </p:txBody>
      </p:sp>
      <p:sp>
        <p:nvSpPr>
          <p:cNvPr id="7171" name="Footer Placeholder 4"/>
          <p:cNvSpPr>
            <a:spLocks noGrp="1"/>
          </p:cNvSpPr>
          <p:nvPr>
            <p:ph type="ftr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r>
              <a:rPr lang="en-US" altLang="en-US" smtClean="0"/>
              <a:t> </a:t>
            </a:r>
          </a:p>
        </p:txBody>
      </p:sp>
      <p:sp>
        <p:nvSpPr>
          <p:cNvPr id="7172" name="Date Placeholder 5"/>
          <p:cNvSpPr>
            <a:spLocks noGrp="1"/>
          </p:cNvSpPr>
          <p:nvPr>
            <p:ph type="dt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r>
              <a:rPr lang="en-US" altLang="en-US" dirty="0"/>
              <a:t>January </a:t>
            </a:r>
            <a:r>
              <a:rPr lang="en-US" altLang="en-US" dirty="0" smtClean="0"/>
              <a:t>29, 2015</a:t>
            </a:r>
            <a:endParaRPr lang="en-US" altLang="en-US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09599" y="762000"/>
            <a:ext cx="7960117" cy="5486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cxnSp>
        <p:nvCxnSpPr>
          <p:cNvPr id="3" name="Straight Connector 2"/>
          <p:cNvCxnSpPr/>
          <p:nvPr/>
        </p:nvCxnSpPr>
        <p:spPr>
          <a:xfrm>
            <a:off x="4267200" y="1371600"/>
            <a:ext cx="0" cy="4419600"/>
          </a:xfrm>
          <a:prstGeom prst="line">
            <a:avLst/>
          </a:prstGeom>
          <a:ln w="12700" cmpd="sng">
            <a:solidFill>
              <a:schemeClr val="tx1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TextBox 4"/>
          <p:cNvSpPr txBox="1"/>
          <p:nvPr/>
        </p:nvSpPr>
        <p:spPr>
          <a:xfrm>
            <a:off x="2438400" y="1981200"/>
            <a:ext cx="6976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2013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5410200" y="1981200"/>
            <a:ext cx="6976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2014</a:t>
            </a:r>
          </a:p>
        </p:txBody>
      </p:sp>
    </p:spTree>
    <p:extLst>
      <p:ext uri="{BB962C8B-B14F-4D97-AF65-F5344CB8AC3E}">
        <p14:creationId xmlns:p14="http://schemas.microsoft.com/office/powerpoint/2010/main" val="316910488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2400" b="1" dirty="0" smtClean="0">
                <a:latin typeface="Book Antiqua"/>
                <a:cs typeface="Book Antiqua"/>
              </a:rPr>
              <a:t>RUC Committed Resources Dispatched for Capacity</a:t>
            </a:r>
            <a:endParaRPr lang="en-US" altLang="en-US" sz="1400" b="1" dirty="0" smtClean="0">
              <a:latin typeface="Book Antiqua"/>
              <a:cs typeface="Book Antiqua"/>
            </a:endParaRPr>
          </a:p>
        </p:txBody>
      </p:sp>
      <p:sp>
        <p:nvSpPr>
          <p:cNvPr id="4099" name="Content Placeholder 2"/>
          <p:cNvSpPr>
            <a:spLocks noGrp="1"/>
          </p:cNvSpPr>
          <p:nvPr>
            <p:ph sz="half" idx="1"/>
          </p:nvPr>
        </p:nvSpPr>
        <p:spPr>
          <a:xfrm>
            <a:off x="457200" y="838200"/>
            <a:ext cx="8305800" cy="4800600"/>
          </a:xfrm>
        </p:spPr>
        <p:txBody>
          <a:bodyPr/>
          <a:lstStyle/>
          <a:p>
            <a:pPr>
              <a:defRPr/>
            </a:pPr>
            <a:endParaRPr lang="en-US" sz="1800" dirty="0" smtClean="0">
              <a:latin typeface="Book Antiqua"/>
              <a:cs typeface="Book Antiqua"/>
            </a:endParaRPr>
          </a:p>
          <a:p>
            <a:pPr>
              <a:defRPr/>
            </a:pPr>
            <a:r>
              <a:rPr lang="en-US" sz="2400" dirty="0" smtClean="0">
                <a:latin typeface="Book Antiqua"/>
                <a:cs typeface="Book Antiqua"/>
              </a:rPr>
              <a:t>114 </a:t>
            </a:r>
            <a:r>
              <a:rPr lang="en-US" sz="2400" dirty="0">
                <a:latin typeface="Book Antiqua"/>
                <a:cs typeface="Book Antiqua"/>
              </a:rPr>
              <a:t>hours </a:t>
            </a:r>
            <a:r>
              <a:rPr lang="en-US" sz="2400" b="0" dirty="0" smtClean="0">
                <a:latin typeface="Book Antiqua"/>
                <a:cs typeface="Book Antiqua"/>
              </a:rPr>
              <a:t>(</a:t>
            </a:r>
            <a:r>
              <a:rPr lang="en-US" sz="2400" b="0" dirty="0">
                <a:latin typeface="Book Antiqua"/>
                <a:cs typeface="Book Antiqua"/>
              </a:rPr>
              <a:t>6</a:t>
            </a:r>
            <a:r>
              <a:rPr lang="en-US" sz="2400" b="0" dirty="0" smtClean="0">
                <a:latin typeface="Book Antiqua"/>
                <a:cs typeface="Book Antiqua"/>
              </a:rPr>
              <a:t>.8%) </a:t>
            </a:r>
            <a:r>
              <a:rPr lang="en-US" sz="2400" b="0" dirty="0">
                <a:latin typeface="Book Antiqua"/>
                <a:cs typeface="Book Antiqua"/>
              </a:rPr>
              <a:t>were dispatched above LSL for capacity </a:t>
            </a:r>
            <a:r>
              <a:rPr lang="en-US" sz="2400" b="0" dirty="0" smtClean="0">
                <a:latin typeface="Book Antiqua"/>
                <a:cs typeface="Book Antiqua"/>
              </a:rPr>
              <a:t>out </a:t>
            </a:r>
            <a:r>
              <a:rPr lang="en-US" sz="2400" b="0" dirty="0">
                <a:latin typeface="Book Antiqua"/>
                <a:cs typeface="Book Antiqua"/>
              </a:rPr>
              <a:t>of 1,667 Effective RUC Unit </a:t>
            </a:r>
            <a:r>
              <a:rPr lang="en-US" sz="2400" b="0" dirty="0" smtClean="0">
                <a:latin typeface="Book Antiqua"/>
                <a:cs typeface="Book Antiqua"/>
              </a:rPr>
              <a:t>Hours</a:t>
            </a:r>
          </a:p>
          <a:p>
            <a:pPr>
              <a:defRPr/>
            </a:pPr>
            <a:endParaRPr lang="en-US" sz="1100" b="0" dirty="0">
              <a:latin typeface="Book Antiqua"/>
              <a:cs typeface="Book Antiqua"/>
            </a:endParaRPr>
          </a:p>
          <a:p>
            <a:pPr lvl="1">
              <a:buFont typeface="Arial" pitchFamily="34" charset="0"/>
              <a:buChar char="•"/>
              <a:defRPr/>
            </a:pPr>
            <a:endParaRPr lang="en-US" sz="1200" dirty="0" smtClean="0">
              <a:latin typeface="Book Antiqua"/>
              <a:cs typeface="Book Antiqua"/>
            </a:endParaRPr>
          </a:p>
          <a:p>
            <a:pPr lvl="1">
              <a:buFont typeface="Arial" pitchFamily="34" charset="0"/>
              <a:buChar char="•"/>
              <a:defRPr/>
            </a:pPr>
            <a:r>
              <a:rPr lang="en-US" b="1" dirty="0" smtClean="0">
                <a:latin typeface="Book Antiqua"/>
                <a:cs typeface="Book Antiqua"/>
              </a:rPr>
              <a:t>Only 1 five minute SCED interval </a:t>
            </a:r>
            <a:r>
              <a:rPr lang="en-US" dirty="0" smtClean="0">
                <a:latin typeface="Book Antiqua"/>
                <a:cs typeface="Book Antiqua"/>
              </a:rPr>
              <a:t>out of 114 </a:t>
            </a:r>
            <a:r>
              <a:rPr lang="en-US" dirty="0" err="1" smtClean="0">
                <a:latin typeface="Book Antiqua"/>
                <a:cs typeface="Book Antiqua"/>
              </a:rPr>
              <a:t>hrs</a:t>
            </a:r>
            <a:r>
              <a:rPr lang="en-US" dirty="0" smtClean="0">
                <a:latin typeface="Book Antiqua"/>
                <a:cs typeface="Book Antiqua"/>
              </a:rPr>
              <a:t> was  dispatched at a price above the RUC offer floor</a:t>
            </a:r>
          </a:p>
          <a:p>
            <a:pPr lvl="2">
              <a:buFont typeface="Arial" pitchFamily="34" charset="0"/>
              <a:buChar char="•"/>
              <a:defRPr/>
            </a:pPr>
            <a:endParaRPr lang="en-US" sz="100" dirty="0" smtClean="0">
              <a:latin typeface="Book Antiqua"/>
              <a:cs typeface="Book Antiqua"/>
            </a:endParaRPr>
          </a:p>
          <a:p>
            <a:pPr lvl="2">
              <a:buFont typeface="Arial" pitchFamily="34" charset="0"/>
              <a:buChar char="•"/>
              <a:defRPr/>
            </a:pPr>
            <a:r>
              <a:rPr lang="en-US" dirty="0" smtClean="0">
                <a:latin typeface="Book Antiqua"/>
                <a:cs typeface="Book Antiqua"/>
              </a:rPr>
              <a:t>112hrs were dispatched for capacity due to incorrect EOC</a:t>
            </a:r>
          </a:p>
          <a:p>
            <a:pPr lvl="2">
              <a:buFont typeface="Arial" pitchFamily="34" charset="0"/>
              <a:buChar char="•"/>
              <a:defRPr/>
            </a:pPr>
            <a:endParaRPr lang="en-US" sz="400" dirty="0">
              <a:latin typeface="Book Antiqua"/>
              <a:cs typeface="Book Antiqua"/>
            </a:endParaRPr>
          </a:p>
          <a:p>
            <a:pPr lvl="2">
              <a:buFont typeface="Arial" pitchFamily="34" charset="0"/>
              <a:buChar char="•"/>
              <a:defRPr/>
            </a:pPr>
            <a:r>
              <a:rPr lang="en-US" dirty="0" smtClean="0">
                <a:latin typeface="Book Antiqua"/>
                <a:cs typeface="Book Antiqua"/>
              </a:rPr>
              <a:t>2hrs were </a:t>
            </a:r>
            <a:r>
              <a:rPr lang="en-US" dirty="0">
                <a:latin typeface="Book Antiqua"/>
                <a:cs typeface="Book Antiqua"/>
              </a:rPr>
              <a:t>dispatched for capacity due </a:t>
            </a:r>
            <a:r>
              <a:rPr lang="en-US" dirty="0" smtClean="0">
                <a:latin typeface="Book Antiqua"/>
                <a:cs typeface="Book Antiqua"/>
              </a:rPr>
              <a:t>to mitigation of EOC</a:t>
            </a:r>
          </a:p>
          <a:p>
            <a:pPr lvl="2">
              <a:buFont typeface="Arial" pitchFamily="34" charset="0"/>
              <a:buChar char="•"/>
              <a:defRPr/>
            </a:pPr>
            <a:endParaRPr lang="en-US" dirty="0" smtClean="0">
              <a:latin typeface="Book Antiqua"/>
              <a:cs typeface="Book Antiqua"/>
            </a:endParaRPr>
          </a:p>
          <a:p>
            <a:pPr lvl="2">
              <a:buFont typeface="Arial" pitchFamily="34" charset="0"/>
              <a:buChar char="•"/>
              <a:defRPr/>
            </a:pPr>
            <a:endParaRPr lang="en-US" sz="1200" dirty="0" smtClean="0">
              <a:latin typeface="Book Antiqua"/>
              <a:cs typeface="Book Antiqua"/>
            </a:endParaRPr>
          </a:p>
          <a:p>
            <a:pPr>
              <a:buFont typeface="Arial" pitchFamily="34" charset="0"/>
              <a:buChar char="•"/>
              <a:defRPr/>
            </a:pPr>
            <a:r>
              <a:rPr lang="en-US" sz="2000" b="0" dirty="0">
                <a:latin typeface="Book Antiqua"/>
                <a:cs typeface="Book Antiqua"/>
              </a:rPr>
              <a:t>Considering all RUC commitments, the </a:t>
            </a:r>
            <a:r>
              <a:rPr lang="en-US" sz="2000" b="0" dirty="0" smtClean="0">
                <a:latin typeface="Book Antiqua"/>
                <a:cs typeface="Book Antiqua"/>
              </a:rPr>
              <a:t>average Base Point was not much higher than the average LSL</a:t>
            </a:r>
            <a:endParaRPr lang="en-US" sz="2000" b="0" dirty="0">
              <a:latin typeface="Book Antiqua"/>
              <a:cs typeface="Book Antiqua"/>
            </a:endParaRPr>
          </a:p>
          <a:p>
            <a:pPr lvl="2">
              <a:buFont typeface="Arial" pitchFamily="34" charset="0"/>
              <a:buChar char="•"/>
              <a:defRPr/>
            </a:pPr>
            <a:endParaRPr lang="en-US" dirty="0" smtClean="0">
              <a:latin typeface="Book Antiqua"/>
              <a:cs typeface="Book Antiqua"/>
            </a:endParaRPr>
          </a:p>
          <a:p>
            <a:pPr marL="0" indent="0">
              <a:buNone/>
              <a:defRPr/>
            </a:pPr>
            <a:r>
              <a:rPr lang="en-US" sz="1100" b="0" dirty="0" smtClean="0">
                <a:latin typeface="Book Antiqua"/>
                <a:cs typeface="Book Antiqua"/>
              </a:rPr>
              <a:t>Note: Difference </a:t>
            </a:r>
            <a:r>
              <a:rPr lang="en-US" sz="1100" b="0" dirty="0">
                <a:latin typeface="Book Antiqua"/>
                <a:cs typeface="Book Antiqua"/>
              </a:rPr>
              <a:t>between 1,667 and the 1,698 is a result of Resources starting up, shutting down, still being Off-Line for some portion of the RUC committed hours, or Resources not following RUC instructions</a:t>
            </a:r>
            <a:endParaRPr lang="en-US" b="0" dirty="0">
              <a:latin typeface="Book Antiqua"/>
              <a:cs typeface="Book Antiqua"/>
            </a:endParaRPr>
          </a:p>
          <a:p>
            <a:pPr lvl="2">
              <a:buFont typeface="Arial" pitchFamily="34" charset="0"/>
              <a:buChar char="•"/>
              <a:defRPr/>
            </a:pPr>
            <a:endParaRPr lang="en-US" dirty="0">
              <a:latin typeface="Book Antiqua"/>
              <a:cs typeface="Book Antiqua"/>
            </a:endParaRPr>
          </a:p>
        </p:txBody>
      </p:sp>
      <p:sp>
        <p:nvSpPr>
          <p:cNvPr id="6148" name="Footer Placeholder 4"/>
          <p:cNvSpPr>
            <a:spLocks noGrp="1"/>
          </p:cNvSpPr>
          <p:nvPr>
            <p:ph type="ftr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sz="20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en-US" sz="1200" b="0" dirty="0" smtClean="0">
                <a:latin typeface="Book Antiqua"/>
                <a:cs typeface="Book Antiqua"/>
              </a:rPr>
              <a:t> </a:t>
            </a:r>
          </a:p>
        </p:txBody>
      </p:sp>
      <p:sp>
        <p:nvSpPr>
          <p:cNvPr id="6149" name="Date Placeholder 5"/>
          <p:cNvSpPr>
            <a:spLocks noGrp="1"/>
          </p:cNvSpPr>
          <p:nvPr>
            <p:ph type="dt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sz="20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en-US" sz="1200" b="0" dirty="0" smtClean="0">
                <a:latin typeface="Book Antiqua"/>
                <a:cs typeface="Book Antiqua"/>
              </a:rPr>
              <a:t>January 29, 2015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2400" b="1" dirty="0">
                <a:latin typeface="Book Antiqua"/>
                <a:cs typeface="Book Antiqua"/>
              </a:rPr>
              <a:t>Energy Offer Curve </a:t>
            </a:r>
            <a:r>
              <a:rPr lang="en-US" altLang="en-US" sz="2400" b="1" dirty="0" smtClean="0">
                <a:latin typeface="Book Antiqua"/>
                <a:cs typeface="Book Antiqua"/>
              </a:rPr>
              <a:t>Compliance</a:t>
            </a:r>
            <a:endParaRPr lang="en-US" sz="2400" b="1" dirty="0">
              <a:latin typeface="Book Antiqua"/>
              <a:cs typeface="Book Antiqua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066800"/>
            <a:ext cx="8382000" cy="5105400"/>
          </a:xfrm>
        </p:spPr>
        <p:txBody>
          <a:bodyPr/>
          <a:lstStyle/>
          <a:p>
            <a:pPr marL="0" lvl="1" indent="0">
              <a:buNone/>
            </a:pPr>
            <a:r>
              <a:rPr lang="en-US" altLang="en-US" sz="2000" dirty="0" smtClean="0">
                <a:latin typeface="Book Antiqua"/>
                <a:cs typeface="Book Antiqua"/>
              </a:rPr>
              <a:t>1,667 </a:t>
            </a:r>
            <a:r>
              <a:rPr lang="en-US" altLang="en-US" sz="2000" dirty="0">
                <a:latin typeface="Book Antiqua"/>
                <a:cs typeface="Book Antiqua"/>
              </a:rPr>
              <a:t>Instructed Effective RUC Unit Hours were required to have an Energy Offer Curve priced above the floor </a:t>
            </a:r>
            <a:r>
              <a:rPr lang="en-US" altLang="en-US" sz="2000" dirty="0" smtClean="0">
                <a:latin typeface="Book Antiqua"/>
                <a:cs typeface="Book Antiqua"/>
              </a:rPr>
              <a:t>from LSL to HSL</a:t>
            </a:r>
          </a:p>
          <a:p>
            <a:pPr marL="0" lvl="1" indent="0">
              <a:buNone/>
            </a:pPr>
            <a:endParaRPr lang="en-US" altLang="en-US" sz="400" dirty="0">
              <a:latin typeface="Book Antiqua"/>
              <a:cs typeface="Book Antiqua"/>
            </a:endParaRPr>
          </a:p>
          <a:p>
            <a:pPr lvl="1">
              <a:buFont typeface="Arial" charset="0"/>
              <a:buChar char="•"/>
            </a:pPr>
            <a:r>
              <a:rPr lang="en-US" altLang="en-US" sz="1800" dirty="0">
                <a:latin typeface="Book Antiqua"/>
                <a:cs typeface="Book Antiqua"/>
              </a:rPr>
              <a:t>1,471 hours (88.2%) properly priced above LSL</a:t>
            </a:r>
          </a:p>
          <a:p>
            <a:pPr lvl="1">
              <a:buFont typeface="Arial" charset="0"/>
              <a:buChar char="•"/>
            </a:pPr>
            <a:r>
              <a:rPr lang="en-US" altLang="en-US" sz="1800" dirty="0">
                <a:latin typeface="Book Antiqua"/>
                <a:cs typeface="Book Antiqua"/>
              </a:rPr>
              <a:t>23 hours (1.4%) incorrectly priced above LSL with less than one hour notice to update</a:t>
            </a:r>
          </a:p>
          <a:p>
            <a:pPr lvl="1">
              <a:buFont typeface="Arial" charset="0"/>
              <a:buChar char="•"/>
            </a:pPr>
            <a:r>
              <a:rPr lang="en-US" altLang="en-US" sz="1800" b="1" dirty="0">
                <a:latin typeface="Book Antiqua"/>
                <a:cs typeface="Book Antiqua"/>
              </a:rPr>
              <a:t>174 hours (10.4%) incorrectly priced </a:t>
            </a:r>
            <a:r>
              <a:rPr lang="en-US" altLang="en-US" sz="1800" dirty="0">
                <a:latin typeface="Book Antiqua"/>
                <a:cs typeface="Book Antiqua"/>
              </a:rPr>
              <a:t>above </a:t>
            </a:r>
            <a:r>
              <a:rPr lang="en-US" altLang="en-US" sz="1800" dirty="0" smtClean="0">
                <a:latin typeface="Book Antiqua"/>
                <a:cs typeface="Book Antiqua"/>
              </a:rPr>
              <a:t>LSL in SCED with </a:t>
            </a:r>
            <a:r>
              <a:rPr lang="en-US" altLang="en-US" sz="1800" dirty="0">
                <a:latin typeface="Book Antiqua"/>
                <a:cs typeface="Book Antiqua"/>
              </a:rPr>
              <a:t>more than one hour notice to update</a:t>
            </a:r>
          </a:p>
          <a:p>
            <a:pPr lvl="2">
              <a:defRPr/>
            </a:pPr>
            <a:r>
              <a:rPr lang="en-US" sz="1600" dirty="0" smtClean="0">
                <a:latin typeface="Book Antiqua"/>
                <a:cs typeface="Book Antiqua"/>
              </a:rPr>
              <a:t>Majority of the 174 hours were due to differences between LSL in COP and LSL via telemetry</a:t>
            </a:r>
          </a:p>
          <a:p>
            <a:pPr lvl="2">
              <a:defRPr/>
            </a:pPr>
            <a:r>
              <a:rPr lang="en-US" sz="1600" b="1" dirty="0" smtClean="0">
                <a:latin typeface="Book Antiqua"/>
                <a:cs typeface="Book Antiqua"/>
              </a:rPr>
              <a:t>75 of the 174 hours (4.5%) </a:t>
            </a:r>
            <a:r>
              <a:rPr lang="en-US" sz="1600" dirty="0" smtClean="0">
                <a:latin typeface="Book Antiqua"/>
                <a:cs typeface="Book Antiqua"/>
              </a:rPr>
              <a:t>had submitted EOCs below the RUC offer floor</a:t>
            </a:r>
          </a:p>
          <a:p>
            <a:pPr>
              <a:defRPr/>
            </a:pPr>
            <a:endParaRPr lang="en-US" altLang="en-US" sz="2000" b="0" dirty="0" smtClean="0">
              <a:latin typeface="Book Antiqua"/>
              <a:cs typeface="Book Antiqua"/>
            </a:endParaRPr>
          </a:p>
          <a:p>
            <a:pPr>
              <a:defRPr/>
            </a:pPr>
            <a:endParaRPr lang="en-US" altLang="en-US" sz="2000" b="0" dirty="0" smtClean="0">
              <a:latin typeface="Book Antiqua"/>
              <a:cs typeface="Book Antiqua"/>
            </a:endParaRPr>
          </a:p>
          <a:p>
            <a:pPr marL="0" indent="0">
              <a:buNone/>
              <a:defRPr/>
            </a:pPr>
            <a:r>
              <a:rPr lang="en-US" altLang="en-US" sz="2000" b="0" dirty="0" smtClean="0">
                <a:latin typeface="Book Antiqua"/>
                <a:cs typeface="Book Antiqua"/>
              </a:rPr>
              <a:t>With NPRR626, EOC will be automatically floored at RUC offer floor</a:t>
            </a:r>
            <a:endParaRPr lang="en-US" altLang="en-US" sz="2000" b="0" dirty="0">
              <a:latin typeface="Book Antiqua"/>
              <a:cs typeface="Book Antiqua"/>
            </a:endParaRPr>
          </a:p>
          <a:p>
            <a:endParaRPr lang="en-US" dirty="0">
              <a:latin typeface="Book Antiqua"/>
              <a:cs typeface="Book Antiqua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latin typeface="Book Antiqua"/>
                <a:cs typeface="Book Antiqua"/>
              </a:rPr>
              <a:t> </a:t>
            </a:r>
            <a:endParaRPr lang="en-US" dirty="0">
              <a:latin typeface="Book Antiqua"/>
              <a:cs typeface="Book Antiqua"/>
            </a:endParaRPr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latin typeface="Book Antiqua"/>
                <a:cs typeface="Book Antiqua"/>
              </a:rPr>
              <a:t>January 29, 2015</a:t>
            </a:r>
            <a:endParaRPr lang="en-US" dirty="0">
              <a:latin typeface="Book Antiqua"/>
              <a:cs typeface="Book Antiqua"/>
            </a:endParaRPr>
          </a:p>
        </p:txBody>
      </p:sp>
    </p:spTree>
    <p:extLst>
      <p:ext uri="{BB962C8B-B14F-4D97-AF65-F5344CB8AC3E}">
        <p14:creationId xmlns:p14="http://schemas.microsoft.com/office/powerpoint/2010/main" val="248895387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2400" b="1" dirty="0" smtClean="0">
                <a:latin typeface="Book Antiqua"/>
                <a:cs typeface="Book Antiqua"/>
              </a:rPr>
              <a:t>Estimated PNM Impact of RUC Committed Resources</a:t>
            </a:r>
          </a:p>
        </p:txBody>
      </p:sp>
      <p:sp>
        <p:nvSpPr>
          <p:cNvPr id="13315" name="Footer Placeholder 4"/>
          <p:cNvSpPr>
            <a:spLocks noGrp="1"/>
          </p:cNvSpPr>
          <p:nvPr>
            <p:ph type="ftr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sz="20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en-US" sz="1200" b="0" smtClean="0"/>
              <a:t> </a:t>
            </a:r>
          </a:p>
        </p:txBody>
      </p:sp>
      <p:sp>
        <p:nvSpPr>
          <p:cNvPr id="13316" name="Date Placeholder 5"/>
          <p:cNvSpPr>
            <a:spLocks noGrp="1"/>
          </p:cNvSpPr>
          <p:nvPr>
            <p:ph type="dt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sz="20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en-US" sz="1200" b="0" dirty="0" smtClean="0"/>
              <a:t>January 29, 2015</a:t>
            </a:r>
          </a:p>
        </p:txBody>
      </p:sp>
      <p:sp>
        <p:nvSpPr>
          <p:cNvPr id="13379" name="Content Placeholder 2"/>
          <p:cNvSpPr>
            <a:spLocks noGrp="1"/>
          </p:cNvSpPr>
          <p:nvPr>
            <p:ph sz="half" idx="1"/>
          </p:nvPr>
        </p:nvSpPr>
        <p:spPr>
          <a:xfrm>
            <a:off x="381000" y="990600"/>
            <a:ext cx="8382000" cy="4724400"/>
          </a:xfrm>
        </p:spPr>
        <p:txBody>
          <a:bodyPr/>
          <a:lstStyle/>
          <a:p>
            <a:pPr marL="342900" lvl="1" indent="-342900">
              <a:spcBef>
                <a:spcPts val="2280"/>
              </a:spcBef>
              <a:buFont typeface="Arial" charset="0"/>
              <a:buChar char="•"/>
            </a:pPr>
            <a:r>
              <a:rPr lang="en-US" altLang="en-US" sz="2000" dirty="0" smtClean="0">
                <a:latin typeface="Book Antiqua"/>
                <a:cs typeface="Book Antiqua"/>
              </a:rPr>
              <a:t>The impact of 0-LSL based on NPRR 626 is about $4k increase in PNM.</a:t>
            </a:r>
          </a:p>
          <a:p>
            <a:pPr marL="342900" lvl="1" indent="-342900">
              <a:spcBef>
                <a:spcPts val="2280"/>
              </a:spcBef>
              <a:buFont typeface="Arial" charset="0"/>
              <a:buChar char="•"/>
            </a:pPr>
            <a:r>
              <a:rPr lang="en-US" altLang="en-US" sz="2000" dirty="0" smtClean="0">
                <a:latin typeface="Book Antiqua"/>
                <a:cs typeface="Book Antiqua"/>
              </a:rPr>
              <a:t>Nearly $2k of </a:t>
            </a:r>
            <a:r>
              <a:rPr lang="en-US" altLang="en-US" sz="2000" dirty="0">
                <a:latin typeface="Book Antiqua"/>
                <a:cs typeface="Book Antiqua"/>
              </a:rPr>
              <a:t>the $4k increase in PNM </a:t>
            </a:r>
            <a:r>
              <a:rPr lang="en-US" altLang="en-US" sz="2000" dirty="0" smtClean="0">
                <a:latin typeface="Book Antiqua"/>
                <a:cs typeface="Book Antiqua"/>
              </a:rPr>
              <a:t>was from 1/6 and 3/3</a:t>
            </a:r>
          </a:p>
          <a:p>
            <a:pPr marL="342900" lvl="1" indent="-342900">
              <a:spcBef>
                <a:spcPts val="2280"/>
              </a:spcBef>
              <a:buFont typeface="Arial" charset="0"/>
              <a:buChar char="•"/>
            </a:pPr>
            <a:r>
              <a:rPr lang="en-US" altLang="en-US" sz="2000" dirty="0">
                <a:latin typeface="Book Antiqua"/>
                <a:cs typeface="Book Antiqua"/>
              </a:rPr>
              <a:t>Applying RUC offer floor of $1500/</a:t>
            </a:r>
            <a:r>
              <a:rPr lang="en-US" altLang="en-US" sz="2000" dirty="0" err="1">
                <a:latin typeface="Book Antiqua"/>
                <a:cs typeface="Book Antiqua"/>
              </a:rPr>
              <a:t>MWh</a:t>
            </a:r>
            <a:r>
              <a:rPr lang="en-US" altLang="en-US" sz="2000" dirty="0">
                <a:latin typeface="Book Antiqua"/>
                <a:cs typeface="Book Antiqua"/>
              </a:rPr>
              <a:t>, removing offer floors for AS and </a:t>
            </a:r>
            <a:r>
              <a:rPr lang="en-US" altLang="en-US" sz="2000" dirty="0" smtClean="0">
                <a:latin typeface="Book Antiqua"/>
                <a:cs typeface="Book Antiqua"/>
              </a:rPr>
              <a:t>not releasing </a:t>
            </a:r>
            <a:r>
              <a:rPr lang="en-US" altLang="en-US" sz="2000" dirty="0">
                <a:latin typeface="Book Antiqua"/>
                <a:cs typeface="Book Antiqua"/>
              </a:rPr>
              <a:t>HASL </a:t>
            </a:r>
            <a:r>
              <a:rPr lang="en-US" altLang="en-US" sz="2000" dirty="0" smtClean="0">
                <a:latin typeface="Book Antiqua"/>
                <a:cs typeface="Book Antiqua"/>
              </a:rPr>
              <a:t>showed </a:t>
            </a:r>
            <a:r>
              <a:rPr lang="en-US" altLang="en-US" sz="2000" dirty="0">
                <a:latin typeface="Book Antiqua"/>
                <a:cs typeface="Book Antiqua"/>
              </a:rPr>
              <a:t>that the impact </a:t>
            </a:r>
            <a:r>
              <a:rPr lang="en-US" altLang="en-US" sz="2000" dirty="0" smtClean="0">
                <a:latin typeface="Book Antiqua"/>
                <a:cs typeface="Book Antiqua"/>
              </a:rPr>
              <a:t>reduced to approximately $1500 </a:t>
            </a:r>
            <a:r>
              <a:rPr lang="en-US" altLang="en-US" sz="2000" dirty="0">
                <a:latin typeface="Book Antiqua"/>
                <a:cs typeface="Book Antiqua"/>
              </a:rPr>
              <a:t>for these days</a:t>
            </a:r>
            <a:r>
              <a:rPr lang="en-US" altLang="en-US" sz="2000" dirty="0" smtClean="0">
                <a:latin typeface="Book Antiqua"/>
                <a:cs typeface="Book Antiqua"/>
              </a:rPr>
              <a:t>.</a:t>
            </a:r>
          </a:p>
          <a:p>
            <a:pPr marL="342900" lvl="1" indent="-342900">
              <a:spcBef>
                <a:spcPts val="2280"/>
              </a:spcBef>
              <a:buFont typeface="Arial" charset="0"/>
              <a:buChar char="•"/>
            </a:pPr>
            <a:r>
              <a:rPr lang="en-US" altLang="en-US" sz="2000" dirty="0" smtClean="0">
                <a:latin typeface="Book Antiqua"/>
                <a:cs typeface="Book Antiqua"/>
              </a:rPr>
              <a:t>Applying RUC offer floor of $1500/</a:t>
            </a:r>
            <a:r>
              <a:rPr lang="en-US" altLang="en-US" sz="2000" dirty="0" err="1" smtClean="0">
                <a:latin typeface="Book Antiqua"/>
                <a:cs typeface="Book Antiqua"/>
              </a:rPr>
              <a:t>MWh</a:t>
            </a:r>
            <a:r>
              <a:rPr lang="en-US" altLang="en-US" sz="2000" dirty="0" smtClean="0">
                <a:latin typeface="Book Antiqua"/>
                <a:cs typeface="Book Antiqua"/>
              </a:rPr>
              <a:t>, removing offer floors for AS and implementing HASL </a:t>
            </a:r>
            <a:r>
              <a:rPr lang="en-US" altLang="en-US" sz="2000" dirty="0">
                <a:latin typeface="Book Antiqua"/>
                <a:cs typeface="Book Antiqua"/>
              </a:rPr>
              <a:t>release showed that </a:t>
            </a:r>
            <a:r>
              <a:rPr lang="en-US" altLang="en-US" sz="2000" dirty="0" smtClean="0">
                <a:latin typeface="Book Antiqua"/>
                <a:cs typeface="Book Antiqua"/>
              </a:rPr>
              <a:t>the </a:t>
            </a:r>
            <a:r>
              <a:rPr lang="en-US" altLang="en-US" sz="2000" b="1" dirty="0" smtClean="0">
                <a:latin typeface="Book Antiqua"/>
                <a:cs typeface="Book Antiqua"/>
              </a:rPr>
              <a:t>impact on energy prices is minimal</a:t>
            </a:r>
            <a:r>
              <a:rPr lang="en-US" altLang="en-US" sz="2000" dirty="0" smtClean="0">
                <a:latin typeface="Book Antiqua"/>
                <a:cs typeface="Book Antiqua"/>
              </a:rPr>
              <a:t> (approximately $20) for these days. It could be expected that the impact of the remaining 363 days would be similar.</a:t>
            </a:r>
          </a:p>
          <a:p>
            <a:pPr marL="342900" lvl="1" indent="-342900">
              <a:spcBef>
                <a:spcPts val="2280"/>
              </a:spcBef>
              <a:buFont typeface="Arial" charset="0"/>
              <a:buChar char="•"/>
            </a:pPr>
            <a:r>
              <a:rPr lang="en-US" altLang="en-US" sz="2000" dirty="0" smtClean="0">
                <a:latin typeface="Book Antiqua"/>
                <a:cs typeface="Book Antiqua"/>
              </a:rPr>
              <a:t>Effects on RUC HSL on ORDC adder was not included in this analysis</a:t>
            </a:r>
          </a:p>
          <a:p>
            <a:pPr marL="342900" lvl="1" indent="-342900">
              <a:buFont typeface="Arial" charset="0"/>
              <a:buChar char="•"/>
            </a:pPr>
            <a:endParaRPr lang="en-US" altLang="en-US" sz="2200" b="1" dirty="0" smtClean="0">
              <a:solidFill>
                <a:srgbClr val="FF0000"/>
              </a:solidFill>
              <a:latin typeface="Book Antiqua"/>
              <a:cs typeface="Book Antiqua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2400" b="1" dirty="0" smtClean="0">
                <a:latin typeface="Book Antiqua"/>
                <a:cs typeface="Book Antiqua"/>
              </a:rPr>
              <a:t>Conclusion</a:t>
            </a:r>
            <a:endParaRPr lang="en-US" altLang="en-US" b="1" dirty="0" smtClean="0">
              <a:latin typeface="Book Antiqua"/>
              <a:cs typeface="Book Antiqua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defRPr/>
            </a:pPr>
            <a:endParaRPr lang="en-US" altLang="en-US" dirty="0" smtClean="0">
              <a:latin typeface="Book Antiqua"/>
              <a:cs typeface="Book Antiqua"/>
            </a:endParaRPr>
          </a:p>
          <a:p>
            <a:pPr>
              <a:defRPr/>
            </a:pPr>
            <a:r>
              <a:rPr lang="en-US" altLang="en-US" dirty="0" smtClean="0">
                <a:latin typeface="Book Antiqua"/>
                <a:cs typeface="Book Antiqua"/>
              </a:rPr>
              <a:t>1,698 </a:t>
            </a:r>
            <a:r>
              <a:rPr lang="en-US" altLang="en-US" dirty="0">
                <a:latin typeface="Book Antiqua"/>
                <a:cs typeface="Book Antiqua"/>
              </a:rPr>
              <a:t>Instructed Effective </a:t>
            </a:r>
            <a:r>
              <a:rPr lang="en-US" altLang="en-US" dirty="0" smtClean="0">
                <a:latin typeface="Book Antiqua"/>
                <a:cs typeface="Book Antiqua"/>
              </a:rPr>
              <a:t>RUC Hours </a:t>
            </a:r>
          </a:p>
          <a:p>
            <a:pPr lvl="1">
              <a:defRPr/>
            </a:pPr>
            <a:r>
              <a:rPr lang="en-US" dirty="0" smtClean="0">
                <a:latin typeface="Book Antiqua"/>
                <a:cs typeface="Book Antiqua"/>
              </a:rPr>
              <a:t>52% </a:t>
            </a:r>
            <a:r>
              <a:rPr lang="en-US" dirty="0">
                <a:latin typeface="Book Antiqua"/>
                <a:cs typeface="Book Antiqua"/>
              </a:rPr>
              <a:t>of hours are for Voltage/Reactive Support</a:t>
            </a:r>
          </a:p>
          <a:p>
            <a:pPr marL="457200" lvl="1" indent="0">
              <a:buFontTx/>
              <a:buNone/>
              <a:defRPr/>
            </a:pPr>
            <a:endParaRPr lang="en-US" dirty="0" smtClean="0">
              <a:latin typeface="Book Antiqua"/>
              <a:cs typeface="Book Antiqua"/>
            </a:endParaRPr>
          </a:p>
          <a:p>
            <a:pPr marL="457200" lvl="1" indent="0">
              <a:buFontTx/>
              <a:buNone/>
              <a:defRPr/>
            </a:pPr>
            <a:endParaRPr lang="en-US" sz="500" dirty="0" smtClean="0">
              <a:latin typeface="Book Antiqua"/>
              <a:cs typeface="Book Antiqua"/>
            </a:endParaRPr>
          </a:p>
          <a:p>
            <a:pPr>
              <a:defRPr/>
            </a:pPr>
            <a:r>
              <a:rPr lang="en-US" dirty="0" smtClean="0">
                <a:latin typeface="Book Antiqua"/>
                <a:cs typeface="Book Antiqua"/>
              </a:rPr>
              <a:t>EOC </a:t>
            </a:r>
            <a:r>
              <a:rPr lang="en-US" dirty="0">
                <a:latin typeface="Book Antiqua"/>
                <a:cs typeface="Book Antiqua"/>
              </a:rPr>
              <a:t>non-compliance </a:t>
            </a:r>
            <a:r>
              <a:rPr lang="en-US" b="0" dirty="0">
                <a:latin typeface="Book Antiqua"/>
                <a:cs typeface="Book Antiqua"/>
              </a:rPr>
              <a:t>was only </a:t>
            </a:r>
            <a:r>
              <a:rPr lang="en-US" dirty="0" smtClean="0">
                <a:latin typeface="Book Antiqua"/>
                <a:cs typeface="Book Antiqua"/>
              </a:rPr>
              <a:t>4.5%</a:t>
            </a:r>
            <a:r>
              <a:rPr lang="en-US" b="0" dirty="0" smtClean="0">
                <a:latin typeface="Book Antiqua"/>
                <a:cs typeface="Book Antiqua"/>
              </a:rPr>
              <a:t> </a:t>
            </a:r>
            <a:r>
              <a:rPr lang="en-US" b="0" dirty="0">
                <a:latin typeface="Book Antiqua"/>
                <a:cs typeface="Book Antiqua"/>
              </a:rPr>
              <a:t>(75 out of </a:t>
            </a:r>
            <a:r>
              <a:rPr lang="en-US" b="0" dirty="0" smtClean="0">
                <a:latin typeface="Book Antiqua"/>
                <a:cs typeface="Book Antiqua"/>
              </a:rPr>
              <a:t>1,667 </a:t>
            </a:r>
            <a:r>
              <a:rPr lang="en-US" b="0" dirty="0">
                <a:latin typeface="Book Antiqua"/>
                <a:cs typeface="Book Antiqua"/>
              </a:rPr>
              <a:t>hours) </a:t>
            </a:r>
          </a:p>
          <a:p>
            <a:pPr lvl="1">
              <a:defRPr/>
            </a:pPr>
            <a:r>
              <a:rPr lang="en-US" dirty="0" smtClean="0">
                <a:latin typeface="Book Antiqua"/>
                <a:cs typeface="Book Antiqua"/>
              </a:rPr>
              <a:t>After implementation of NPRR 626, EOC will be automatically floored at $1,500</a:t>
            </a:r>
            <a:endParaRPr lang="en-US" b="0" dirty="0" smtClean="0">
              <a:latin typeface="Book Antiqua"/>
              <a:cs typeface="Book Antiqua"/>
            </a:endParaRPr>
          </a:p>
          <a:p>
            <a:pPr>
              <a:defRPr/>
            </a:pPr>
            <a:endParaRPr lang="en-US" b="0" dirty="0" smtClean="0">
              <a:latin typeface="Book Antiqua"/>
              <a:cs typeface="Book Antiqua"/>
            </a:endParaRPr>
          </a:p>
          <a:p>
            <a:pPr>
              <a:defRPr/>
            </a:pPr>
            <a:endParaRPr lang="en-US" sz="500" b="0" dirty="0" smtClean="0">
              <a:latin typeface="Book Antiqua"/>
              <a:cs typeface="Book Antiqua"/>
            </a:endParaRPr>
          </a:p>
          <a:p>
            <a:pPr>
              <a:defRPr/>
            </a:pPr>
            <a:r>
              <a:rPr lang="en-US" dirty="0" smtClean="0">
                <a:solidFill>
                  <a:srgbClr val="000000"/>
                </a:solidFill>
                <a:latin typeface="Book Antiqua"/>
                <a:cs typeface="Book Antiqua"/>
              </a:rPr>
              <a:t>Impact of 0-LSL on energy prices is minimal </a:t>
            </a:r>
            <a:r>
              <a:rPr lang="en-US" b="0" dirty="0" smtClean="0">
                <a:solidFill>
                  <a:srgbClr val="000000"/>
                </a:solidFill>
                <a:latin typeface="Book Antiqua"/>
                <a:cs typeface="Book Antiqua"/>
              </a:rPr>
              <a:t>after applying recent operational and market </a:t>
            </a:r>
            <a:r>
              <a:rPr lang="en-US" b="0" dirty="0">
                <a:solidFill>
                  <a:srgbClr val="000000"/>
                </a:solidFill>
                <a:latin typeface="Book Antiqua"/>
                <a:cs typeface="Book Antiqua"/>
              </a:rPr>
              <a:t>design </a:t>
            </a:r>
            <a:r>
              <a:rPr lang="en-US" b="0" dirty="0" smtClean="0">
                <a:solidFill>
                  <a:srgbClr val="000000"/>
                </a:solidFill>
                <a:latin typeface="Book Antiqua"/>
                <a:cs typeface="Book Antiqua"/>
              </a:rPr>
              <a:t>changes. Impact </a:t>
            </a:r>
            <a:r>
              <a:rPr lang="en-US" b="0" dirty="0">
                <a:solidFill>
                  <a:srgbClr val="000000"/>
                </a:solidFill>
                <a:latin typeface="Book Antiqua"/>
                <a:cs typeface="Book Antiqua"/>
              </a:rPr>
              <a:t>on ORDC is not </a:t>
            </a:r>
            <a:r>
              <a:rPr lang="en-US" b="0" dirty="0" smtClean="0">
                <a:solidFill>
                  <a:srgbClr val="000000"/>
                </a:solidFill>
                <a:latin typeface="Book Antiqua"/>
                <a:cs typeface="Book Antiqua"/>
              </a:rPr>
              <a:t>accounted</a:t>
            </a:r>
            <a:r>
              <a:rPr lang="en-US" b="0" dirty="0">
                <a:solidFill>
                  <a:srgbClr val="000000"/>
                </a:solidFill>
                <a:latin typeface="Book Antiqua"/>
                <a:cs typeface="Book Antiqua"/>
              </a:rPr>
              <a:t> in this analysis</a:t>
            </a:r>
            <a:r>
              <a:rPr lang="en-US" b="0" dirty="0" smtClean="0">
                <a:solidFill>
                  <a:srgbClr val="000000"/>
                </a:solidFill>
                <a:latin typeface="Book Antiqua"/>
                <a:cs typeface="Book Antiqua"/>
              </a:rPr>
              <a:t>. </a:t>
            </a:r>
            <a:endParaRPr lang="en-US" b="0" dirty="0">
              <a:solidFill>
                <a:srgbClr val="000000"/>
              </a:solidFill>
              <a:latin typeface="Book Antiqua"/>
              <a:cs typeface="Book Antiqua"/>
            </a:endParaRPr>
          </a:p>
          <a:p>
            <a:pPr marL="457200" lvl="1" indent="0">
              <a:buFontTx/>
              <a:buNone/>
              <a:defRPr/>
            </a:pPr>
            <a:endParaRPr lang="en-US" dirty="0" smtClean="0">
              <a:latin typeface="Book Antiqua"/>
              <a:cs typeface="Book Antiqua"/>
            </a:endParaRPr>
          </a:p>
          <a:p>
            <a:pPr>
              <a:defRPr/>
            </a:pPr>
            <a:endParaRPr lang="en-US" dirty="0" smtClean="0">
              <a:latin typeface="Book Antiqua"/>
              <a:cs typeface="Book Antiqua"/>
            </a:endParaRPr>
          </a:p>
          <a:p>
            <a:pPr lvl="1">
              <a:defRPr/>
            </a:pPr>
            <a:endParaRPr lang="en-US" dirty="0">
              <a:latin typeface="Book Antiqua"/>
              <a:cs typeface="Book Antiqua"/>
            </a:endParaRPr>
          </a:p>
        </p:txBody>
      </p:sp>
      <p:sp>
        <p:nvSpPr>
          <p:cNvPr id="12292" name="Footer Placeholder 3"/>
          <p:cNvSpPr>
            <a:spLocks noGrp="1"/>
          </p:cNvSpPr>
          <p:nvPr>
            <p:ph type="ftr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r>
              <a:rPr lang="en-US" altLang="en-US" smtClean="0">
                <a:latin typeface="Book Antiqua"/>
                <a:cs typeface="Book Antiqua"/>
              </a:rPr>
              <a:t> </a:t>
            </a:r>
          </a:p>
        </p:txBody>
      </p:sp>
      <p:sp>
        <p:nvSpPr>
          <p:cNvPr id="12293" name="Date Placeholder 4"/>
          <p:cNvSpPr>
            <a:spLocks noGrp="1"/>
          </p:cNvSpPr>
          <p:nvPr>
            <p:ph type="dt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r>
              <a:rPr lang="en-US" altLang="en-US" dirty="0">
                <a:latin typeface="Book Antiqua"/>
                <a:cs typeface="Book Antiqua"/>
              </a:rPr>
              <a:t>January </a:t>
            </a:r>
            <a:r>
              <a:rPr lang="en-US" altLang="en-US" dirty="0" smtClean="0">
                <a:latin typeface="Book Antiqua"/>
                <a:cs typeface="Book Antiqua"/>
              </a:rPr>
              <a:t>29, 2015</a:t>
            </a:r>
            <a:endParaRPr lang="en-US" altLang="en-US" dirty="0">
              <a:latin typeface="Book Antiqua"/>
              <a:cs typeface="Book Antiqua"/>
            </a:endParaRPr>
          </a:p>
        </p:txBody>
      </p:sp>
    </p:spTree>
    <p:extLst>
      <p:ext uri="{BB962C8B-B14F-4D97-AF65-F5344CB8AC3E}">
        <p14:creationId xmlns:p14="http://schemas.microsoft.com/office/powerpoint/2010/main" val="42870430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tle 1"/>
          <p:cNvSpPr>
            <a:spLocks noGrp="1"/>
          </p:cNvSpPr>
          <p:nvPr>
            <p:ph type="title"/>
          </p:nvPr>
        </p:nvSpPr>
        <p:spPr>
          <a:xfrm>
            <a:off x="428625" y="2971800"/>
            <a:ext cx="8686800" cy="685800"/>
          </a:xfrm>
        </p:spPr>
        <p:txBody>
          <a:bodyPr/>
          <a:lstStyle/>
          <a:p>
            <a:pPr algn="ctr"/>
            <a:r>
              <a:rPr lang="en-US" altLang="en-US" smtClean="0"/>
              <a:t>Appendix</a:t>
            </a:r>
          </a:p>
        </p:txBody>
      </p:sp>
      <p:sp>
        <p:nvSpPr>
          <p:cNvPr id="13315" name="Footer Placeholder 2"/>
          <p:cNvSpPr>
            <a:spLocks noGrp="1"/>
          </p:cNvSpPr>
          <p:nvPr>
            <p:ph type="ftr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r>
              <a:rPr lang="en-US" altLang="en-US" smtClean="0"/>
              <a:t> </a:t>
            </a:r>
          </a:p>
        </p:txBody>
      </p:sp>
      <p:sp>
        <p:nvSpPr>
          <p:cNvPr id="13316" name="Date Placeholder 3"/>
          <p:cNvSpPr>
            <a:spLocks noGrp="1"/>
          </p:cNvSpPr>
          <p:nvPr>
            <p:ph type="dt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r>
              <a:rPr lang="en-US" altLang="en-US" dirty="0"/>
              <a:t>January </a:t>
            </a:r>
            <a:r>
              <a:rPr lang="en-US" altLang="en-US" dirty="0" smtClean="0"/>
              <a:t>29, 2015</a:t>
            </a:r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289654306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b="1" dirty="0" smtClean="0">
                <a:latin typeface="Book Antiqua"/>
                <a:cs typeface="Book Antiqua"/>
              </a:rPr>
              <a:t>Comparison of 2012, 2013 and 2014 (1 of 2)</a:t>
            </a:r>
            <a:endParaRPr lang="en-US" sz="2400" b="1" dirty="0">
              <a:latin typeface="Book Antiqua"/>
              <a:cs typeface="Book Antiqua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 </a:t>
            </a:r>
            <a:endParaRPr lang="en-US" dirty="0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January 29, 2015</a:t>
            </a:r>
            <a:endParaRPr lang="en-US" dirty="0"/>
          </a:p>
        </p:txBody>
      </p:sp>
      <p:pic>
        <p:nvPicPr>
          <p:cNvPr id="3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599" y="838200"/>
            <a:ext cx="8686801" cy="428135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25306359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Custom Design">
  <a:themeElements>
    <a:clrScheme name="Custom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Custom Design">
      <a:majorFont>
        <a:latin typeface="Arial Black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18674</TotalTime>
  <Words>662</Words>
  <Application>Microsoft Macintosh PowerPoint</Application>
  <PresentationFormat>On-screen Show (4:3)</PresentationFormat>
  <Paragraphs>85</Paragraphs>
  <Slides>10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Custom Design</vt:lpstr>
      <vt:lpstr>Annual TAC Review of the Market Impacts of Reliability Unit Commitments</vt:lpstr>
      <vt:lpstr>RUC Commitments Hours</vt:lpstr>
      <vt:lpstr>RUC Type Unit Hours by Month</vt:lpstr>
      <vt:lpstr>RUC Committed Resources Dispatched for Capacity</vt:lpstr>
      <vt:lpstr>Energy Offer Curve Compliance</vt:lpstr>
      <vt:lpstr>Estimated PNM Impact of RUC Committed Resources</vt:lpstr>
      <vt:lpstr>Conclusion</vt:lpstr>
      <vt:lpstr>Appendix</vt:lpstr>
      <vt:lpstr>Comparison of 2012, 2013 and 2014 (1 of 2)</vt:lpstr>
      <vt:lpstr>Comparison of 2012, 2013 and 2014 (2 of 2)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Instructions</dc:title>
  <dc:creator>Lao Shu</dc:creator>
  <cp:lastModifiedBy>Resmi Surendran</cp:lastModifiedBy>
  <cp:revision>762</cp:revision>
  <cp:lastPrinted>2014-01-13T18:28:26Z</cp:lastPrinted>
  <dcterms:created xsi:type="dcterms:W3CDTF">2005-04-21T14:28:35Z</dcterms:created>
  <dcterms:modified xsi:type="dcterms:W3CDTF">2015-01-22T21:49:22Z</dcterms:modified>
</cp:coreProperties>
</file>