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57" r:id="rId3"/>
    <p:sldId id="323" r:id="rId4"/>
    <p:sldId id="360" r:id="rId5"/>
    <p:sldId id="324" r:id="rId6"/>
    <p:sldId id="328" r:id="rId7"/>
    <p:sldId id="332" r:id="rId8"/>
    <p:sldId id="327" r:id="rId9"/>
    <p:sldId id="326" r:id="rId10"/>
    <p:sldId id="374" r:id="rId11"/>
    <p:sldId id="378" r:id="rId12"/>
    <p:sldId id="349" r:id="rId13"/>
    <p:sldId id="376" r:id="rId14"/>
    <p:sldId id="377" r:id="rId15"/>
    <p:sldId id="373" r:id="rId16"/>
    <p:sldId id="372" r:id="rId17"/>
    <p:sldId id="366" r:id="rId18"/>
    <p:sldId id="367" r:id="rId19"/>
    <p:sldId id="364" r:id="rId20"/>
    <p:sldId id="380" r:id="rId21"/>
    <p:sldId id="371" r:id="rId22"/>
    <p:sldId id="365" r:id="rId23"/>
    <p:sldId id="381" r:id="rId24"/>
    <p:sldId id="379" r:id="rId25"/>
    <p:sldId id="368" r:id="rId26"/>
    <p:sldId id="369" r:id="rId27"/>
    <p:sldId id="370" r:id="rId28"/>
    <p:sldId id="382" r:id="rId29"/>
    <p:sldId id="383" r:id="rId30"/>
    <p:sldId id="35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37" autoAdjust="0"/>
    <p:restoredTop sz="95583" autoAdjust="0"/>
  </p:normalViewPr>
  <p:slideViewPr>
    <p:cSldViewPr>
      <p:cViewPr>
        <p:scale>
          <a:sx n="100" d="100"/>
          <a:sy n="100" d="100"/>
        </p:scale>
        <p:origin x="-1944"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18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gillett\Desktop\Pecan%20Street\raw%20combined%20houston%20circuit%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gillett\Desktop\Pecan%20Street\raw%20combined%20houston%20circuit%20data.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zss\Another%20CCET%20Pecan%20Street%20Project\DATALOGS%2020140314%200930AM\UCM4.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Estimated Solar Production by Month</a:t>
            </a:r>
            <a:endParaRPr lang="en-US" dirty="0"/>
          </a:p>
        </c:rich>
      </c:tx>
      <c:layout/>
      <c:overlay val="1"/>
    </c:title>
    <c:plotArea>
      <c:layout>
        <c:manualLayout>
          <c:layoutTarget val="inner"/>
          <c:xMode val="edge"/>
          <c:yMode val="edge"/>
          <c:x val="8.5205366616407097E-2"/>
          <c:y val="0.13162213329891137"/>
          <c:w val="0.80304850286571361"/>
          <c:h val="0.75239791747343165"/>
        </c:manualLayout>
      </c:layout>
      <c:barChart>
        <c:barDir val="col"/>
        <c:grouping val="clustered"/>
        <c:ser>
          <c:idx val="0"/>
          <c:order val="0"/>
          <c:tx>
            <c:v>UCM2</c:v>
          </c:tx>
          <c:cat>
            <c:strRef>
              <c:f>Sheet1!$AB$21:$AB$25</c:f>
              <c:strCache>
                <c:ptCount val="5"/>
                <c:pt idx="0">
                  <c:v>February</c:v>
                </c:pt>
                <c:pt idx="1">
                  <c:v>March</c:v>
                </c:pt>
                <c:pt idx="2">
                  <c:v>April</c:v>
                </c:pt>
                <c:pt idx="3">
                  <c:v>May</c:v>
                </c:pt>
                <c:pt idx="4">
                  <c:v>June</c:v>
                </c:pt>
              </c:strCache>
            </c:strRef>
          </c:cat>
          <c:val>
            <c:numRef>
              <c:f>Sheet1!$AD$21:$AD$25</c:f>
              <c:numCache>
                <c:formatCode>General</c:formatCode>
                <c:ptCount val="5"/>
                <c:pt idx="0">
                  <c:v>4080</c:v>
                </c:pt>
                <c:pt idx="1">
                  <c:v>5340</c:v>
                </c:pt>
                <c:pt idx="2">
                  <c:v>7920</c:v>
                </c:pt>
                <c:pt idx="3">
                  <c:v>6120</c:v>
                </c:pt>
                <c:pt idx="4">
                  <c:v>6660</c:v>
                </c:pt>
              </c:numCache>
            </c:numRef>
          </c:val>
        </c:ser>
        <c:ser>
          <c:idx val="1"/>
          <c:order val="1"/>
          <c:tx>
            <c:v>UCM3</c:v>
          </c:tx>
          <c:cat>
            <c:strRef>
              <c:f>Sheet1!$AB$21:$AB$25</c:f>
              <c:strCache>
                <c:ptCount val="5"/>
                <c:pt idx="0">
                  <c:v>February</c:v>
                </c:pt>
                <c:pt idx="1">
                  <c:v>March</c:v>
                </c:pt>
                <c:pt idx="2">
                  <c:v>April</c:v>
                </c:pt>
                <c:pt idx="3">
                  <c:v>May</c:v>
                </c:pt>
                <c:pt idx="4">
                  <c:v>June</c:v>
                </c:pt>
              </c:strCache>
            </c:strRef>
          </c:cat>
          <c:val>
            <c:numRef>
              <c:f>Sheet1!$AE$21:$AE$25</c:f>
              <c:numCache>
                <c:formatCode>General</c:formatCode>
                <c:ptCount val="5"/>
                <c:pt idx="0">
                  <c:v>1820</c:v>
                </c:pt>
                <c:pt idx="1">
                  <c:v>2366</c:v>
                </c:pt>
                <c:pt idx="2">
                  <c:v>3536</c:v>
                </c:pt>
                <c:pt idx="3">
                  <c:v>2730</c:v>
                </c:pt>
                <c:pt idx="4">
                  <c:v>2964</c:v>
                </c:pt>
              </c:numCache>
            </c:numRef>
          </c:val>
        </c:ser>
        <c:ser>
          <c:idx val="2"/>
          <c:order val="2"/>
          <c:tx>
            <c:v>UCM7</c:v>
          </c:tx>
          <c:spPr>
            <a:solidFill>
              <a:schemeClr val="accent6"/>
            </a:solidFill>
          </c:spPr>
          <c:cat>
            <c:strRef>
              <c:f>Sheet1!$AB$21:$AB$25</c:f>
              <c:strCache>
                <c:ptCount val="5"/>
                <c:pt idx="0">
                  <c:v>February</c:v>
                </c:pt>
                <c:pt idx="1">
                  <c:v>March</c:v>
                </c:pt>
                <c:pt idx="2">
                  <c:v>April</c:v>
                </c:pt>
                <c:pt idx="3">
                  <c:v>May</c:v>
                </c:pt>
                <c:pt idx="4">
                  <c:v>June</c:v>
                </c:pt>
              </c:strCache>
            </c:strRef>
          </c:cat>
          <c:val>
            <c:numRef>
              <c:f>Sheet1!$AC$21:$AC$25</c:f>
              <c:numCache>
                <c:formatCode>General</c:formatCode>
                <c:ptCount val="5"/>
                <c:pt idx="0">
                  <c:v>2840</c:v>
                </c:pt>
                <c:pt idx="1">
                  <c:v>3720</c:v>
                </c:pt>
                <c:pt idx="2">
                  <c:v>5520</c:v>
                </c:pt>
                <c:pt idx="3">
                  <c:v>4280</c:v>
                </c:pt>
                <c:pt idx="4">
                  <c:v>4640</c:v>
                </c:pt>
              </c:numCache>
            </c:numRef>
          </c:val>
        </c:ser>
        <c:axId val="81022976"/>
        <c:axId val="81026432"/>
      </c:barChart>
      <c:catAx>
        <c:axId val="81022976"/>
        <c:scaling>
          <c:orientation val="minMax"/>
        </c:scaling>
        <c:axPos val="b"/>
        <c:tickLblPos val="nextTo"/>
        <c:crossAx val="81026432"/>
        <c:crosses val="autoZero"/>
        <c:auto val="1"/>
        <c:lblAlgn val="ctr"/>
        <c:lblOffset val="100"/>
      </c:catAx>
      <c:valAx>
        <c:axId val="81026432"/>
        <c:scaling>
          <c:orientation val="minMax"/>
        </c:scaling>
        <c:axPos val="l"/>
        <c:majorGridlines/>
        <c:title>
          <c:tx>
            <c:rich>
              <a:bodyPr rot="-5400000" vert="horz"/>
              <a:lstStyle/>
              <a:p>
                <a:pPr>
                  <a:defRPr sz="1400"/>
                </a:pPr>
                <a:r>
                  <a:rPr lang="en-US" sz="1400" dirty="0" smtClean="0"/>
                  <a:t>kWh/month</a:t>
                </a:r>
                <a:endParaRPr lang="en-US" sz="1400" dirty="0"/>
              </a:p>
            </c:rich>
          </c:tx>
          <c:layout/>
        </c:title>
        <c:numFmt formatCode="General" sourceLinked="1"/>
        <c:tickLblPos val="nextTo"/>
        <c:crossAx val="81022976"/>
        <c:crosses val="autoZero"/>
        <c:crossBetween val="between"/>
      </c:valAx>
    </c:plotArea>
    <c:legend>
      <c:legendPos val="r"/>
      <c:layout/>
      <c:txPr>
        <a:bodyPr/>
        <a:lstStyle/>
        <a:p>
          <a:pPr>
            <a:defRPr sz="14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dirty="0" smtClean="0">
                <a:effectLst/>
              </a:rPr>
              <a:t>Total Energy Use (kWh / ft</a:t>
            </a:r>
            <a:r>
              <a:rPr lang="en-US" sz="1800" b="1" i="0" baseline="30000" dirty="0" smtClean="0">
                <a:effectLst/>
              </a:rPr>
              <a:t>2</a:t>
            </a:r>
            <a:r>
              <a:rPr lang="en-US" sz="1800" b="1" i="0" baseline="0" dirty="0" smtClean="0">
                <a:effectLst/>
              </a:rPr>
              <a:t> ) February - June</a:t>
            </a:r>
            <a:endParaRPr lang="en-US" dirty="0">
              <a:effectLst/>
            </a:endParaRPr>
          </a:p>
        </c:rich>
      </c:tx>
      <c:layout/>
      <c:overlay val="1"/>
    </c:title>
    <c:plotArea>
      <c:layout>
        <c:manualLayout>
          <c:layoutTarget val="inner"/>
          <c:xMode val="edge"/>
          <c:yMode val="edge"/>
          <c:x val="0.10122462817147868"/>
          <c:y val="0.11638888888888888"/>
          <c:w val="0.7389569116360456"/>
          <c:h val="0.76763101487314167"/>
        </c:manualLayout>
      </c:layout>
      <c:barChart>
        <c:barDir val="col"/>
        <c:grouping val="clustered"/>
        <c:ser>
          <c:idx val="0"/>
          <c:order val="0"/>
          <c:tx>
            <c:v>Harmony</c:v>
          </c:tx>
          <c:cat>
            <c:strRef>
              <c:f>Sheet1!$P$30:$P$34</c:f>
              <c:strCache>
                <c:ptCount val="5"/>
                <c:pt idx="0">
                  <c:v>February</c:v>
                </c:pt>
                <c:pt idx="1">
                  <c:v>March</c:v>
                </c:pt>
                <c:pt idx="2">
                  <c:v>April</c:v>
                </c:pt>
                <c:pt idx="3">
                  <c:v>May</c:v>
                </c:pt>
                <c:pt idx="4">
                  <c:v>June</c:v>
                </c:pt>
              </c:strCache>
            </c:strRef>
          </c:cat>
          <c:val>
            <c:numRef>
              <c:f>Sheet1!$Q$30:$Q$34</c:f>
              <c:numCache>
                <c:formatCode>General</c:formatCode>
                <c:ptCount val="5"/>
                <c:pt idx="0">
                  <c:v>0.17996038760926786</c:v>
                </c:pt>
                <c:pt idx="1">
                  <c:v>0.17958129872973838</c:v>
                </c:pt>
                <c:pt idx="2">
                  <c:v>0.24102227203442117</c:v>
                </c:pt>
                <c:pt idx="3">
                  <c:v>0.32285617031716829</c:v>
                </c:pt>
                <c:pt idx="4">
                  <c:v>0.48559632450856627</c:v>
                </c:pt>
              </c:numCache>
            </c:numRef>
          </c:val>
        </c:ser>
        <c:ser>
          <c:idx val="1"/>
          <c:order val="1"/>
          <c:tx>
            <c:v>Legends</c:v>
          </c:tx>
          <c:cat>
            <c:strRef>
              <c:f>Sheet1!$P$30:$P$34</c:f>
              <c:strCache>
                <c:ptCount val="5"/>
                <c:pt idx="0">
                  <c:v>February</c:v>
                </c:pt>
                <c:pt idx="1">
                  <c:v>March</c:v>
                </c:pt>
                <c:pt idx="2">
                  <c:v>April</c:v>
                </c:pt>
                <c:pt idx="3">
                  <c:v>May</c:v>
                </c:pt>
                <c:pt idx="4">
                  <c:v>June</c:v>
                </c:pt>
              </c:strCache>
            </c:strRef>
          </c:cat>
          <c:val>
            <c:numRef>
              <c:f>Sheet1!$R$30:$R$34</c:f>
              <c:numCache>
                <c:formatCode>General</c:formatCode>
                <c:ptCount val="5"/>
                <c:pt idx="0">
                  <c:v>0.2393232244676769</c:v>
                </c:pt>
                <c:pt idx="1">
                  <c:v>0.26291411240092211</c:v>
                </c:pt>
                <c:pt idx="2">
                  <c:v>0.37180907680701852</c:v>
                </c:pt>
                <c:pt idx="3">
                  <c:v>0.56893232816250161</c:v>
                </c:pt>
                <c:pt idx="4">
                  <c:v>0.796596272491505</c:v>
                </c:pt>
              </c:numCache>
            </c:numRef>
          </c:val>
        </c:ser>
        <c:axId val="84035456"/>
        <c:axId val="84036992"/>
      </c:barChart>
      <c:catAx>
        <c:axId val="84035456"/>
        <c:scaling>
          <c:orientation val="minMax"/>
        </c:scaling>
        <c:axPos val="b"/>
        <c:tickLblPos val="nextTo"/>
        <c:crossAx val="84036992"/>
        <c:crosses val="autoZero"/>
        <c:auto val="1"/>
        <c:lblAlgn val="ctr"/>
        <c:lblOffset val="100"/>
      </c:catAx>
      <c:valAx>
        <c:axId val="84036992"/>
        <c:scaling>
          <c:orientation val="minMax"/>
        </c:scaling>
        <c:axPos val="l"/>
        <c:majorGridlines/>
        <c:title>
          <c:tx>
            <c:rich>
              <a:bodyPr rot="-5400000" vert="horz"/>
              <a:lstStyle/>
              <a:p>
                <a:pPr>
                  <a:defRPr sz="1400"/>
                </a:pPr>
                <a:r>
                  <a:rPr lang="en-US" sz="1400"/>
                  <a:t>kWh/sq.ft.</a:t>
                </a:r>
              </a:p>
            </c:rich>
          </c:tx>
          <c:layout/>
        </c:title>
        <c:numFmt formatCode="General" sourceLinked="1"/>
        <c:tickLblPos val="nextTo"/>
        <c:crossAx val="84035456"/>
        <c:crosses val="autoZero"/>
        <c:crossBetween val="between"/>
      </c:valAx>
    </c:plotArea>
    <c:legend>
      <c:legendPos val="r"/>
      <c:layout>
        <c:manualLayout>
          <c:xMode val="edge"/>
          <c:yMode val="edge"/>
          <c:x val="0.86795931758530265"/>
          <c:y val="0.30054206765820962"/>
          <c:w val="0.11537401574803152"/>
          <c:h val="0.329471420239137"/>
        </c:manualLayout>
      </c:layout>
      <c:txPr>
        <a:bodyPr/>
        <a:lstStyle/>
        <a:p>
          <a:pPr>
            <a:defRPr sz="14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400" dirty="0"/>
              <a:t>UCM4 Feb 10</a:t>
            </a:r>
            <a:r>
              <a:rPr lang="en-US" sz="1400" baseline="0" dirty="0"/>
              <a:t> </a:t>
            </a:r>
            <a:r>
              <a:rPr lang="en-US" sz="1400" dirty="0"/>
              <a:t>I1 THD</a:t>
            </a:r>
          </a:p>
        </c:rich>
      </c:tx>
      <c:layout>
        <c:manualLayout>
          <c:xMode val="edge"/>
          <c:yMode val="edge"/>
          <c:x val="0.45948979591836742"/>
          <c:y val="0.18434343434343439"/>
        </c:manualLayout>
      </c:layout>
    </c:title>
    <c:plotArea>
      <c:layout/>
      <c:lineChart>
        <c:grouping val="standard"/>
        <c:ser>
          <c:idx val="0"/>
          <c:order val="0"/>
          <c:tx>
            <c:strRef>
              <c:f>'Typical Day'!$C$1</c:f>
              <c:strCache>
                <c:ptCount val="1"/>
                <c:pt idx="0">
                  <c:v>I1 THD</c:v>
                </c:pt>
              </c:strCache>
            </c:strRef>
          </c:tx>
          <c:marker>
            <c:symbol val="none"/>
          </c:marker>
          <c:cat>
            <c:numRef>
              <c:f>'Typical Day'!$A$2:$A$289</c:f>
              <c:numCache>
                <c:formatCode>[$-409]m/d/yy\ h:mm\ AM/PM;@</c:formatCode>
                <c:ptCount val="288"/>
                <c:pt idx="0">
                  <c:v>41680</c:v>
                </c:pt>
                <c:pt idx="1">
                  <c:v>41680.003472222204</c:v>
                </c:pt>
                <c:pt idx="2">
                  <c:v>41680.006944444613</c:v>
                </c:pt>
                <c:pt idx="3">
                  <c:v>41680.010416666664</c:v>
                </c:pt>
                <c:pt idx="4">
                  <c:v>41680.013888888891</c:v>
                </c:pt>
                <c:pt idx="5">
                  <c:v>41680.017361110986</c:v>
                </c:pt>
                <c:pt idx="6">
                  <c:v>41680.020833333336</c:v>
                </c:pt>
                <c:pt idx="7">
                  <c:v>41680.024305555555</c:v>
                </c:pt>
                <c:pt idx="8">
                  <c:v>41680.027777777774</c:v>
                </c:pt>
                <c:pt idx="9">
                  <c:v>41680.03125</c:v>
                </c:pt>
                <c:pt idx="10">
                  <c:v>41680.034722222204</c:v>
                </c:pt>
                <c:pt idx="11">
                  <c:v>41680.038194444613</c:v>
                </c:pt>
                <c:pt idx="12">
                  <c:v>41680.041666666584</c:v>
                </c:pt>
                <c:pt idx="13">
                  <c:v>41680.045138888891</c:v>
                </c:pt>
                <c:pt idx="14">
                  <c:v>41680.048611111109</c:v>
                </c:pt>
                <c:pt idx="15">
                  <c:v>41680.052083333336</c:v>
                </c:pt>
                <c:pt idx="16">
                  <c:v>41680.055555555562</c:v>
                </c:pt>
                <c:pt idx="17">
                  <c:v>41680.059027777781</c:v>
                </c:pt>
                <c:pt idx="18">
                  <c:v>41680.0625</c:v>
                </c:pt>
                <c:pt idx="19">
                  <c:v>41680.065972222204</c:v>
                </c:pt>
                <c:pt idx="20">
                  <c:v>41680.069444444445</c:v>
                </c:pt>
                <c:pt idx="21">
                  <c:v>41680.072916666664</c:v>
                </c:pt>
                <c:pt idx="22">
                  <c:v>41680.076388888891</c:v>
                </c:pt>
                <c:pt idx="23">
                  <c:v>41680.079861110986</c:v>
                </c:pt>
                <c:pt idx="24">
                  <c:v>41680.083333333336</c:v>
                </c:pt>
                <c:pt idx="25">
                  <c:v>41680.086805555562</c:v>
                </c:pt>
                <c:pt idx="26">
                  <c:v>41680.090277777781</c:v>
                </c:pt>
                <c:pt idx="27">
                  <c:v>41680.093749999985</c:v>
                </c:pt>
                <c:pt idx="28">
                  <c:v>41680.097222222204</c:v>
                </c:pt>
                <c:pt idx="29">
                  <c:v>41680.100694444613</c:v>
                </c:pt>
                <c:pt idx="30">
                  <c:v>41680.104166666584</c:v>
                </c:pt>
                <c:pt idx="31">
                  <c:v>41680.107638888891</c:v>
                </c:pt>
                <c:pt idx="32">
                  <c:v>41680.111111110986</c:v>
                </c:pt>
                <c:pt idx="33">
                  <c:v>41680.114583333336</c:v>
                </c:pt>
                <c:pt idx="34">
                  <c:v>41680.118055555562</c:v>
                </c:pt>
                <c:pt idx="35">
                  <c:v>41680.121527777774</c:v>
                </c:pt>
                <c:pt idx="36">
                  <c:v>41680.124999999993</c:v>
                </c:pt>
                <c:pt idx="37">
                  <c:v>41680.128472222204</c:v>
                </c:pt>
                <c:pt idx="38">
                  <c:v>41680.131944444445</c:v>
                </c:pt>
                <c:pt idx="39">
                  <c:v>41680.135416666584</c:v>
                </c:pt>
                <c:pt idx="40">
                  <c:v>41680.138888888891</c:v>
                </c:pt>
                <c:pt idx="41">
                  <c:v>41680.142361110986</c:v>
                </c:pt>
                <c:pt idx="42">
                  <c:v>41680.145833333336</c:v>
                </c:pt>
                <c:pt idx="43">
                  <c:v>41680.149305555555</c:v>
                </c:pt>
                <c:pt idx="44">
                  <c:v>41680.152777777781</c:v>
                </c:pt>
                <c:pt idx="45">
                  <c:v>41680.156250000211</c:v>
                </c:pt>
                <c:pt idx="46">
                  <c:v>41680.159722222204</c:v>
                </c:pt>
                <c:pt idx="47">
                  <c:v>41680.163194444445</c:v>
                </c:pt>
                <c:pt idx="48">
                  <c:v>41680.166666666584</c:v>
                </c:pt>
                <c:pt idx="49">
                  <c:v>41680.170138888891</c:v>
                </c:pt>
                <c:pt idx="50">
                  <c:v>41680.173611110986</c:v>
                </c:pt>
                <c:pt idx="51">
                  <c:v>41680.177083333176</c:v>
                </c:pt>
                <c:pt idx="52">
                  <c:v>41680.180555555562</c:v>
                </c:pt>
                <c:pt idx="53">
                  <c:v>41680.184027777781</c:v>
                </c:pt>
                <c:pt idx="54">
                  <c:v>41680.1875</c:v>
                </c:pt>
                <c:pt idx="55">
                  <c:v>41680.190972222204</c:v>
                </c:pt>
                <c:pt idx="56">
                  <c:v>41680.194444444445</c:v>
                </c:pt>
                <c:pt idx="57">
                  <c:v>41680.197916666584</c:v>
                </c:pt>
                <c:pt idx="58">
                  <c:v>41680.201388888876</c:v>
                </c:pt>
                <c:pt idx="59">
                  <c:v>41680.204861110986</c:v>
                </c:pt>
                <c:pt idx="60">
                  <c:v>41680.208333333336</c:v>
                </c:pt>
                <c:pt idx="61">
                  <c:v>41680.211805555555</c:v>
                </c:pt>
                <c:pt idx="62">
                  <c:v>41680.215277777781</c:v>
                </c:pt>
                <c:pt idx="63">
                  <c:v>41680.21875</c:v>
                </c:pt>
                <c:pt idx="64">
                  <c:v>41680.222222222204</c:v>
                </c:pt>
                <c:pt idx="65">
                  <c:v>41680.225694444445</c:v>
                </c:pt>
                <c:pt idx="66">
                  <c:v>41680.229166666119</c:v>
                </c:pt>
                <c:pt idx="67">
                  <c:v>41680.232638888891</c:v>
                </c:pt>
                <c:pt idx="68">
                  <c:v>41680.236111110986</c:v>
                </c:pt>
                <c:pt idx="69">
                  <c:v>41680.239583333176</c:v>
                </c:pt>
                <c:pt idx="70">
                  <c:v>41680.243055555555</c:v>
                </c:pt>
                <c:pt idx="71">
                  <c:v>41680.246527777781</c:v>
                </c:pt>
                <c:pt idx="72">
                  <c:v>41680.25</c:v>
                </c:pt>
                <c:pt idx="73">
                  <c:v>41680.253472222204</c:v>
                </c:pt>
                <c:pt idx="74">
                  <c:v>41680.256944444613</c:v>
                </c:pt>
                <c:pt idx="75">
                  <c:v>41680.260416666584</c:v>
                </c:pt>
                <c:pt idx="76">
                  <c:v>41680.263888888876</c:v>
                </c:pt>
                <c:pt idx="77">
                  <c:v>41680.267361110615</c:v>
                </c:pt>
                <c:pt idx="78">
                  <c:v>41680.270833333336</c:v>
                </c:pt>
                <c:pt idx="79">
                  <c:v>41680.274305555555</c:v>
                </c:pt>
                <c:pt idx="80">
                  <c:v>41680.277777777774</c:v>
                </c:pt>
                <c:pt idx="81">
                  <c:v>41680.28125</c:v>
                </c:pt>
                <c:pt idx="82">
                  <c:v>41680.284722222204</c:v>
                </c:pt>
                <c:pt idx="83">
                  <c:v>41680.288194444613</c:v>
                </c:pt>
                <c:pt idx="84">
                  <c:v>41680.291666666119</c:v>
                </c:pt>
                <c:pt idx="85">
                  <c:v>41680.295138888876</c:v>
                </c:pt>
                <c:pt idx="86">
                  <c:v>41680.298611110986</c:v>
                </c:pt>
                <c:pt idx="87">
                  <c:v>41680.302083333336</c:v>
                </c:pt>
                <c:pt idx="88">
                  <c:v>41680.305555555562</c:v>
                </c:pt>
                <c:pt idx="89">
                  <c:v>41680.309027777781</c:v>
                </c:pt>
                <c:pt idx="90">
                  <c:v>41680.312500000211</c:v>
                </c:pt>
                <c:pt idx="91">
                  <c:v>41680.315972222219</c:v>
                </c:pt>
                <c:pt idx="92">
                  <c:v>41680.319444444613</c:v>
                </c:pt>
                <c:pt idx="93">
                  <c:v>41680.322916666664</c:v>
                </c:pt>
                <c:pt idx="94">
                  <c:v>41680.326388888891</c:v>
                </c:pt>
                <c:pt idx="95">
                  <c:v>41680.329861110986</c:v>
                </c:pt>
                <c:pt idx="96">
                  <c:v>41680.333333333336</c:v>
                </c:pt>
                <c:pt idx="97">
                  <c:v>41680.336805555562</c:v>
                </c:pt>
                <c:pt idx="98">
                  <c:v>41680.340277778239</c:v>
                </c:pt>
                <c:pt idx="99">
                  <c:v>41680.34375</c:v>
                </c:pt>
                <c:pt idx="100">
                  <c:v>41680.347222222219</c:v>
                </c:pt>
                <c:pt idx="101">
                  <c:v>41680.350694445049</c:v>
                </c:pt>
                <c:pt idx="102">
                  <c:v>41680.354166666664</c:v>
                </c:pt>
                <c:pt idx="103">
                  <c:v>41680.357638889043</c:v>
                </c:pt>
                <c:pt idx="104">
                  <c:v>41680.361111110986</c:v>
                </c:pt>
                <c:pt idx="105">
                  <c:v>41680.364583333336</c:v>
                </c:pt>
                <c:pt idx="106">
                  <c:v>41680.368055555562</c:v>
                </c:pt>
                <c:pt idx="107">
                  <c:v>41680.371527777781</c:v>
                </c:pt>
                <c:pt idx="108">
                  <c:v>41680.375</c:v>
                </c:pt>
                <c:pt idx="109">
                  <c:v>41680.378472222219</c:v>
                </c:pt>
                <c:pt idx="110">
                  <c:v>41680.381944444613</c:v>
                </c:pt>
                <c:pt idx="111">
                  <c:v>41680.385416666664</c:v>
                </c:pt>
                <c:pt idx="112">
                  <c:v>41680.388888889043</c:v>
                </c:pt>
                <c:pt idx="113">
                  <c:v>41680.392361110986</c:v>
                </c:pt>
                <c:pt idx="114">
                  <c:v>41680.395833333336</c:v>
                </c:pt>
                <c:pt idx="115">
                  <c:v>41680.399305555555</c:v>
                </c:pt>
                <c:pt idx="116">
                  <c:v>41680.402777777781</c:v>
                </c:pt>
                <c:pt idx="117">
                  <c:v>41680.406250000211</c:v>
                </c:pt>
                <c:pt idx="118">
                  <c:v>41680.409722222204</c:v>
                </c:pt>
                <c:pt idx="119">
                  <c:v>41680.413194444613</c:v>
                </c:pt>
                <c:pt idx="120">
                  <c:v>41680.416666666664</c:v>
                </c:pt>
                <c:pt idx="121">
                  <c:v>41680.420138888891</c:v>
                </c:pt>
                <c:pt idx="122">
                  <c:v>41680.423611110986</c:v>
                </c:pt>
                <c:pt idx="123">
                  <c:v>41680.427083333176</c:v>
                </c:pt>
                <c:pt idx="124">
                  <c:v>41680.430555555562</c:v>
                </c:pt>
                <c:pt idx="125">
                  <c:v>41680.434027777781</c:v>
                </c:pt>
                <c:pt idx="126">
                  <c:v>41680.4375</c:v>
                </c:pt>
                <c:pt idx="127">
                  <c:v>41680.440972222219</c:v>
                </c:pt>
                <c:pt idx="128">
                  <c:v>41680.444444444613</c:v>
                </c:pt>
                <c:pt idx="129">
                  <c:v>41680.447916666664</c:v>
                </c:pt>
                <c:pt idx="130">
                  <c:v>41680.451388888891</c:v>
                </c:pt>
                <c:pt idx="131">
                  <c:v>41680.454861111109</c:v>
                </c:pt>
                <c:pt idx="132">
                  <c:v>41680.458333333343</c:v>
                </c:pt>
                <c:pt idx="133">
                  <c:v>41680.461805555555</c:v>
                </c:pt>
                <c:pt idx="134">
                  <c:v>41680.465277777781</c:v>
                </c:pt>
                <c:pt idx="135">
                  <c:v>41680.46875</c:v>
                </c:pt>
                <c:pt idx="136">
                  <c:v>41680.472222222219</c:v>
                </c:pt>
                <c:pt idx="137">
                  <c:v>41680.475694444613</c:v>
                </c:pt>
                <c:pt idx="138">
                  <c:v>41680.479166666584</c:v>
                </c:pt>
                <c:pt idx="139">
                  <c:v>41680.482638889043</c:v>
                </c:pt>
                <c:pt idx="140">
                  <c:v>41680.486111111109</c:v>
                </c:pt>
                <c:pt idx="141">
                  <c:v>41680.489583333336</c:v>
                </c:pt>
                <c:pt idx="142">
                  <c:v>41680.493055555555</c:v>
                </c:pt>
                <c:pt idx="143">
                  <c:v>41680.496527777781</c:v>
                </c:pt>
                <c:pt idx="144">
                  <c:v>41680.5</c:v>
                </c:pt>
                <c:pt idx="145">
                  <c:v>41680.503472222204</c:v>
                </c:pt>
                <c:pt idx="146">
                  <c:v>41680.506944444613</c:v>
                </c:pt>
                <c:pt idx="147">
                  <c:v>41680.510416666664</c:v>
                </c:pt>
                <c:pt idx="148">
                  <c:v>41680.513888888891</c:v>
                </c:pt>
                <c:pt idx="149">
                  <c:v>41680.517361110986</c:v>
                </c:pt>
                <c:pt idx="150">
                  <c:v>41680.520833333336</c:v>
                </c:pt>
                <c:pt idx="151">
                  <c:v>41680.524305555555</c:v>
                </c:pt>
                <c:pt idx="152">
                  <c:v>41680.527777777774</c:v>
                </c:pt>
                <c:pt idx="153">
                  <c:v>41680.53125</c:v>
                </c:pt>
                <c:pt idx="154">
                  <c:v>41680.534722222204</c:v>
                </c:pt>
                <c:pt idx="155">
                  <c:v>41680.538194444613</c:v>
                </c:pt>
                <c:pt idx="156">
                  <c:v>41680.541666666584</c:v>
                </c:pt>
                <c:pt idx="157">
                  <c:v>41680.545138888891</c:v>
                </c:pt>
                <c:pt idx="158">
                  <c:v>41680.548611111109</c:v>
                </c:pt>
                <c:pt idx="159">
                  <c:v>41680.552083333336</c:v>
                </c:pt>
                <c:pt idx="160">
                  <c:v>41680.555555555562</c:v>
                </c:pt>
                <c:pt idx="161">
                  <c:v>41680.559027777781</c:v>
                </c:pt>
                <c:pt idx="162">
                  <c:v>41680.5625</c:v>
                </c:pt>
                <c:pt idx="163">
                  <c:v>41680.565972222204</c:v>
                </c:pt>
                <c:pt idx="164">
                  <c:v>41680.569444444445</c:v>
                </c:pt>
                <c:pt idx="165">
                  <c:v>41680.572916666664</c:v>
                </c:pt>
                <c:pt idx="166">
                  <c:v>41680.576388888891</c:v>
                </c:pt>
                <c:pt idx="167">
                  <c:v>41680.579861110986</c:v>
                </c:pt>
                <c:pt idx="168">
                  <c:v>41680.583333333336</c:v>
                </c:pt>
                <c:pt idx="169">
                  <c:v>41680.586805555562</c:v>
                </c:pt>
                <c:pt idx="170">
                  <c:v>41680.590277777781</c:v>
                </c:pt>
                <c:pt idx="171">
                  <c:v>41680.593749999985</c:v>
                </c:pt>
                <c:pt idx="172">
                  <c:v>41680.597222222204</c:v>
                </c:pt>
                <c:pt idx="173">
                  <c:v>41680.600694444613</c:v>
                </c:pt>
                <c:pt idx="174">
                  <c:v>41680.604166666584</c:v>
                </c:pt>
                <c:pt idx="175">
                  <c:v>41680.607638888891</c:v>
                </c:pt>
                <c:pt idx="176">
                  <c:v>41680.611111110986</c:v>
                </c:pt>
                <c:pt idx="177">
                  <c:v>41680.614583333336</c:v>
                </c:pt>
                <c:pt idx="178">
                  <c:v>41680.618055555562</c:v>
                </c:pt>
                <c:pt idx="179">
                  <c:v>41680.621527777774</c:v>
                </c:pt>
                <c:pt idx="180">
                  <c:v>41680.624999999993</c:v>
                </c:pt>
                <c:pt idx="181">
                  <c:v>41680.628472222204</c:v>
                </c:pt>
                <c:pt idx="182">
                  <c:v>41680.631944444445</c:v>
                </c:pt>
                <c:pt idx="183">
                  <c:v>41680.635416666584</c:v>
                </c:pt>
                <c:pt idx="184">
                  <c:v>41680.638888888891</c:v>
                </c:pt>
                <c:pt idx="185">
                  <c:v>41680.642361110986</c:v>
                </c:pt>
                <c:pt idx="186">
                  <c:v>41680.645833333336</c:v>
                </c:pt>
                <c:pt idx="187">
                  <c:v>41680.649305555555</c:v>
                </c:pt>
                <c:pt idx="188">
                  <c:v>41680.652777777781</c:v>
                </c:pt>
                <c:pt idx="189">
                  <c:v>41680.656250000211</c:v>
                </c:pt>
                <c:pt idx="190">
                  <c:v>41680.659722222204</c:v>
                </c:pt>
                <c:pt idx="191">
                  <c:v>41680.663194444445</c:v>
                </c:pt>
                <c:pt idx="192">
                  <c:v>41680.666666666584</c:v>
                </c:pt>
                <c:pt idx="193">
                  <c:v>41680.670138888891</c:v>
                </c:pt>
                <c:pt idx="194">
                  <c:v>41680.673611110986</c:v>
                </c:pt>
                <c:pt idx="195">
                  <c:v>41680.677083333176</c:v>
                </c:pt>
                <c:pt idx="196">
                  <c:v>41680.680555555562</c:v>
                </c:pt>
                <c:pt idx="197">
                  <c:v>41680.684027777781</c:v>
                </c:pt>
                <c:pt idx="198">
                  <c:v>41680.6875</c:v>
                </c:pt>
                <c:pt idx="199">
                  <c:v>41680.690972222204</c:v>
                </c:pt>
                <c:pt idx="200">
                  <c:v>41680.694444444445</c:v>
                </c:pt>
                <c:pt idx="201">
                  <c:v>41680.697916666584</c:v>
                </c:pt>
                <c:pt idx="202">
                  <c:v>41680.701388888876</c:v>
                </c:pt>
                <c:pt idx="203">
                  <c:v>41680.704861110986</c:v>
                </c:pt>
                <c:pt idx="204">
                  <c:v>41680.708333333336</c:v>
                </c:pt>
                <c:pt idx="205">
                  <c:v>41680.711805555555</c:v>
                </c:pt>
                <c:pt idx="206">
                  <c:v>41680.715277777781</c:v>
                </c:pt>
                <c:pt idx="207">
                  <c:v>41680.71875</c:v>
                </c:pt>
                <c:pt idx="208">
                  <c:v>41680.722222222204</c:v>
                </c:pt>
                <c:pt idx="209">
                  <c:v>41680.725694444445</c:v>
                </c:pt>
                <c:pt idx="210">
                  <c:v>41680.729166666119</c:v>
                </c:pt>
                <c:pt idx="211">
                  <c:v>41680.732638888891</c:v>
                </c:pt>
                <c:pt idx="212">
                  <c:v>41680.736111110986</c:v>
                </c:pt>
                <c:pt idx="213">
                  <c:v>41680.739583333176</c:v>
                </c:pt>
                <c:pt idx="214">
                  <c:v>41680.743055555555</c:v>
                </c:pt>
                <c:pt idx="215">
                  <c:v>41680.746527777781</c:v>
                </c:pt>
                <c:pt idx="216">
                  <c:v>41680.75</c:v>
                </c:pt>
                <c:pt idx="217">
                  <c:v>41680.753472222204</c:v>
                </c:pt>
                <c:pt idx="218">
                  <c:v>41680.756944444613</c:v>
                </c:pt>
                <c:pt idx="219">
                  <c:v>41680.760416666584</c:v>
                </c:pt>
                <c:pt idx="220">
                  <c:v>41680.763888888876</c:v>
                </c:pt>
                <c:pt idx="221">
                  <c:v>41680.767361110615</c:v>
                </c:pt>
                <c:pt idx="222">
                  <c:v>41680.770833333336</c:v>
                </c:pt>
                <c:pt idx="223">
                  <c:v>41680.774305555555</c:v>
                </c:pt>
                <c:pt idx="224">
                  <c:v>41680.777777777774</c:v>
                </c:pt>
                <c:pt idx="225">
                  <c:v>41680.78125</c:v>
                </c:pt>
                <c:pt idx="226">
                  <c:v>41680.784722222204</c:v>
                </c:pt>
                <c:pt idx="227">
                  <c:v>41680.788194444613</c:v>
                </c:pt>
                <c:pt idx="228">
                  <c:v>41680.791666666119</c:v>
                </c:pt>
                <c:pt idx="229">
                  <c:v>41680.795138888876</c:v>
                </c:pt>
                <c:pt idx="230">
                  <c:v>41680.798611110986</c:v>
                </c:pt>
                <c:pt idx="231">
                  <c:v>41680.802083333336</c:v>
                </c:pt>
                <c:pt idx="232">
                  <c:v>41680.805555555562</c:v>
                </c:pt>
                <c:pt idx="233">
                  <c:v>41680.809027777781</c:v>
                </c:pt>
                <c:pt idx="234">
                  <c:v>41680.812500000211</c:v>
                </c:pt>
                <c:pt idx="235">
                  <c:v>41680.815972222219</c:v>
                </c:pt>
                <c:pt idx="236">
                  <c:v>41680.819444444613</c:v>
                </c:pt>
                <c:pt idx="237">
                  <c:v>41680.822916666664</c:v>
                </c:pt>
                <c:pt idx="238">
                  <c:v>41680.826388888891</c:v>
                </c:pt>
                <c:pt idx="239">
                  <c:v>41680.829861110986</c:v>
                </c:pt>
                <c:pt idx="240">
                  <c:v>41680.833333333336</c:v>
                </c:pt>
                <c:pt idx="241">
                  <c:v>41680.836805555562</c:v>
                </c:pt>
                <c:pt idx="242">
                  <c:v>41680.840277778239</c:v>
                </c:pt>
                <c:pt idx="243">
                  <c:v>41680.84375</c:v>
                </c:pt>
                <c:pt idx="244">
                  <c:v>41680.847222222219</c:v>
                </c:pt>
                <c:pt idx="245">
                  <c:v>41680.850694445049</c:v>
                </c:pt>
                <c:pt idx="246">
                  <c:v>41680.854166666664</c:v>
                </c:pt>
                <c:pt idx="247">
                  <c:v>41680.857638889043</c:v>
                </c:pt>
                <c:pt idx="248">
                  <c:v>41680.861111110986</c:v>
                </c:pt>
                <c:pt idx="249">
                  <c:v>41680.864583333336</c:v>
                </c:pt>
                <c:pt idx="250">
                  <c:v>41680.868055555562</c:v>
                </c:pt>
                <c:pt idx="251">
                  <c:v>41680.871527777781</c:v>
                </c:pt>
                <c:pt idx="252">
                  <c:v>41680.875</c:v>
                </c:pt>
                <c:pt idx="253">
                  <c:v>41680.878472222219</c:v>
                </c:pt>
                <c:pt idx="254">
                  <c:v>41680.881944444613</c:v>
                </c:pt>
                <c:pt idx="255">
                  <c:v>41680.885416666664</c:v>
                </c:pt>
                <c:pt idx="256">
                  <c:v>41680.888888889043</c:v>
                </c:pt>
                <c:pt idx="257">
                  <c:v>41680.892361110986</c:v>
                </c:pt>
                <c:pt idx="258">
                  <c:v>41680.895833333336</c:v>
                </c:pt>
                <c:pt idx="259">
                  <c:v>41680.899305555555</c:v>
                </c:pt>
                <c:pt idx="260">
                  <c:v>41680.902777777781</c:v>
                </c:pt>
                <c:pt idx="261">
                  <c:v>41680.906250000211</c:v>
                </c:pt>
                <c:pt idx="262">
                  <c:v>41680.909722222204</c:v>
                </c:pt>
                <c:pt idx="263">
                  <c:v>41680.913194444613</c:v>
                </c:pt>
                <c:pt idx="264">
                  <c:v>41680.916666666664</c:v>
                </c:pt>
                <c:pt idx="265">
                  <c:v>41680.920138888891</c:v>
                </c:pt>
                <c:pt idx="266">
                  <c:v>41680.923611110986</c:v>
                </c:pt>
                <c:pt idx="267">
                  <c:v>41680.927083333176</c:v>
                </c:pt>
                <c:pt idx="268">
                  <c:v>41680.930555555562</c:v>
                </c:pt>
                <c:pt idx="269">
                  <c:v>41680.934027777781</c:v>
                </c:pt>
                <c:pt idx="270">
                  <c:v>41680.9375</c:v>
                </c:pt>
                <c:pt idx="271">
                  <c:v>41680.940972222219</c:v>
                </c:pt>
                <c:pt idx="272">
                  <c:v>41680.944444444613</c:v>
                </c:pt>
                <c:pt idx="273">
                  <c:v>41680.947916666664</c:v>
                </c:pt>
                <c:pt idx="274">
                  <c:v>41680.951388888891</c:v>
                </c:pt>
                <c:pt idx="275">
                  <c:v>41680.954861111109</c:v>
                </c:pt>
                <c:pt idx="276">
                  <c:v>41680.958333333343</c:v>
                </c:pt>
                <c:pt idx="277">
                  <c:v>41680.961805555555</c:v>
                </c:pt>
                <c:pt idx="278">
                  <c:v>41680.965277777781</c:v>
                </c:pt>
                <c:pt idx="279">
                  <c:v>41680.96875</c:v>
                </c:pt>
                <c:pt idx="280">
                  <c:v>41680.972222222219</c:v>
                </c:pt>
                <c:pt idx="281">
                  <c:v>41680.975694444613</c:v>
                </c:pt>
                <c:pt idx="282">
                  <c:v>41680.979166666584</c:v>
                </c:pt>
                <c:pt idx="283">
                  <c:v>41680.982638889043</c:v>
                </c:pt>
                <c:pt idx="284">
                  <c:v>41680.986111111109</c:v>
                </c:pt>
                <c:pt idx="285">
                  <c:v>41680.989583333336</c:v>
                </c:pt>
                <c:pt idx="286">
                  <c:v>41680.993055555555</c:v>
                </c:pt>
                <c:pt idx="287">
                  <c:v>41680.996527777781</c:v>
                </c:pt>
              </c:numCache>
            </c:numRef>
          </c:cat>
          <c:val>
            <c:numRef>
              <c:f>'Typical Day'!$C$2:$C$289</c:f>
              <c:numCache>
                <c:formatCode>General</c:formatCode>
                <c:ptCount val="288"/>
                <c:pt idx="0">
                  <c:v>22.7</c:v>
                </c:pt>
                <c:pt idx="1">
                  <c:v>22.7</c:v>
                </c:pt>
                <c:pt idx="2">
                  <c:v>19.399999999999999</c:v>
                </c:pt>
                <c:pt idx="3">
                  <c:v>25</c:v>
                </c:pt>
                <c:pt idx="4">
                  <c:v>17.399999999999999</c:v>
                </c:pt>
                <c:pt idx="5">
                  <c:v>23.3</c:v>
                </c:pt>
                <c:pt idx="6">
                  <c:v>21.2</c:v>
                </c:pt>
                <c:pt idx="7">
                  <c:v>21.8</c:v>
                </c:pt>
                <c:pt idx="8">
                  <c:v>16.899999999999999</c:v>
                </c:pt>
                <c:pt idx="9">
                  <c:v>20.8</c:v>
                </c:pt>
                <c:pt idx="10">
                  <c:v>19.100000000000001</c:v>
                </c:pt>
                <c:pt idx="11">
                  <c:v>20.8</c:v>
                </c:pt>
                <c:pt idx="12">
                  <c:v>20.7</c:v>
                </c:pt>
                <c:pt idx="13">
                  <c:v>24.2</c:v>
                </c:pt>
                <c:pt idx="14">
                  <c:v>24.4</c:v>
                </c:pt>
                <c:pt idx="15">
                  <c:v>26.7</c:v>
                </c:pt>
                <c:pt idx="16">
                  <c:v>26.4</c:v>
                </c:pt>
                <c:pt idx="17">
                  <c:v>26.4</c:v>
                </c:pt>
                <c:pt idx="18">
                  <c:v>26.3</c:v>
                </c:pt>
                <c:pt idx="19">
                  <c:v>26.2</c:v>
                </c:pt>
                <c:pt idx="20">
                  <c:v>25.5</c:v>
                </c:pt>
                <c:pt idx="21">
                  <c:v>25.5</c:v>
                </c:pt>
                <c:pt idx="22">
                  <c:v>23.7</c:v>
                </c:pt>
                <c:pt idx="23">
                  <c:v>24.3</c:v>
                </c:pt>
                <c:pt idx="24">
                  <c:v>24.4</c:v>
                </c:pt>
                <c:pt idx="25">
                  <c:v>23.9</c:v>
                </c:pt>
                <c:pt idx="26">
                  <c:v>23.7</c:v>
                </c:pt>
                <c:pt idx="27">
                  <c:v>23.7</c:v>
                </c:pt>
                <c:pt idx="28">
                  <c:v>24.2</c:v>
                </c:pt>
                <c:pt idx="29">
                  <c:v>24.3</c:v>
                </c:pt>
                <c:pt idx="30">
                  <c:v>25.2</c:v>
                </c:pt>
                <c:pt idx="31">
                  <c:v>25.3</c:v>
                </c:pt>
                <c:pt idx="32">
                  <c:v>24</c:v>
                </c:pt>
                <c:pt idx="33">
                  <c:v>23.8</c:v>
                </c:pt>
                <c:pt idx="34">
                  <c:v>25.3</c:v>
                </c:pt>
                <c:pt idx="35">
                  <c:v>26.2</c:v>
                </c:pt>
                <c:pt idx="36">
                  <c:v>25.5</c:v>
                </c:pt>
                <c:pt idx="37">
                  <c:v>25.7</c:v>
                </c:pt>
                <c:pt idx="38">
                  <c:v>25.1</c:v>
                </c:pt>
                <c:pt idx="39">
                  <c:v>26.1</c:v>
                </c:pt>
                <c:pt idx="40">
                  <c:v>24.5</c:v>
                </c:pt>
                <c:pt idx="41">
                  <c:v>24.9</c:v>
                </c:pt>
                <c:pt idx="42">
                  <c:v>26.1</c:v>
                </c:pt>
                <c:pt idx="43">
                  <c:v>24.4</c:v>
                </c:pt>
                <c:pt idx="44">
                  <c:v>22.2</c:v>
                </c:pt>
                <c:pt idx="45">
                  <c:v>23.1</c:v>
                </c:pt>
                <c:pt idx="46">
                  <c:v>24.3</c:v>
                </c:pt>
                <c:pt idx="47">
                  <c:v>25.9</c:v>
                </c:pt>
                <c:pt idx="48">
                  <c:v>25.2</c:v>
                </c:pt>
                <c:pt idx="49">
                  <c:v>25.1</c:v>
                </c:pt>
                <c:pt idx="50">
                  <c:v>23.9</c:v>
                </c:pt>
                <c:pt idx="51">
                  <c:v>23.3</c:v>
                </c:pt>
                <c:pt idx="52">
                  <c:v>25.4</c:v>
                </c:pt>
                <c:pt idx="53">
                  <c:v>25.6</c:v>
                </c:pt>
                <c:pt idx="54">
                  <c:v>26.6</c:v>
                </c:pt>
                <c:pt idx="55">
                  <c:v>21.7</c:v>
                </c:pt>
                <c:pt idx="56">
                  <c:v>23.1</c:v>
                </c:pt>
                <c:pt idx="57">
                  <c:v>23.7</c:v>
                </c:pt>
                <c:pt idx="58">
                  <c:v>22.8</c:v>
                </c:pt>
                <c:pt idx="59">
                  <c:v>23.7</c:v>
                </c:pt>
                <c:pt idx="60">
                  <c:v>23.1</c:v>
                </c:pt>
                <c:pt idx="61">
                  <c:v>21</c:v>
                </c:pt>
                <c:pt idx="62">
                  <c:v>23.3</c:v>
                </c:pt>
                <c:pt idx="63">
                  <c:v>23.4</c:v>
                </c:pt>
                <c:pt idx="64">
                  <c:v>23.7</c:v>
                </c:pt>
                <c:pt idx="65">
                  <c:v>23.3</c:v>
                </c:pt>
                <c:pt idx="66">
                  <c:v>21.7</c:v>
                </c:pt>
                <c:pt idx="67">
                  <c:v>23.2</c:v>
                </c:pt>
                <c:pt idx="68">
                  <c:v>23.8</c:v>
                </c:pt>
                <c:pt idx="69">
                  <c:v>22.7</c:v>
                </c:pt>
                <c:pt idx="70">
                  <c:v>21.4</c:v>
                </c:pt>
                <c:pt idx="71">
                  <c:v>21.7</c:v>
                </c:pt>
                <c:pt idx="72">
                  <c:v>21.7</c:v>
                </c:pt>
                <c:pt idx="73">
                  <c:v>21</c:v>
                </c:pt>
                <c:pt idx="74">
                  <c:v>22.2</c:v>
                </c:pt>
                <c:pt idx="75">
                  <c:v>20.7</c:v>
                </c:pt>
                <c:pt idx="76">
                  <c:v>21</c:v>
                </c:pt>
                <c:pt idx="77">
                  <c:v>21.9</c:v>
                </c:pt>
                <c:pt idx="78">
                  <c:v>20.9</c:v>
                </c:pt>
                <c:pt idx="79">
                  <c:v>19.5</c:v>
                </c:pt>
                <c:pt idx="80">
                  <c:v>18.7</c:v>
                </c:pt>
                <c:pt idx="81">
                  <c:v>16.5</c:v>
                </c:pt>
                <c:pt idx="82">
                  <c:v>17</c:v>
                </c:pt>
                <c:pt idx="83">
                  <c:v>16.7</c:v>
                </c:pt>
                <c:pt idx="84">
                  <c:v>16.3</c:v>
                </c:pt>
                <c:pt idx="85">
                  <c:v>17.7</c:v>
                </c:pt>
                <c:pt idx="86">
                  <c:v>16.600000000000001</c:v>
                </c:pt>
                <c:pt idx="87">
                  <c:v>15</c:v>
                </c:pt>
                <c:pt idx="88">
                  <c:v>17.5</c:v>
                </c:pt>
                <c:pt idx="89">
                  <c:v>16.7</c:v>
                </c:pt>
                <c:pt idx="90">
                  <c:v>16.5</c:v>
                </c:pt>
                <c:pt idx="91">
                  <c:v>17.399999999999999</c:v>
                </c:pt>
                <c:pt idx="92">
                  <c:v>17.600000000000001</c:v>
                </c:pt>
                <c:pt idx="93">
                  <c:v>16.8</c:v>
                </c:pt>
                <c:pt idx="94">
                  <c:v>15.8</c:v>
                </c:pt>
                <c:pt idx="95">
                  <c:v>15.1</c:v>
                </c:pt>
                <c:pt idx="96">
                  <c:v>17.5</c:v>
                </c:pt>
                <c:pt idx="97">
                  <c:v>16.899999999999999</c:v>
                </c:pt>
                <c:pt idx="98">
                  <c:v>15.3</c:v>
                </c:pt>
                <c:pt idx="99">
                  <c:v>16.399999999999999</c:v>
                </c:pt>
                <c:pt idx="100">
                  <c:v>18.3</c:v>
                </c:pt>
                <c:pt idx="101">
                  <c:v>19.100000000000001</c:v>
                </c:pt>
                <c:pt idx="102">
                  <c:v>20.399999999999999</c:v>
                </c:pt>
                <c:pt idx="103">
                  <c:v>20</c:v>
                </c:pt>
                <c:pt idx="104">
                  <c:v>20.6</c:v>
                </c:pt>
                <c:pt idx="105">
                  <c:v>19.899999999999999</c:v>
                </c:pt>
                <c:pt idx="106">
                  <c:v>17.100000000000001</c:v>
                </c:pt>
                <c:pt idx="107">
                  <c:v>20.7</c:v>
                </c:pt>
                <c:pt idx="108">
                  <c:v>19.7</c:v>
                </c:pt>
                <c:pt idx="109">
                  <c:v>19.399999999999999</c:v>
                </c:pt>
                <c:pt idx="110">
                  <c:v>20.2</c:v>
                </c:pt>
                <c:pt idx="111">
                  <c:v>20.3</c:v>
                </c:pt>
                <c:pt idx="112">
                  <c:v>18.100000000000001</c:v>
                </c:pt>
                <c:pt idx="113">
                  <c:v>20.3</c:v>
                </c:pt>
                <c:pt idx="114">
                  <c:v>20.5</c:v>
                </c:pt>
                <c:pt idx="115">
                  <c:v>21.2</c:v>
                </c:pt>
                <c:pt idx="116">
                  <c:v>19.600000000000001</c:v>
                </c:pt>
                <c:pt idx="117">
                  <c:v>17.399999999999999</c:v>
                </c:pt>
                <c:pt idx="118">
                  <c:v>15.9</c:v>
                </c:pt>
                <c:pt idx="119">
                  <c:v>16.399999999999999</c:v>
                </c:pt>
                <c:pt idx="120">
                  <c:v>15.5</c:v>
                </c:pt>
                <c:pt idx="121">
                  <c:v>14.2</c:v>
                </c:pt>
                <c:pt idx="122">
                  <c:v>14.6</c:v>
                </c:pt>
                <c:pt idx="123">
                  <c:v>16</c:v>
                </c:pt>
                <c:pt idx="124">
                  <c:v>15.6</c:v>
                </c:pt>
                <c:pt idx="125">
                  <c:v>16</c:v>
                </c:pt>
                <c:pt idx="126">
                  <c:v>15.5</c:v>
                </c:pt>
                <c:pt idx="127">
                  <c:v>16.5</c:v>
                </c:pt>
                <c:pt idx="128">
                  <c:v>14.3</c:v>
                </c:pt>
                <c:pt idx="129">
                  <c:v>15</c:v>
                </c:pt>
                <c:pt idx="130">
                  <c:v>15.4</c:v>
                </c:pt>
                <c:pt idx="131">
                  <c:v>13.5</c:v>
                </c:pt>
                <c:pt idx="132">
                  <c:v>13.7</c:v>
                </c:pt>
                <c:pt idx="133">
                  <c:v>15.5</c:v>
                </c:pt>
                <c:pt idx="134">
                  <c:v>15.4</c:v>
                </c:pt>
                <c:pt idx="135">
                  <c:v>14.7</c:v>
                </c:pt>
                <c:pt idx="136">
                  <c:v>14</c:v>
                </c:pt>
                <c:pt idx="137">
                  <c:v>15.5</c:v>
                </c:pt>
                <c:pt idx="138">
                  <c:v>13.3</c:v>
                </c:pt>
                <c:pt idx="139">
                  <c:v>14.5</c:v>
                </c:pt>
                <c:pt idx="140">
                  <c:v>13.6</c:v>
                </c:pt>
                <c:pt idx="141">
                  <c:v>16</c:v>
                </c:pt>
                <c:pt idx="142">
                  <c:v>15.4</c:v>
                </c:pt>
                <c:pt idx="143">
                  <c:v>13.3</c:v>
                </c:pt>
                <c:pt idx="144">
                  <c:v>14.3</c:v>
                </c:pt>
                <c:pt idx="145">
                  <c:v>15.5</c:v>
                </c:pt>
                <c:pt idx="146">
                  <c:v>14</c:v>
                </c:pt>
                <c:pt idx="147">
                  <c:v>13.3</c:v>
                </c:pt>
                <c:pt idx="148">
                  <c:v>13.7</c:v>
                </c:pt>
                <c:pt idx="149">
                  <c:v>12.4</c:v>
                </c:pt>
                <c:pt idx="150">
                  <c:v>11.7</c:v>
                </c:pt>
                <c:pt idx="151">
                  <c:v>12.3</c:v>
                </c:pt>
                <c:pt idx="152">
                  <c:v>12.1</c:v>
                </c:pt>
                <c:pt idx="153">
                  <c:v>13.8</c:v>
                </c:pt>
                <c:pt idx="154">
                  <c:v>15.6</c:v>
                </c:pt>
                <c:pt idx="155">
                  <c:v>14.5</c:v>
                </c:pt>
                <c:pt idx="156">
                  <c:v>13.4</c:v>
                </c:pt>
                <c:pt idx="157">
                  <c:v>15.2</c:v>
                </c:pt>
                <c:pt idx="158">
                  <c:v>14.6</c:v>
                </c:pt>
                <c:pt idx="159">
                  <c:v>14.6</c:v>
                </c:pt>
                <c:pt idx="160">
                  <c:v>16.100000000000001</c:v>
                </c:pt>
                <c:pt idx="161">
                  <c:v>16.3</c:v>
                </c:pt>
                <c:pt idx="162">
                  <c:v>15.2</c:v>
                </c:pt>
                <c:pt idx="163">
                  <c:v>15.5</c:v>
                </c:pt>
                <c:pt idx="164">
                  <c:v>16.8</c:v>
                </c:pt>
                <c:pt idx="165">
                  <c:v>14.8</c:v>
                </c:pt>
                <c:pt idx="166">
                  <c:v>15.9</c:v>
                </c:pt>
                <c:pt idx="167">
                  <c:v>15</c:v>
                </c:pt>
                <c:pt idx="168">
                  <c:v>15.4</c:v>
                </c:pt>
                <c:pt idx="169">
                  <c:v>15</c:v>
                </c:pt>
                <c:pt idx="170">
                  <c:v>16</c:v>
                </c:pt>
                <c:pt idx="171">
                  <c:v>15.3</c:v>
                </c:pt>
                <c:pt idx="172">
                  <c:v>15</c:v>
                </c:pt>
                <c:pt idx="173">
                  <c:v>16.5</c:v>
                </c:pt>
                <c:pt idx="174">
                  <c:v>16.2</c:v>
                </c:pt>
                <c:pt idx="175">
                  <c:v>15.6</c:v>
                </c:pt>
                <c:pt idx="176">
                  <c:v>16</c:v>
                </c:pt>
                <c:pt idx="177">
                  <c:v>14.5</c:v>
                </c:pt>
                <c:pt idx="178">
                  <c:v>16.2</c:v>
                </c:pt>
                <c:pt idx="179">
                  <c:v>15.7</c:v>
                </c:pt>
                <c:pt idx="180">
                  <c:v>15</c:v>
                </c:pt>
                <c:pt idx="181">
                  <c:v>14.8</c:v>
                </c:pt>
                <c:pt idx="182">
                  <c:v>16</c:v>
                </c:pt>
                <c:pt idx="183">
                  <c:v>18.2</c:v>
                </c:pt>
                <c:pt idx="184">
                  <c:v>17.100000000000001</c:v>
                </c:pt>
                <c:pt idx="185">
                  <c:v>16.7</c:v>
                </c:pt>
                <c:pt idx="186">
                  <c:v>14.3</c:v>
                </c:pt>
                <c:pt idx="187">
                  <c:v>15.3</c:v>
                </c:pt>
                <c:pt idx="188">
                  <c:v>15.7</c:v>
                </c:pt>
                <c:pt idx="189">
                  <c:v>15.9</c:v>
                </c:pt>
                <c:pt idx="190">
                  <c:v>16.3</c:v>
                </c:pt>
                <c:pt idx="191">
                  <c:v>15.5</c:v>
                </c:pt>
                <c:pt idx="192">
                  <c:v>15</c:v>
                </c:pt>
                <c:pt idx="193">
                  <c:v>13.8</c:v>
                </c:pt>
                <c:pt idx="194">
                  <c:v>14.3</c:v>
                </c:pt>
                <c:pt idx="195">
                  <c:v>14.9</c:v>
                </c:pt>
                <c:pt idx="196">
                  <c:v>15.7</c:v>
                </c:pt>
                <c:pt idx="197">
                  <c:v>15.9</c:v>
                </c:pt>
                <c:pt idx="198">
                  <c:v>15.6</c:v>
                </c:pt>
                <c:pt idx="199">
                  <c:v>14</c:v>
                </c:pt>
                <c:pt idx="200">
                  <c:v>15.8</c:v>
                </c:pt>
                <c:pt idx="201">
                  <c:v>13.5</c:v>
                </c:pt>
                <c:pt idx="202">
                  <c:v>16.3</c:v>
                </c:pt>
                <c:pt idx="203">
                  <c:v>18.2</c:v>
                </c:pt>
                <c:pt idx="204">
                  <c:v>18.100000000000001</c:v>
                </c:pt>
                <c:pt idx="205">
                  <c:v>16.600000000000001</c:v>
                </c:pt>
                <c:pt idx="206">
                  <c:v>17.100000000000001</c:v>
                </c:pt>
                <c:pt idx="207">
                  <c:v>17.5</c:v>
                </c:pt>
                <c:pt idx="208">
                  <c:v>18.100000000000001</c:v>
                </c:pt>
                <c:pt idx="209">
                  <c:v>17.5</c:v>
                </c:pt>
                <c:pt idx="210">
                  <c:v>15.2</c:v>
                </c:pt>
                <c:pt idx="211">
                  <c:v>15.2</c:v>
                </c:pt>
                <c:pt idx="212">
                  <c:v>15.6</c:v>
                </c:pt>
                <c:pt idx="213">
                  <c:v>16.8</c:v>
                </c:pt>
                <c:pt idx="214">
                  <c:v>15</c:v>
                </c:pt>
                <c:pt idx="215">
                  <c:v>14.7</c:v>
                </c:pt>
                <c:pt idx="216">
                  <c:v>15.8</c:v>
                </c:pt>
                <c:pt idx="217">
                  <c:v>15.7</c:v>
                </c:pt>
                <c:pt idx="218">
                  <c:v>14.5</c:v>
                </c:pt>
                <c:pt idx="219">
                  <c:v>15.1</c:v>
                </c:pt>
                <c:pt idx="220">
                  <c:v>14.3</c:v>
                </c:pt>
                <c:pt idx="221">
                  <c:v>13.9</c:v>
                </c:pt>
                <c:pt idx="222">
                  <c:v>13.1</c:v>
                </c:pt>
                <c:pt idx="223">
                  <c:v>13.3</c:v>
                </c:pt>
                <c:pt idx="224">
                  <c:v>14.6</c:v>
                </c:pt>
                <c:pt idx="225">
                  <c:v>13.8</c:v>
                </c:pt>
                <c:pt idx="226">
                  <c:v>11.7</c:v>
                </c:pt>
                <c:pt idx="227">
                  <c:v>13</c:v>
                </c:pt>
                <c:pt idx="228">
                  <c:v>12.2</c:v>
                </c:pt>
                <c:pt idx="229">
                  <c:v>14</c:v>
                </c:pt>
                <c:pt idx="230">
                  <c:v>10.7</c:v>
                </c:pt>
                <c:pt idx="231">
                  <c:v>11.6</c:v>
                </c:pt>
                <c:pt idx="232">
                  <c:v>12.9</c:v>
                </c:pt>
                <c:pt idx="233">
                  <c:v>13</c:v>
                </c:pt>
                <c:pt idx="234">
                  <c:v>11.4</c:v>
                </c:pt>
                <c:pt idx="235">
                  <c:v>12.8</c:v>
                </c:pt>
                <c:pt idx="236">
                  <c:v>13.5</c:v>
                </c:pt>
                <c:pt idx="237">
                  <c:v>12.3</c:v>
                </c:pt>
                <c:pt idx="238">
                  <c:v>13.2</c:v>
                </c:pt>
                <c:pt idx="239">
                  <c:v>11.2</c:v>
                </c:pt>
                <c:pt idx="240">
                  <c:v>11.6</c:v>
                </c:pt>
                <c:pt idx="241">
                  <c:v>11.4</c:v>
                </c:pt>
                <c:pt idx="242">
                  <c:v>13.7</c:v>
                </c:pt>
                <c:pt idx="243">
                  <c:v>14.1</c:v>
                </c:pt>
                <c:pt idx="244">
                  <c:v>14.1</c:v>
                </c:pt>
                <c:pt idx="245">
                  <c:v>15</c:v>
                </c:pt>
                <c:pt idx="246">
                  <c:v>13.1</c:v>
                </c:pt>
                <c:pt idx="247">
                  <c:v>13.2</c:v>
                </c:pt>
                <c:pt idx="248">
                  <c:v>13.8</c:v>
                </c:pt>
                <c:pt idx="249">
                  <c:v>14.9</c:v>
                </c:pt>
                <c:pt idx="250">
                  <c:v>15.2</c:v>
                </c:pt>
                <c:pt idx="251">
                  <c:v>15.1</c:v>
                </c:pt>
                <c:pt idx="252">
                  <c:v>15.3</c:v>
                </c:pt>
                <c:pt idx="253">
                  <c:v>14.7</c:v>
                </c:pt>
                <c:pt idx="254">
                  <c:v>14</c:v>
                </c:pt>
                <c:pt idx="255">
                  <c:v>15.7</c:v>
                </c:pt>
                <c:pt idx="256">
                  <c:v>15.1</c:v>
                </c:pt>
                <c:pt idx="257">
                  <c:v>15.2</c:v>
                </c:pt>
                <c:pt idx="258">
                  <c:v>14.2</c:v>
                </c:pt>
                <c:pt idx="259">
                  <c:v>14.3</c:v>
                </c:pt>
                <c:pt idx="260">
                  <c:v>15.7</c:v>
                </c:pt>
                <c:pt idx="261">
                  <c:v>15.1</c:v>
                </c:pt>
                <c:pt idx="262">
                  <c:v>15.6</c:v>
                </c:pt>
                <c:pt idx="263">
                  <c:v>17.2</c:v>
                </c:pt>
                <c:pt idx="264">
                  <c:v>15.8</c:v>
                </c:pt>
                <c:pt idx="265">
                  <c:v>15.1</c:v>
                </c:pt>
                <c:pt idx="266">
                  <c:v>15.6</c:v>
                </c:pt>
                <c:pt idx="267">
                  <c:v>14.6</c:v>
                </c:pt>
                <c:pt idx="268">
                  <c:v>14.8</c:v>
                </c:pt>
                <c:pt idx="269">
                  <c:v>16.899999999999999</c:v>
                </c:pt>
                <c:pt idx="270">
                  <c:v>17.399999999999999</c:v>
                </c:pt>
                <c:pt idx="271">
                  <c:v>15.7</c:v>
                </c:pt>
                <c:pt idx="272">
                  <c:v>15.6</c:v>
                </c:pt>
                <c:pt idx="273">
                  <c:v>16.399999999999999</c:v>
                </c:pt>
                <c:pt idx="274">
                  <c:v>17.100000000000001</c:v>
                </c:pt>
                <c:pt idx="275">
                  <c:v>17.3</c:v>
                </c:pt>
                <c:pt idx="276">
                  <c:v>15.6</c:v>
                </c:pt>
                <c:pt idx="277">
                  <c:v>18.100000000000001</c:v>
                </c:pt>
                <c:pt idx="278">
                  <c:v>16.3</c:v>
                </c:pt>
                <c:pt idx="279">
                  <c:v>14.8</c:v>
                </c:pt>
                <c:pt idx="280">
                  <c:v>14.6</c:v>
                </c:pt>
                <c:pt idx="281">
                  <c:v>18.600000000000001</c:v>
                </c:pt>
                <c:pt idx="282">
                  <c:v>18.899999999999999</c:v>
                </c:pt>
                <c:pt idx="283">
                  <c:v>18.399999999999999</c:v>
                </c:pt>
                <c:pt idx="284">
                  <c:v>19</c:v>
                </c:pt>
                <c:pt idx="285">
                  <c:v>18.2</c:v>
                </c:pt>
                <c:pt idx="286">
                  <c:v>16.8</c:v>
                </c:pt>
                <c:pt idx="287">
                  <c:v>17.8</c:v>
                </c:pt>
              </c:numCache>
            </c:numRef>
          </c:val>
        </c:ser>
        <c:marker val="1"/>
        <c:axId val="83988864"/>
        <c:axId val="83990400"/>
      </c:lineChart>
      <c:catAx>
        <c:axId val="83988864"/>
        <c:scaling>
          <c:orientation val="minMax"/>
        </c:scaling>
        <c:axPos val="b"/>
        <c:numFmt formatCode="m/d/yy\ h:mm;@" sourceLinked="0"/>
        <c:majorTickMark val="none"/>
        <c:tickLblPos val="nextTo"/>
        <c:txPr>
          <a:bodyPr rot="-5400000" vert="horz"/>
          <a:lstStyle/>
          <a:p>
            <a:pPr>
              <a:defRPr/>
            </a:pPr>
            <a:endParaRPr lang="en-US"/>
          </a:p>
        </c:txPr>
        <c:crossAx val="83990400"/>
        <c:crosses val="autoZero"/>
        <c:lblAlgn val="ctr"/>
        <c:lblOffset val="200"/>
        <c:tickLblSkip val="30"/>
      </c:catAx>
      <c:valAx>
        <c:axId val="83990400"/>
        <c:scaling>
          <c:orientation val="minMax"/>
        </c:scaling>
        <c:axPos val="l"/>
        <c:majorGridlines/>
        <c:title>
          <c:tx>
            <c:rich>
              <a:bodyPr/>
              <a:lstStyle/>
              <a:p>
                <a:pPr>
                  <a:defRPr/>
                </a:pPr>
                <a:r>
                  <a:rPr lang="en-US"/>
                  <a:t>THDi (%)</a:t>
                </a:r>
              </a:p>
            </c:rich>
          </c:tx>
          <c:layout/>
        </c:title>
        <c:numFmt formatCode="General" sourceLinked="1"/>
        <c:majorTickMark val="none"/>
        <c:tickLblPos val="nextTo"/>
        <c:crossAx val="83988864"/>
        <c:crosses val="autoZero"/>
        <c:crossBetween val="between"/>
      </c:valAx>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253CA4-D429-480B-9C8F-AF39EA14777B}" type="datetimeFigureOut">
              <a:rPr lang="en-US" smtClean="0"/>
              <a:pPr/>
              <a:t>1/21/2015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F04021-AD71-46BA-87E5-AAEAE180DB2E}"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38DB8-4BFA-48CA-95DF-24D4AF676A74}" type="datetimeFigureOut">
              <a:rPr lang="en-US" smtClean="0"/>
              <a:pPr/>
              <a:t>1/21/2015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BADA1-E57B-4C79-93AB-171FC5C1963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BADA1-E57B-4C79-93AB-171FC5C1963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our newest </a:t>
            </a:r>
            <a:r>
              <a:rPr lang="en-US" i="1" dirty="0" smtClean="0"/>
              <a:t>Affiliated Participants</a:t>
            </a:r>
            <a:r>
              <a:rPr lang="en-US" i="1" baseline="0" dirty="0" smtClean="0"/>
              <a:t> for </a:t>
            </a:r>
            <a:r>
              <a:rPr lang="en-US" baseline="0" dirty="0" smtClean="0"/>
              <a:t>2013 </a:t>
            </a:r>
            <a:r>
              <a:rPr lang="en-US" i="1" baseline="0" dirty="0" smtClean="0"/>
              <a:t>- </a:t>
            </a:r>
            <a:r>
              <a:rPr lang="en-US" dirty="0" smtClean="0"/>
              <a:t>Intel/McAfee</a:t>
            </a:r>
            <a:endParaRPr lang="en-US" i="1" dirty="0" smtClean="0"/>
          </a:p>
          <a:p>
            <a:endParaRPr lang="en-US" dirty="0"/>
          </a:p>
        </p:txBody>
      </p:sp>
      <p:sp>
        <p:nvSpPr>
          <p:cNvPr id="4" name="Slide Number Placeholder 3"/>
          <p:cNvSpPr>
            <a:spLocks noGrp="1"/>
          </p:cNvSpPr>
          <p:nvPr>
            <p:ph type="sldNum" sz="quarter" idx="10"/>
          </p:nvPr>
        </p:nvSpPr>
        <p:spPr/>
        <p:txBody>
          <a:bodyPr/>
          <a:lstStyle/>
          <a:p>
            <a:fld id="{5E7BADA1-E57B-4C79-93AB-171FC5C19639}"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8A3D05-99C7-49A5-8779-D6BE3B9B0D78}"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BADA1-E57B-4C79-93AB-171FC5C19639}"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TextBox 7"/>
          <p:cNvSpPr txBox="1"/>
          <p:nvPr userDrawn="1"/>
        </p:nvSpPr>
        <p:spPr>
          <a:xfrm>
            <a:off x="1524000" y="685800"/>
            <a:ext cx="5562600" cy="353943"/>
          </a:xfrm>
          <a:prstGeom prst="rect">
            <a:avLst/>
          </a:prstGeom>
          <a:noFill/>
        </p:spPr>
        <p:txBody>
          <a:bodyPr wrap="square" rtlCol="0">
            <a:spAutoFit/>
          </a:bodyPr>
          <a:lstStyle/>
          <a:p>
            <a:r>
              <a:rPr lang="en-US" sz="1700" b="1" dirty="0" smtClean="0">
                <a:solidFill>
                  <a:srgbClr val="002868"/>
                </a:solidFill>
              </a:rPr>
              <a:t>Center for the Commercialization of Electric Technologies</a:t>
            </a:r>
            <a:endParaRPr lang="en-US" sz="1700" b="1" dirty="0">
              <a:solidFill>
                <a:srgbClr val="002868"/>
              </a:solidFill>
            </a:endParaRPr>
          </a:p>
        </p:txBody>
      </p:sp>
      <p:sp>
        <p:nvSpPr>
          <p:cNvPr id="12" name="Date Placeholder 3"/>
          <p:cNvSpPr txBox="1">
            <a:spLocks/>
          </p:cNvSpPr>
          <p:nvPr userDrawn="1"/>
        </p:nvSpPr>
        <p:spPr>
          <a:xfrm>
            <a:off x="457200" y="6248400"/>
            <a:ext cx="8458200" cy="47307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Slide </a:t>
            </a:r>
            <a:fld id="{B734E205-CDF2-40D4-B67F-C0CEEA8F0F0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200" b="0" i="0"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txBox="1">
            <a:spLocks/>
          </p:cNvSpPr>
          <p:nvPr userDrawn="1"/>
        </p:nvSpPr>
        <p:spPr>
          <a:xfrm>
            <a:off x="457200" y="6248400"/>
            <a:ext cx="8458200" cy="47307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			</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txBox="1">
            <a:spLocks/>
          </p:cNvSpPr>
          <p:nvPr userDrawn="1"/>
        </p:nvSpPr>
        <p:spPr>
          <a:xfrm>
            <a:off x="457200" y="6248400"/>
            <a:ext cx="8458200" cy="47307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Slide </a:t>
            </a:r>
            <a:fld id="{96EDFB45-31AF-4954-BE6D-F3B9C5415E30}"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200" b="0" i="0" u="none" strike="noStrike" kern="1200" cap="none" spc="0" normalizeH="0" baseline="0" noProof="0" dirty="0" smtClean="0">
                <a:ln>
                  <a:noFill/>
                </a:ln>
                <a:solidFill>
                  <a:schemeClr val="tx2"/>
                </a:solidFill>
                <a:effectLst/>
                <a:uLnTx/>
                <a:uFillTx/>
                <a:latin typeface="+mn-lt"/>
                <a:ea typeface="+mn-ea"/>
                <a:cs typeface="+mn-cs"/>
              </a:rPr>
              <a:t>			         Milton Holloway, Ph.D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President &amp; COO, CCET </a:t>
            </a:r>
            <a:r>
              <a:rPr kumimoji="0" lang="en-US" sz="1200" b="0" i="0"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icture1.tif"/>
          <p:cNvPicPr>
            <a:picLocks noChangeAspect="1"/>
          </p:cNvPicPr>
          <p:nvPr userDrawn="1"/>
        </p:nvPicPr>
        <p:blipFill>
          <a:blip r:embed="rId13" cstate="print"/>
          <a:stretch>
            <a:fillRect/>
          </a:stretch>
        </p:blipFill>
        <p:spPr>
          <a:xfrm>
            <a:off x="381000" y="76200"/>
            <a:ext cx="1383792" cy="926592"/>
          </a:xfrm>
          <a:prstGeom prst="rect">
            <a:avLst/>
          </a:prstGeom>
        </p:spPr>
      </p:pic>
      <p:pic>
        <p:nvPicPr>
          <p:cNvPr id="8" name="Picture 7" descr="blue_banner.JPG"/>
          <p:cNvPicPr>
            <a:picLocks noChangeAspect="1"/>
          </p:cNvPicPr>
          <p:nvPr userDrawn="1"/>
        </p:nvPicPr>
        <p:blipFill>
          <a:blip r:embed="rId14" cstate="print"/>
          <a:stretch>
            <a:fillRect/>
          </a:stretch>
        </p:blipFill>
        <p:spPr>
          <a:xfrm>
            <a:off x="0" y="1066800"/>
            <a:ext cx="9144000" cy="76200"/>
          </a:xfrm>
          <a:prstGeom prst="rect">
            <a:avLst/>
          </a:prstGeom>
        </p:spPr>
      </p:pic>
      <p:sp>
        <p:nvSpPr>
          <p:cNvPr id="9" name="TextBox 8"/>
          <p:cNvSpPr txBox="1"/>
          <p:nvPr userDrawn="1"/>
        </p:nvSpPr>
        <p:spPr>
          <a:xfrm>
            <a:off x="1524000" y="685800"/>
            <a:ext cx="5562600" cy="353943"/>
          </a:xfrm>
          <a:prstGeom prst="rect">
            <a:avLst/>
          </a:prstGeom>
          <a:noFill/>
        </p:spPr>
        <p:txBody>
          <a:bodyPr wrap="square" rtlCol="0">
            <a:spAutoFit/>
          </a:bodyPr>
          <a:lstStyle/>
          <a:p>
            <a:r>
              <a:rPr lang="en-US" sz="1700" b="1" dirty="0" smtClean="0">
                <a:solidFill>
                  <a:srgbClr val="002868"/>
                </a:solidFill>
              </a:rPr>
              <a:t>Center for the Commercialization of Electric Technologies</a:t>
            </a:r>
            <a:endParaRPr lang="en-US" sz="1700" b="1" dirty="0">
              <a:solidFill>
                <a:srgbClr val="002868"/>
              </a:solidFill>
            </a:endParaRPr>
          </a:p>
        </p:txBody>
      </p:sp>
      <p:sp>
        <p:nvSpPr>
          <p:cNvPr id="11" name="Date Placeholder 3"/>
          <p:cNvSpPr txBox="1">
            <a:spLocks/>
          </p:cNvSpPr>
          <p:nvPr userDrawn="1"/>
        </p:nvSpPr>
        <p:spPr>
          <a:xfrm>
            <a:off x="457200" y="6248400"/>
            <a:ext cx="8534400" cy="47307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2"/>
                </a:solidFill>
                <a:effectLst/>
                <a:uLnTx/>
                <a:uFillTx/>
                <a:latin typeface="+mn-lt"/>
                <a:ea typeface="+mn-ea"/>
                <a:cs typeface="+mn-cs"/>
              </a:rPr>
              <a:t>January 22, 2015		         ERCOT ETWG Meeting			              Austin, Texas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Slide </a:t>
            </a:r>
            <a:fld id="{A43AA713-489E-4553-AE3E-4A966BB4F58F}"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200" b="0" i="0" u="none" strike="noStrike" kern="1200" cap="none" spc="0" normalizeH="0" baseline="0" noProof="0" dirty="0" smtClean="0">
                <a:ln>
                  <a:noFill/>
                </a:ln>
                <a:solidFill>
                  <a:schemeClr val="tx2"/>
                </a:solidFill>
                <a:effectLst/>
                <a:uLnTx/>
                <a:uFillTx/>
                <a:latin typeface="+mn-lt"/>
                <a:ea typeface="+mn-ea"/>
                <a:cs typeface="+mn-cs"/>
              </a:rPr>
              <a:t>			         Milton Holloway, Ph.D.			              ERCOT Met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200" b="0" i="1" u="none" strike="noStrike" kern="1200" cap="none" spc="0" normalizeH="0" baseline="0" noProof="0" dirty="0" smtClean="0">
                <a:ln>
                  <a:noFill/>
                </a:ln>
                <a:solidFill>
                  <a:schemeClr val="tx2"/>
                </a:solidFill>
                <a:effectLst/>
                <a:uLnTx/>
                <a:uFillTx/>
                <a:latin typeface="+mn-lt"/>
                <a:ea typeface="+mn-ea"/>
                <a:cs typeface="+mn-cs"/>
              </a:rPr>
              <a:t>President &amp; COO, CCET </a:t>
            </a:r>
            <a:r>
              <a:rPr kumimoji="0" lang="en-US" sz="1200" b="0" i="0" u="none" strike="noStrike" kern="1200" cap="none" spc="0" normalizeH="0" baseline="0" noProof="0" dirty="0" smtClean="0">
                <a:ln>
                  <a:noFill/>
                </a:ln>
                <a:solidFill>
                  <a:schemeClr val="tx2"/>
                </a:solidFill>
                <a:effectLst/>
                <a:uLnTx/>
                <a:uFillTx/>
                <a:latin typeface="+mn-lt"/>
                <a:ea typeface="+mn-ea"/>
                <a:cs typeface="+mn-cs"/>
              </a:rPr>
              <a:t>			              Room 209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7.jpeg"/><Relationship Id="rId3" Type="http://schemas.openxmlformats.org/officeDocument/2006/relationships/image" Target="../media/image38.png"/><Relationship Id="rId7" Type="http://schemas.openxmlformats.org/officeDocument/2006/relationships/image" Target="../media/image42.jpeg"/><Relationship Id="rId12" Type="http://schemas.openxmlformats.org/officeDocument/2006/relationships/image" Target="../media/image46.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5.jpeg"/><Relationship Id="rId5" Type="http://schemas.openxmlformats.org/officeDocument/2006/relationships/image" Target="../media/image40.jpeg"/><Relationship Id="rId10" Type="http://schemas.openxmlformats.org/officeDocument/2006/relationships/hyperlink" Target="http://images.google.com/imgres?imgurl=http://www.partselect.com/JustForFun/Images/ps_jff_digital_media_refrigerator.jpg&amp;imgrefurl=http://www.partselect.com/JustForFun/Hi-Tech-Appliances.aspx&amp;usg=__TyMe6aeKx-U6A-cvdnXk-Gf5hNA=&amp;h=410&amp;w=220&amp;sz=43&amp;hl=en&amp;start=6&amp;um=1&amp;tbnid=qdByb2qH0SRhHM:&amp;tbnh=125&amp;tbnw=67&amp;prev=/images?q=smart+appliances&amp;hl=en&amp;sa=N&amp;um=1" TargetMode="External"/><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cid:ii_14a11b25a03c4f5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gif"/><Relationship Id="rId26" Type="http://schemas.openxmlformats.org/officeDocument/2006/relationships/image" Target="../media/image26.gif"/><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gif"/><Relationship Id="rId12" Type="http://schemas.openxmlformats.org/officeDocument/2006/relationships/image" Target="../media/image13.gif"/><Relationship Id="rId17" Type="http://schemas.openxmlformats.org/officeDocument/2006/relationships/image" Target="../media/image18.png"/><Relationship Id="rId25" Type="http://schemas.openxmlformats.org/officeDocument/2006/relationships/hyperlink" Target="http://www.samsungsdi.com/main.jsp" TargetMode="External"/><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jpeg"/><Relationship Id="rId29"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7.pn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gif"/><Relationship Id="rId14" Type="http://schemas.openxmlformats.org/officeDocument/2006/relationships/image" Target="../media/image15.jpeg"/><Relationship Id="rId22" Type="http://schemas.openxmlformats.org/officeDocument/2006/relationships/image" Target="../media/image23.png"/><Relationship Id="rId27" Type="http://schemas.openxmlformats.org/officeDocument/2006/relationships/hyperlink" Target="http://www.xtremepower.com/" TargetMode="External"/><Relationship Id="rId30"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www.electrictechnologycenter.com/" TargetMode="External"/><Relationship Id="rId2" Type="http://schemas.openxmlformats.org/officeDocument/2006/relationships/hyperlink" Target="mailto:mholloway@electrictechnologycenter.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4.jpeg"/><Relationship Id="rId18" Type="http://schemas.openxmlformats.org/officeDocument/2006/relationships/image" Target="../media/image3.jpeg"/><Relationship Id="rId3" Type="http://schemas.openxmlformats.org/officeDocument/2006/relationships/image" Target="../media/image28.jpeg"/><Relationship Id="rId21" Type="http://schemas.openxmlformats.org/officeDocument/2006/relationships/image" Target="../media/image14.jpeg"/><Relationship Id="rId7" Type="http://schemas.openxmlformats.org/officeDocument/2006/relationships/image" Target="../media/image30.jpeg"/><Relationship Id="rId12" Type="http://schemas.openxmlformats.org/officeDocument/2006/relationships/image" Target="../media/image13.gif"/><Relationship Id="rId17"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image" Target="../media/image16.jpeg"/><Relationship Id="rId20"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29.gif"/><Relationship Id="rId11" Type="http://schemas.openxmlformats.org/officeDocument/2006/relationships/image" Target="../media/image21.jpeg"/><Relationship Id="rId5" Type="http://schemas.openxmlformats.org/officeDocument/2006/relationships/image" Target="../media/image25.jpeg"/><Relationship Id="rId15" Type="http://schemas.openxmlformats.org/officeDocument/2006/relationships/image" Target="../media/image12.jpeg"/><Relationship Id="rId10" Type="http://schemas.openxmlformats.org/officeDocument/2006/relationships/image" Target="../media/image20.jpeg"/><Relationship Id="rId19" Type="http://schemas.openxmlformats.org/officeDocument/2006/relationships/image" Target="../media/image32.jpeg"/><Relationship Id="rId4" Type="http://schemas.openxmlformats.org/officeDocument/2006/relationships/image" Target="../media/image6.jpeg"/><Relationship Id="rId9" Type="http://schemas.openxmlformats.org/officeDocument/2006/relationships/image" Target="../media/image22.png"/><Relationship Id="rId1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cid:image003.png@01CE4B3C.03A132E0"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4343400"/>
          </a:xfrm>
        </p:spPr>
        <p:txBody>
          <a:bodyPr>
            <a:noAutofit/>
          </a:bodyPr>
          <a:lstStyle/>
          <a:p>
            <a:r>
              <a:rPr lang="en-US" sz="3200" i="1" dirty="0" smtClean="0">
                <a:solidFill>
                  <a:schemeClr val="tx2">
                    <a:lumMod val="75000"/>
                  </a:schemeClr>
                </a:solidFill>
                <a:cs typeface="Arial" pitchFamily="34" charset="0"/>
              </a:rPr>
              <a:t>Technology Solutions for Wind Integration in ERCOT</a:t>
            </a:r>
            <a:br>
              <a:rPr lang="en-US" sz="3200" i="1" dirty="0" smtClean="0">
                <a:solidFill>
                  <a:schemeClr val="tx2">
                    <a:lumMod val="75000"/>
                  </a:schemeClr>
                </a:solidFill>
                <a:cs typeface="Arial" pitchFamily="34" charset="0"/>
              </a:rPr>
            </a:br>
            <a:r>
              <a:rPr lang="en-US" sz="3200" dirty="0" smtClean="0">
                <a:solidFill>
                  <a:schemeClr val="tx2">
                    <a:lumMod val="75000"/>
                  </a:schemeClr>
                </a:solidFill>
                <a:cs typeface="Arial" pitchFamily="34" charset="0"/>
              </a:rPr>
              <a:t> CCET Smart Grid Demonstration Project:</a:t>
            </a:r>
            <a:br>
              <a:rPr lang="en-US" sz="3200" dirty="0" smtClean="0">
                <a:solidFill>
                  <a:schemeClr val="tx2">
                    <a:lumMod val="75000"/>
                  </a:schemeClr>
                </a:solidFill>
                <a:cs typeface="Arial" pitchFamily="34" charset="0"/>
              </a:rPr>
            </a:br>
            <a:r>
              <a:rPr lang="en-US" sz="3200" b="1" i="1" dirty="0" smtClean="0">
                <a:solidFill>
                  <a:schemeClr val="tx2">
                    <a:lumMod val="75000"/>
                  </a:schemeClr>
                </a:solidFill>
                <a:cs typeface="Arial" pitchFamily="34" charset="0"/>
              </a:rPr>
              <a:t>Discovery Across Texas</a:t>
            </a:r>
            <a:r>
              <a:rPr lang="en-US" sz="3200" b="1" i="1" dirty="0" smtClean="0"/>
              <a:t/>
            </a:r>
            <a:br>
              <a:rPr lang="en-US" sz="3200" b="1" i="1" dirty="0" smtClean="0"/>
            </a:br>
            <a:r>
              <a:rPr lang="en-US" sz="3200" b="1" i="1" dirty="0" smtClean="0"/>
              <a:t>Solar Community Grid Dynamics</a:t>
            </a:r>
            <a:r>
              <a:rPr lang="en-US" sz="3600" b="1" dirty="0" smtClean="0">
                <a:solidFill>
                  <a:schemeClr val="tx2">
                    <a:lumMod val="75000"/>
                  </a:schemeClr>
                </a:solidFill>
              </a:rPr>
              <a:t/>
            </a:r>
            <a:br>
              <a:rPr lang="en-US" sz="3600" b="1" dirty="0" smtClean="0">
                <a:solidFill>
                  <a:schemeClr val="tx2">
                    <a:lumMod val="75000"/>
                  </a:schemeClr>
                </a:solidFill>
              </a:rPr>
            </a:br>
            <a:r>
              <a:rPr lang="en-US" sz="2000" b="1" dirty="0" smtClean="0">
                <a:cs typeface="Arial" pitchFamily="34" charset="0"/>
              </a:rPr>
              <a:t>Milton Holloway, Ph.D.</a:t>
            </a:r>
            <a:br>
              <a:rPr lang="en-US" sz="2000" b="1" dirty="0" smtClean="0">
                <a:cs typeface="Arial" pitchFamily="34" charset="0"/>
              </a:rPr>
            </a:br>
            <a:r>
              <a:rPr lang="en-US" sz="2000" b="1" dirty="0" smtClean="0">
                <a:cs typeface="Arial" pitchFamily="34" charset="0"/>
              </a:rPr>
              <a:t>CCET President &amp; COO</a:t>
            </a:r>
            <a:br>
              <a:rPr lang="en-US" sz="2000" b="1" dirty="0" smtClean="0">
                <a:cs typeface="Arial" pitchFamily="34" charset="0"/>
              </a:rPr>
            </a:br>
            <a:r>
              <a:rPr lang="en-US" sz="2000" b="1" dirty="0" smtClean="0"/>
              <a:t>ERCOT ETWG Meeting</a:t>
            </a:r>
            <a:br>
              <a:rPr lang="en-US" sz="2000" b="1" dirty="0" smtClean="0"/>
            </a:br>
            <a:r>
              <a:rPr lang="en-US" sz="2000" b="1" dirty="0" smtClean="0">
                <a:cs typeface="Arial" pitchFamily="34" charset="0"/>
              </a:rPr>
              <a:t>Austin, Texas</a:t>
            </a:r>
            <a:br>
              <a:rPr lang="en-US" sz="2000" b="1" dirty="0" smtClean="0">
                <a:cs typeface="Arial" pitchFamily="34" charset="0"/>
              </a:rPr>
            </a:br>
            <a:r>
              <a:rPr lang="en-US" sz="2000" b="1" dirty="0" smtClean="0">
                <a:cs typeface="Arial" pitchFamily="34" charset="0"/>
              </a:rPr>
              <a:t>January 22, 2015</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en-US" sz="2000" dirty="0">
              <a:solidFill>
                <a:schemeClr val="tx2">
                  <a:lumMod val="75000"/>
                </a:schemeClr>
              </a:solidFill>
            </a:endParaRPr>
          </a:p>
        </p:txBody>
      </p:sp>
      <p:pic>
        <p:nvPicPr>
          <p:cNvPr id="3" name="Picture 2"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471" y="1600200"/>
            <a:ext cx="5943058"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sp>
        <p:nvSpPr>
          <p:cNvPr id="6" name="Content Placeholder 5"/>
          <p:cNvSpPr>
            <a:spLocks noGrp="1"/>
          </p:cNvSpPr>
          <p:nvPr>
            <p:ph idx="1"/>
          </p:nvPr>
        </p:nvSpPr>
        <p:spPr/>
        <p:txBody>
          <a:bodyPr>
            <a:normAutofit/>
          </a:bodyPr>
          <a:lstStyle/>
          <a:p>
            <a:r>
              <a:rPr lang="en-US" sz="2000" b="1" dirty="0" smtClean="0"/>
              <a:t>Power Quality Impacts from Solar PV on 35 kV URD Circuits</a:t>
            </a:r>
          </a:p>
          <a:p>
            <a:pPr lvl="1"/>
            <a:r>
              <a:rPr lang="en-US" sz="1600" dirty="0" err="1" smtClean="0"/>
              <a:t>CenterPoint</a:t>
            </a:r>
            <a:r>
              <a:rPr lang="en-US" sz="1600" dirty="0" smtClean="0"/>
              <a:t> monitored three 35 kV URD circuits in each of two neighborhoods </a:t>
            </a:r>
            <a:r>
              <a:rPr lang="en-US" sz="1600" dirty="0" smtClean="0">
                <a:solidFill>
                  <a:srgbClr val="FF0000"/>
                </a:solidFill>
              </a:rPr>
              <a:t>north of Houston</a:t>
            </a:r>
          </a:p>
          <a:p>
            <a:pPr lvl="2"/>
            <a:r>
              <a:rPr lang="en-US" sz="1200" dirty="0" smtClean="0"/>
              <a:t>Power Factor (PF)</a:t>
            </a:r>
          </a:p>
          <a:p>
            <a:pPr lvl="2"/>
            <a:r>
              <a:rPr lang="en-US" sz="1200" dirty="0" smtClean="0"/>
              <a:t>Frequency</a:t>
            </a:r>
          </a:p>
          <a:p>
            <a:pPr lvl="2"/>
            <a:r>
              <a:rPr lang="en-US" sz="1200" dirty="0" smtClean="0"/>
              <a:t>Voltage</a:t>
            </a:r>
          </a:p>
          <a:p>
            <a:pPr lvl="2"/>
            <a:r>
              <a:rPr lang="en-US" sz="1200" dirty="0" smtClean="0"/>
              <a:t>Current</a:t>
            </a:r>
          </a:p>
          <a:p>
            <a:pPr lvl="2"/>
            <a:r>
              <a:rPr lang="en-US" sz="1200" dirty="0" err="1" smtClean="0"/>
              <a:t>THDv</a:t>
            </a:r>
            <a:r>
              <a:rPr lang="en-US" sz="1200" dirty="0" smtClean="0"/>
              <a:t> </a:t>
            </a:r>
          </a:p>
          <a:p>
            <a:pPr lvl="2"/>
            <a:r>
              <a:rPr lang="en-US" sz="1200" dirty="0" err="1" smtClean="0"/>
              <a:t>THDi</a:t>
            </a:r>
            <a:endParaRPr lang="en-US" sz="1200" dirty="0" smtClean="0"/>
          </a:p>
          <a:p>
            <a:pPr lvl="2"/>
            <a:r>
              <a:rPr lang="en-US" sz="1200" dirty="0" smtClean="0"/>
              <a:t>Real Power</a:t>
            </a:r>
          </a:p>
          <a:p>
            <a:pPr lvl="2"/>
            <a:r>
              <a:rPr lang="en-US" sz="1200" dirty="0" smtClean="0"/>
              <a:t>Reactive Power</a:t>
            </a:r>
          </a:p>
          <a:p>
            <a:pPr lvl="2"/>
            <a:r>
              <a:rPr lang="en-US" sz="1200" dirty="0" smtClean="0"/>
              <a:t>Apparent Power</a:t>
            </a:r>
            <a:endParaRPr lang="en-US" sz="1600" b="1" dirty="0" smtClean="0"/>
          </a:p>
          <a:p>
            <a:endParaRPr lang="en-US" sz="1500" dirty="0" smtClean="0"/>
          </a:p>
          <a:p>
            <a:pPr lvl="1"/>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Copy of logo.tif"/>
          <p:cNvPicPr>
            <a:picLocks noChangeAspect="1"/>
          </p:cNvPicPr>
          <p:nvPr/>
        </p:nvPicPr>
        <p:blipFill>
          <a:blip r:embed="rId2" cstate="print"/>
          <a:srcRect/>
          <a:stretch>
            <a:fillRect/>
          </a:stretch>
        </p:blipFill>
        <p:spPr bwMode="auto">
          <a:xfrm rot="10800000" flipH="1" flipV="1">
            <a:off x="6553200" y="5232400"/>
            <a:ext cx="915988" cy="609600"/>
          </a:xfrm>
          <a:prstGeom prst="rect">
            <a:avLst/>
          </a:prstGeom>
          <a:noFill/>
          <a:ln w="9525">
            <a:noFill/>
            <a:miter lim="800000"/>
            <a:headEnd/>
            <a:tailEnd/>
          </a:ln>
        </p:spPr>
      </p:pic>
      <p:pic>
        <p:nvPicPr>
          <p:cNvPr id="24580" name="Picture 3" descr="Copy of doe_seal.png"/>
          <p:cNvPicPr>
            <a:picLocks noChangeAspect="1"/>
          </p:cNvPicPr>
          <p:nvPr/>
        </p:nvPicPr>
        <p:blipFill>
          <a:blip r:embed="rId3" cstate="print"/>
          <a:srcRect/>
          <a:stretch>
            <a:fillRect/>
          </a:stretch>
        </p:blipFill>
        <p:spPr bwMode="auto">
          <a:xfrm>
            <a:off x="7772400" y="1447800"/>
            <a:ext cx="762000" cy="762000"/>
          </a:xfrm>
          <a:prstGeom prst="rect">
            <a:avLst/>
          </a:prstGeom>
          <a:noFill/>
          <a:ln w="9525">
            <a:noFill/>
            <a:miter lim="800000"/>
            <a:headEnd/>
            <a:tailEnd/>
          </a:ln>
        </p:spPr>
      </p:pic>
      <p:pic>
        <p:nvPicPr>
          <p:cNvPr id="5" name="Picture 8" descr="IMG_0445_540x405[1]"/>
          <p:cNvPicPr>
            <a:picLocks noChangeAspect="1" noChangeArrowheads="1"/>
          </p:cNvPicPr>
          <p:nvPr/>
        </p:nvPicPr>
        <p:blipFill>
          <a:blip r:embed="rId4" cstate="print">
            <a:lum bright="18000"/>
          </a:blip>
          <a:srcRect/>
          <a:stretch>
            <a:fillRect/>
          </a:stretch>
        </p:blipFill>
        <p:spPr bwMode="auto">
          <a:xfrm>
            <a:off x="1638300" y="2265363"/>
            <a:ext cx="876300" cy="719137"/>
          </a:xfrm>
          <a:prstGeom prst="rect">
            <a:avLst/>
          </a:prstGeom>
          <a:solidFill>
            <a:srgbClr val="008000"/>
          </a:solidFill>
          <a:ln w="19050">
            <a:noFill/>
            <a:miter lim="800000"/>
            <a:headEnd/>
            <a:tailEnd/>
          </a:ln>
          <a:effectLst>
            <a:outerShdw dist="38100" dir="2700000" rotWithShape="0">
              <a:srgbClr val="808080">
                <a:alpha val="42999"/>
              </a:srgbClr>
            </a:outerShdw>
          </a:effectLst>
        </p:spPr>
      </p:pic>
      <p:sp>
        <p:nvSpPr>
          <p:cNvPr id="6" name="Rectangle 8"/>
          <p:cNvSpPr>
            <a:spLocks noChangeArrowheads="1"/>
          </p:cNvSpPr>
          <p:nvPr/>
        </p:nvSpPr>
        <p:spPr bwMode="auto">
          <a:xfrm>
            <a:off x="1524000" y="2952750"/>
            <a:ext cx="1117600" cy="381000"/>
          </a:xfrm>
          <a:prstGeom prst="rect">
            <a:avLst/>
          </a:prstGeom>
          <a:noFill/>
          <a:ln w="9525">
            <a:noFill/>
            <a:miter lim="800000"/>
            <a:headEnd/>
            <a:tailEnd/>
          </a:ln>
        </p:spPr>
        <p:txBody>
          <a:bodyPr>
            <a:spAutoFit/>
          </a:bodyPr>
          <a:lstStyle/>
          <a:p>
            <a:pPr algn="ctr">
              <a:lnSpc>
                <a:spcPct val="90000"/>
              </a:lnSpc>
              <a:spcBef>
                <a:spcPct val="20000"/>
              </a:spcBef>
              <a:defRPr/>
            </a:pPr>
            <a:r>
              <a:rPr lang="en-US" sz="1000" dirty="0">
                <a:solidFill>
                  <a:srgbClr val="0000CC"/>
                </a:solidFill>
                <a:latin typeface="+mn-lt"/>
              </a:rPr>
              <a:t>Electronic Vehicle (EV) charging</a:t>
            </a:r>
          </a:p>
        </p:txBody>
      </p:sp>
      <p:sp>
        <p:nvSpPr>
          <p:cNvPr id="7" name="Rectangle 8"/>
          <p:cNvSpPr>
            <a:spLocks noChangeArrowheads="1"/>
          </p:cNvSpPr>
          <p:nvPr/>
        </p:nvSpPr>
        <p:spPr bwMode="auto">
          <a:xfrm>
            <a:off x="228600" y="3143250"/>
            <a:ext cx="1219200" cy="369888"/>
          </a:xfrm>
          <a:prstGeom prst="rect">
            <a:avLst/>
          </a:prstGeom>
          <a:noFill/>
          <a:ln w="9525">
            <a:noFill/>
            <a:miter lim="800000"/>
            <a:headEnd/>
            <a:tailEnd/>
          </a:ln>
        </p:spPr>
        <p:txBody>
          <a:bodyPr>
            <a:spAutoFit/>
          </a:bodyPr>
          <a:lstStyle/>
          <a:p>
            <a:pPr algn="ctr">
              <a:lnSpc>
                <a:spcPct val="90000"/>
              </a:lnSpc>
              <a:spcBef>
                <a:spcPct val="20000"/>
              </a:spcBef>
              <a:defRPr/>
            </a:pPr>
            <a:r>
              <a:rPr lang="en-US" sz="1000" dirty="0">
                <a:solidFill>
                  <a:srgbClr val="0000CC"/>
                </a:solidFill>
                <a:latin typeface="+mn-lt"/>
              </a:rPr>
              <a:t>High efficiency HVAC systems</a:t>
            </a:r>
          </a:p>
        </p:txBody>
      </p:sp>
      <p:pic>
        <p:nvPicPr>
          <p:cNvPr id="24584" name="Picture 12" descr="hvac6"/>
          <p:cNvPicPr>
            <a:picLocks noChangeAspect="1" noChangeArrowheads="1"/>
          </p:cNvPicPr>
          <p:nvPr/>
        </p:nvPicPr>
        <p:blipFill>
          <a:blip r:embed="rId5" cstate="print"/>
          <a:srcRect/>
          <a:stretch>
            <a:fillRect/>
          </a:stretch>
        </p:blipFill>
        <p:spPr bwMode="auto">
          <a:xfrm>
            <a:off x="342900" y="2235200"/>
            <a:ext cx="990600" cy="742950"/>
          </a:xfrm>
          <a:prstGeom prst="rect">
            <a:avLst/>
          </a:prstGeom>
          <a:noFill/>
          <a:ln w="9525">
            <a:noFill/>
            <a:miter lim="800000"/>
            <a:headEnd/>
            <a:tailEnd/>
          </a:ln>
        </p:spPr>
      </p:pic>
      <p:pic>
        <p:nvPicPr>
          <p:cNvPr id="24585" name="Picture 9"/>
          <p:cNvPicPr>
            <a:picLocks noChangeAspect="1"/>
          </p:cNvPicPr>
          <p:nvPr/>
        </p:nvPicPr>
        <p:blipFill>
          <a:blip r:embed="rId6" cstate="print"/>
          <a:srcRect/>
          <a:stretch>
            <a:fillRect/>
          </a:stretch>
        </p:blipFill>
        <p:spPr bwMode="auto">
          <a:xfrm>
            <a:off x="7239000" y="3048000"/>
            <a:ext cx="1143000" cy="946150"/>
          </a:xfrm>
          <a:prstGeom prst="rect">
            <a:avLst/>
          </a:prstGeom>
          <a:noFill/>
          <a:ln w="28575">
            <a:noFill/>
            <a:miter lim="800000"/>
            <a:headEnd/>
            <a:tailEnd/>
          </a:ln>
        </p:spPr>
      </p:pic>
      <p:sp>
        <p:nvSpPr>
          <p:cNvPr id="10" name="Rectangle 8"/>
          <p:cNvSpPr>
            <a:spLocks noChangeArrowheads="1"/>
          </p:cNvSpPr>
          <p:nvPr/>
        </p:nvSpPr>
        <p:spPr bwMode="auto">
          <a:xfrm>
            <a:off x="7772400" y="2362200"/>
            <a:ext cx="1117600" cy="923925"/>
          </a:xfrm>
          <a:prstGeom prst="rect">
            <a:avLst/>
          </a:prstGeom>
          <a:noFill/>
          <a:ln w="9525">
            <a:noFill/>
            <a:miter lim="800000"/>
            <a:headEnd/>
            <a:tailEnd/>
          </a:ln>
        </p:spPr>
        <p:txBody>
          <a:bodyPr>
            <a:spAutoFit/>
          </a:bodyPr>
          <a:lstStyle/>
          <a:p>
            <a:pPr algn="r">
              <a:lnSpc>
                <a:spcPct val="90000"/>
              </a:lnSpc>
              <a:spcBef>
                <a:spcPct val="20000"/>
              </a:spcBef>
              <a:defRPr/>
            </a:pPr>
            <a:r>
              <a:rPr lang="en-US" sz="1000" dirty="0">
                <a:solidFill>
                  <a:srgbClr val="0000CC"/>
                </a:solidFill>
                <a:latin typeface="+mn-lt"/>
              </a:rPr>
              <a:t>2-way metering capabilities to support DG and new-generation demand response programs</a:t>
            </a:r>
          </a:p>
        </p:txBody>
      </p:sp>
      <p:pic>
        <p:nvPicPr>
          <p:cNvPr id="24587" name="Picture 15" descr="2981"/>
          <p:cNvPicPr>
            <a:picLocks noChangeAspect="1" noChangeArrowheads="1"/>
          </p:cNvPicPr>
          <p:nvPr/>
        </p:nvPicPr>
        <p:blipFill>
          <a:blip r:embed="rId7" cstate="print"/>
          <a:srcRect/>
          <a:stretch>
            <a:fillRect/>
          </a:stretch>
        </p:blipFill>
        <p:spPr bwMode="auto">
          <a:xfrm>
            <a:off x="4953000" y="2159000"/>
            <a:ext cx="2352675" cy="941388"/>
          </a:xfrm>
          <a:prstGeom prst="rect">
            <a:avLst/>
          </a:prstGeom>
          <a:noFill/>
          <a:ln w="9525">
            <a:noFill/>
            <a:miter lim="800000"/>
            <a:headEnd/>
            <a:tailEnd/>
          </a:ln>
        </p:spPr>
      </p:pic>
      <p:sp>
        <p:nvSpPr>
          <p:cNvPr id="12" name="Rectangle 8"/>
          <p:cNvSpPr>
            <a:spLocks noChangeArrowheads="1"/>
          </p:cNvSpPr>
          <p:nvPr/>
        </p:nvSpPr>
        <p:spPr bwMode="auto">
          <a:xfrm>
            <a:off x="4800600" y="3049588"/>
            <a:ext cx="2590800" cy="646112"/>
          </a:xfrm>
          <a:prstGeom prst="rect">
            <a:avLst/>
          </a:prstGeom>
          <a:noFill/>
          <a:ln w="9525">
            <a:noFill/>
            <a:miter lim="800000"/>
            <a:headEnd/>
            <a:tailEnd/>
          </a:ln>
        </p:spPr>
        <p:txBody>
          <a:bodyPr>
            <a:spAutoFit/>
          </a:bodyPr>
          <a:lstStyle/>
          <a:p>
            <a:pPr algn="ctr">
              <a:lnSpc>
                <a:spcPct val="90000"/>
              </a:lnSpc>
              <a:spcBef>
                <a:spcPct val="20000"/>
              </a:spcBef>
              <a:defRPr/>
            </a:pPr>
            <a:r>
              <a:rPr lang="en-US" sz="1000" dirty="0">
                <a:solidFill>
                  <a:srgbClr val="0000CC"/>
                </a:solidFill>
                <a:latin typeface="+mn-lt"/>
              </a:rPr>
              <a:t>Home energy management services including an in-home display &amp; software applications to help homeowners manage their electricity more efficiently</a:t>
            </a:r>
          </a:p>
        </p:txBody>
      </p:sp>
      <p:pic>
        <p:nvPicPr>
          <p:cNvPr id="24589" name="Picture 17" descr="rooftop_solar_panels"/>
          <p:cNvPicPr>
            <a:picLocks noChangeAspect="1" noChangeArrowheads="1"/>
          </p:cNvPicPr>
          <p:nvPr/>
        </p:nvPicPr>
        <p:blipFill>
          <a:blip r:embed="rId8" cstate="print"/>
          <a:srcRect/>
          <a:stretch>
            <a:fillRect/>
          </a:stretch>
        </p:blipFill>
        <p:spPr bwMode="auto">
          <a:xfrm>
            <a:off x="3048000" y="2171700"/>
            <a:ext cx="1371600" cy="919163"/>
          </a:xfrm>
          <a:prstGeom prst="rect">
            <a:avLst/>
          </a:prstGeom>
          <a:noFill/>
          <a:ln w="9525">
            <a:noFill/>
            <a:miter lim="800000"/>
            <a:headEnd/>
            <a:tailEnd/>
          </a:ln>
        </p:spPr>
      </p:pic>
      <p:sp>
        <p:nvSpPr>
          <p:cNvPr id="14" name="Rectangle 8"/>
          <p:cNvSpPr>
            <a:spLocks noChangeArrowheads="1"/>
          </p:cNvSpPr>
          <p:nvPr/>
        </p:nvSpPr>
        <p:spPr bwMode="auto">
          <a:xfrm>
            <a:off x="2971800" y="3044825"/>
            <a:ext cx="1524000" cy="508000"/>
          </a:xfrm>
          <a:prstGeom prst="rect">
            <a:avLst/>
          </a:prstGeom>
          <a:noFill/>
          <a:ln w="9525">
            <a:noFill/>
            <a:miter lim="800000"/>
            <a:headEnd/>
            <a:tailEnd/>
          </a:ln>
        </p:spPr>
        <p:txBody>
          <a:bodyPr>
            <a:spAutoFit/>
          </a:bodyPr>
          <a:lstStyle/>
          <a:p>
            <a:pPr algn="ctr">
              <a:lnSpc>
                <a:spcPct val="90000"/>
              </a:lnSpc>
              <a:spcBef>
                <a:spcPct val="20000"/>
              </a:spcBef>
              <a:defRPr/>
            </a:pPr>
            <a:r>
              <a:rPr lang="en-US" sz="1000" dirty="0">
                <a:solidFill>
                  <a:srgbClr val="0000CC"/>
                </a:solidFill>
                <a:latin typeface="+mn-lt"/>
              </a:rPr>
              <a:t>Rooftop solar for serving as Distributed Generation (DG) for each home</a:t>
            </a:r>
          </a:p>
        </p:txBody>
      </p:sp>
      <p:pic>
        <p:nvPicPr>
          <p:cNvPr id="24591" name="Picture 23" descr="Blower Door1"/>
          <p:cNvPicPr>
            <a:picLocks noChangeAspect="1" noChangeArrowheads="1"/>
          </p:cNvPicPr>
          <p:nvPr/>
        </p:nvPicPr>
        <p:blipFill>
          <a:blip r:embed="rId9" cstate="print"/>
          <a:srcRect/>
          <a:stretch>
            <a:fillRect/>
          </a:stretch>
        </p:blipFill>
        <p:spPr bwMode="auto">
          <a:xfrm>
            <a:off x="1993900" y="4411663"/>
            <a:ext cx="688975" cy="1125537"/>
          </a:xfrm>
          <a:prstGeom prst="rect">
            <a:avLst/>
          </a:prstGeom>
          <a:noFill/>
          <a:ln w="9525">
            <a:noFill/>
            <a:miter lim="800000"/>
            <a:headEnd/>
            <a:tailEnd/>
          </a:ln>
        </p:spPr>
      </p:pic>
      <p:sp>
        <p:nvSpPr>
          <p:cNvPr id="16" name="Rectangle 8"/>
          <p:cNvSpPr>
            <a:spLocks noChangeArrowheads="1"/>
          </p:cNvSpPr>
          <p:nvPr/>
        </p:nvSpPr>
        <p:spPr bwMode="auto">
          <a:xfrm>
            <a:off x="1739900" y="5486400"/>
            <a:ext cx="1219200" cy="508000"/>
          </a:xfrm>
          <a:prstGeom prst="rect">
            <a:avLst/>
          </a:prstGeom>
          <a:noFill/>
          <a:ln w="9525">
            <a:noFill/>
            <a:miter lim="800000"/>
            <a:headEnd/>
            <a:tailEnd/>
          </a:ln>
        </p:spPr>
        <p:txBody>
          <a:bodyPr>
            <a:spAutoFit/>
          </a:bodyPr>
          <a:lstStyle/>
          <a:p>
            <a:pPr algn="ctr">
              <a:lnSpc>
                <a:spcPct val="90000"/>
              </a:lnSpc>
              <a:spcBef>
                <a:spcPct val="20000"/>
              </a:spcBef>
              <a:defRPr/>
            </a:pPr>
            <a:r>
              <a:rPr lang="en-US" sz="1000" dirty="0">
                <a:solidFill>
                  <a:srgbClr val="0000CC"/>
                </a:solidFill>
                <a:latin typeface="+mn-lt"/>
              </a:rPr>
              <a:t>Extraordinary high building envelope efficiencies</a:t>
            </a:r>
          </a:p>
        </p:txBody>
      </p:sp>
      <p:pic>
        <p:nvPicPr>
          <p:cNvPr id="24593" name="Picture 25" descr="ps_jff_digital_media_refrigerator">
            <a:hlinkClick r:id="rId10"/>
          </p:cNvPr>
          <p:cNvPicPr>
            <a:picLocks noChangeAspect="1" noChangeArrowheads="1"/>
          </p:cNvPicPr>
          <p:nvPr/>
        </p:nvPicPr>
        <p:blipFill>
          <a:blip r:embed="rId11" cstate="print"/>
          <a:srcRect/>
          <a:stretch>
            <a:fillRect/>
          </a:stretch>
        </p:blipFill>
        <p:spPr bwMode="auto">
          <a:xfrm>
            <a:off x="8153400" y="4092575"/>
            <a:ext cx="638175" cy="1190625"/>
          </a:xfrm>
          <a:prstGeom prst="rect">
            <a:avLst/>
          </a:prstGeom>
          <a:noFill/>
          <a:ln w="9525">
            <a:noFill/>
            <a:miter lim="800000"/>
            <a:headEnd/>
            <a:tailEnd/>
          </a:ln>
        </p:spPr>
      </p:pic>
      <p:sp>
        <p:nvSpPr>
          <p:cNvPr id="18" name="Line 27"/>
          <p:cNvSpPr>
            <a:spLocks noChangeShapeType="1"/>
          </p:cNvSpPr>
          <p:nvPr/>
        </p:nvSpPr>
        <p:spPr bwMode="auto">
          <a:xfrm>
            <a:off x="1371600" y="3251200"/>
            <a:ext cx="1752600" cy="914400"/>
          </a:xfrm>
          <a:prstGeom prst="line">
            <a:avLst/>
          </a:prstGeom>
          <a:noFill/>
          <a:ln w="9525">
            <a:solidFill>
              <a:schemeClr val="tx1"/>
            </a:solidFill>
            <a:round/>
            <a:headEnd/>
            <a:tailEnd type="triangle" w="med" len="med"/>
          </a:ln>
          <a:effectLst/>
        </p:spPr>
        <p:txBody>
          <a:bodyPr/>
          <a:lstStyle/>
          <a:p>
            <a:pPr>
              <a:defRPr/>
            </a:pPr>
            <a:endParaRPr lang="en-US" dirty="0">
              <a:latin typeface="+mn-lt"/>
            </a:endParaRPr>
          </a:p>
        </p:txBody>
      </p:sp>
      <p:sp>
        <p:nvSpPr>
          <p:cNvPr id="19" name="Line 28"/>
          <p:cNvSpPr>
            <a:spLocks noChangeShapeType="1"/>
          </p:cNvSpPr>
          <p:nvPr/>
        </p:nvSpPr>
        <p:spPr bwMode="auto">
          <a:xfrm>
            <a:off x="1828800" y="4165600"/>
            <a:ext cx="1295400" cy="304800"/>
          </a:xfrm>
          <a:prstGeom prst="line">
            <a:avLst/>
          </a:prstGeom>
          <a:noFill/>
          <a:ln w="9525">
            <a:solidFill>
              <a:schemeClr val="tx1"/>
            </a:solidFill>
            <a:round/>
            <a:headEnd/>
            <a:tailEnd type="triangle" w="med" len="med"/>
          </a:ln>
          <a:effectLst/>
        </p:spPr>
        <p:txBody>
          <a:bodyPr/>
          <a:lstStyle/>
          <a:p>
            <a:pPr>
              <a:defRPr/>
            </a:pPr>
            <a:endParaRPr lang="en-US" dirty="0">
              <a:latin typeface="+mn-lt"/>
            </a:endParaRPr>
          </a:p>
        </p:txBody>
      </p:sp>
      <p:sp>
        <p:nvSpPr>
          <p:cNvPr id="20" name="Line 29"/>
          <p:cNvSpPr>
            <a:spLocks noChangeShapeType="1"/>
          </p:cNvSpPr>
          <p:nvPr/>
        </p:nvSpPr>
        <p:spPr bwMode="auto">
          <a:xfrm>
            <a:off x="2743200" y="5232400"/>
            <a:ext cx="457200" cy="0"/>
          </a:xfrm>
          <a:prstGeom prst="line">
            <a:avLst/>
          </a:prstGeom>
          <a:noFill/>
          <a:ln w="9525">
            <a:solidFill>
              <a:schemeClr val="tx1"/>
            </a:solidFill>
            <a:round/>
            <a:headEnd/>
            <a:tailEnd type="triangle" w="med" len="med"/>
          </a:ln>
          <a:effectLst/>
        </p:spPr>
        <p:txBody>
          <a:bodyPr/>
          <a:lstStyle/>
          <a:p>
            <a:pPr>
              <a:defRPr/>
            </a:pPr>
            <a:endParaRPr lang="en-US" dirty="0">
              <a:latin typeface="+mn-lt"/>
            </a:endParaRPr>
          </a:p>
        </p:txBody>
      </p:sp>
      <p:sp>
        <p:nvSpPr>
          <p:cNvPr id="21" name="Line 30"/>
          <p:cNvSpPr>
            <a:spLocks noChangeShapeType="1"/>
          </p:cNvSpPr>
          <p:nvPr/>
        </p:nvSpPr>
        <p:spPr bwMode="auto">
          <a:xfrm>
            <a:off x="2514600" y="3251200"/>
            <a:ext cx="1143000" cy="685800"/>
          </a:xfrm>
          <a:prstGeom prst="line">
            <a:avLst/>
          </a:prstGeom>
          <a:noFill/>
          <a:ln w="9525">
            <a:solidFill>
              <a:schemeClr val="tx1"/>
            </a:solidFill>
            <a:round/>
            <a:headEnd/>
            <a:tailEnd type="triangle" w="med" len="med"/>
          </a:ln>
          <a:effectLst/>
        </p:spPr>
        <p:txBody>
          <a:bodyPr/>
          <a:lstStyle/>
          <a:p>
            <a:pPr>
              <a:defRPr/>
            </a:pPr>
            <a:endParaRPr lang="en-US" dirty="0">
              <a:latin typeface="+mn-lt"/>
            </a:endParaRPr>
          </a:p>
        </p:txBody>
      </p:sp>
      <p:sp>
        <p:nvSpPr>
          <p:cNvPr id="22" name="Line 31"/>
          <p:cNvSpPr>
            <a:spLocks noChangeShapeType="1"/>
          </p:cNvSpPr>
          <p:nvPr/>
        </p:nvSpPr>
        <p:spPr bwMode="auto">
          <a:xfrm flipH="1">
            <a:off x="5410200" y="3657600"/>
            <a:ext cx="685800" cy="228600"/>
          </a:xfrm>
          <a:prstGeom prst="line">
            <a:avLst/>
          </a:prstGeom>
          <a:noFill/>
          <a:ln w="9525">
            <a:solidFill>
              <a:schemeClr val="tx1"/>
            </a:solidFill>
            <a:round/>
            <a:headEnd/>
            <a:tailEnd type="triangle" w="med" len="med"/>
          </a:ln>
          <a:effectLst/>
        </p:spPr>
        <p:txBody>
          <a:bodyPr/>
          <a:lstStyle/>
          <a:p>
            <a:pPr>
              <a:defRPr/>
            </a:pPr>
            <a:endParaRPr lang="en-US" dirty="0">
              <a:latin typeface="+mn-lt"/>
            </a:endParaRPr>
          </a:p>
        </p:txBody>
      </p:sp>
      <p:sp>
        <p:nvSpPr>
          <p:cNvPr id="23" name="Line 32"/>
          <p:cNvSpPr>
            <a:spLocks noChangeShapeType="1"/>
          </p:cNvSpPr>
          <p:nvPr/>
        </p:nvSpPr>
        <p:spPr bwMode="auto">
          <a:xfrm flipH="1">
            <a:off x="6096000" y="3810000"/>
            <a:ext cx="1143000" cy="381000"/>
          </a:xfrm>
          <a:prstGeom prst="line">
            <a:avLst/>
          </a:prstGeom>
          <a:noFill/>
          <a:ln w="9525">
            <a:solidFill>
              <a:schemeClr val="tx1"/>
            </a:solidFill>
            <a:round/>
            <a:headEnd/>
            <a:tailEnd type="triangle" w="med" len="med"/>
          </a:ln>
          <a:effectLst/>
        </p:spPr>
        <p:txBody>
          <a:bodyPr/>
          <a:lstStyle/>
          <a:p>
            <a:pPr>
              <a:defRPr/>
            </a:pPr>
            <a:endParaRPr lang="en-US" dirty="0">
              <a:latin typeface="+mn-lt"/>
            </a:endParaRPr>
          </a:p>
        </p:txBody>
      </p:sp>
      <p:sp>
        <p:nvSpPr>
          <p:cNvPr id="24" name="Line 33"/>
          <p:cNvSpPr>
            <a:spLocks noChangeShapeType="1"/>
          </p:cNvSpPr>
          <p:nvPr/>
        </p:nvSpPr>
        <p:spPr bwMode="auto">
          <a:xfrm flipH="1">
            <a:off x="6096000" y="4648200"/>
            <a:ext cx="1905000" cy="101600"/>
          </a:xfrm>
          <a:prstGeom prst="line">
            <a:avLst/>
          </a:prstGeom>
          <a:noFill/>
          <a:ln w="9525">
            <a:solidFill>
              <a:schemeClr val="tx1"/>
            </a:solidFill>
            <a:round/>
            <a:headEnd/>
            <a:tailEnd type="triangle" w="med" len="med"/>
          </a:ln>
          <a:effectLst/>
        </p:spPr>
        <p:txBody>
          <a:bodyPr/>
          <a:lstStyle/>
          <a:p>
            <a:pPr>
              <a:defRPr/>
            </a:pPr>
            <a:endParaRPr lang="en-US" dirty="0">
              <a:latin typeface="+mn-lt"/>
            </a:endParaRPr>
          </a:p>
        </p:txBody>
      </p:sp>
      <p:sp>
        <p:nvSpPr>
          <p:cNvPr id="25" name="Line 35"/>
          <p:cNvSpPr>
            <a:spLocks noChangeShapeType="1"/>
          </p:cNvSpPr>
          <p:nvPr/>
        </p:nvSpPr>
        <p:spPr bwMode="auto">
          <a:xfrm>
            <a:off x="4114800" y="3581400"/>
            <a:ext cx="152400" cy="381000"/>
          </a:xfrm>
          <a:prstGeom prst="line">
            <a:avLst/>
          </a:prstGeom>
          <a:noFill/>
          <a:ln w="9525">
            <a:solidFill>
              <a:schemeClr val="tx1"/>
            </a:solidFill>
            <a:round/>
            <a:headEnd/>
            <a:tailEnd type="triangle" w="med" len="med"/>
          </a:ln>
          <a:effectLst/>
        </p:spPr>
        <p:txBody>
          <a:bodyPr/>
          <a:lstStyle/>
          <a:p>
            <a:pPr>
              <a:defRPr/>
            </a:pPr>
            <a:endParaRPr lang="en-US" dirty="0">
              <a:latin typeface="+mn-lt"/>
            </a:endParaRPr>
          </a:p>
        </p:txBody>
      </p:sp>
      <p:pic>
        <p:nvPicPr>
          <p:cNvPr id="24602" name="Picture 2" descr="solar panels and wind turbines"/>
          <p:cNvPicPr>
            <a:picLocks noChangeAspect="1" noChangeArrowheads="1"/>
          </p:cNvPicPr>
          <p:nvPr/>
        </p:nvPicPr>
        <p:blipFill>
          <a:blip r:embed="rId12" cstate="print"/>
          <a:srcRect/>
          <a:stretch>
            <a:fillRect/>
          </a:stretch>
        </p:blipFill>
        <p:spPr bwMode="auto">
          <a:xfrm>
            <a:off x="228600" y="3924300"/>
            <a:ext cx="1524000" cy="1619250"/>
          </a:xfrm>
          <a:prstGeom prst="rect">
            <a:avLst/>
          </a:prstGeom>
          <a:noFill/>
          <a:ln w="9525">
            <a:noFill/>
            <a:miter lim="800000"/>
            <a:headEnd/>
            <a:tailEnd/>
          </a:ln>
        </p:spPr>
      </p:pic>
      <p:pic>
        <p:nvPicPr>
          <p:cNvPr id="24603" name="Picture 26" descr="muller.jpg"/>
          <p:cNvPicPr>
            <a:picLocks noChangeAspect="1"/>
          </p:cNvPicPr>
          <p:nvPr/>
        </p:nvPicPr>
        <p:blipFill>
          <a:blip r:embed="rId13" cstate="print"/>
          <a:srcRect/>
          <a:stretch>
            <a:fillRect/>
          </a:stretch>
        </p:blipFill>
        <p:spPr bwMode="auto">
          <a:xfrm>
            <a:off x="3200400" y="3962400"/>
            <a:ext cx="2860675" cy="2133600"/>
          </a:xfrm>
          <a:prstGeom prst="rect">
            <a:avLst/>
          </a:prstGeom>
          <a:noFill/>
          <a:ln w="9525">
            <a:noFill/>
            <a:miter lim="800000"/>
            <a:headEnd/>
            <a:tailEnd/>
          </a:ln>
        </p:spPr>
      </p:pic>
      <p:sp>
        <p:nvSpPr>
          <p:cNvPr id="28" name="Rectangle 27"/>
          <p:cNvSpPr/>
          <p:nvPr/>
        </p:nvSpPr>
        <p:spPr>
          <a:xfrm>
            <a:off x="0" y="5613400"/>
            <a:ext cx="1752600" cy="369888"/>
          </a:xfrm>
          <a:prstGeom prst="rect">
            <a:avLst/>
          </a:prstGeom>
        </p:spPr>
        <p:txBody>
          <a:bodyPr>
            <a:spAutoFit/>
          </a:bodyPr>
          <a:lstStyle/>
          <a:p>
            <a:pPr algn="ctr">
              <a:lnSpc>
                <a:spcPct val="90000"/>
              </a:lnSpc>
              <a:spcBef>
                <a:spcPct val="20000"/>
              </a:spcBef>
              <a:defRPr/>
            </a:pPr>
            <a:r>
              <a:rPr lang="en-US" sz="1000" dirty="0">
                <a:solidFill>
                  <a:srgbClr val="0000CC"/>
                </a:solidFill>
                <a:latin typeface="+mn-lt"/>
              </a:rPr>
              <a:t>Wind Power Purchases Available from AE</a:t>
            </a:r>
          </a:p>
        </p:txBody>
      </p:sp>
      <p:sp>
        <p:nvSpPr>
          <p:cNvPr id="29" name="TextBox 28"/>
          <p:cNvSpPr txBox="1"/>
          <p:nvPr/>
        </p:nvSpPr>
        <p:spPr>
          <a:xfrm>
            <a:off x="304800" y="1447800"/>
            <a:ext cx="7315200" cy="430887"/>
          </a:xfrm>
          <a:prstGeom prst="rect">
            <a:avLst/>
          </a:prstGeom>
          <a:noFill/>
        </p:spPr>
        <p:txBody>
          <a:bodyPr wrap="square">
            <a:spAutoFit/>
          </a:bodyPr>
          <a:lstStyle/>
          <a:p>
            <a:pPr marL="400050" indent="-400050">
              <a:defRPr/>
            </a:pPr>
            <a:r>
              <a:rPr lang="en-US" sz="2200" b="1" dirty="0" smtClean="0">
                <a:solidFill>
                  <a:schemeClr val="tx2"/>
                </a:solidFill>
                <a:latin typeface="+mn-lt"/>
              </a:rPr>
              <a:t>Pricing </a:t>
            </a:r>
            <a:r>
              <a:rPr lang="en-US" sz="2200" b="1" dirty="0">
                <a:solidFill>
                  <a:schemeClr val="tx2"/>
                </a:solidFill>
                <a:latin typeface="+mn-lt"/>
              </a:rPr>
              <a:t>trials </a:t>
            </a:r>
            <a:r>
              <a:rPr lang="en-US" sz="2200" b="1" dirty="0" smtClean="0">
                <a:solidFill>
                  <a:schemeClr val="tx2"/>
                </a:solidFill>
                <a:latin typeface="+mn-lt"/>
              </a:rPr>
              <a:t>and Solar Dynamics Monitoring at </a:t>
            </a:r>
            <a:r>
              <a:rPr lang="en-US" sz="2200" b="1" dirty="0">
                <a:solidFill>
                  <a:schemeClr val="tx2"/>
                </a:solidFill>
                <a:latin typeface="+mn-lt"/>
              </a:rPr>
              <a:t>Pecan Street</a:t>
            </a:r>
          </a:p>
        </p:txBody>
      </p:sp>
      <p:pic>
        <p:nvPicPr>
          <p:cNvPr id="31" name="Picture 30" descr="Orgin dst logo6.jpg"/>
          <p:cNvPicPr>
            <a:picLocks noChangeAspect="1"/>
          </p:cNvPicPr>
          <p:nvPr/>
        </p:nvPicPr>
        <p:blipFill>
          <a:blip r:embed="rId14" cstate="print"/>
          <a:stretch>
            <a:fillRect/>
          </a:stretch>
        </p:blipFill>
        <p:spPr>
          <a:xfrm>
            <a:off x="7696200" y="152400"/>
            <a:ext cx="1000125" cy="876682"/>
          </a:xfrm>
          <a:prstGeom prst="rect">
            <a:avLst/>
          </a:prstGeom>
        </p:spPr>
      </p:pic>
      <p:sp>
        <p:nvSpPr>
          <p:cNvPr id="32" name="TextBox 31"/>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sp>
        <p:nvSpPr>
          <p:cNvPr id="6" name="Content Placeholder 5"/>
          <p:cNvSpPr>
            <a:spLocks noGrp="1"/>
          </p:cNvSpPr>
          <p:nvPr>
            <p:ph idx="1"/>
          </p:nvPr>
        </p:nvSpPr>
        <p:spPr/>
        <p:txBody>
          <a:bodyPr>
            <a:normAutofit fontScale="85000" lnSpcReduction="20000"/>
          </a:bodyPr>
          <a:lstStyle/>
          <a:p>
            <a:r>
              <a:rPr lang="en-US" sz="2000" b="1" dirty="0" smtClean="0"/>
              <a:t>Power Quality Impacts from Solar PV at the Residential Service Point of Connection</a:t>
            </a:r>
          </a:p>
          <a:p>
            <a:pPr lvl="1"/>
            <a:r>
              <a:rPr lang="en-US" sz="1500" dirty="0" smtClean="0"/>
              <a:t>Seven homes were selected for monitoring </a:t>
            </a:r>
            <a:r>
              <a:rPr lang="en-US" sz="1500" dirty="0" smtClean="0">
                <a:solidFill>
                  <a:srgbClr val="FF0000"/>
                </a:solidFill>
              </a:rPr>
              <a:t>in Austin</a:t>
            </a:r>
            <a:r>
              <a:rPr lang="en-US" sz="1500" dirty="0" smtClean="0"/>
              <a:t>.  These homes were served by two different transformers, and one of the transformer clusters had high solar PV penetration.  One home in the Houston Harmony neighborhood was also monitored to explore similarities and differences between the 35 kV URD circuit data and the customer service line data and to examine whether the solar inverter was contributing to high </a:t>
            </a:r>
            <a:r>
              <a:rPr lang="en-US" sz="1500" dirty="0" err="1" smtClean="0"/>
              <a:t>THDi</a:t>
            </a:r>
            <a:r>
              <a:rPr lang="en-US" sz="1500" dirty="0" smtClean="0"/>
              <a:t>.</a:t>
            </a:r>
          </a:p>
          <a:p>
            <a:pPr lvl="1"/>
            <a:r>
              <a:rPr lang="en-US" sz="1600" dirty="0" smtClean="0"/>
              <a:t>connected a Power Standards Lab </a:t>
            </a:r>
            <a:r>
              <a:rPr lang="en-US" sz="1600" dirty="0" err="1" smtClean="0"/>
              <a:t>PQube</a:t>
            </a:r>
            <a:r>
              <a:rPr lang="en-US" sz="1600" dirty="0" smtClean="0"/>
              <a:t> power quality and energy monitor/analyzer at the meter and installed E-Gauge sub-meter data collectors at the main power panel to collect and calculate:</a:t>
            </a:r>
          </a:p>
          <a:p>
            <a:r>
              <a:rPr lang="en-US" sz="1600" dirty="0" smtClean="0"/>
              <a:t> </a:t>
            </a:r>
            <a:r>
              <a:rPr lang="en-US" sz="2200" dirty="0" err="1" smtClean="0"/>
              <a:t>PQube</a:t>
            </a:r>
            <a:r>
              <a:rPr lang="en-US" sz="2200" dirty="0" smtClean="0"/>
              <a:t> at Customer meter:</a:t>
            </a:r>
          </a:p>
          <a:p>
            <a:pPr lvl="2"/>
            <a:r>
              <a:rPr lang="en-US" sz="1700" dirty="0" smtClean="0"/>
              <a:t>Volts (leg-neutral, 12-cycle average)</a:t>
            </a:r>
          </a:p>
          <a:p>
            <a:pPr lvl="2"/>
            <a:r>
              <a:rPr lang="en-US" sz="1700" dirty="0" smtClean="0"/>
              <a:t>Volts (leg-leg, 12-cycle average)</a:t>
            </a:r>
          </a:p>
          <a:p>
            <a:pPr lvl="2"/>
            <a:r>
              <a:rPr lang="en-US" sz="1700" dirty="0" smtClean="0"/>
              <a:t>Amps (12-cycle average)</a:t>
            </a:r>
          </a:p>
          <a:p>
            <a:pPr lvl="2"/>
            <a:r>
              <a:rPr lang="en-US" sz="1700" dirty="0" smtClean="0"/>
              <a:t>Ambient Temperature and Relative Humidity (%)</a:t>
            </a:r>
          </a:p>
          <a:p>
            <a:pPr lvl="2"/>
            <a:r>
              <a:rPr lang="en-US" sz="1700" dirty="0" smtClean="0"/>
              <a:t>Frequency</a:t>
            </a:r>
          </a:p>
          <a:p>
            <a:pPr lvl="2"/>
            <a:r>
              <a:rPr lang="en-US" sz="1700" dirty="0" smtClean="0"/>
              <a:t>Harmonic voltage distortion (% </a:t>
            </a:r>
            <a:r>
              <a:rPr lang="en-US" sz="1700" dirty="0" err="1" smtClean="0"/>
              <a:t>THD</a:t>
            </a:r>
            <a:r>
              <a:rPr lang="en-US" sz="1700" baseline="-25000" dirty="0" err="1" smtClean="0"/>
              <a:t>v</a:t>
            </a:r>
            <a:r>
              <a:rPr lang="en-US" sz="1700" dirty="0" smtClean="0"/>
              <a:t>)</a:t>
            </a:r>
          </a:p>
          <a:p>
            <a:pPr lvl="2"/>
            <a:r>
              <a:rPr lang="en-US" sz="1700" dirty="0" smtClean="0"/>
              <a:t>Harmonic current distortion (% </a:t>
            </a:r>
            <a:r>
              <a:rPr lang="en-US" sz="1700" dirty="0" err="1" smtClean="0"/>
              <a:t>THD</a:t>
            </a:r>
            <a:r>
              <a:rPr lang="en-US" sz="1700" baseline="-25000" dirty="0" err="1" smtClean="0"/>
              <a:t>i</a:t>
            </a:r>
            <a:r>
              <a:rPr lang="en-US" sz="1700" dirty="0" smtClean="0"/>
              <a:t>)</a:t>
            </a:r>
          </a:p>
          <a:p>
            <a:pPr lvl="2"/>
            <a:r>
              <a:rPr lang="en-US" sz="1700" dirty="0" smtClean="0"/>
              <a:t>Flicker</a:t>
            </a:r>
          </a:p>
          <a:p>
            <a:pPr lvl="2"/>
            <a:r>
              <a:rPr lang="en-US" sz="1700" dirty="0" smtClean="0"/>
              <a:t>kW</a:t>
            </a:r>
          </a:p>
          <a:p>
            <a:pPr lvl="2"/>
            <a:r>
              <a:rPr lang="en-US" sz="1700" dirty="0" err="1" smtClean="0"/>
              <a:t>kVA</a:t>
            </a:r>
            <a:endParaRPr lang="en-US" sz="1700" dirty="0" smtClean="0"/>
          </a:p>
          <a:p>
            <a:pPr lvl="2"/>
            <a:r>
              <a:rPr lang="en-US" sz="1700" dirty="0" err="1" smtClean="0"/>
              <a:t>kVA</a:t>
            </a:r>
            <a:r>
              <a:rPr lang="en-US" sz="1700" dirty="0" smtClean="0"/>
              <a:t> reactive (</a:t>
            </a:r>
            <a:r>
              <a:rPr lang="en-US" sz="1700" dirty="0" err="1" smtClean="0"/>
              <a:t>kVAR</a:t>
            </a:r>
            <a:r>
              <a:rPr lang="en-US" sz="1700" dirty="0" smtClean="0"/>
              <a:t>)</a:t>
            </a:r>
          </a:p>
          <a:p>
            <a:pPr lvl="2"/>
            <a:r>
              <a:rPr lang="en-US" sz="1700" dirty="0" smtClean="0"/>
              <a:t>Total power factor (PF)</a:t>
            </a:r>
          </a:p>
          <a:p>
            <a:pPr lvl="1">
              <a:buNone/>
            </a:pPr>
            <a:endParaRPr lang="en-US" sz="1500" dirty="0" smtClean="0"/>
          </a:p>
          <a:p>
            <a:pPr lvl="1"/>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sp>
        <p:nvSpPr>
          <p:cNvPr id="6" name="Content Placeholder 5"/>
          <p:cNvSpPr>
            <a:spLocks noGrp="1"/>
          </p:cNvSpPr>
          <p:nvPr>
            <p:ph idx="1"/>
          </p:nvPr>
        </p:nvSpPr>
        <p:spPr/>
        <p:txBody>
          <a:bodyPr>
            <a:normAutofit fontScale="32500" lnSpcReduction="20000"/>
          </a:bodyPr>
          <a:lstStyle/>
          <a:p>
            <a:r>
              <a:rPr lang="en-US" sz="4300" b="1" dirty="0" smtClean="0"/>
              <a:t>Power Quality Impacts from Solar PV at the Residential Service Point of Connection</a:t>
            </a:r>
          </a:p>
          <a:p>
            <a:pPr lvl="1"/>
            <a:r>
              <a:rPr lang="en-US" sz="4300" dirty="0" smtClean="0"/>
              <a:t>Seven homes were selected for monitoring in Austin.  These homes were served by two different transformers, and one of the transformer clusters had high solar PV penetration.  One home in the Houston Harmony neighborhood was also monitored to explore similarities and differences between the 35 kV URD circuit data and the customer service line data and to examine whether the solar inverter was contributing to high </a:t>
            </a:r>
            <a:r>
              <a:rPr lang="en-US" sz="4300" dirty="0" err="1" smtClean="0"/>
              <a:t>THDi</a:t>
            </a:r>
            <a:r>
              <a:rPr lang="en-US" sz="4300" dirty="0" smtClean="0"/>
              <a:t>.</a:t>
            </a:r>
          </a:p>
          <a:p>
            <a:pPr lvl="1"/>
            <a:r>
              <a:rPr lang="en-US" sz="4300" dirty="0" smtClean="0"/>
              <a:t>connected a Power Standards Lab </a:t>
            </a:r>
            <a:r>
              <a:rPr lang="en-US" sz="4300" dirty="0" err="1" smtClean="0"/>
              <a:t>PQube</a:t>
            </a:r>
            <a:r>
              <a:rPr lang="en-US" sz="4300" dirty="0" smtClean="0"/>
              <a:t> power quality and energy monitor/analyzer at the meter and installed E-Gauge sub-meter data collectors at the main power panel to collect and calculate:</a:t>
            </a:r>
          </a:p>
          <a:p>
            <a:pPr lvl="1">
              <a:buNone/>
            </a:pPr>
            <a:endParaRPr lang="en-US" sz="1500" dirty="0" smtClean="0"/>
          </a:p>
          <a:p>
            <a:pPr lvl="1"/>
            <a:r>
              <a:rPr lang="en-US" dirty="0" smtClean="0"/>
              <a:t>E-Gauge sub-metering:</a:t>
            </a:r>
          </a:p>
          <a:p>
            <a:pPr lvl="1"/>
            <a:r>
              <a:rPr lang="en-US" dirty="0" smtClean="0"/>
              <a:t>Net usage</a:t>
            </a:r>
          </a:p>
          <a:p>
            <a:pPr lvl="1"/>
            <a:r>
              <a:rPr lang="en-US" dirty="0" smtClean="0"/>
              <a:t>Actual usage</a:t>
            </a:r>
          </a:p>
          <a:p>
            <a:pPr lvl="1"/>
            <a:r>
              <a:rPr lang="en-US" dirty="0" smtClean="0"/>
              <a:t>PV generation</a:t>
            </a:r>
          </a:p>
          <a:p>
            <a:pPr lvl="1"/>
            <a:r>
              <a:rPr lang="en-US" dirty="0" smtClean="0"/>
              <a:t>Heating, ventilation, and air conditioning (HVAC) condensing unit</a:t>
            </a:r>
          </a:p>
          <a:p>
            <a:pPr lvl="1"/>
            <a:r>
              <a:rPr lang="en-US" dirty="0" smtClean="0"/>
              <a:t>HVAC air handler</a:t>
            </a:r>
          </a:p>
          <a:p>
            <a:pPr lvl="1"/>
            <a:r>
              <a:rPr lang="en-US" dirty="0" smtClean="0"/>
              <a:t>Electric vehicle charging</a:t>
            </a:r>
          </a:p>
          <a:p>
            <a:pPr lvl="1"/>
            <a:r>
              <a:rPr lang="en-US" dirty="0" smtClean="0"/>
              <a:t>Clothes washer and dryer</a:t>
            </a:r>
          </a:p>
          <a:p>
            <a:pPr lvl="1"/>
            <a:r>
              <a:rPr lang="en-US" dirty="0" smtClean="0"/>
              <a:t>Dishwasher</a:t>
            </a:r>
          </a:p>
          <a:p>
            <a:pPr lvl="1"/>
            <a:r>
              <a:rPr lang="en-US" dirty="0" smtClean="0"/>
              <a:t>Disposal</a:t>
            </a:r>
          </a:p>
          <a:p>
            <a:pPr lvl="1"/>
            <a:r>
              <a:rPr lang="en-US" dirty="0" smtClean="0"/>
              <a:t>Kitchen appliances 1</a:t>
            </a:r>
          </a:p>
          <a:p>
            <a:pPr lvl="1"/>
            <a:r>
              <a:rPr lang="en-US" dirty="0" smtClean="0"/>
              <a:t>Kitchen appliances 2</a:t>
            </a:r>
          </a:p>
          <a:p>
            <a:pPr lvl="1"/>
            <a:r>
              <a:rPr lang="en-US" dirty="0" smtClean="0"/>
              <a:t>Oven 1</a:t>
            </a:r>
          </a:p>
          <a:p>
            <a:pPr lvl="1"/>
            <a:r>
              <a:rPr lang="en-US" dirty="0" smtClean="0"/>
              <a:t>Oven 2</a:t>
            </a:r>
          </a:p>
          <a:p>
            <a:pPr lvl="1"/>
            <a:r>
              <a:rPr lang="en-US" dirty="0" smtClean="0"/>
              <a:t>Refrigerator 1</a:t>
            </a:r>
          </a:p>
          <a:p>
            <a:pPr lvl="1"/>
            <a:r>
              <a:rPr lang="en-US" dirty="0" smtClean="0"/>
              <a:t>Refrigerator 2 </a:t>
            </a:r>
          </a:p>
          <a:p>
            <a:pPr lvl="1"/>
            <a:r>
              <a:rPr lang="en-US" dirty="0" smtClean="0"/>
              <a:t>Microwave</a:t>
            </a:r>
          </a:p>
          <a:p>
            <a:pPr lvl="1"/>
            <a:r>
              <a:rPr lang="en-US" dirty="0" smtClean="0"/>
              <a:t>Lights 1</a:t>
            </a:r>
          </a:p>
          <a:p>
            <a:pPr lvl="1"/>
            <a:r>
              <a:rPr lang="en-US" dirty="0" smtClean="0"/>
              <a:t>Lights 2</a:t>
            </a:r>
          </a:p>
          <a:p>
            <a:pPr lvl="1"/>
            <a:r>
              <a:rPr lang="en-US" dirty="0" smtClean="0"/>
              <a:t>Sub-panel</a:t>
            </a:r>
          </a:p>
          <a:p>
            <a:pPr lvl="1"/>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graphicFrame>
        <p:nvGraphicFramePr>
          <p:cNvPr id="57" name="Chart 56"/>
          <p:cNvGraphicFramePr>
            <a:graphicFrameLocks/>
          </p:cNvGraphicFramePr>
          <p:nvPr>
            <p:extLst>
              <p:ext uri="{D42A27DB-BD31-4B8C-83A1-F6EECF244321}">
                <p14:modId xmlns="" xmlns:p14="http://schemas.microsoft.com/office/powerpoint/2010/main" val="2109534159"/>
              </p:ext>
            </p:extLst>
          </p:nvPr>
        </p:nvGraphicFramePr>
        <p:xfrm>
          <a:off x="685800" y="1447800"/>
          <a:ext cx="74676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graphicFrame>
        <p:nvGraphicFramePr>
          <p:cNvPr id="5" name="Chart 4"/>
          <p:cNvGraphicFramePr>
            <a:graphicFrameLocks/>
          </p:cNvGraphicFramePr>
          <p:nvPr>
            <p:extLst>
              <p:ext uri="{D42A27DB-BD31-4B8C-83A1-F6EECF244321}">
                <p14:modId xmlns="" xmlns:p14="http://schemas.microsoft.com/office/powerpoint/2010/main" val="933763067"/>
              </p:ext>
            </p:extLst>
          </p:nvPr>
        </p:nvGraphicFramePr>
        <p:xfrm>
          <a:off x="304800" y="1447800"/>
          <a:ext cx="81534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pic>
        <p:nvPicPr>
          <p:cNvPr id="8" name="Picture 7"/>
          <p:cNvPicPr/>
          <p:nvPr/>
        </p:nvPicPr>
        <p:blipFill>
          <a:blip r:embed="rId3" cstate="print"/>
          <a:srcRect/>
          <a:stretch>
            <a:fillRect/>
          </a:stretch>
        </p:blipFill>
        <p:spPr bwMode="auto">
          <a:xfrm>
            <a:off x="1814512" y="1653190"/>
            <a:ext cx="5514975" cy="3551620"/>
          </a:xfrm>
          <a:prstGeom prst="rect">
            <a:avLst/>
          </a:prstGeom>
          <a:noFill/>
          <a:ln w="9525">
            <a:noFill/>
            <a:miter lim="800000"/>
            <a:headEnd/>
            <a:tailEnd/>
          </a:ln>
        </p:spPr>
      </p:pic>
      <p:sp>
        <p:nvSpPr>
          <p:cNvPr id="9" name="Rectangle 8"/>
          <p:cNvSpPr/>
          <p:nvPr/>
        </p:nvSpPr>
        <p:spPr>
          <a:xfrm>
            <a:off x="2971800" y="5334000"/>
            <a:ext cx="3035703" cy="369332"/>
          </a:xfrm>
          <a:prstGeom prst="rect">
            <a:avLst/>
          </a:prstGeom>
        </p:spPr>
        <p:txBody>
          <a:bodyPr wrap="none">
            <a:spAutoFit/>
          </a:bodyPr>
          <a:lstStyle/>
          <a:p>
            <a:r>
              <a:rPr lang="en-US" dirty="0" smtClean="0"/>
              <a:t>Cool Weather PF Observations</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sp>
        <p:nvSpPr>
          <p:cNvPr id="9" name="Rectangle 8"/>
          <p:cNvSpPr/>
          <p:nvPr/>
        </p:nvSpPr>
        <p:spPr>
          <a:xfrm>
            <a:off x="2971800" y="5334000"/>
            <a:ext cx="2958759" cy="369332"/>
          </a:xfrm>
          <a:prstGeom prst="rect">
            <a:avLst/>
          </a:prstGeom>
        </p:spPr>
        <p:txBody>
          <a:bodyPr wrap="none">
            <a:spAutoFit/>
          </a:bodyPr>
          <a:lstStyle/>
          <a:p>
            <a:r>
              <a:rPr lang="en-US" dirty="0" smtClean="0"/>
              <a:t>Hot Weather PF Observations</a:t>
            </a:r>
            <a:endParaRPr lang="en-US" dirty="0"/>
          </a:p>
        </p:txBody>
      </p:sp>
      <p:pic>
        <p:nvPicPr>
          <p:cNvPr id="6" name="Picture 5"/>
          <p:cNvPicPr/>
          <p:nvPr/>
        </p:nvPicPr>
        <p:blipFill>
          <a:blip r:embed="rId3" cstate="print"/>
          <a:srcRect/>
          <a:stretch>
            <a:fillRect/>
          </a:stretch>
        </p:blipFill>
        <p:spPr bwMode="auto">
          <a:xfrm>
            <a:off x="1814512" y="1626474"/>
            <a:ext cx="5514975" cy="360505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sp>
        <p:nvSpPr>
          <p:cNvPr id="7" name="Rectangle 6"/>
          <p:cNvSpPr/>
          <p:nvPr/>
        </p:nvSpPr>
        <p:spPr>
          <a:xfrm>
            <a:off x="2057400" y="5105400"/>
            <a:ext cx="4572000" cy="646331"/>
          </a:xfrm>
          <a:prstGeom prst="rect">
            <a:avLst/>
          </a:prstGeom>
        </p:spPr>
        <p:txBody>
          <a:bodyPr>
            <a:spAutoFit/>
          </a:bodyPr>
          <a:lstStyle/>
          <a:p>
            <a:r>
              <a:rPr lang="en-US" dirty="0" smtClean="0"/>
              <a:t>Harmonic Distortion Current Measured at a Houston Harmony Home</a:t>
            </a:r>
            <a:endParaRPr lang="en-US" dirty="0"/>
          </a:p>
        </p:txBody>
      </p:sp>
      <p:pic>
        <p:nvPicPr>
          <p:cNvPr id="8" name="Picture 7"/>
          <p:cNvPicPr/>
          <p:nvPr/>
        </p:nvPicPr>
        <p:blipFill>
          <a:blip r:embed="rId3" cstate="print"/>
          <a:srcRect/>
          <a:stretch>
            <a:fillRect/>
          </a:stretch>
        </p:blipFill>
        <p:spPr bwMode="auto">
          <a:xfrm>
            <a:off x="1828800" y="1676400"/>
            <a:ext cx="5310877" cy="30670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2"/>
          <p:cNvSpPr>
            <a:spLocks noGrp="1"/>
          </p:cNvSpPr>
          <p:nvPr>
            <p:ph idx="1"/>
          </p:nvPr>
        </p:nvSpPr>
        <p:spPr>
          <a:xfrm>
            <a:off x="381000" y="2332037"/>
            <a:ext cx="8229600" cy="4525963"/>
          </a:xfrm>
        </p:spPr>
        <p:txBody>
          <a:bodyPr>
            <a:normAutofit fontScale="40000" lnSpcReduction="20000"/>
          </a:bodyPr>
          <a:lstStyle/>
          <a:p>
            <a:pPr algn="ctr">
              <a:buFont typeface="Arial" charset="0"/>
              <a:buNone/>
              <a:defRPr/>
            </a:pPr>
            <a:endParaRPr lang="en-US" dirty="0" smtClean="0"/>
          </a:p>
          <a:p>
            <a:pPr algn="ctr">
              <a:buFont typeface="Arial" charset="0"/>
              <a:buNone/>
              <a:defRPr/>
            </a:pPr>
            <a:endParaRPr lang="en-US" dirty="0" smtClean="0"/>
          </a:p>
          <a:p>
            <a:pPr marL="0" indent="0">
              <a:buFont typeface="Arial" charset="0"/>
              <a:buNone/>
              <a:defRPr/>
            </a:pPr>
            <a:r>
              <a:rPr lang="en-US" altLang="en-US" sz="4400" dirty="0" smtClean="0"/>
              <a:t>This material is based upon work supported by the Department of Energy under Award Number DE-OE0000194."</a:t>
            </a:r>
          </a:p>
          <a:p>
            <a:pPr marL="0" indent="0">
              <a:buFont typeface="Arial" charset="0"/>
              <a:buNone/>
              <a:defRPr/>
            </a:pPr>
            <a:r>
              <a:rPr lang="en-US" altLang="en-US" sz="4400" dirty="0" smtClean="0"/>
              <a:t> </a:t>
            </a:r>
          </a:p>
          <a:p>
            <a:pPr marL="0" indent="0">
              <a:buFont typeface="Arial" charset="0"/>
              <a:buNone/>
              <a:defRPr/>
            </a:pPr>
            <a:r>
              <a:rPr lang="en-US" altLang="en-US" sz="4400" dirty="0" smtClean="0"/>
              <a:t>Disclaimer: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
        <p:nvSpPr>
          <p:cNvPr id="6" name="Title 1"/>
          <p:cNvSpPr txBox="1">
            <a:spLocks noGrp="1"/>
          </p:cNvSpPr>
          <p:nvPr>
            <p:ph type="title"/>
          </p:nvPr>
        </p:nvSpPr>
        <p:spPr>
          <a:xfrm>
            <a:off x="457200" y="1371600"/>
            <a:ext cx="8229600" cy="1143000"/>
          </a:xfrm>
        </p:spPr>
        <p:txBody>
          <a:bodyPr rtlCol="0">
            <a:normAutofit/>
          </a:bodyPr>
          <a:lstStyle/>
          <a:p>
            <a:pPr eaLnBrk="1" fontAlgn="auto" hangingPunct="1">
              <a:spcAft>
                <a:spcPts val="0"/>
              </a:spcAft>
              <a:defRPr/>
            </a:pPr>
            <a:r>
              <a:rPr lang="en-US" sz="3200" b="1" dirty="0" smtClean="0">
                <a:solidFill>
                  <a:schemeClr val="tx2">
                    <a:lumMod val="75000"/>
                  </a:schemeClr>
                </a:solidFill>
              </a:rPr>
              <a:t>Discovery Across Texas: Technology Solutions for Wind Integration in ERCOT</a:t>
            </a:r>
            <a:endParaRPr lang="en-US" sz="3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pic>
        <p:nvPicPr>
          <p:cNvPr id="6" name="Picture 5"/>
          <p:cNvPicPr/>
          <p:nvPr/>
        </p:nvPicPr>
        <p:blipFill>
          <a:blip r:embed="rId3" cstate="print"/>
          <a:srcRect/>
          <a:stretch>
            <a:fillRect/>
          </a:stretch>
        </p:blipFill>
        <p:spPr bwMode="auto">
          <a:xfrm>
            <a:off x="1447800" y="1524000"/>
            <a:ext cx="5638800" cy="3657600"/>
          </a:xfrm>
          <a:prstGeom prst="rect">
            <a:avLst/>
          </a:prstGeom>
          <a:noFill/>
          <a:ln w="9525">
            <a:noFill/>
            <a:miter lim="800000"/>
            <a:headEnd/>
            <a:tailEnd/>
          </a:ln>
        </p:spPr>
      </p:pic>
      <p:sp>
        <p:nvSpPr>
          <p:cNvPr id="9" name="Rectangle 8"/>
          <p:cNvSpPr/>
          <p:nvPr/>
        </p:nvSpPr>
        <p:spPr>
          <a:xfrm>
            <a:off x="1752600" y="5181600"/>
            <a:ext cx="4572000" cy="646331"/>
          </a:xfrm>
          <a:prstGeom prst="rect">
            <a:avLst/>
          </a:prstGeom>
        </p:spPr>
        <p:txBody>
          <a:bodyPr>
            <a:spAutoFit/>
          </a:bodyPr>
          <a:lstStyle/>
          <a:p>
            <a:r>
              <a:rPr lang="en-US" dirty="0" smtClean="0"/>
              <a:t>Relationship of </a:t>
            </a:r>
            <a:r>
              <a:rPr lang="en-US" dirty="0" err="1" smtClean="0"/>
              <a:t>THDi</a:t>
            </a:r>
            <a:r>
              <a:rPr lang="en-US" dirty="0" smtClean="0"/>
              <a:t> to Grid-Supplied Fundamental Current</a:t>
            </a:r>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pic>
        <p:nvPicPr>
          <p:cNvPr id="52" name="Picture 51"/>
          <p:cNvPicPr/>
          <p:nvPr/>
        </p:nvPicPr>
        <p:blipFill>
          <a:blip r:embed="rId3" cstate="print"/>
          <a:srcRect/>
          <a:stretch>
            <a:fillRect/>
          </a:stretch>
        </p:blipFill>
        <p:spPr bwMode="auto">
          <a:xfrm>
            <a:off x="1752600" y="1447800"/>
            <a:ext cx="5181600" cy="2819400"/>
          </a:xfrm>
          <a:prstGeom prst="rect">
            <a:avLst/>
          </a:prstGeom>
          <a:noFill/>
          <a:ln w="9525">
            <a:noFill/>
            <a:miter lim="800000"/>
            <a:headEnd/>
            <a:tailEnd/>
          </a:ln>
        </p:spPr>
      </p:pic>
      <p:graphicFrame>
        <p:nvGraphicFramePr>
          <p:cNvPr id="55" name="Chart 54"/>
          <p:cNvGraphicFramePr/>
          <p:nvPr/>
        </p:nvGraphicFramePr>
        <p:xfrm>
          <a:off x="2362200" y="3733800"/>
          <a:ext cx="3733800" cy="2514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sp>
        <p:nvSpPr>
          <p:cNvPr id="15362" name="Rectangle 2"/>
          <p:cNvSpPr>
            <a:spLocks noChangeArrowheads="1"/>
          </p:cNvSpPr>
          <p:nvPr/>
        </p:nvSpPr>
        <p:spPr bwMode="auto">
          <a:xfrm>
            <a:off x="152400" y="1927719"/>
            <a:ext cx="90678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1600" b="1" dirty="0" smtClean="0">
                <a:ea typeface="Times New Roman" pitchFamily="18" charset="0"/>
                <a:cs typeface="Calibri" pitchFamily="34" charset="0"/>
              </a:rPr>
              <a:t>1. </a:t>
            </a:r>
            <a:r>
              <a:rPr kumimoji="0" lang="en-US" sz="1600" b="1" i="0" u="none" strike="noStrike" cap="none" normalizeH="0" baseline="0" dirty="0" err="1" smtClean="0">
                <a:ln>
                  <a:noFill/>
                </a:ln>
                <a:solidFill>
                  <a:schemeClr val="tx1"/>
                </a:solidFill>
                <a:effectLst/>
                <a:ea typeface="Times New Roman" pitchFamily="18" charset="0"/>
                <a:cs typeface="Calibri" pitchFamily="34" charset="0"/>
              </a:rPr>
              <a:t>THDi</a:t>
            </a:r>
            <a:r>
              <a:rPr kumimoji="0" lang="en-US" sz="1600" b="1" i="0" u="none" strike="noStrike" cap="none" normalizeH="0" baseline="0" dirty="0" smtClean="0">
                <a:ln>
                  <a:noFill/>
                </a:ln>
                <a:solidFill>
                  <a:schemeClr val="tx1"/>
                </a:solidFill>
                <a:effectLst/>
                <a:ea typeface="Times New Roman" pitchFamily="18" charset="0"/>
                <a:cs typeface="Calibri" pitchFamily="34" charset="0"/>
              </a:rPr>
              <a:t> </a:t>
            </a:r>
            <a:r>
              <a:rPr kumimoji="0" lang="en-US" sz="1600" b="1" i="0" u="none" strike="noStrike" cap="none" normalizeH="0" baseline="0" dirty="0" smtClean="0">
                <a:ln>
                  <a:noFill/>
                </a:ln>
                <a:solidFill>
                  <a:schemeClr val="tx1"/>
                </a:solidFill>
                <a:effectLst/>
                <a:ea typeface="Times New Roman" pitchFamily="18" charset="0"/>
                <a:cs typeface="Calibri" pitchFamily="34" charset="0"/>
              </a:rPr>
              <a:t>at distribution voltage: </a:t>
            </a:r>
            <a:endParaRPr kumimoji="0" lang="en-US" sz="16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ea typeface="Times New Roman" pitchFamily="18" charset="0"/>
                <a:cs typeface="Arial" pitchFamily="34" charset="0"/>
              </a:rPr>
              <a:t> Reflects a dynamic composite of all the varying loading conditions for each connected </a:t>
            </a:r>
            <a:r>
              <a:rPr kumimoji="0" lang="en-US" sz="1600" b="1" i="0" u="none" strike="noStrike" cap="none" normalizeH="0" baseline="0" dirty="0" smtClean="0">
                <a:ln>
                  <a:noFill/>
                </a:ln>
                <a:solidFill>
                  <a:schemeClr val="tx1"/>
                </a:solidFill>
                <a:effectLst/>
                <a:ea typeface="Times New Roman" pitchFamily="18" charset="0"/>
                <a:cs typeface="Calibri" pitchFamily="34" charset="0"/>
              </a:rPr>
              <a:t>service transformer</a:t>
            </a:r>
            <a:r>
              <a:rPr kumimoji="0" lang="en-US" sz="1600" b="1" i="0" u="none" strike="noStrike" cap="none" normalizeH="0" baseline="0" dirty="0" smtClean="0">
                <a:ln>
                  <a:noFill/>
                </a:ln>
                <a:solidFill>
                  <a:schemeClr val="tx1"/>
                </a:solidFill>
                <a:effectLst/>
                <a:ea typeface="Times New Roman" pitchFamily="18" charset="0"/>
                <a:cs typeface="Arial" pitchFamily="34" charset="0"/>
              </a:rPr>
              <a:t> </a:t>
            </a:r>
            <a:endParaRPr kumimoji="0" lang="en-US" sz="16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ea typeface="Times New Roman" pitchFamily="18" charset="0"/>
                <a:cs typeface="Calibri" pitchFamily="34" charset="0"/>
              </a:rPr>
              <a:t> Is unique per circuit</a:t>
            </a:r>
            <a:endParaRPr kumimoji="0" lang="en-US" sz="16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ea typeface="Times New Roman" pitchFamily="18" charset="0"/>
                <a:cs typeface="Calibri" pitchFamily="34" charset="0"/>
              </a:rPr>
              <a:t> Varies throughout the day</a:t>
            </a:r>
            <a:endParaRPr kumimoji="0" lang="en-US" sz="16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1" i="0" u="none" strike="noStrike" cap="none" normalizeH="0" baseline="0" dirty="0" smtClean="0">
                <a:ln>
                  <a:noFill/>
                </a:ln>
                <a:solidFill>
                  <a:schemeClr val="tx1"/>
                </a:solidFill>
                <a:effectLst/>
                <a:ea typeface="Times New Roman" pitchFamily="18" charset="0"/>
                <a:cs typeface="Calibri" pitchFamily="34" charset="0"/>
              </a:rPr>
              <a:t> Depends primarily on the weather (HVAC load, i.e. seasonal) and the amount of solar PV generation offsetting the utility load</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6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Times New Roman" pitchFamily="18" charset="0"/>
                <a:cs typeface="Calibri" pitchFamily="34" charset="0"/>
              </a:rPr>
              <a:t>The solar inverter does not add significant distortion to the grid; rather the presence of solar production enables the steady distortion from other devices to appear higher relative to utility loads. </a:t>
            </a:r>
            <a:endParaRPr kumimoji="0" lang="en-US" sz="1600" b="1" i="0" u="none" strike="noStrike" cap="none" normalizeH="0" baseline="0" dirty="0" smtClean="0">
              <a:ln>
                <a:noFill/>
              </a:ln>
              <a:solidFill>
                <a:schemeClr val="tx1"/>
              </a:solidFill>
              <a:effectLs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solidFill>
                  <a:schemeClr val="tx1"/>
                </a:solidFill>
                <a:effectLst/>
                <a:ea typeface="Times New Roman" pitchFamily="18" charset="0"/>
                <a:cs typeface="Calibri" pitchFamily="34" charset="0"/>
              </a:rPr>
              <a:t>2. In communities with significant solar PV installed, there is an inverse and seasonal relationship between power factor (PF) and solar production at distribution voltage.</a:t>
            </a:r>
            <a:endParaRPr kumimoji="0" lang="en-US" sz="16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304800" y="1524000"/>
            <a:ext cx="8458200" cy="400110"/>
          </a:xfrm>
          <a:prstGeom prst="rect">
            <a:avLst/>
          </a:prstGeom>
        </p:spPr>
        <p:txBody>
          <a:bodyPr wrap="square">
            <a:spAutoFit/>
          </a:bodyPr>
          <a:lstStyle/>
          <a:p>
            <a:r>
              <a:rPr lang="en-US" sz="2000" b="1" dirty="0" smtClean="0"/>
              <a:t>Based on the results shown above, the Team drew the following conclusions</a:t>
            </a:r>
            <a:endParaRPr lang="en-US" sz="2000" b="1"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pic>
        <p:nvPicPr>
          <p:cNvPr id="6" name="Picture 5"/>
          <p:cNvPicPr/>
          <p:nvPr/>
        </p:nvPicPr>
        <p:blipFill>
          <a:blip r:embed="rId3" cstate="print"/>
          <a:srcRect/>
          <a:stretch>
            <a:fillRect/>
          </a:stretch>
        </p:blipFill>
        <p:spPr bwMode="auto">
          <a:xfrm>
            <a:off x="1823403" y="1895475"/>
            <a:ext cx="5497193" cy="3067050"/>
          </a:xfrm>
          <a:prstGeom prst="rect">
            <a:avLst/>
          </a:prstGeom>
          <a:noFill/>
          <a:ln w="9525">
            <a:noFill/>
            <a:miter lim="800000"/>
            <a:headEnd/>
            <a:tailEnd/>
          </a:ln>
        </p:spPr>
      </p:pic>
      <p:sp>
        <p:nvSpPr>
          <p:cNvPr id="7" name="Rectangle 6"/>
          <p:cNvSpPr/>
          <p:nvPr/>
        </p:nvSpPr>
        <p:spPr>
          <a:xfrm>
            <a:off x="2438400" y="5105400"/>
            <a:ext cx="3544240" cy="369332"/>
          </a:xfrm>
          <a:prstGeom prst="rect">
            <a:avLst/>
          </a:prstGeom>
        </p:spPr>
        <p:txBody>
          <a:bodyPr wrap="none">
            <a:spAutoFit/>
          </a:bodyPr>
          <a:lstStyle/>
          <a:p>
            <a:r>
              <a:rPr lang="en-US" dirty="0" smtClean="0"/>
              <a:t>Daily Swings in PF During April 2014</a:t>
            </a: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pic>
        <p:nvPicPr>
          <p:cNvPr id="6" name="Picture 5"/>
          <p:cNvPicPr/>
          <p:nvPr/>
        </p:nvPicPr>
        <p:blipFill>
          <a:blip r:embed="rId3" cstate="print"/>
          <a:srcRect/>
          <a:stretch>
            <a:fillRect/>
          </a:stretch>
        </p:blipFill>
        <p:spPr bwMode="auto">
          <a:xfrm>
            <a:off x="1617662" y="1802447"/>
            <a:ext cx="5908675" cy="3253105"/>
          </a:xfrm>
          <a:prstGeom prst="rect">
            <a:avLst/>
          </a:prstGeom>
          <a:noFill/>
          <a:ln w="9525">
            <a:noFill/>
            <a:miter lim="800000"/>
            <a:headEnd/>
            <a:tailEnd/>
          </a:ln>
        </p:spPr>
      </p:pic>
      <p:sp>
        <p:nvSpPr>
          <p:cNvPr id="7" name="Rectangle 6"/>
          <p:cNvSpPr/>
          <p:nvPr/>
        </p:nvSpPr>
        <p:spPr>
          <a:xfrm>
            <a:off x="2057400" y="5105400"/>
            <a:ext cx="4572000" cy="646331"/>
          </a:xfrm>
          <a:prstGeom prst="rect">
            <a:avLst/>
          </a:prstGeom>
        </p:spPr>
        <p:txBody>
          <a:bodyPr>
            <a:spAutoFit/>
          </a:bodyPr>
          <a:lstStyle/>
          <a:p>
            <a:r>
              <a:rPr lang="en-US" dirty="0" err="1" smtClean="0"/>
              <a:t>THDi</a:t>
            </a:r>
            <a:r>
              <a:rPr lang="en-US" dirty="0" smtClean="0"/>
              <a:t> Behavior for Home with Larger Solar PV System</a:t>
            </a:r>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pic>
        <p:nvPicPr>
          <p:cNvPr id="8" name="Picture 7"/>
          <p:cNvPicPr/>
          <p:nvPr/>
        </p:nvPicPr>
        <p:blipFill>
          <a:blip r:embed="rId3" cstate="print"/>
          <a:srcRect/>
          <a:stretch>
            <a:fillRect/>
          </a:stretch>
        </p:blipFill>
        <p:spPr bwMode="auto">
          <a:xfrm>
            <a:off x="1847850" y="1483178"/>
            <a:ext cx="5448300" cy="3891643"/>
          </a:xfrm>
          <a:prstGeom prst="rect">
            <a:avLst/>
          </a:prstGeom>
          <a:noFill/>
          <a:ln w="9525">
            <a:noFill/>
            <a:miter lim="800000"/>
            <a:headEnd/>
            <a:tailEnd/>
          </a:ln>
        </p:spPr>
      </p:pic>
      <p:sp>
        <p:nvSpPr>
          <p:cNvPr id="9" name="Rectangle 8"/>
          <p:cNvSpPr/>
          <p:nvPr/>
        </p:nvSpPr>
        <p:spPr>
          <a:xfrm>
            <a:off x="2286000" y="5410200"/>
            <a:ext cx="4572000" cy="646331"/>
          </a:xfrm>
          <a:prstGeom prst="rect">
            <a:avLst/>
          </a:prstGeom>
        </p:spPr>
        <p:txBody>
          <a:bodyPr>
            <a:spAutoFit/>
          </a:bodyPr>
          <a:lstStyle/>
          <a:p>
            <a:r>
              <a:rPr lang="en-US" dirty="0" smtClean="0"/>
              <a:t>Power Quality Measurements for Single Home in Austin</a:t>
            </a:r>
            <a:endParaRPr 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sp>
        <p:nvSpPr>
          <p:cNvPr id="9" name="Rectangle 8"/>
          <p:cNvSpPr/>
          <p:nvPr/>
        </p:nvSpPr>
        <p:spPr>
          <a:xfrm>
            <a:off x="2286000" y="5410200"/>
            <a:ext cx="4572000" cy="646331"/>
          </a:xfrm>
          <a:prstGeom prst="rect">
            <a:avLst/>
          </a:prstGeom>
        </p:spPr>
        <p:txBody>
          <a:bodyPr>
            <a:spAutoFit/>
          </a:bodyPr>
          <a:lstStyle/>
          <a:p>
            <a:r>
              <a:rPr lang="en-US" dirty="0" smtClean="0"/>
              <a:t>Comparative Voltage at Service Transformer and at House with Solar PV</a:t>
            </a:r>
            <a:endParaRPr lang="en-US" dirty="0"/>
          </a:p>
        </p:txBody>
      </p:sp>
      <p:pic>
        <p:nvPicPr>
          <p:cNvPr id="6" name="Picture 5" descr="Inline image 1"/>
          <p:cNvPicPr/>
          <p:nvPr/>
        </p:nvPicPr>
        <p:blipFill>
          <a:blip r:embed="rId3" r:link="rId4" cstate="print"/>
          <a:srcRect/>
          <a:stretch>
            <a:fillRect/>
          </a:stretch>
        </p:blipFill>
        <p:spPr bwMode="auto">
          <a:xfrm>
            <a:off x="2057400" y="1600200"/>
            <a:ext cx="4580890" cy="332803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sp>
        <p:nvSpPr>
          <p:cNvPr id="10241" name="Rectangle 1"/>
          <p:cNvSpPr>
            <a:spLocks noChangeArrowheads="1"/>
          </p:cNvSpPr>
          <p:nvPr/>
        </p:nvSpPr>
        <p:spPr bwMode="auto">
          <a:xfrm>
            <a:off x="304800" y="1752600"/>
            <a:ext cx="88392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Graphical analysis was most useful in finding and reporting correlations between fundamental current, distortion current from home appliances,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Calibri" pitchFamily="34" charset="0"/>
              </a:rPr>
              <a:t>THDi</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net utility load (net solar production) and power factor.  </a:t>
            </a:r>
            <a:endParaRPr lang="en-US" sz="1600" dirty="0" smtClean="0">
              <a:latin typeface="Arial"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r>
              <a:rPr lang="en-US" sz="1600" dirty="0" smtClean="0">
                <a:latin typeface="Arial" pitchFamily="34" charset="0"/>
                <a:cs typeface="Arial" pitchFamily="34" charset="0"/>
              </a:rPr>
              <a:t> </a:t>
            </a:r>
            <a:r>
              <a:rPr lang="en-US" sz="1600" dirty="0" smtClean="0"/>
              <a:t>The five minute interval data for the 35 kV URD circuit was graphed and then statistically analyzed to quantify the degree of correlation between concurrent values of solar production and several other parameters (power factor, voltage, </a:t>
            </a:r>
            <a:r>
              <a:rPr lang="en-US" sz="1600" dirty="0" err="1" smtClean="0"/>
              <a:t>THDi</a:t>
            </a:r>
            <a:r>
              <a:rPr lang="en-US" sz="1600" dirty="0" smtClean="0"/>
              <a:t> and </a:t>
            </a:r>
            <a:r>
              <a:rPr lang="en-US" sz="1600" dirty="0" err="1" smtClean="0"/>
              <a:t>THDv</a:t>
            </a:r>
            <a:r>
              <a:rPr lang="en-US" sz="1600" dirty="0" smtClean="0"/>
              <a:t>).</a:t>
            </a:r>
          </a:p>
          <a:p>
            <a:endParaRPr lang="en-US" sz="1600" dirty="0" smtClean="0"/>
          </a:p>
          <a:p>
            <a:r>
              <a:rPr lang="en-US" sz="1600" dirty="0" err="1" smtClean="0"/>
              <a:t>THDi</a:t>
            </a:r>
            <a:r>
              <a:rPr lang="en-US" sz="1600" dirty="0" smtClean="0"/>
              <a:t> = distortion current (amps) / fundamental current (+ or -)</a:t>
            </a:r>
          </a:p>
          <a:p>
            <a:endParaRPr lang="en-US" sz="1600" dirty="0" smtClean="0"/>
          </a:p>
          <a:p>
            <a:r>
              <a:rPr lang="en-US" sz="1600" dirty="0" smtClean="0"/>
              <a:t>In the equation above, two things can increase </a:t>
            </a:r>
            <a:r>
              <a:rPr lang="en-US" sz="1600" dirty="0" err="1" smtClean="0"/>
              <a:t>THDi</a:t>
            </a:r>
            <a:r>
              <a:rPr lang="en-US" sz="1600" dirty="0" smtClean="0"/>
              <a:t>: 1) increasing distortion current (such as by adding advanced home electronics with switch-mode power supplies, compact florescent lamps, low quality solar PV inverters, high efficiency HVAC equipment with variable speed fans and compressors, etc.), and 2) reduced fundamental current drawn from the utility, such as when solar kW production cancels most (or all) of the demand for utility-supplied fundamental current</a:t>
            </a:r>
            <a:r>
              <a:rPr lang="en-US" sz="1600" b="1" dirty="0" smtClean="0"/>
              <a:t>.  When the denominator of the </a:t>
            </a:r>
            <a:r>
              <a:rPr lang="en-US" sz="1600" b="1" dirty="0" err="1" smtClean="0"/>
              <a:t>THDi</a:t>
            </a:r>
            <a:r>
              <a:rPr lang="en-US" sz="1600" b="1" dirty="0" smtClean="0"/>
              <a:t> equation approaches zero (for example, when solar production offsets the entire home load, which readily happens in cool weather), the </a:t>
            </a:r>
            <a:r>
              <a:rPr lang="en-US" sz="1600" b="1" dirty="0" err="1" smtClean="0"/>
              <a:t>THDi</a:t>
            </a:r>
            <a:r>
              <a:rPr lang="en-US" sz="1600" b="1" dirty="0" smtClean="0"/>
              <a:t> value approaches infinity</a:t>
            </a:r>
            <a:r>
              <a:rPr lang="en-US" sz="1600" dirty="0" smtClean="0"/>
              <a:t>.   </a:t>
            </a:r>
          </a:p>
          <a:p>
            <a:endParaRPr lang="en-US" sz="1600" dirty="0" smtClean="0"/>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sp>
        <p:nvSpPr>
          <p:cNvPr id="10241" name="Rectangle 1"/>
          <p:cNvSpPr>
            <a:spLocks noChangeArrowheads="1"/>
          </p:cNvSpPr>
          <p:nvPr/>
        </p:nvSpPr>
        <p:spPr bwMode="auto">
          <a:xfrm>
            <a:off x="304800" y="1440672"/>
            <a:ext cx="8839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1600" dirty="0" smtClean="0"/>
              <a:t>From this investigation, a better understanding has been gained of the </a:t>
            </a:r>
            <a:r>
              <a:rPr lang="en-US" sz="1600" b="1" dirty="0" smtClean="0"/>
              <a:t>behavior of circuit parameters during times when PV production approximately equals the total load of the home</a:t>
            </a:r>
            <a:r>
              <a:rPr lang="en-US" sz="1600" dirty="0" smtClean="0"/>
              <a:t>.  At such times, the utility is only “supplying” distortion current and reactive power, </a:t>
            </a:r>
            <a:r>
              <a:rPr lang="en-US" sz="1600" b="1" dirty="0" smtClean="0"/>
              <a:t>potentially resulting in impacts on stability, voltage control and equipment lifetime</a:t>
            </a:r>
            <a:r>
              <a:rPr lang="en-US" sz="1600" dirty="0" smtClean="0"/>
              <a:t>.  </a:t>
            </a:r>
            <a:endParaRPr lang="en-US" sz="1600" dirty="0" smtClean="0"/>
          </a:p>
          <a:p>
            <a:pPr lvl="0"/>
            <a:endParaRPr lang="en-US" sz="1600" dirty="0" smtClean="0"/>
          </a:p>
          <a:p>
            <a:pPr lvl="0"/>
            <a:r>
              <a:rPr lang="en-US" sz="1600" dirty="0" smtClean="0"/>
              <a:t>These </a:t>
            </a:r>
            <a:r>
              <a:rPr lang="en-US" sz="1600" dirty="0" smtClean="0"/>
              <a:t>impacts include at the local level: </a:t>
            </a:r>
          </a:p>
          <a:p>
            <a:pPr lvl="0"/>
            <a:r>
              <a:rPr lang="en-US" sz="1600" dirty="0" smtClean="0"/>
              <a:t>Increased power dissipation in fixed resistance devices due to higher voltage levels, </a:t>
            </a:r>
          </a:p>
          <a:p>
            <a:pPr lvl="0"/>
            <a:r>
              <a:rPr lang="en-US" sz="1600" b="1" dirty="0" smtClean="0"/>
              <a:t>The potential for inverters to shut down in a safety response to overvoltage situations, </a:t>
            </a:r>
          </a:p>
          <a:p>
            <a:pPr lvl="0"/>
            <a:r>
              <a:rPr lang="en-US" sz="1600" b="1" dirty="0" smtClean="0"/>
              <a:t>locally poor power factor due to high density solar installations, and</a:t>
            </a:r>
          </a:p>
          <a:p>
            <a:pPr lvl="0"/>
            <a:r>
              <a:rPr lang="en-US" sz="1600" b="1" dirty="0" smtClean="0"/>
              <a:t>Increased voltage rate of change, both up and down, leading to local voltage instability.  </a:t>
            </a:r>
            <a:endParaRPr lang="en-US" sz="1600" b="1" dirty="0" smtClean="0"/>
          </a:p>
          <a:p>
            <a:pPr lvl="0"/>
            <a:endParaRPr lang="en-US" sz="1600" b="1" dirty="0" smtClean="0"/>
          </a:p>
          <a:p>
            <a:pPr lvl="0"/>
            <a:r>
              <a:rPr lang="en-US" sz="1600" dirty="0" smtClean="0"/>
              <a:t>At the </a:t>
            </a:r>
            <a:r>
              <a:rPr lang="en-US" sz="1600" b="1" dirty="0" smtClean="0"/>
              <a:t>grid distribution level</a:t>
            </a:r>
            <a:r>
              <a:rPr lang="en-US" sz="1600" dirty="0" smtClean="0"/>
              <a:t>, increased switching of tap-changing and power factor correction devices </a:t>
            </a:r>
            <a:r>
              <a:rPr lang="en-US" sz="1600" b="1" dirty="0" smtClean="0"/>
              <a:t>could lead to reduced equipment lifetimes</a:t>
            </a:r>
            <a:r>
              <a:rPr lang="en-US" sz="1600" dirty="0" smtClean="0"/>
              <a:t>, insufficient voltage and power factor control, the need for more extensive monitoring and potentially faster acting power factor, and voltage control equipment.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381000" y="1066800"/>
            <a:ext cx="8001000" cy="461665"/>
          </a:xfrm>
          <a:prstGeom prst="rect">
            <a:avLst/>
          </a:prstGeom>
          <a:noFill/>
        </p:spPr>
        <p:txBody>
          <a:bodyPr wrap="square" rtlCol="0">
            <a:spAutoFit/>
          </a:bodyPr>
          <a:lstStyle/>
          <a:p>
            <a:pPr marL="400050" indent="-400050"/>
            <a:r>
              <a:rPr lang="en-US" sz="2400" b="1" dirty="0" smtClean="0">
                <a:solidFill>
                  <a:schemeClr val="tx2"/>
                </a:solidFill>
              </a:rPr>
              <a:t>VI. </a:t>
            </a:r>
            <a:r>
              <a:rPr lang="en-US" sz="2400" b="1" dirty="0" smtClean="0">
                <a:solidFill>
                  <a:schemeClr val="tx2">
                    <a:lumMod val="75000"/>
                  </a:schemeClr>
                </a:solidFill>
                <a:latin typeface="Arial"/>
              </a:rPr>
              <a:t>Solar community monitoring (Houston &amp; Austin)</a:t>
            </a:r>
            <a:endParaRPr lang="en-US" sz="2400" b="1" dirty="0" smtClean="0">
              <a:solidFill>
                <a:schemeClr val="tx2">
                  <a:lumMod val="75000"/>
                </a:schemeClr>
              </a:solidFill>
            </a:endParaRPr>
          </a:p>
        </p:txBody>
      </p:sp>
      <p:pic>
        <p:nvPicPr>
          <p:cNvPr id="51" name="Picture 50" descr="Orgin dst logo6.jpg"/>
          <p:cNvPicPr>
            <a:picLocks noChangeAspect="1"/>
          </p:cNvPicPr>
          <p:nvPr/>
        </p:nvPicPr>
        <p:blipFill>
          <a:blip r:embed="rId2" cstate="print"/>
          <a:stretch>
            <a:fillRect/>
          </a:stretch>
        </p:blipFill>
        <p:spPr>
          <a:xfrm>
            <a:off x="7696200" y="152400"/>
            <a:ext cx="1000125" cy="876682"/>
          </a:xfrm>
          <a:prstGeom prst="rect">
            <a:avLst/>
          </a:prstGeom>
        </p:spPr>
      </p:pic>
      <p:sp>
        <p:nvSpPr>
          <p:cNvPr id="10241" name="Rectangle 1"/>
          <p:cNvSpPr>
            <a:spLocks noChangeArrowheads="1"/>
          </p:cNvSpPr>
          <p:nvPr/>
        </p:nvSpPr>
        <p:spPr bwMode="auto">
          <a:xfrm>
            <a:off x="304800" y="1362789"/>
            <a:ext cx="8839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1600" b="1" dirty="0" smtClean="0"/>
              <a:t>Selected Conclusions</a:t>
            </a:r>
          </a:p>
          <a:p>
            <a:pPr>
              <a:buFont typeface="Arial" pitchFamily="34" charset="0"/>
              <a:buChar char="•"/>
            </a:pPr>
            <a:r>
              <a:rPr lang="en-US" sz="1600" dirty="0" smtClean="0"/>
              <a:t> Project results </a:t>
            </a:r>
            <a:r>
              <a:rPr lang="en-US" sz="1600" dirty="0" smtClean="0"/>
              <a:t>will </a:t>
            </a:r>
            <a:r>
              <a:rPr lang="en-US" sz="1600" dirty="0" smtClean="0"/>
              <a:t>help the utilities make adjustments to their system design, equipment specifications and operations in </a:t>
            </a:r>
            <a:r>
              <a:rPr lang="en-US" sz="1600" dirty="0" smtClean="0"/>
              <a:t>order </a:t>
            </a:r>
            <a:r>
              <a:rPr lang="en-US" sz="1600" dirty="0" smtClean="0"/>
              <a:t>to maintain reliable electric service within the parameters of industry standards</a:t>
            </a:r>
            <a:r>
              <a:rPr lang="en-US" sz="1600" dirty="0" smtClean="0"/>
              <a:t>.</a:t>
            </a:r>
          </a:p>
          <a:p>
            <a:endParaRPr lang="en-US" sz="1600" dirty="0" smtClean="0"/>
          </a:p>
          <a:p>
            <a:pPr lvl="0">
              <a:buFont typeface="Arial" pitchFamily="34" charset="0"/>
              <a:buChar char="•"/>
            </a:pPr>
            <a:r>
              <a:rPr lang="en-US" sz="1600" dirty="0" smtClean="0"/>
              <a:t> </a:t>
            </a:r>
            <a:r>
              <a:rPr lang="en-US" sz="1600" dirty="0" smtClean="0"/>
              <a:t>Homes </a:t>
            </a:r>
            <a:r>
              <a:rPr lang="en-US" sz="1600" dirty="0" smtClean="0"/>
              <a:t>produce their own real power (kW), which at times cancels the real power supplied from the utility.  To the extent this condition exists in a given neighborhood, the customer at times would be drawing only distortion current and reactive power from the utility and may be back feeding real power to the utility, leading to high </a:t>
            </a:r>
            <a:r>
              <a:rPr lang="en-US" sz="1600" dirty="0" err="1" smtClean="0"/>
              <a:t>THDi</a:t>
            </a:r>
            <a:r>
              <a:rPr lang="en-US" sz="1600" dirty="0" smtClean="0"/>
              <a:t> and potentially a sagging power factor on distribution circuits</a:t>
            </a:r>
            <a:r>
              <a:rPr lang="en-US" sz="1600" dirty="0" smtClean="0"/>
              <a:t>.</a:t>
            </a:r>
          </a:p>
          <a:p>
            <a:pPr lvl="0">
              <a:buFont typeface="Arial" pitchFamily="34" charset="0"/>
              <a:buChar char="•"/>
            </a:pPr>
            <a:endParaRPr lang="en-US" sz="1600" dirty="0" smtClean="0"/>
          </a:p>
          <a:p>
            <a:pPr lvl="0">
              <a:buFont typeface="Arial" pitchFamily="34" charset="0"/>
              <a:buChar char="•"/>
            </a:pPr>
            <a:r>
              <a:rPr lang="en-US" sz="1600" dirty="0" smtClean="0"/>
              <a:t> When the resistive loading is canceled by solar production, the impact of harmonics on grid stability may become an issue of concern that is not addressed by IEEE-519</a:t>
            </a:r>
            <a:r>
              <a:rPr lang="en-US" sz="1600" dirty="0" smtClean="0"/>
              <a:t>.</a:t>
            </a:r>
          </a:p>
          <a:p>
            <a:pPr lvl="0">
              <a:buFont typeface="Arial" pitchFamily="34" charset="0"/>
              <a:buChar char="•"/>
            </a:pPr>
            <a:endParaRPr lang="en-US" sz="1600" dirty="0" smtClean="0"/>
          </a:p>
          <a:p>
            <a:pPr lvl="0">
              <a:buFont typeface="Arial" pitchFamily="34" charset="0"/>
              <a:buChar char="•"/>
            </a:pPr>
            <a:r>
              <a:rPr lang="en-US" sz="1600" dirty="0" smtClean="0"/>
              <a:t> The PF variability on distribution circuits with high solar PV penetration will likely require enhanced monitoring and upsized (and fast acting) PF correction to meet operating standards.  One means of mitigation could be VAR injection at the solar PV inverter. </a:t>
            </a:r>
            <a:endParaRPr lang="en-US" sz="1600" dirty="0" smtClean="0"/>
          </a:p>
          <a:p>
            <a:pPr lvl="0">
              <a:buFont typeface="Arial" pitchFamily="34" charset="0"/>
              <a:buChar char="•"/>
            </a:pPr>
            <a:endParaRPr lang="en-US" sz="1600" dirty="0" smtClean="0"/>
          </a:p>
          <a:p>
            <a:pPr>
              <a:buFont typeface="Arial" pitchFamily="34" charset="0"/>
              <a:buChar char="•"/>
            </a:pPr>
            <a:r>
              <a:rPr lang="en-US" sz="1600" dirty="0" smtClean="0"/>
              <a:t> The localized voltage boost associated with residential PV production is additive at the service transformer and will propagate to distribution voltage. </a:t>
            </a:r>
            <a:r>
              <a:rPr lang="en-US" sz="1600" dirty="0" smtClean="0"/>
              <a:t>Should </a:t>
            </a:r>
            <a:r>
              <a:rPr lang="en-US" sz="1600" dirty="0" smtClean="0"/>
              <a:t>not be problematic if the magnitude and rate of voltage change can be handled by existing utility voltage control equipment.  </a:t>
            </a:r>
            <a:endParaRPr lang="en-US" sz="1600" dirty="0" smtClean="0"/>
          </a:p>
          <a:p>
            <a:pPr>
              <a:buFont typeface="Arial" pitchFamily="34" charset="0"/>
              <a:buChar char="•"/>
            </a:pPr>
            <a:r>
              <a:rPr lang="en-US" sz="1600" dirty="0" smtClean="0"/>
              <a:t>PV </a:t>
            </a:r>
            <a:r>
              <a:rPr lang="en-US" sz="1600" dirty="0" smtClean="0"/>
              <a:t>inverters conforming to industry standards do not add appreciably to voltage or current distortion.</a:t>
            </a:r>
          </a:p>
          <a:p>
            <a:pPr lvl="0">
              <a:buFont typeface="Arial" pitchFamily="34" charset="0"/>
              <a:buChar char="•"/>
            </a:pPr>
            <a:endParaRPr lang="en-US" sz="1600" dirty="0" smtClean="0"/>
          </a:p>
          <a:p>
            <a:pPr>
              <a:buFont typeface="Arial" pitchFamily="34" charset="0"/>
              <a:buChar char="•"/>
            </a:pPr>
            <a:endParaRPr lang="en-US" sz="1600" dirty="0" smtClean="0"/>
          </a:p>
          <a:p>
            <a:pPr lvl="0"/>
            <a:endParaRPr lang="en-US" sz="1600" dirty="0" smtClean="0"/>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609600" y="1981200"/>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33400" y="1981200"/>
            <a:ext cx="2421047" cy="369332"/>
          </a:xfrm>
          <a:prstGeom prst="rect">
            <a:avLst/>
          </a:prstGeom>
        </p:spPr>
        <p:txBody>
          <a:bodyPr wrap="none">
            <a:spAutoFit/>
          </a:bodyPr>
          <a:lstStyle/>
          <a:p>
            <a:r>
              <a:rPr lang="en-US" b="1" dirty="0" smtClean="0"/>
              <a:t>Governing Participants:</a:t>
            </a:r>
            <a:endParaRPr lang="en-US" dirty="0"/>
          </a:p>
        </p:txBody>
      </p:sp>
      <p:pic>
        <p:nvPicPr>
          <p:cNvPr id="16" name="Picture 15" descr="aep_texas.jpg"/>
          <p:cNvPicPr>
            <a:picLocks noChangeAspect="1"/>
          </p:cNvPicPr>
          <p:nvPr/>
        </p:nvPicPr>
        <p:blipFill>
          <a:blip r:embed="rId3" cstate="print"/>
          <a:stretch>
            <a:fillRect/>
          </a:stretch>
        </p:blipFill>
        <p:spPr>
          <a:xfrm>
            <a:off x="685800" y="2438400"/>
            <a:ext cx="1419225" cy="400050"/>
          </a:xfrm>
          <a:prstGeom prst="rect">
            <a:avLst/>
          </a:prstGeom>
        </p:spPr>
      </p:pic>
      <p:pic>
        <p:nvPicPr>
          <p:cNvPr id="17" name="Picture 16" descr="logo_ibm.png"/>
          <p:cNvPicPr>
            <a:picLocks noChangeAspect="1"/>
          </p:cNvPicPr>
          <p:nvPr/>
        </p:nvPicPr>
        <p:blipFill>
          <a:blip r:embed="rId4" cstate="print"/>
          <a:stretch>
            <a:fillRect/>
          </a:stretch>
        </p:blipFill>
        <p:spPr>
          <a:xfrm>
            <a:off x="2133600" y="2438400"/>
            <a:ext cx="1009650" cy="381000"/>
          </a:xfrm>
          <a:prstGeom prst="rect">
            <a:avLst/>
          </a:prstGeom>
        </p:spPr>
      </p:pic>
      <p:pic>
        <p:nvPicPr>
          <p:cNvPr id="18" name="Picture 17" descr="AustinEnergyLogo.jpg"/>
          <p:cNvPicPr>
            <a:picLocks noChangeAspect="1"/>
          </p:cNvPicPr>
          <p:nvPr/>
        </p:nvPicPr>
        <p:blipFill>
          <a:blip r:embed="rId5" cstate="print"/>
          <a:stretch>
            <a:fillRect/>
          </a:stretch>
        </p:blipFill>
        <p:spPr>
          <a:xfrm>
            <a:off x="762000" y="2895600"/>
            <a:ext cx="926123" cy="762000"/>
          </a:xfrm>
          <a:prstGeom prst="rect">
            <a:avLst/>
          </a:prstGeom>
        </p:spPr>
      </p:pic>
      <p:pic>
        <p:nvPicPr>
          <p:cNvPr id="19" name="Picture 18" descr="CNP logo.jpg"/>
          <p:cNvPicPr>
            <a:picLocks noChangeAspect="1"/>
          </p:cNvPicPr>
          <p:nvPr/>
        </p:nvPicPr>
        <p:blipFill>
          <a:blip r:embed="rId6" cstate="print"/>
          <a:stretch>
            <a:fillRect/>
          </a:stretch>
        </p:blipFill>
        <p:spPr>
          <a:xfrm>
            <a:off x="1752600" y="3505200"/>
            <a:ext cx="1556085" cy="914400"/>
          </a:xfrm>
          <a:prstGeom prst="rect">
            <a:avLst/>
          </a:prstGeom>
        </p:spPr>
      </p:pic>
      <p:pic>
        <p:nvPicPr>
          <p:cNvPr id="20" name="Picture 19" descr="oncor_logo.gif"/>
          <p:cNvPicPr>
            <a:picLocks noChangeAspect="1"/>
          </p:cNvPicPr>
          <p:nvPr/>
        </p:nvPicPr>
        <p:blipFill>
          <a:blip r:embed="rId7" cstate="print"/>
          <a:stretch>
            <a:fillRect/>
          </a:stretch>
        </p:blipFill>
        <p:spPr>
          <a:xfrm>
            <a:off x="609600" y="3657600"/>
            <a:ext cx="962025" cy="619125"/>
          </a:xfrm>
          <a:prstGeom prst="rect">
            <a:avLst/>
          </a:prstGeom>
        </p:spPr>
      </p:pic>
      <p:pic>
        <p:nvPicPr>
          <p:cNvPr id="21" name="Picture 20" descr="TXUE Logo.jpg"/>
          <p:cNvPicPr>
            <a:picLocks noChangeAspect="1"/>
          </p:cNvPicPr>
          <p:nvPr/>
        </p:nvPicPr>
        <p:blipFill>
          <a:blip r:embed="rId8" cstate="print"/>
          <a:stretch>
            <a:fillRect/>
          </a:stretch>
        </p:blipFill>
        <p:spPr>
          <a:xfrm>
            <a:off x="1676400" y="2895600"/>
            <a:ext cx="1439333" cy="762000"/>
          </a:xfrm>
          <a:prstGeom prst="rect">
            <a:avLst/>
          </a:prstGeom>
        </p:spPr>
      </p:pic>
      <p:pic>
        <p:nvPicPr>
          <p:cNvPr id="22" name="Picture 21" descr="direct-energy.gif"/>
          <p:cNvPicPr>
            <a:picLocks noChangeAspect="1"/>
          </p:cNvPicPr>
          <p:nvPr/>
        </p:nvPicPr>
        <p:blipFill>
          <a:blip r:embed="rId9" cstate="print"/>
          <a:stretch>
            <a:fillRect/>
          </a:stretch>
        </p:blipFill>
        <p:spPr>
          <a:xfrm>
            <a:off x="3429000" y="2362200"/>
            <a:ext cx="2023109" cy="457200"/>
          </a:xfrm>
          <a:prstGeom prst="rect">
            <a:avLst/>
          </a:prstGeom>
        </p:spPr>
      </p:pic>
      <p:pic>
        <p:nvPicPr>
          <p:cNvPr id="30" name="Picture 29" descr="Sharyland Utilities_Logo.jpg"/>
          <p:cNvPicPr>
            <a:picLocks noChangeAspect="1"/>
          </p:cNvPicPr>
          <p:nvPr/>
        </p:nvPicPr>
        <p:blipFill>
          <a:blip r:embed="rId10" cstate="print"/>
          <a:stretch>
            <a:fillRect/>
          </a:stretch>
        </p:blipFill>
        <p:spPr>
          <a:xfrm>
            <a:off x="6858000" y="3581400"/>
            <a:ext cx="705134" cy="609600"/>
          </a:xfrm>
          <a:prstGeom prst="rect">
            <a:avLst/>
          </a:prstGeom>
        </p:spPr>
      </p:pic>
      <p:pic>
        <p:nvPicPr>
          <p:cNvPr id="31" name="Picture 30" descr="swri_logo.jpg"/>
          <p:cNvPicPr>
            <a:picLocks noChangeAspect="1"/>
          </p:cNvPicPr>
          <p:nvPr/>
        </p:nvPicPr>
        <p:blipFill>
          <a:blip r:embed="rId11" cstate="print"/>
          <a:stretch>
            <a:fillRect/>
          </a:stretch>
        </p:blipFill>
        <p:spPr>
          <a:xfrm>
            <a:off x="5791200" y="3657600"/>
            <a:ext cx="848395" cy="620255"/>
          </a:xfrm>
          <a:prstGeom prst="rect">
            <a:avLst/>
          </a:prstGeom>
        </p:spPr>
      </p:pic>
      <p:cxnSp>
        <p:nvCxnSpPr>
          <p:cNvPr id="34" name="Straight Connector 33"/>
          <p:cNvCxnSpPr/>
          <p:nvPr/>
        </p:nvCxnSpPr>
        <p:spPr>
          <a:xfrm>
            <a:off x="3352800" y="1981200"/>
            <a:ext cx="0"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52800" y="4419600"/>
            <a:ext cx="533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85800" y="4419600"/>
            <a:ext cx="26670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09600" y="4419600"/>
            <a:ext cx="1943545" cy="369332"/>
          </a:xfrm>
          <a:prstGeom prst="rect">
            <a:avLst/>
          </a:prstGeom>
        </p:spPr>
        <p:txBody>
          <a:bodyPr wrap="none">
            <a:spAutoFit/>
          </a:bodyPr>
          <a:lstStyle/>
          <a:p>
            <a:r>
              <a:rPr lang="en-US" b="1" dirty="0" smtClean="0"/>
              <a:t>Advisor  Directors:</a:t>
            </a:r>
            <a:endParaRPr lang="en-US" dirty="0"/>
          </a:p>
        </p:txBody>
      </p:sp>
      <p:pic>
        <p:nvPicPr>
          <p:cNvPr id="40" name="Content Placeholder 11" descr="ercot.gif"/>
          <p:cNvPicPr>
            <a:picLocks noChangeAspect="1"/>
          </p:cNvPicPr>
          <p:nvPr/>
        </p:nvPicPr>
        <p:blipFill>
          <a:blip r:embed="rId12" cstate="print"/>
          <a:stretch>
            <a:fillRect/>
          </a:stretch>
        </p:blipFill>
        <p:spPr>
          <a:xfrm>
            <a:off x="1143000" y="4876800"/>
            <a:ext cx="1752600" cy="762000"/>
          </a:xfrm>
          <a:prstGeom prst="rect">
            <a:avLst/>
          </a:prstGeom>
        </p:spPr>
      </p:pic>
      <p:pic>
        <p:nvPicPr>
          <p:cNvPr id="1026" name="Picture 3" descr="Description: Description: Description: Description: Description: Description: Description: Description: Description: Description: Description: Description: Description: Description: cid:image001.jpg@01CC88D6.ABBCFC90"/>
          <p:cNvPicPr>
            <a:picLocks noChangeAspect="1" noChangeArrowheads="1"/>
          </p:cNvPicPr>
          <p:nvPr/>
        </p:nvPicPr>
        <p:blipFill>
          <a:blip r:embed="rId13" cstate="print"/>
          <a:srcRect/>
          <a:stretch>
            <a:fillRect/>
          </a:stretch>
        </p:blipFill>
        <p:spPr bwMode="auto">
          <a:xfrm>
            <a:off x="4876800" y="3505200"/>
            <a:ext cx="838200" cy="538843"/>
          </a:xfrm>
          <a:prstGeom prst="rect">
            <a:avLst/>
          </a:prstGeom>
          <a:noFill/>
          <a:ln w="9525">
            <a:noFill/>
            <a:miter lim="800000"/>
            <a:headEnd/>
            <a:tailEnd/>
          </a:ln>
        </p:spPr>
      </p:pic>
      <p:sp>
        <p:nvSpPr>
          <p:cNvPr id="43" name="TextBox 42"/>
          <p:cNvSpPr txBox="1"/>
          <p:nvPr/>
        </p:nvSpPr>
        <p:spPr>
          <a:xfrm>
            <a:off x="3352800" y="4419600"/>
            <a:ext cx="4953000" cy="369332"/>
          </a:xfrm>
          <a:prstGeom prst="rect">
            <a:avLst/>
          </a:prstGeom>
          <a:noFill/>
        </p:spPr>
        <p:txBody>
          <a:bodyPr wrap="square" rtlCol="0">
            <a:spAutoFit/>
          </a:bodyPr>
          <a:lstStyle/>
          <a:p>
            <a:r>
              <a:rPr lang="en-US" b="1" dirty="0" smtClean="0"/>
              <a:t>University Collaborators:</a:t>
            </a:r>
            <a:endParaRPr lang="en-US" b="1" dirty="0"/>
          </a:p>
        </p:txBody>
      </p:sp>
      <p:pic>
        <p:nvPicPr>
          <p:cNvPr id="44" name="Picture 43" descr="logo_arlington.jpg"/>
          <p:cNvPicPr>
            <a:picLocks noChangeAspect="1"/>
          </p:cNvPicPr>
          <p:nvPr/>
        </p:nvPicPr>
        <p:blipFill>
          <a:blip r:embed="rId14" cstate="print"/>
          <a:stretch>
            <a:fillRect/>
          </a:stretch>
        </p:blipFill>
        <p:spPr>
          <a:xfrm>
            <a:off x="3581400" y="4772025"/>
            <a:ext cx="753940" cy="933450"/>
          </a:xfrm>
          <a:prstGeom prst="rect">
            <a:avLst/>
          </a:prstGeom>
        </p:spPr>
      </p:pic>
      <p:pic>
        <p:nvPicPr>
          <p:cNvPr id="45" name="Picture 44" descr="logo_txtech.jpg"/>
          <p:cNvPicPr>
            <a:picLocks noChangeAspect="1"/>
          </p:cNvPicPr>
          <p:nvPr/>
        </p:nvPicPr>
        <p:blipFill>
          <a:blip r:embed="rId15" cstate="print"/>
          <a:stretch>
            <a:fillRect/>
          </a:stretch>
        </p:blipFill>
        <p:spPr>
          <a:xfrm>
            <a:off x="5943600" y="4813934"/>
            <a:ext cx="762000" cy="891541"/>
          </a:xfrm>
          <a:prstGeom prst="rect">
            <a:avLst/>
          </a:prstGeom>
        </p:spPr>
      </p:pic>
      <p:pic>
        <p:nvPicPr>
          <p:cNvPr id="46" name="Picture 45" descr="logo_txam.png"/>
          <p:cNvPicPr>
            <a:picLocks noChangeAspect="1"/>
          </p:cNvPicPr>
          <p:nvPr/>
        </p:nvPicPr>
        <p:blipFill>
          <a:blip r:embed="rId16" cstate="print"/>
          <a:stretch>
            <a:fillRect/>
          </a:stretch>
        </p:blipFill>
        <p:spPr>
          <a:xfrm>
            <a:off x="4648200" y="4800600"/>
            <a:ext cx="1000125" cy="904875"/>
          </a:xfrm>
          <a:prstGeom prst="rect">
            <a:avLst/>
          </a:prstGeom>
        </p:spPr>
      </p:pic>
      <p:pic>
        <p:nvPicPr>
          <p:cNvPr id="47" name="Picture 46" descr="logo_utaustin1.png"/>
          <p:cNvPicPr>
            <a:picLocks noChangeAspect="1"/>
          </p:cNvPicPr>
          <p:nvPr/>
        </p:nvPicPr>
        <p:blipFill>
          <a:blip r:embed="rId17" cstate="print"/>
          <a:stretch>
            <a:fillRect/>
          </a:stretch>
        </p:blipFill>
        <p:spPr>
          <a:xfrm>
            <a:off x="6934200" y="4829175"/>
            <a:ext cx="1085850" cy="876300"/>
          </a:xfrm>
          <a:prstGeom prst="rect">
            <a:avLst/>
          </a:prstGeom>
        </p:spPr>
      </p:pic>
      <p:pic>
        <p:nvPicPr>
          <p:cNvPr id="48" name="Picture 47" descr="logo_unhouston.gif"/>
          <p:cNvPicPr>
            <a:picLocks noChangeAspect="1"/>
          </p:cNvPicPr>
          <p:nvPr/>
        </p:nvPicPr>
        <p:blipFill>
          <a:blip r:embed="rId18" cstate="print"/>
          <a:stretch>
            <a:fillRect/>
          </a:stretch>
        </p:blipFill>
        <p:spPr>
          <a:xfrm>
            <a:off x="8166100" y="4714875"/>
            <a:ext cx="825500" cy="990600"/>
          </a:xfrm>
          <a:prstGeom prst="rect">
            <a:avLst/>
          </a:prstGeom>
        </p:spPr>
      </p:pic>
      <p:sp>
        <p:nvSpPr>
          <p:cNvPr id="54" name="TextBox 53"/>
          <p:cNvSpPr txBox="1"/>
          <p:nvPr/>
        </p:nvSpPr>
        <p:spPr>
          <a:xfrm>
            <a:off x="3352800" y="1981200"/>
            <a:ext cx="3429000" cy="369332"/>
          </a:xfrm>
          <a:prstGeom prst="rect">
            <a:avLst/>
          </a:prstGeom>
          <a:noFill/>
        </p:spPr>
        <p:txBody>
          <a:bodyPr wrap="square" rtlCol="0">
            <a:spAutoFit/>
          </a:bodyPr>
          <a:lstStyle/>
          <a:p>
            <a:r>
              <a:rPr lang="en-US" b="1" dirty="0" smtClean="0"/>
              <a:t>Affiliated Participants: </a:t>
            </a:r>
            <a:endParaRPr lang="en-US" b="1" dirty="0"/>
          </a:p>
        </p:txBody>
      </p:sp>
      <p:pic>
        <p:nvPicPr>
          <p:cNvPr id="56" name="Picture 55" descr="comverge_logo_2.jpg"/>
          <p:cNvPicPr>
            <a:picLocks noChangeAspect="1"/>
          </p:cNvPicPr>
          <p:nvPr/>
        </p:nvPicPr>
        <p:blipFill>
          <a:blip r:embed="rId19" cstate="print"/>
          <a:stretch>
            <a:fillRect/>
          </a:stretch>
        </p:blipFill>
        <p:spPr>
          <a:xfrm>
            <a:off x="7238999" y="2584704"/>
            <a:ext cx="1428750" cy="476250"/>
          </a:xfrm>
          <a:prstGeom prst="rect">
            <a:avLst/>
          </a:prstGeom>
        </p:spPr>
      </p:pic>
      <p:pic>
        <p:nvPicPr>
          <p:cNvPr id="57" name="Picture 56" descr="electric_power_group_logo.jpg"/>
          <p:cNvPicPr>
            <a:picLocks noChangeAspect="1"/>
          </p:cNvPicPr>
          <p:nvPr/>
        </p:nvPicPr>
        <p:blipFill>
          <a:blip r:embed="rId20" cstate="print"/>
          <a:stretch>
            <a:fillRect/>
          </a:stretch>
        </p:blipFill>
        <p:spPr>
          <a:xfrm>
            <a:off x="5867399" y="2279904"/>
            <a:ext cx="2695575" cy="400050"/>
          </a:xfrm>
          <a:prstGeom prst="rect">
            <a:avLst/>
          </a:prstGeom>
        </p:spPr>
      </p:pic>
      <p:pic>
        <p:nvPicPr>
          <p:cNvPr id="58" name="Picture 57" descr="Frontier.png"/>
          <p:cNvPicPr>
            <a:picLocks noChangeAspect="1"/>
          </p:cNvPicPr>
          <p:nvPr/>
        </p:nvPicPr>
        <p:blipFill>
          <a:blip r:embed="rId21" cstate="print"/>
          <a:stretch>
            <a:fillRect/>
          </a:stretch>
        </p:blipFill>
        <p:spPr>
          <a:xfrm>
            <a:off x="5486400" y="2819400"/>
            <a:ext cx="1536065" cy="298679"/>
          </a:xfrm>
          <a:prstGeom prst="rect">
            <a:avLst/>
          </a:prstGeom>
        </p:spPr>
      </p:pic>
      <p:pic>
        <p:nvPicPr>
          <p:cNvPr id="59" name="Picture 58" descr="NI Logo.png"/>
          <p:cNvPicPr>
            <a:picLocks noChangeAspect="1"/>
          </p:cNvPicPr>
          <p:nvPr/>
        </p:nvPicPr>
        <p:blipFill>
          <a:blip r:embed="rId22" cstate="print"/>
          <a:stretch>
            <a:fillRect/>
          </a:stretch>
        </p:blipFill>
        <p:spPr>
          <a:xfrm>
            <a:off x="3429000" y="2895600"/>
            <a:ext cx="1752600" cy="422372"/>
          </a:xfrm>
          <a:prstGeom prst="rect">
            <a:avLst/>
          </a:prstGeom>
        </p:spPr>
      </p:pic>
      <p:pic>
        <p:nvPicPr>
          <p:cNvPr id="60" name="Picture 59" descr="reliant_logo.jpg"/>
          <p:cNvPicPr>
            <a:picLocks noChangeAspect="1"/>
          </p:cNvPicPr>
          <p:nvPr/>
        </p:nvPicPr>
        <p:blipFill>
          <a:blip r:embed="rId23" cstate="print"/>
          <a:stretch>
            <a:fillRect/>
          </a:stretch>
        </p:blipFill>
        <p:spPr>
          <a:xfrm>
            <a:off x="3657600" y="3276600"/>
            <a:ext cx="1143000" cy="624840"/>
          </a:xfrm>
          <a:prstGeom prst="rect">
            <a:avLst/>
          </a:prstGeom>
        </p:spPr>
      </p:pic>
      <p:sp>
        <p:nvSpPr>
          <p:cNvPr id="37" name="TextBox 36"/>
          <p:cNvSpPr txBox="1"/>
          <p:nvPr/>
        </p:nvSpPr>
        <p:spPr>
          <a:xfrm>
            <a:off x="609600" y="1447800"/>
            <a:ext cx="8077200" cy="461665"/>
          </a:xfrm>
          <a:prstGeom prst="rect">
            <a:avLst/>
          </a:prstGeom>
          <a:noFill/>
        </p:spPr>
        <p:txBody>
          <a:bodyPr wrap="square" rtlCol="0">
            <a:spAutoFit/>
          </a:bodyPr>
          <a:lstStyle/>
          <a:p>
            <a:r>
              <a:rPr lang="en-US" sz="2400" b="1" dirty="0" smtClean="0">
                <a:solidFill>
                  <a:schemeClr val="tx2">
                    <a:lumMod val="75000"/>
                  </a:schemeClr>
                </a:solidFill>
              </a:rPr>
              <a:t>CCET Membership (early 2014)</a:t>
            </a:r>
            <a:endParaRPr lang="en-US" sz="2400" b="1" dirty="0">
              <a:solidFill>
                <a:schemeClr val="tx2">
                  <a:lumMod val="75000"/>
                </a:schemeClr>
              </a:solidFill>
            </a:endParaRPr>
          </a:p>
        </p:txBody>
      </p:sp>
      <p:pic>
        <p:nvPicPr>
          <p:cNvPr id="33" name="Picture 32" descr="nire_logo[1].jpg"/>
          <p:cNvPicPr>
            <a:picLocks noChangeAspect="1"/>
          </p:cNvPicPr>
          <p:nvPr/>
        </p:nvPicPr>
        <p:blipFill>
          <a:blip r:embed="rId24" cstate="print"/>
          <a:stretch>
            <a:fillRect/>
          </a:stretch>
        </p:blipFill>
        <p:spPr>
          <a:xfrm>
            <a:off x="7696200" y="3581400"/>
            <a:ext cx="838200" cy="601531"/>
          </a:xfrm>
          <a:prstGeom prst="rect">
            <a:avLst/>
          </a:prstGeom>
        </p:spPr>
      </p:pic>
      <p:pic>
        <p:nvPicPr>
          <p:cNvPr id="54274" name="Picture 2" descr="Samsung Logo">
            <a:hlinkClick r:id="rId25"/>
          </p:cNvPr>
          <p:cNvPicPr>
            <a:picLocks noChangeAspect="1" noChangeArrowheads="1"/>
          </p:cNvPicPr>
          <p:nvPr/>
        </p:nvPicPr>
        <p:blipFill>
          <a:blip r:embed="rId26" cstate="print"/>
          <a:srcRect/>
          <a:stretch>
            <a:fillRect/>
          </a:stretch>
        </p:blipFill>
        <p:spPr bwMode="auto">
          <a:xfrm>
            <a:off x="5334000" y="3200400"/>
            <a:ext cx="2181225" cy="323850"/>
          </a:xfrm>
          <a:prstGeom prst="rect">
            <a:avLst/>
          </a:prstGeom>
          <a:noFill/>
        </p:spPr>
      </p:pic>
      <p:pic>
        <p:nvPicPr>
          <p:cNvPr id="54276" name="Picture 4" descr="XtremePower logo">
            <a:hlinkClick r:id="rId27"/>
          </p:cNvPr>
          <p:cNvPicPr>
            <a:picLocks noChangeAspect="1" noChangeArrowheads="1"/>
          </p:cNvPicPr>
          <p:nvPr/>
        </p:nvPicPr>
        <p:blipFill>
          <a:blip r:embed="rId28" cstate="print"/>
          <a:srcRect/>
          <a:stretch>
            <a:fillRect/>
          </a:stretch>
        </p:blipFill>
        <p:spPr bwMode="auto">
          <a:xfrm>
            <a:off x="7620000" y="3200400"/>
            <a:ext cx="929639" cy="428124"/>
          </a:xfrm>
          <a:prstGeom prst="rect">
            <a:avLst/>
          </a:prstGeom>
          <a:noFill/>
        </p:spPr>
      </p:pic>
      <p:pic>
        <p:nvPicPr>
          <p:cNvPr id="35" name="Picture 34" descr="SPEC logo.jpg"/>
          <p:cNvPicPr>
            <a:picLocks noChangeAspect="1"/>
          </p:cNvPicPr>
          <p:nvPr/>
        </p:nvPicPr>
        <p:blipFill>
          <a:blip r:embed="rId29" cstate="print"/>
          <a:stretch>
            <a:fillRect/>
          </a:stretch>
        </p:blipFill>
        <p:spPr>
          <a:xfrm>
            <a:off x="3429000" y="3886200"/>
            <a:ext cx="1944963" cy="533400"/>
          </a:xfrm>
          <a:prstGeom prst="rect">
            <a:avLst/>
          </a:prstGeom>
        </p:spPr>
      </p:pic>
      <p:pic>
        <p:nvPicPr>
          <p:cNvPr id="41" name="Picture 40" descr="Orgin dst logo6.jpg"/>
          <p:cNvPicPr>
            <a:picLocks noChangeAspect="1"/>
          </p:cNvPicPr>
          <p:nvPr/>
        </p:nvPicPr>
        <p:blipFill>
          <a:blip r:embed="rId30" cstate="print"/>
          <a:stretch>
            <a:fillRect/>
          </a:stretch>
        </p:blipFill>
        <p:spPr>
          <a:xfrm>
            <a:off x="7696200" y="152400"/>
            <a:ext cx="1000125" cy="876682"/>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990600"/>
            <a:ext cx="8229600" cy="1143000"/>
          </a:xfrm>
        </p:spPr>
        <p:txBody>
          <a:bodyPr/>
          <a:lstStyle/>
          <a:p>
            <a:r>
              <a:rPr lang="en-US" dirty="0" smtClean="0"/>
              <a:t>Questions?</a:t>
            </a:r>
          </a:p>
        </p:txBody>
      </p:sp>
      <p:sp>
        <p:nvSpPr>
          <p:cNvPr id="41988" name="Content Placeholder 4"/>
          <p:cNvSpPr>
            <a:spLocks noGrp="1"/>
          </p:cNvSpPr>
          <p:nvPr>
            <p:ph idx="1"/>
          </p:nvPr>
        </p:nvSpPr>
        <p:spPr>
          <a:xfrm>
            <a:off x="457200" y="1600200"/>
            <a:ext cx="8229600" cy="5311775"/>
          </a:xfrm>
        </p:spPr>
        <p:txBody>
          <a:bodyPr>
            <a:spAutoFit/>
          </a:bodyPr>
          <a:lstStyle/>
          <a:p>
            <a:endParaRPr lang="en-US" dirty="0" smtClean="0"/>
          </a:p>
          <a:p>
            <a:r>
              <a:rPr lang="en-US" dirty="0" smtClean="0"/>
              <a:t>Milton Holloway, Ph.D.</a:t>
            </a:r>
          </a:p>
          <a:p>
            <a:r>
              <a:rPr lang="en-US" dirty="0" smtClean="0"/>
              <a:t>(512) 472-3800</a:t>
            </a:r>
          </a:p>
          <a:p>
            <a:r>
              <a:rPr lang="en-US" u="sng" dirty="0" smtClean="0">
                <a:hlinkClick r:id="rId2"/>
              </a:rPr>
              <a:t>mholloway@electrictechnologycenter.com</a:t>
            </a:r>
            <a:endParaRPr lang="en-US" u="sng" dirty="0" smtClean="0"/>
          </a:p>
          <a:p>
            <a:r>
              <a:rPr lang="en-US" u="sng" dirty="0" smtClean="0">
                <a:hlinkClick r:id="rId3"/>
              </a:rPr>
              <a:t>http://www.electrictechnologycenter.com/</a:t>
            </a:r>
            <a:endParaRPr lang="en-US" dirty="0" smtClean="0"/>
          </a:p>
          <a:p>
            <a:endParaRPr lang="en-US" u="sng"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PEC logo.jpg"/>
          <p:cNvPicPr>
            <a:picLocks noChangeAspect="1"/>
          </p:cNvPicPr>
          <p:nvPr/>
        </p:nvPicPr>
        <p:blipFill>
          <a:blip r:embed="rId3" cstate="print"/>
          <a:stretch>
            <a:fillRect/>
          </a:stretch>
        </p:blipFill>
        <p:spPr>
          <a:xfrm>
            <a:off x="4876800" y="5105400"/>
            <a:ext cx="3124199" cy="720969"/>
          </a:xfrm>
          <a:prstGeom prst="rect">
            <a:avLst/>
          </a:prstGeom>
        </p:spPr>
      </p:pic>
      <p:pic>
        <p:nvPicPr>
          <p:cNvPr id="26" name="Picture 25" descr="AustinEnergyLogo.jpg"/>
          <p:cNvPicPr>
            <a:picLocks noChangeAspect="1"/>
          </p:cNvPicPr>
          <p:nvPr/>
        </p:nvPicPr>
        <p:blipFill>
          <a:blip r:embed="rId4" cstate="print"/>
          <a:stretch>
            <a:fillRect/>
          </a:stretch>
        </p:blipFill>
        <p:spPr>
          <a:xfrm>
            <a:off x="5334000" y="4114800"/>
            <a:ext cx="1246833" cy="990600"/>
          </a:xfrm>
          <a:prstGeom prst="rect">
            <a:avLst/>
          </a:prstGeom>
        </p:spPr>
      </p:pic>
      <p:pic>
        <p:nvPicPr>
          <p:cNvPr id="21" name="Picture 20" descr="nire_logo[1].jpg"/>
          <p:cNvPicPr>
            <a:picLocks noChangeAspect="1"/>
          </p:cNvPicPr>
          <p:nvPr/>
        </p:nvPicPr>
        <p:blipFill>
          <a:blip r:embed="rId5" cstate="print"/>
          <a:stretch>
            <a:fillRect/>
          </a:stretch>
        </p:blipFill>
        <p:spPr>
          <a:xfrm>
            <a:off x="3657600" y="3962400"/>
            <a:ext cx="1600201" cy="1148379"/>
          </a:xfrm>
          <a:prstGeom prst="rect">
            <a:avLst/>
          </a:prstGeom>
        </p:spPr>
      </p:pic>
      <p:sp>
        <p:nvSpPr>
          <p:cNvPr id="2" name="Title 1"/>
          <p:cNvSpPr>
            <a:spLocks noGrp="1"/>
          </p:cNvSpPr>
          <p:nvPr>
            <p:ph type="title"/>
          </p:nvPr>
        </p:nvSpPr>
        <p:spPr>
          <a:xfrm>
            <a:off x="0" y="1066800"/>
            <a:ext cx="9144000" cy="533400"/>
          </a:xfrm>
        </p:spPr>
        <p:txBody>
          <a:bodyPr>
            <a:normAutofit fontScale="90000"/>
          </a:bodyPr>
          <a:lstStyle/>
          <a:p>
            <a:pPr algn="l"/>
            <a:r>
              <a:rPr lang="en-US" sz="1800" b="1" dirty="0" smtClean="0">
                <a:solidFill>
                  <a:srgbClr val="00B050"/>
                </a:solidFill>
              </a:rPr>
              <a:t>Discovery Across Texas: Technology Solutions for Wind Integration in ERCOT ($27M Project) 2010-2014</a:t>
            </a:r>
            <a:endParaRPr lang="en-US" sz="1800" b="1" dirty="0">
              <a:solidFill>
                <a:srgbClr val="00B050"/>
              </a:solidFill>
            </a:endParaRPr>
          </a:p>
        </p:txBody>
      </p:sp>
      <p:pic>
        <p:nvPicPr>
          <p:cNvPr id="6" name="Picture 5" descr="cnp_logo.GIF"/>
          <p:cNvPicPr>
            <a:picLocks noChangeAspect="1"/>
          </p:cNvPicPr>
          <p:nvPr/>
        </p:nvPicPr>
        <p:blipFill>
          <a:blip r:embed="rId6" cstate="print"/>
          <a:stretch>
            <a:fillRect/>
          </a:stretch>
        </p:blipFill>
        <p:spPr>
          <a:xfrm>
            <a:off x="228600" y="2133600"/>
            <a:ext cx="1820092" cy="838200"/>
          </a:xfrm>
          <a:prstGeom prst="rect">
            <a:avLst/>
          </a:prstGeom>
        </p:spPr>
      </p:pic>
      <p:pic>
        <p:nvPicPr>
          <p:cNvPr id="8" name="Picture 7" descr="CCET Logo 2010.jpg"/>
          <p:cNvPicPr>
            <a:picLocks noChangeAspect="1"/>
          </p:cNvPicPr>
          <p:nvPr/>
        </p:nvPicPr>
        <p:blipFill>
          <a:blip r:embed="rId7" cstate="print"/>
          <a:stretch>
            <a:fillRect/>
          </a:stretch>
        </p:blipFill>
        <p:spPr>
          <a:xfrm>
            <a:off x="2209800" y="2133600"/>
            <a:ext cx="1126363" cy="762000"/>
          </a:xfrm>
          <a:prstGeom prst="rect">
            <a:avLst/>
          </a:prstGeom>
        </p:spPr>
      </p:pic>
      <p:pic>
        <p:nvPicPr>
          <p:cNvPr id="9" name="Picture 8" descr="TXUE Logo.jpg"/>
          <p:cNvPicPr>
            <a:picLocks noChangeAspect="1"/>
          </p:cNvPicPr>
          <p:nvPr/>
        </p:nvPicPr>
        <p:blipFill>
          <a:blip r:embed="rId8" cstate="print"/>
          <a:stretch>
            <a:fillRect/>
          </a:stretch>
        </p:blipFill>
        <p:spPr>
          <a:xfrm>
            <a:off x="457200" y="3124200"/>
            <a:ext cx="1384639" cy="733044"/>
          </a:xfrm>
          <a:prstGeom prst="rect">
            <a:avLst/>
          </a:prstGeom>
        </p:spPr>
      </p:pic>
      <p:pic>
        <p:nvPicPr>
          <p:cNvPr id="10" name="Picture 9" descr="Frontier.png"/>
          <p:cNvPicPr>
            <a:picLocks noChangeAspect="1"/>
          </p:cNvPicPr>
          <p:nvPr/>
        </p:nvPicPr>
        <p:blipFill>
          <a:blip r:embed="rId9" cstate="print"/>
          <a:stretch>
            <a:fillRect/>
          </a:stretch>
        </p:blipFill>
        <p:spPr>
          <a:xfrm>
            <a:off x="4114800" y="1905000"/>
            <a:ext cx="1981200" cy="461433"/>
          </a:xfrm>
          <a:prstGeom prst="rect">
            <a:avLst/>
          </a:prstGeom>
        </p:spPr>
      </p:pic>
      <p:pic>
        <p:nvPicPr>
          <p:cNvPr id="11" name="Picture 10" descr="comverge_logo_2.jpg"/>
          <p:cNvPicPr>
            <a:picLocks noChangeAspect="1"/>
          </p:cNvPicPr>
          <p:nvPr/>
        </p:nvPicPr>
        <p:blipFill>
          <a:blip r:embed="rId10" cstate="print"/>
          <a:stretch>
            <a:fillRect/>
          </a:stretch>
        </p:blipFill>
        <p:spPr>
          <a:xfrm>
            <a:off x="2057400" y="2971800"/>
            <a:ext cx="1828800" cy="609600"/>
          </a:xfrm>
          <a:prstGeom prst="rect">
            <a:avLst/>
          </a:prstGeom>
        </p:spPr>
      </p:pic>
      <p:pic>
        <p:nvPicPr>
          <p:cNvPr id="12" name="Picture 11" descr="electric_power_group_logo.jpg"/>
          <p:cNvPicPr>
            <a:picLocks noChangeAspect="1"/>
          </p:cNvPicPr>
          <p:nvPr/>
        </p:nvPicPr>
        <p:blipFill>
          <a:blip r:embed="rId11" cstate="print"/>
          <a:stretch>
            <a:fillRect/>
          </a:stretch>
        </p:blipFill>
        <p:spPr>
          <a:xfrm>
            <a:off x="3657600" y="2362200"/>
            <a:ext cx="3080657" cy="457200"/>
          </a:xfrm>
          <a:prstGeom prst="rect">
            <a:avLst/>
          </a:prstGeom>
        </p:spPr>
      </p:pic>
      <p:pic>
        <p:nvPicPr>
          <p:cNvPr id="14" name="Picture 13" descr="ercot.gif"/>
          <p:cNvPicPr>
            <a:picLocks noChangeAspect="1"/>
          </p:cNvPicPr>
          <p:nvPr/>
        </p:nvPicPr>
        <p:blipFill>
          <a:blip r:embed="rId12" cstate="print"/>
          <a:stretch>
            <a:fillRect/>
          </a:stretch>
        </p:blipFill>
        <p:spPr>
          <a:xfrm>
            <a:off x="228600" y="4114800"/>
            <a:ext cx="1796143" cy="838200"/>
          </a:xfrm>
          <a:prstGeom prst="rect">
            <a:avLst/>
          </a:prstGeom>
        </p:spPr>
      </p:pic>
      <p:pic>
        <p:nvPicPr>
          <p:cNvPr id="16" name="Picture 15" descr="aep_texas.jpg"/>
          <p:cNvPicPr>
            <a:picLocks noChangeAspect="1"/>
          </p:cNvPicPr>
          <p:nvPr/>
        </p:nvPicPr>
        <p:blipFill>
          <a:blip r:embed="rId13" cstate="print"/>
          <a:stretch>
            <a:fillRect/>
          </a:stretch>
        </p:blipFill>
        <p:spPr>
          <a:xfrm>
            <a:off x="2057400" y="3581400"/>
            <a:ext cx="1946729" cy="548742"/>
          </a:xfrm>
          <a:prstGeom prst="rect">
            <a:avLst/>
          </a:prstGeom>
        </p:spPr>
      </p:pic>
      <p:pic>
        <p:nvPicPr>
          <p:cNvPr id="18" name="Picture 17" descr="Sharyland Utilities_Logo.jpg"/>
          <p:cNvPicPr>
            <a:picLocks noChangeAspect="1"/>
          </p:cNvPicPr>
          <p:nvPr/>
        </p:nvPicPr>
        <p:blipFill>
          <a:blip r:embed="rId14" cstate="print"/>
          <a:stretch>
            <a:fillRect/>
          </a:stretch>
        </p:blipFill>
        <p:spPr>
          <a:xfrm>
            <a:off x="4038600" y="2743200"/>
            <a:ext cx="1219200" cy="1054018"/>
          </a:xfrm>
          <a:prstGeom prst="rect">
            <a:avLst/>
          </a:prstGeom>
        </p:spPr>
      </p:pic>
      <p:pic>
        <p:nvPicPr>
          <p:cNvPr id="19" name="Picture 18" descr="swri_logo.jpg"/>
          <p:cNvPicPr>
            <a:picLocks noChangeAspect="1"/>
          </p:cNvPicPr>
          <p:nvPr/>
        </p:nvPicPr>
        <p:blipFill>
          <a:blip r:embed="rId15" cstate="print"/>
          <a:stretch>
            <a:fillRect/>
          </a:stretch>
        </p:blipFill>
        <p:spPr>
          <a:xfrm>
            <a:off x="5562600" y="2971800"/>
            <a:ext cx="1459185" cy="1066800"/>
          </a:xfrm>
          <a:prstGeom prst="rect">
            <a:avLst/>
          </a:prstGeom>
        </p:spPr>
      </p:pic>
      <p:pic>
        <p:nvPicPr>
          <p:cNvPr id="24" name="Picture 23" descr="logo_txtech.jpg"/>
          <p:cNvPicPr>
            <a:picLocks noChangeAspect="1"/>
          </p:cNvPicPr>
          <p:nvPr/>
        </p:nvPicPr>
        <p:blipFill>
          <a:blip r:embed="rId16" cstate="print"/>
          <a:stretch>
            <a:fillRect/>
          </a:stretch>
        </p:blipFill>
        <p:spPr>
          <a:xfrm>
            <a:off x="7391400" y="2209800"/>
            <a:ext cx="781538" cy="914400"/>
          </a:xfrm>
          <a:prstGeom prst="rect">
            <a:avLst/>
          </a:prstGeom>
        </p:spPr>
      </p:pic>
      <p:sp>
        <p:nvSpPr>
          <p:cNvPr id="25" name="TextBox 24"/>
          <p:cNvSpPr txBox="1"/>
          <p:nvPr/>
        </p:nvSpPr>
        <p:spPr>
          <a:xfrm>
            <a:off x="7543800" y="3200400"/>
            <a:ext cx="609600" cy="369332"/>
          </a:xfrm>
          <a:prstGeom prst="rect">
            <a:avLst/>
          </a:prstGeom>
          <a:noFill/>
        </p:spPr>
        <p:txBody>
          <a:bodyPr wrap="square" rtlCol="0">
            <a:spAutoFit/>
          </a:bodyPr>
          <a:lstStyle/>
          <a:p>
            <a:r>
              <a:rPr lang="en-US" dirty="0" smtClean="0"/>
              <a:t>P</a:t>
            </a:r>
            <a:r>
              <a:rPr lang="en-US" baseline="24000" dirty="0" smtClean="0"/>
              <a:t>3</a:t>
            </a:r>
            <a:r>
              <a:rPr lang="en-US" dirty="0" smtClean="0"/>
              <a:t>E</a:t>
            </a:r>
            <a:endParaRPr lang="en-US" dirty="0"/>
          </a:p>
        </p:txBody>
      </p:sp>
      <p:pic>
        <p:nvPicPr>
          <p:cNvPr id="27" name="Picture 26" descr="psp_new_logo.jpg"/>
          <p:cNvPicPr>
            <a:picLocks noChangeAspect="1"/>
          </p:cNvPicPr>
          <p:nvPr/>
        </p:nvPicPr>
        <p:blipFill>
          <a:blip r:embed="rId17" cstate="print"/>
          <a:stretch>
            <a:fillRect/>
          </a:stretch>
        </p:blipFill>
        <p:spPr>
          <a:xfrm>
            <a:off x="2057400" y="4343400"/>
            <a:ext cx="1339455" cy="685801"/>
          </a:xfrm>
          <a:prstGeom prst="rect">
            <a:avLst/>
          </a:prstGeom>
        </p:spPr>
      </p:pic>
      <p:pic>
        <p:nvPicPr>
          <p:cNvPr id="28" name="Picture 27" descr="Orgin dst logo6.jpg"/>
          <p:cNvPicPr>
            <a:picLocks noChangeAspect="1"/>
          </p:cNvPicPr>
          <p:nvPr/>
        </p:nvPicPr>
        <p:blipFill>
          <a:blip r:embed="rId18" cstate="print"/>
          <a:stretch>
            <a:fillRect/>
          </a:stretch>
        </p:blipFill>
        <p:spPr>
          <a:xfrm>
            <a:off x="7696200" y="152400"/>
            <a:ext cx="1000125" cy="876682"/>
          </a:xfrm>
          <a:prstGeom prst="rect">
            <a:avLst/>
          </a:prstGeom>
        </p:spPr>
      </p:pic>
      <p:pic>
        <p:nvPicPr>
          <p:cNvPr id="30" name="Picture 29" descr="doe.jpg"/>
          <p:cNvPicPr>
            <a:picLocks noChangeAspect="1"/>
          </p:cNvPicPr>
          <p:nvPr/>
        </p:nvPicPr>
        <p:blipFill>
          <a:blip r:embed="rId19" cstate="print"/>
          <a:stretch>
            <a:fillRect/>
          </a:stretch>
        </p:blipFill>
        <p:spPr>
          <a:xfrm>
            <a:off x="228600" y="4876800"/>
            <a:ext cx="1981200" cy="495300"/>
          </a:xfrm>
          <a:prstGeom prst="rect">
            <a:avLst/>
          </a:prstGeom>
        </p:spPr>
      </p:pic>
      <p:pic>
        <p:nvPicPr>
          <p:cNvPr id="32" name="Picture 31" descr="oncor_logo.gif"/>
          <p:cNvPicPr>
            <a:picLocks noChangeAspect="1"/>
          </p:cNvPicPr>
          <p:nvPr/>
        </p:nvPicPr>
        <p:blipFill>
          <a:blip r:embed="rId20" cstate="print"/>
          <a:stretch>
            <a:fillRect/>
          </a:stretch>
        </p:blipFill>
        <p:spPr>
          <a:xfrm>
            <a:off x="3352800" y="5029200"/>
            <a:ext cx="1184031" cy="762000"/>
          </a:xfrm>
          <a:prstGeom prst="rect">
            <a:avLst/>
          </a:prstGeom>
        </p:spPr>
      </p:pic>
      <p:pic>
        <p:nvPicPr>
          <p:cNvPr id="29" name="Picture 3" descr="Description: Description: Description: Description: Description: Description: Description: Description: Description: Description: Description: Description: Description: Description: cid:image001.jpg@01CC88D6.ABBCFC90"/>
          <p:cNvPicPr>
            <a:picLocks noChangeAspect="1" noChangeArrowheads="1"/>
          </p:cNvPicPr>
          <p:nvPr/>
        </p:nvPicPr>
        <p:blipFill>
          <a:blip r:embed="rId21" cstate="print"/>
          <a:srcRect/>
          <a:stretch>
            <a:fillRect/>
          </a:stretch>
        </p:blipFill>
        <p:spPr bwMode="auto">
          <a:xfrm>
            <a:off x="6858000" y="4419600"/>
            <a:ext cx="1069632" cy="799523"/>
          </a:xfrm>
          <a:prstGeom prst="rect">
            <a:avLst/>
          </a:prstGeom>
          <a:noFill/>
          <a:ln w="9525">
            <a:noFill/>
            <a:miter lim="800000"/>
            <a:headEnd/>
            <a:tailEnd/>
          </a:ln>
        </p:spPr>
      </p:pic>
      <p:sp>
        <p:nvSpPr>
          <p:cNvPr id="31" name="TextBox 30"/>
          <p:cNvSpPr txBox="1"/>
          <p:nvPr/>
        </p:nvSpPr>
        <p:spPr>
          <a:xfrm>
            <a:off x="304800" y="1600200"/>
            <a:ext cx="2971800" cy="369332"/>
          </a:xfrm>
          <a:prstGeom prst="rect">
            <a:avLst/>
          </a:prstGeom>
          <a:noFill/>
        </p:spPr>
        <p:txBody>
          <a:bodyPr wrap="square" rtlCol="0">
            <a:spAutoFit/>
          </a:bodyPr>
          <a:lstStyle/>
          <a:p>
            <a:r>
              <a:rPr lang="en-US" b="1" u="sng" dirty="0" smtClean="0"/>
              <a:t>Project Participants:</a:t>
            </a:r>
            <a:endParaRPr lang="en-US" b="1" u="sng" dirty="0"/>
          </a:p>
        </p:txBody>
      </p:sp>
      <p:sp>
        <p:nvSpPr>
          <p:cNvPr id="34" name="TextBox 33"/>
          <p:cNvSpPr txBox="1"/>
          <p:nvPr/>
        </p:nvSpPr>
        <p:spPr>
          <a:xfrm>
            <a:off x="609600" y="1600200"/>
            <a:ext cx="6934200" cy="369332"/>
          </a:xfrm>
          <a:prstGeom prst="rect">
            <a:avLst/>
          </a:prstGeom>
          <a:noFill/>
        </p:spPr>
        <p:txBody>
          <a:bodyPr wrap="square" rtlCol="0">
            <a:spAutoFit/>
          </a:bodyPr>
          <a:lstStyle/>
          <a:p>
            <a:endParaRPr lang="en-US" dirty="0"/>
          </a:p>
        </p:txBody>
      </p:sp>
      <p:sp>
        <p:nvSpPr>
          <p:cNvPr id="33" name="Rectangle 32"/>
          <p:cNvSpPr/>
          <p:nvPr/>
        </p:nvSpPr>
        <p:spPr>
          <a:xfrm>
            <a:off x="228600" y="5334000"/>
            <a:ext cx="3200400" cy="923330"/>
          </a:xfrm>
          <a:prstGeom prst="rect">
            <a:avLst/>
          </a:prstGeom>
        </p:spPr>
        <p:txBody>
          <a:bodyPr wrap="square">
            <a:spAutoFit/>
          </a:bodyPr>
          <a:lstStyle/>
          <a:p>
            <a:r>
              <a:rPr lang="en-US" dirty="0" smtClean="0"/>
              <a:t>DOE administers the ARRA funded projects and helps guide  the cooperative agreement</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noGrp="1"/>
          </p:cNvSpPr>
          <p:nvPr>
            <p:ph idx="1"/>
          </p:nvPr>
        </p:nvSpPr>
        <p:spPr/>
        <p:txBody>
          <a:bodyPr>
            <a:normAutofit fontScale="77500" lnSpcReduction="20000"/>
          </a:bodyPr>
          <a:lstStyle/>
          <a:p>
            <a:pPr marL="457200" indent="-457200">
              <a:buFont typeface="Wingdings" pitchFamily="2" charset="2"/>
              <a:buChar char="Ø"/>
              <a:defRPr/>
            </a:pPr>
            <a:r>
              <a:rPr lang="en-US" sz="2600" dirty="0" smtClean="0"/>
              <a:t>CCET defined a demonstration project to help address the </a:t>
            </a:r>
            <a:r>
              <a:rPr lang="en-US" sz="2600" b="1" dirty="0" smtClean="0"/>
              <a:t>challenges of wind integration </a:t>
            </a:r>
            <a:r>
              <a:rPr lang="en-US" sz="2600" dirty="0" smtClean="0"/>
              <a:t>into the ERCOT grid with 18 GW of wind resources.</a:t>
            </a:r>
          </a:p>
          <a:p>
            <a:pPr marL="457200" indent="-457200">
              <a:buFont typeface="Wingdings" pitchFamily="2" charset="2"/>
              <a:buChar char="Ø"/>
              <a:defRPr/>
            </a:pPr>
            <a:r>
              <a:rPr lang="en-US" sz="2600" dirty="0" smtClean="0"/>
              <a:t>Key technology deployments to leverage: </a:t>
            </a:r>
          </a:p>
          <a:p>
            <a:pPr lvl="2" indent="-457200" eaLnBrk="1" fontAlgn="auto" hangingPunct="1">
              <a:spcAft>
                <a:spcPts val="0"/>
              </a:spcAft>
              <a:buFont typeface="+mj-lt"/>
              <a:buAutoNum type="alphaLcParenR"/>
              <a:defRPr/>
            </a:pPr>
            <a:r>
              <a:rPr lang="en-US" sz="2500" dirty="0" smtClean="0"/>
              <a:t>A </a:t>
            </a:r>
            <a:r>
              <a:rPr lang="en-US" sz="2500" b="1" dirty="0" smtClean="0"/>
              <a:t>starter synchrophasor network </a:t>
            </a:r>
          </a:p>
          <a:p>
            <a:pPr lvl="2" indent="-457200" eaLnBrk="1" fontAlgn="auto" hangingPunct="1">
              <a:spcAft>
                <a:spcPts val="0"/>
              </a:spcAft>
              <a:buFont typeface="+mj-lt"/>
              <a:buAutoNum type="alphaLcParenR"/>
              <a:defRPr/>
            </a:pPr>
            <a:r>
              <a:rPr lang="en-US" sz="2500" dirty="0" smtClean="0"/>
              <a:t>Expected </a:t>
            </a:r>
            <a:r>
              <a:rPr lang="en-US" sz="2500" b="1" dirty="0" smtClean="0"/>
              <a:t>AMS rollout </a:t>
            </a:r>
            <a:r>
              <a:rPr lang="en-US" sz="2500" dirty="0" smtClean="0"/>
              <a:t>of 6.5 million units </a:t>
            </a:r>
          </a:p>
          <a:p>
            <a:pPr lvl="2" indent="-457200" eaLnBrk="1" fontAlgn="auto" hangingPunct="1">
              <a:spcAft>
                <a:spcPts val="0"/>
              </a:spcAft>
              <a:buFont typeface="+mj-lt"/>
              <a:buAutoNum type="alphaLcParenR"/>
              <a:defRPr/>
            </a:pPr>
            <a:r>
              <a:rPr lang="en-US" sz="2500" dirty="0" smtClean="0"/>
              <a:t>A smart grid </a:t>
            </a:r>
            <a:r>
              <a:rPr lang="en-US" sz="2500" b="1" dirty="0" smtClean="0"/>
              <a:t>future community</a:t>
            </a:r>
            <a:r>
              <a:rPr lang="en-US" sz="2500" dirty="0" smtClean="0"/>
              <a:t> with residential solar, smart appliances, home energy monitoring, and electric vehicles</a:t>
            </a:r>
          </a:p>
          <a:p>
            <a:pPr lvl="2" indent="-457200" eaLnBrk="1" fontAlgn="auto" hangingPunct="1">
              <a:spcAft>
                <a:spcPts val="0"/>
              </a:spcAft>
              <a:buFont typeface="+mj-lt"/>
              <a:buAutoNum type="alphaLcParenR"/>
              <a:defRPr/>
            </a:pPr>
            <a:r>
              <a:rPr lang="en-US" sz="2500" dirty="0" smtClean="0"/>
              <a:t>Smart Meter Texas Portal (</a:t>
            </a:r>
            <a:r>
              <a:rPr lang="en-US" sz="2500" b="1" dirty="0" smtClean="0"/>
              <a:t>SMT</a:t>
            </a:r>
            <a:r>
              <a:rPr lang="en-US" sz="2500" dirty="0" smtClean="0"/>
              <a:t>) </a:t>
            </a:r>
          </a:p>
          <a:p>
            <a:pPr lvl="2" indent="-457200" eaLnBrk="1" fontAlgn="auto" hangingPunct="1">
              <a:spcAft>
                <a:spcPts val="0"/>
              </a:spcAft>
              <a:buFont typeface="+mj-lt"/>
              <a:buAutoNum type="alphaLcParenR"/>
              <a:defRPr/>
            </a:pPr>
            <a:r>
              <a:rPr lang="en-US" sz="2500" dirty="0" smtClean="0"/>
              <a:t>Wind Farm at Reese Technology Center</a:t>
            </a:r>
          </a:p>
          <a:p>
            <a:pPr marL="457200" indent="-457200" eaLnBrk="1" fontAlgn="auto" hangingPunct="1">
              <a:spcAft>
                <a:spcPts val="0"/>
              </a:spcAft>
              <a:buFont typeface="Wingdings" pitchFamily="2" charset="2"/>
              <a:buChar char="Ø"/>
              <a:defRPr/>
            </a:pPr>
            <a:r>
              <a:rPr lang="en-US" sz="2600" b="1" i="1" dirty="0" smtClean="0">
                <a:solidFill>
                  <a:srgbClr val="FF0000"/>
                </a:solidFill>
              </a:rPr>
              <a:t>Technology Solutions for Wind Integration in ERCOT</a:t>
            </a:r>
          </a:p>
          <a:p>
            <a:pPr marL="1146175" lvl="4" indent="-463550" eaLnBrk="1" fontAlgn="auto" hangingPunct="1">
              <a:spcAft>
                <a:spcPts val="0"/>
              </a:spcAft>
              <a:buFont typeface="Arial" pitchFamily="34" charset="0"/>
              <a:buAutoNum type="alphaLcParenR"/>
              <a:defRPr/>
            </a:pPr>
            <a:r>
              <a:rPr lang="en-US" sz="2500" dirty="0" smtClean="0">
                <a:cs typeface="Arial" pitchFamily="34" charset="0"/>
              </a:rPr>
              <a:t>Award Number: DE-OE-0000194</a:t>
            </a:r>
          </a:p>
          <a:p>
            <a:pPr marL="1146175" lvl="4" indent="-463550" eaLnBrk="1" fontAlgn="auto" hangingPunct="1">
              <a:spcAft>
                <a:spcPts val="0"/>
              </a:spcAft>
              <a:buFont typeface="Arial" pitchFamily="34" charset="0"/>
              <a:buAutoNum type="alphaLcParenR"/>
              <a:defRPr/>
            </a:pPr>
            <a:r>
              <a:rPr lang="en-US" sz="2500" dirty="0" smtClean="0">
                <a:cs typeface="Arial" pitchFamily="34" charset="0"/>
              </a:rPr>
              <a:t>Value: $27 million total; $13.5 million DOE</a:t>
            </a:r>
          </a:p>
          <a:p>
            <a:pPr marL="1146175" lvl="4" indent="-463550" eaLnBrk="1" fontAlgn="auto" hangingPunct="1">
              <a:spcAft>
                <a:spcPts val="0"/>
              </a:spcAft>
              <a:buFont typeface="Arial" pitchFamily="34" charset="0"/>
              <a:buAutoNum type="alphaLcParenR"/>
              <a:defRPr/>
            </a:pPr>
            <a:r>
              <a:rPr lang="en-US" sz="2500" dirty="0" smtClean="0">
                <a:cs typeface="Arial" pitchFamily="34" charset="0"/>
              </a:rPr>
              <a:t>Original Award Date: 4 January 2010</a:t>
            </a:r>
          </a:p>
          <a:p>
            <a:pPr marL="1146175" lvl="4" indent="-463550" eaLnBrk="1" fontAlgn="auto" hangingPunct="1">
              <a:spcAft>
                <a:spcPts val="0"/>
              </a:spcAft>
              <a:buFont typeface="Arial" pitchFamily="34" charset="0"/>
              <a:buAutoNum type="alphaLcParenR"/>
              <a:defRPr/>
            </a:pPr>
            <a:r>
              <a:rPr lang="en-US" sz="2500" dirty="0" smtClean="0">
                <a:cs typeface="Arial" pitchFamily="34" charset="0"/>
              </a:rPr>
              <a:t>Term: Five-years</a:t>
            </a:r>
          </a:p>
          <a:p>
            <a:pPr eaLnBrk="1" fontAlgn="auto" hangingPunct="1">
              <a:spcAft>
                <a:spcPts val="0"/>
              </a:spcAft>
              <a:buFont typeface="Arial" pitchFamily="34" charset="0"/>
              <a:buChar char="•"/>
              <a:defRPr/>
            </a:pPr>
            <a:endParaRPr lang="en-US" dirty="0"/>
          </a:p>
        </p:txBody>
      </p:sp>
      <p:sp>
        <p:nvSpPr>
          <p:cNvPr id="8" name="Title 7"/>
          <p:cNvSpPr>
            <a:spLocks noGrp="1"/>
          </p:cNvSpPr>
          <p:nvPr>
            <p:ph type="title"/>
          </p:nvPr>
        </p:nvSpPr>
        <p:spPr>
          <a:xfrm>
            <a:off x="304800" y="762000"/>
            <a:ext cx="7848600" cy="1189038"/>
          </a:xfrm>
        </p:spPr>
        <p:txBody>
          <a:bodyPr>
            <a:normAutofit fontScale="90000"/>
          </a:bodyPr>
          <a:lstStyle/>
          <a:p>
            <a:pPr algn="l">
              <a:defRPr/>
            </a:pPr>
            <a:r>
              <a:rPr lang="en-US" b="1" dirty="0" smtClean="0">
                <a:solidFill>
                  <a:schemeClr val="tx2">
                    <a:lumMod val="75000"/>
                  </a:schemeClr>
                </a:solidFill>
              </a:rPr>
              <a:t/>
            </a:r>
            <a:br>
              <a:rPr lang="en-US" b="1" dirty="0" smtClean="0">
                <a:solidFill>
                  <a:schemeClr val="tx2">
                    <a:lumMod val="75000"/>
                  </a:schemeClr>
                </a:solidFill>
              </a:rPr>
            </a:br>
            <a:r>
              <a:rPr lang="en-US" sz="2800" b="1" dirty="0" smtClean="0">
                <a:solidFill>
                  <a:schemeClr val="tx2">
                    <a:lumMod val="75000"/>
                  </a:schemeClr>
                </a:solidFill>
              </a:rPr>
              <a:t>CCET Demonstration Project:  </a:t>
            </a:r>
            <a:r>
              <a:rPr lang="en-US" sz="2800" b="1" i="1" dirty="0" smtClean="0">
                <a:solidFill>
                  <a:schemeClr val="tx2">
                    <a:lumMod val="75000"/>
                  </a:schemeClr>
                </a:solidFill>
              </a:rPr>
              <a:t>Discovery Across Texas</a:t>
            </a:r>
            <a:r>
              <a:rPr lang="en-US" dirty="0" smtClean="0">
                <a:solidFill>
                  <a:schemeClr val="tx2">
                    <a:lumMod val="75000"/>
                  </a:schemeClr>
                </a:solidFill>
              </a:rPr>
              <a:t/>
            </a:r>
            <a:br>
              <a:rPr lang="en-US" dirty="0" smtClean="0">
                <a:solidFill>
                  <a:schemeClr val="tx2">
                    <a:lumMod val="75000"/>
                  </a:schemeClr>
                </a:solidFill>
              </a:rPr>
            </a:br>
            <a:endParaRPr lang="en-US" dirty="0"/>
          </a:p>
        </p:txBody>
      </p:sp>
      <p:pic>
        <p:nvPicPr>
          <p:cNvPr id="4" name="Picture 3" descr="Orgin dst logo6.jpg"/>
          <p:cNvPicPr>
            <a:picLocks noChangeAspect="1"/>
          </p:cNvPicPr>
          <p:nvPr/>
        </p:nvPicPr>
        <p:blipFill>
          <a:blip r:embed="rId2"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838200"/>
            <a:ext cx="8458200" cy="1066800"/>
          </a:xfrm>
          <a:prstGeom prst="rect">
            <a:avLst/>
          </a:prstGeom>
        </p:spPr>
        <p:txBody>
          <a:bodyPr anchor="ctr">
            <a:normAutofit/>
          </a:bodyPr>
          <a:lstStyle/>
          <a:p>
            <a:pPr fontAlgn="auto">
              <a:spcAft>
                <a:spcPts val="0"/>
              </a:spcAft>
              <a:defRPr/>
            </a:pPr>
            <a:r>
              <a:rPr lang="en-US" sz="2800" b="1" dirty="0" smtClean="0">
                <a:solidFill>
                  <a:schemeClr val="tx2">
                    <a:lumMod val="75000"/>
                  </a:schemeClr>
                </a:solidFill>
                <a:latin typeface="+mj-lt"/>
                <a:ea typeface="+mj-ea"/>
                <a:cs typeface="+mj-cs"/>
              </a:rPr>
              <a:t>Context: Continuing </a:t>
            </a:r>
            <a:r>
              <a:rPr lang="en-US" sz="2800" b="1" dirty="0">
                <a:solidFill>
                  <a:schemeClr val="tx2">
                    <a:lumMod val="75000"/>
                  </a:schemeClr>
                </a:solidFill>
                <a:latin typeface="+mj-lt"/>
                <a:ea typeface="+mj-ea"/>
                <a:cs typeface="+mj-cs"/>
              </a:rPr>
              <a:t>Investment in Wind Generation</a:t>
            </a:r>
            <a:endParaRPr lang="en-US" sz="2800" dirty="0">
              <a:solidFill>
                <a:schemeClr val="tx2">
                  <a:lumMod val="75000"/>
                </a:schemeClr>
              </a:solidFill>
              <a:latin typeface="+mj-lt"/>
              <a:ea typeface="+mj-ea"/>
              <a:cs typeface="+mj-cs"/>
            </a:endParaRPr>
          </a:p>
        </p:txBody>
      </p:sp>
      <p:sp>
        <p:nvSpPr>
          <p:cNvPr id="7172" name="TextBox 6"/>
          <p:cNvSpPr txBox="1">
            <a:spLocks noChangeArrowheads="1"/>
          </p:cNvSpPr>
          <p:nvPr/>
        </p:nvSpPr>
        <p:spPr bwMode="auto">
          <a:xfrm>
            <a:off x="3276600" y="1524000"/>
            <a:ext cx="2895600" cy="369888"/>
          </a:xfrm>
          <a:prstGeom prst="rect">
            <a:avLst/>
          </a:prstGeom>
          <a:noFill/>
          <a:ln w="9525">
            <a:noFill/>
            <a:miter lim="800000"/>
            <a:headEnd/>
            <a:tailEnd/>
          </a:ln>
        </p:spPr>
        <p:txBody>
          <a:bodyPr>
            <a:spAutoFit/>
          </a:bodyPr>
          <a:lstStyle/>
          <a:p>
            <a:pPr algn="ctr"/>
            <a:r>
              <a:rPr lang="en-US" b="1">
                <a:solidFill>
                  <a:schemeClr val="tx2"/>
                </a:solidFill>
              </a:rPr>
              <a:t>ERCOT Wind Capacity</a:t>
            </a:r>
          </a:p>
        </p:txBody>
      </p:sp>
      <p:pic>
        <p:nvPicPr>
          <p:cNvPr id="5" name="Picture 4" descr="Orgin dst logo6.jpg"/>
          <p:cNvPicPr>
            <a:picLocks noChangeAspect="1"/>
          </p:cNvPicPr>
          <p:nvPr/>
        </p:nvPicPr>
        <p:blipFill>
          <a:blip r:embed="rId3" cstate="print"/>
          <a:stretch>
            <a:fillRect/>
          </a:stretch>
        </p:blipFill>
        <p:spPr>
          <a:xfrm>
            <a:off x="7696200" y="152400"/>
            <a:ext cx="1000125" cy="876682"/>
          </a:xfrm>
          <a:prstGeom prst="rect">
            <a:avLst/>
          </a:prstGeom>
        </p:spPr>
      </p:pic>
      <p:pic>
        <p:nvPicPr>
          <p:cNvPr id="7" name="Picture 6" descr="ERCOT Wind Installations 2014"/>
          <p:cNvPicPr/>
          <p:nvPr/>
        </p:nvPicPr>
        <p:blipFill>
          <a:blip r:embed="rId4" cstate="print"/>
          <a:srcRect/>
          <a:stretch>
            <a:fillRect/>
          </a:stretch>
        </p:blipFill>
        <p:spPr bwMode="auto">
          <a:xfrm>
            <a:off x="1447800" y="1752600"/>
            <a:ext cx="5939085"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Content Placeholder 3" descr="cid:image003.png@01CE4B3C.03A132E0"/>
          <p:cNvPicPr>
            <a:picLocks noGrp="1"/>
          </p:cNvPicPr>
          <p:nvPr>
            <p:ph idx="1"/>
          </p:nvPr>
        </p:nvPicPr>
        <p:blipFill>
          <a:blip r:embed="rId2" r:link="rId3" cstate="print"/>
          <a:srcRect/>
          <a:stretch>
            <a:fillRect/>
          </a:stretch>
        </p:blipFill>
        <p:spPr>
          <a:xfrm>
            <a:off x="1752600" y="1676400"/>
            <a:ext cx="5911850" cy="4525963"/>
          </a:xfrm>
        </p:spPr>
      </p:pic>
      <p:sp>
        <p:nvSpPr>
          <p:cNvPr id="6" name="Title 1"/>
          <p:cNvSpPr txBox="1">
            <a:spLocks noGrp="1"/>
          </p:cNvSpPr>
          <p:nvPr>
            <p:ph type="title"/>
          </p:nvPr>
        </p:nvSpPr>
        <p:spPr>
          <a:xfrm>
            <a:off x="457200" y="685800"/>
            <a:ext cx="8229600" cy="1143000"/>
          </a:xfrm>
        </p:spPr>
        <p:txBody>
          <a:bodyPr rtlCol="0">
            <a:normAutofit/>
          </a:bodyPr>
          <a:lstStyle/>
          <a:p>
            <a:pPr algn="l">
              <a:defRPr/>
            </a:pPr>
            <a:r>
              <a:rPr lang="en-US" sz="2800" b="1" dirty="0" smtClean="0">
                <a:solidFill>
                  <a:schemeClr val="tx2">
                    <a:lumMod val="75000"/>
                  </a:schemeClr>
                </a:solidFill>
              </a:rPr>
              <a:t>Context:  Continuing Investment in Wind Capacity</a:t>
            </a:r>
            <a:endParaRPr lang="en-US" sz="2800" dirty="0">
              <a:solidFill>
                <a:schemeClr val="tx2">
                  <a:lumMod val="75000"/>
                </a:schemeClr>
              </a:solidFill>
            </a:endParaRPr>
          </a:p>
        </p:txBody>
      </p:sp>
      <p:sp>
        <p:nvSpPr>
          <p:cNvPr id="8197" name="TextBox 6"/>
          <p:cNvSpPr txBox="1">
            <a:spLocks noChangeArrowheads="1"/>
          </p:cNvSpPr>
          <p:nvPr/>
        </p:nvSpPr>
        <p:spPr bwMode="auto">
          <a:xfrm>
            <a:off x="2438400" y="1371600"/>
            <a:ext cx="4495800" cy="369332"/>
          </a:xfrm>
          <a:prstGeom prst="rect">
            <a:avLst/>
          </a:prstGeom>
          <a:noFill/>
          <a:ln w="9525">
            <a:noFill/>
            <a:miter lim="800000"/>
            <a:headEnd/>
            <a:tailEnd/>
          </a:ln>
        </p:spPr>
        <p:txBody>
          <a:bodyPr wrap="square">
            <a:spAutoFit/>
          </a:bodyPr>
          <a:lstStyle/>
          <a:p>
            <a:pPr algn="ctr"/>
            <a:r>
              <a:rPr lang="en-US" b="1" dirty="0" smtClean="0">
                <a:solidFill>
                  <a:schemeClr val="tx2"/>
                </a:solidFill>
              </a:rPr>
              <a:t>Completed ERCOT </a:t>
            </a:r>
            <a:r>
              <a:rPr lang="en-US" b="1" dirty="0">
                <a:solidFill>
                  <a:schemeClr val="tx2"/>
                </a:solidFill>
              </a:rPr>
              <a:t>CREZ Build-Out</a:t>
            </a:r>
          </a:p>
        </p:txBody>
      </p:sp>
      <p:pic>
        <p:nvPicPr>
          <p:cNvPr id="5" name="Picture 4" descr="Orgin dst logo6.jpg"/>
          <p:cNvPicPr>
            <a:picLocks noChangeAspect="1"/>
          </p:cNvPicPr>
          <p:nvPr/>
        </p:nvPicPr>
        <p:blipFill>
          <a:blip r:embed="rId4"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pPr algn="l">
              <a:defRPr/>
            </a:pPr>
            <a:r>
              <a:rPr lang="en-US" b="1" dirty="0" smtClean="0">
                <a:solidFill>
                  <a:schemeClr val="tx2">
                    <a:lumMod val="75000"/>
                  </a:schemeClr>
                </a:solidFill>
              </a:rPr>
              <a:t/>
            </a:r>
            <a:br>
              <a:rPr lang="en-US" b="1" dirty="0" smtClean="0">
                <a:solidFill>
                  <a:schemeClr val="tx2">
                    <a:lumMod val="75000"/>
                  </a:schemeClr>
                </a:solidFill>
              </a:rPr>
            </a:br>
            <a:r>
              <a:rPr lang="en-US" sz="2800" b="1" dirty="0" smtClean="0">
                <a:solidFill>
                  <a:schemeClr val="tx2">
                    <a:lumMod val="75000"/>
                  </a:schemeClr>
                </a:solidFill>
              </a:rPr>
              <a:t>Discovery Across Texas Project: ERCOT &amp; Part of SPP</a:t>
            </a:r>
            <a:r>
              <a:rPr lang="en-US" dirty="0" smtClean="0">
                <a:solidFill>
                  <a:schemeClr val="tx2">
                    <a:lumMod val="75000"/>
                  </a:schemeClr>
                </a:solidFill>
              </a:rPr>
              <a:t/>
            </a:r>
            <a:br>
              <a:rPr lang="en-US" dirty="0" smtClean="0">
                <a:solidFill>
                  <a:schemeClr val="tx2">
                    <a:lumMod val="75000"/>
                  </a:schemeClr>
                </a:solidFill>
              </a:rPr>
            </a:br>
            <a:endParaRPr lang="en-US" dirty="0"/>
          </a:p>
        </p:txBody>
      </p:sp>
      <p:pic>
        <p:nvPicPr>
          <p:cNvPr id="6148" name="Picture 2" descr="C:\Users\mdittmer\Documents\CCET_Demonstration_Project\Phase III\TPRs\TexasElectricGrid.jpg"/>
          <p:cNvPicPr>
            <a:picLocks noGrp="1" noChangeAspect="1" noChangeArrowheads="1"/>
          </p:cNvPicPr>
          <p:nvPr>
            <p:ph idx="1"/>
          </p:nvPr>
        </p:nvPicPr>
        <p:blipFill>
          <a:blip r:embed="rId2" cstate="print"/>
          <a:srcRect/>
          <a:stretch>
            <a:fillRect/>
          </a:stretch>
        </p:blipFill>
        <p:spPr>
          <a:xfrm>
            <a:off x="1397000" y="1684338"/>
            <a:ext cx="6350000" cy="4356100"/>
          </a:xfrm>
        </p:spPr>
      </p:pic>
      <p:pic>
        <p:nvPicPr>
          <p:cNvPr id="4" name="Picture 3" descr="Orgin dst logo6.jpg"/>
          <p:cNvPicPr>
            <a:picLocks noChangeAspect="1"/>
          </p:cNvPicPr>
          <p:nvPr/>
        </p:nvPicPr>
        <p:blipFill>
          <a:blip r:embed="rId3"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81000" y="914400"/>
            <a:ext cx="8458200" cy="1066800"/>
          </a:xfrm>
          <a:prstGeom prst="rect">
            <a:avLst/>
          </a:prstGeom>
        </p:spPr>
        <p:txBody>
          <a:bodyPr anchor="ctr">
            <a:normAutofit/>
          </a:bodyPr>
          <a:lstStyle/>
          <a:p>
            <a:pPr>
              <a:defRPr/>
            </a:pPr>
            <a:r>
              <a:rPr lang="en-US" sz="2800" b="1" dirty="0" smtClean="0">
                <a:solidFill>
                  <a:schemeClr val="tx2">
                    <a:lumMod val="75000"/>
                  </a:schemeClr>
                </a:solidFill>
              </a:rPr>
              <a:t>CCET Demonstration Project: </a:t>
            </a:r>
            <a:r>
              <a:rPr lang="en-US" sz="2800" b="1" i="1" dirty="0" smtClean="0">
                <a:solidFill>
                  <a:schemeClr val="tx2">
                    <a:lumMod val="75000"/>
                  </a:schemeClr>
                </a:solidFill>
              </a:rPr>
              <a:t>Discovery Across Texas</a:t>
            </a:r>
            <a:endParaRPr lang="en-US" sz="2800" i="1" dirty="0">
              <a:solidFill>
                <a:schemeClr val="tx2">
                  <a:lumMod val="75000"/>
                </a:schemeClr>
              </a:solidFill>
            </a:endParaRPr>
          </a:p>
        </p:txBody>
      </p:sp>
      <p:sp>
        <p:nvSpPr>
          <p:cNvPr id="6" name="Rectangle 5"/>
          <p:cNvSpPr/>
          <p:nvPr/>
        </p:nvSpPr>
        <p:spPr>
          <a:xfrm>
            <a:off x="762000" y="2590800"/>
            <a:ext cx="7848600" cy="3170099"/>
          </a:xfrm>
          <a:prstGeom prst="rect">
            <a:avLst/>
          </a:prstGeom>
        </p:spPr>
        <p:txBody>
          <a:bodyPr wrap="square">
            <a:spAutoFit/>
          </a:bodyPr>
          <a:lstStyle/>
          <a:p>
            <a:pPr marL="400050" indent="-400050">
              <a:buAutoNum type="romanUcPeriod"/>
            </a:pPr>
            <a:r>
              <a:rPr lang="en-US" sz="2000" b="1" dirty="0" smtClean="0"/>
              <a:t>Synchrophasor system with applications (ERCOT wide)</a:t>
            </a:r>
          </a:p>
          <a:p>
            <a:pPr marL="400050" indent="-400050">
              <a:buAutoNum type="romanUcPeriod"/>
            </a:pPr>
            <a:r>
              <a:rPr lang="en-US" sz="2000" b="1" dirty="0" smtClean="0"/>
              <a:t>Security fabric demonstration for </a:t>
            </a:r>
            <a:r>
              <a:rPr lang="en-US" sz="2000" b="1" dirty="0" err="1" smtClean="0"/>
              <a:t>synchrophasor</a:t>
            </a:r>
            <a:r>
              <a:rPr lang="en-US" sz="2000" b="1" dirty="0" smtClean="0"/>
              <a:t> systems (demonstrated at Lubbock/TTU/RTC)</a:t>
            </a:r>
          </a:p>
          <a:p>
            <a:pPr marL="400050" indent="-400050">
              <a:buAutoNum type="romanUcPeriod"/>
            </a:pPr>
            <a:r>
              <a:rPr lang="en-US" sz="2000" b="1" dirty="0" smtClean="0"/>
              <a:t>Utility-scale battery with wind farm (Lubbock/TTU/RTC)</a:t>
            </a:r>
          </a:p>
          <a:p>
            <a:pPr marL="400050" indent="-400050">
              <a:buAutoNum type="romanUcPeriod"/>
            </a:pPr>
            <a:r>
              <a:rPr lang="en-US" sz="2000" b="1" dirty="0" smtClean="0"/>
              <a:t>Pricing trials at Pecan Street (Austin)</a:t>
            </a:r>
          </a:p>
          <a:p>
            <a:pPr marL="400050" indent="-400050">
              <a:buAutoNum type="romanUcPeriod"/>
            </a:pPr>
            <a:r>
              <a:rPr lang="en-US" sz="2000" b="1" dirty="0" smtClean="0"/>
              <a:t>DLC demonstration with dual communication paths (Dallas and Houston)</a:t>
            </a:r>
          </a:p>
          <a:p>
            <a:pPr marL="400050" indent="-400050">
              <a:buAutoNum type="romanUcPeriod"/>
            </a:pPr>
            <a:r>
              <a:rPr lang="en-US" sz="2000" b="1" dirty="0" smtClean="0">
                <a:solidFill>
                  <a:srgbClr val="00B050"/>
                </a:solidFill>
              </a:rPr>
              <a:t>Solar community monitoring (Houston &amp; Austin)</a:t>
            </a:r>
          </a:p>
          <a:p>
            <a:pPr marL="400050" indent="-400050">
              <a:buAutoNum type="romanUcPeriod"/>
            </a:pPr>
            <a:r>
              <a:rPr lang="en-US" sz="2000" b="1" dirty="0" smtClean="0"/>
              <a:t>PEV fleet Fast Response Regulation Service demonstration (Fort Worth)</a:t>
            </a:r>
            <a:endParaRPr lang="en-US" sz="2000" b="1" dirty="0"/>
          </a:p>
        </p:txBody>
      </p:sp>
      <p:sp>
        <p:nvSpPr>
          <p:cNvPr id="7" name="TextBox 6"/>
          <p:cNvSpPr txBox="1"/>
          <p:nvPr/>
        </p:nvSpPr>
        <p:spPr>
          <a:xfrm>
            <a:off x="1905000" y="1905000"/>
            <a:ext cx="5105400" cy="523220"/>
          </a:xfrm>
          <a:prstGeom prst="rect">
            <a:avLst/>
          </a:prstGeom>
          <a:noFill/>
        </p:spPr>
        <p:txBody>
          <a:bodyPr wrap="square" rtlCol="0">
            <a:spAutoFit/>
          </a:bodyPr>
          <a:lstStyle/>
          <a:p>
            <a:pPr algn="ctr"/>
            <a:r>
              <a:rPr lang="en-US" sz="2800" b="1" u="sng" dirty="0" smtClean="0"/>
              <a:t>Seven Project Components:</a:t>
            </a:r>
          </a:p>
        </p:txBody>
      </p:sp>
      <p:pic>
        <p:nvPicPr>
          <p:cNvPr id="5" name="Picture 4" descr="Orgin dst logo6.jpg"/>
          <p:cNvPicPr>
            <a:picLocks noChangeAspect="1"/>
          </p:cNvPicPr>
          <p:nvPr/>
        </p:nvPicPr>
        <p:blipFill>
          <a:blip r:embed="rId2" cstate="print"/>
          <a:stretch>
            <a:fillRect/>
          </a:stretch>
        </p:blipFill>
        <p:spPr>
          <a:xfrm>
            <a:off x="7696200" y="152400"/>
            <a:ext cx="1000125" cy="87668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coveryAcrossTexa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DiscoveryAcrossTexasTemplate</Template>
  <TotalTime>3940</TotalTime>
  <Words>1815</Words>
  <Application>Microsoft Office PowerPoint</Application>
  <PresentationFormat>On-screen Show (4:3)</PresentationFormat>
  <Paragraphs>189</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DiscoveryAcrossTexasTemplate</vt:lpstr>
      <vt:lpstr>Technology Solutions for Wind Integration in ERCOT  CCET Smart Grid Demonstration Project: Discovery Across Texas Solar Community Grid Dynamics Milton Holloway, Ph.D. CCET President &amp; COO ERCOT ETWG Meeting Austin, Texas January 22, 2015 </vt:lpstr>
      <vt:lpstr>Discovery Across Texas: Technology Solutions for Wind Integration in ERCOT</vt:lpstr>
      <vt:lpstr>Slide 3</vt:lpstr>
      <vt:lpstr>Discovery Across Texas: Technology Solutions for Wind Integration in ERCOT ($27M Project) 2010-2014</vt:lpstr>
      <vt:lpstr> CCET Demonstration Project:  Discovery Across Texas </vt:lpstr>
      <vt:lpstr>Slide 6</vt:lpstr>
      <vt:lpstr>Context:  Continuing Investment in Wind Capacity</vt:lpstr>
      <vt:lpstr> Discovery Across Texas Project: ERCOT &amp; Part of SPP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dc:title>
  <dc:creator>Reviewer</dc:creator>
  <cp:lastModifiedBy>Milton Holloway</cp:lastModifiedBy>
  <cp:revision>348</cp:revision>
  <dcterms:created xsi:type="dcterms:W3CDTF">2013-05-08T17:39:04Z</dcterms:created>
  <dcterms:modified xsi:type="dcterms:W3CDTF">2015-01-21T21:04:16Z</dcterms:modified>
</cp:coreProperties>
</file>