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3"/>
  </p:notesMasterIdLst>
  <p:handoutMasterIdLst>
    <p:handoutMasterId r:id="rId14"/>
  </p:handoutMasterIdLst>
  <p:sldIdLst>
    <p:sldId id="266" r:id="rId3"/>
    <p:sldId id="274" r:id="rId4"/>
    <p:sldId id="278" r:id="rId5"/>
    <p:sldId id="279" r:id="rId6"/>
    <p:sldId id="280" r:id="rId7"/>
    <p:sldId id="281" r:id="rId8"/>
    <p:sldId id="282" r:id="rId9"/>
    <p:sldId id="283" r:id="rId10"/>
    <p:sldId id="284" r:id="rId11"/>
    <p:sldId id="285" r:id="rId12"/>
  </p:sldIdLst>
  <p:sldSz cx="9144000" cy="6858000" type="screen4x3"/>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DCEA"/>
    <a:srgbClr val="39647F"/>
    <a:srgbClr val="8848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2298" y="-9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1963"/>
          </a:xfrm>
          <a:prstGeom prst="rect">
            <a:avLst/>
          </a:prstGeom>
        </p:spPr>
        <p:txBody>
          <a:bodyPr vert="horz" lIns="91440" tIns="45720" rIns="91440" bIns="45720" rtlCol="0"/>
          <a:lstStyle>
            <a:lvl1pPr algn="r">
              <a:defRPr sz="1200"/>
            </a:lvl1pPr>
          </a:lstStyle>
          <a:p>
            <a:fld id="{68CA3F4B-437B-48F6-9DB9-6AE3C2C5A140}" type="datetimeFigureOut">
              <a:rPr lang="en-US" smtClean="0"/>
              <a:pPr/>
              <a:t>1/19/2015</a:t>
            </a:fld>
            <a:endParaRPr lang="en-US"/>
          </a:p>
        </p:txBody>
      </p:sp>
      <p:sp>
        <p:nvSpPr>
          <p:cNvPr id="4" name="Footer Placeholder 3"/>
          <p:cNvSpPr>
            <a:spLocks noGrp="1"/>
          </p:cNvSpPr>
          <p:nvPr>
            <p:ph type="ftr" sz="quarter" idx="2"/>
          </p:nvPr>
        </p:nvSpPr>
        <p:spPr>
          <a:xfrm>
            <a:off x="0" y="8772525"/>
            <a:ext cx="2971800"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2525"/>
            <a:ext cx="2971800" cy="461963"/>
          </a:xfrm>
          <a:prstGeom prst="rect">
            <a:avLst/>
          </a:prstGeom>
        </p:spPr>
        <p:txBody>
          <a:bodyPr vert="horz" lIns="91440" tIns="45720" rIns="91440" bIns="45720" rtlCol="0" anchor="b"/>
          <a:lstStyle>
            <a:lvl1pPr algn="r">
              <a:defRPr sz="1200"/>
            </a:lvl1pPr>
          </a:lstStyle>
          <a:p>
            <a:fld id="{6FE5D54B-B77B-4C1E-B31B-5CDEB2D581A2}" type="slidenum">
              <a:rPr lang="en-US" smtClean="0"/>
              <a:pPr/>
              <a:t>‹#›</a:t>
            </a:fld>
            <a:endParaRPr lang="en-US"/>
          </a:p>
        </p:txBody>
      </p:sp>
    </p:spTree>
    <p:extLst>
      <p:ext uri="{BB962C8B-B14F-4D97-AF65-F5344CB8AC3E}">
        <p14:creationId xmlns:p14="http://schemas.microsoft.com/office/powerpoint/2010/main" val="1340385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1804"/>
          </a:xfrm>
          <a:prstGeom prst="rect">
            <a:avLst/>
          </a:prstGeom>
        </p:spPr>
        <p:txBody>
          <a:bodyPr vert="horz" lIns="91440" tIns="45720" rIns="91440" bIns="45720" rtlCol="0"/>
          <a:lstStyle>
            <a:lvl1pPr algn="r">
              <a:defRPr sz="1200"/>
            </a:lvl1pPr>
          </a:lstStyle>
          <a:p>
            <a:fld id="{095A4516-ADD7-4CC7-A251-E9F6E5C69B29}" type="datetimeFigureOut">
              <a:rPr lang="en-US" smtClean="0"/>
              <a:pPr/>
              <a:t>1/19/2015</a:t>
            </a:fld>
            <a:endParaRPr lang="en-US"/>
          </a:p>
        </p:txBody>
      </p:sp>
      <p:sp>
        <p:nvSpPr>
          <p:cNvPr id="4" name="Slide Image Placeholder 3"/>
          <p:cNvSpPr>
            <a:spLocks noGrp="1" noRot="1" noChangeAspect="1"/>
          </p:cNvSpPr>
          <p:nvPr>
            <p:ph type="sldImg" idx="2"/>
          </p:nvPr>
        </p:nvSpPr>
        <p:spPr>
          <a:xfrm>
            <a:off x="1120775" y="692150"/>
            <a:ext cx="46164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7136"/>
            <a:ext cx="5486400" cy="415623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297180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2668"/>
            <a:ext cx="2971800" cy="461804"/>
          </a:xfrm>
          <a:prstGeom prst="rect">
            <a:avLst/>
          </a:prstGeom>
        </p:spPr>
        <p:txBody>
          <a:bodyPr vert="horz" lIns="91440" tIns="45720" rIns="91440" bIns="45720" rtlCol="0" anchor="b"/>
          <a:lstStyle>
            <a:lvl1pPr algn="r">
              <a:defRPr sz="1200"/>
            </a:lvl1pPr>
          </a:lstStyle>
          <a:p>
            <a:fld id="{F1BCF60C-3300-4464-A200-565C6B9D15F7}" type="slidenum">
              <a:rPr lang="en-US" smtClean="0"/>
              <a:pPr/>
              <a:t>‹#›</a:t>
            </a:fld>
            <a:endParaRPr lang="en-US"/>
          </a:p>
        </p:txBody>
      </p:sp>
    </p:spTree>
    <p:extLst>
      <p:ext uri="{BB962C8B-B14F-4D97-AF65-F5344CB8AC3E}">
        <p14:creationId xmlns:p14="http://schemas.microsoft.com/office/powerpoint/2010/main" val="817060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b="0">
                <a:solidFill>
                  <a:schemeClr val="tx2">
                    <a:lumMod val="75000"/>
                  </a:schemeClr>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962400"/>
            <a:ext cx="3886200" cy="1752600"/>
          </a:xfrm>
        </p:spPr>
        <p:txBody>
          <a:bodyPr>
            <a:normAutofit/>
          </a:bodyPr>
          <a:lstStyle>
            <a:lvl1pPr marL="0" indent="0" algn="l">
              <a:buNone/>
              <a:defRPr sz="1800" b="1" i="1">
                <a:solidFill>
                  <a:schemeClr val="bg2">
                    <a:lumMod val="50000"/>
                  </a:schemeClr>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2352E63-7377-4416-8CDC-755A48B5BF31}" type="datetime1">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96200" y="6248400"/>
            <a:ext cx="533400" cy="365125"/>
          </a:xfrm>
          <a:prstGeom prst="rect">
            <a:avLst/>
          </a:prstGeom>
        </p:spPr>
        <p:txBody>
          <a:bodyPr/>
          <a:lstStyle/>
          <a:p>
            <a:fld id="{2E47240A-3848-47DB-B9CB-429542E80D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24017A5-AB13-42BC-89E5-E4B5FEC5E621}" type="datetime1">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96200" y="6248400"/>
            <a:ext cx="533400" cy="365125"/>
          </a:xfrm>
          <a:prstGeom prst="rect">
            <a:avLst/>
          </a:prstGeom>
        </p:spPr>
        <p:txBody>
          <a:bodyPr/>
          <a:lstStyle/>
          <a:p>
            <a:fld id="{2E47240A-3848-47DB-B9CB-429542E80DE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9240627-9F67-40CC-8001-F638D401395B}" type="datetime1">
              <a:rPr lang="en-US" smtClean="0"/>
              <a:pPr/>
              <a:t>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96200" y="6248400"/>
            <a:ext cx="533400" cy="365125"/>
          </a:xfrm>
          <a:prstGeom prst="rect">
            <a:avLst/>
          </a:prstGeom>
        </p:spPr>
        <p:txBody>
          <a:bodyPr/>
          <a:lstStyle/>
          <a:p>
            <a:fld id="{2E47240A-3848-47DB-B9CB-429542E80DEF}"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9240627-9F67-40CC-8001-F638D401395B}" type="datetime1">
              <a:rPr lang="en-US" smtClean="0"/>
              <a:pPr/>
              <a:t>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96200" y="6248400"/>
            <a:ext cx="533400" cy="365125"/>
          </a:xfrm>
          <a:prstGeom prst="rect">
            <a:avLst/>
          </a:prstGeom>
        </p:spPr>
        <p:txBody>
          <a:bodyPr/>
          <a:lstStyle/>
          <a:p>
            <a:fld id="{2E47240A-3848-47DB-B9CB-429542E80DEF}"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84E5D2-D4C9-48DD-9609-1DDC9006BDF0}"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D57AFC-486F-47F2-BFF8-44A4E09C3E4D}"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84E5D2-D4C9-48DD-9609-1DDC9006BDF0}"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D57AFC-486F-47F2-BFF8-44A4E09C3E4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84E5D2-D4C9-48DD-9609-1DDC9006BDF0}"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D57AFC-486F-47F2-BFF8-44A4E09C3E4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84E5D2-D4C9-48DD-9609-1DDC9006BDF0}" type="datetimeFigureOut">
              <a:rPr lang="en-US" smtClean="0"/>
              <a:pPr/>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D57AFC-486F-47F2-BFF8-44A4E09C3E4D}"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84E5D2-D4C9-48DD-9609-1DDC9006BDF0}" type="datetimeFigureOut">
              <a:rPr lang="en-US" smtClean="0"/>
              <a:pPr/>
              <a:t>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D57AFC-486F-47F2-BFF8-44A4E09C3E4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84E5D2-D4C9-48DD-9609-1DDC9006BDF0}" type="datetimeFigureOut">
              <a:rPr lang="en-US" smtClean="0"/>
              <a:pPr/>
              <a:t>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D57AFC-486F-47F2-BFF8-44A4E09C3E4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a:solidFill>
                  <a:schemeClr val="accent1">
                    <a:lumMod val="75000"/>
                  </a:schemeClr>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6">
                    <a:lumMod val="75000"/>
                  </a:schemeClr>
                </a:solidFill>
                <a:latin typeface="Verdana" pitchFamily="34" charset="0"/>
                <a:ea typeface="Verdana" pitchFamily="34" charset="0"/>
                <a:cs typeface="Verdana" pitchFamily="34" charset="0"/>
              </a:defRPr>
            </a:lvl1pPr>
            <a:lvl2pPr>
              <a:defRPr>
                <a:solidFill>
                  <a:schemeClr val="accent4">
                    <a:lumMod val="75000"/>
                  </a:schemeClr>
                </a:solidFill>
                <a:latin typeface="Verdana" pitchFamily="34" charset="0"/>
                <a:ea typeface="Verdana" pitchFamily="34" charset="0"/>
                <a:cs typeface="Verdana" pitchFamily="34" charset="0"/>
              </a:defRPr>
            </a:lvl2pPr>
            <a:lvl3pPr>
              <a:defRPr>
                <a:solidFill>
                  <a:schemeClr val="accent2">
                    <a:lumMod val="75000"/>
                  </a:schemeClr>
                </a:solidFill>
                <a:latin typeface="Verdana" pitchFamily="34" charset="0"/>
                <a:ea typeface="Verdana" pitchFamily="34" charset="0"/>
                <a:cs typeface="Verdana" pitchFamily="34" charset="0"/>
              </a:defRPr>
            </a:lvl3pPr>
            <a:lvl4pPr>
              <a:defRPr>
                <a:solidFill>
                  <a:schemeClr val="tx1">
                    <a:lumMod val="75000"/>
                    <a:lumOff val="25000"/>
                  </a:schemeClr>
                </a:solidFill>
                <a:latin typeface="Verdana" pitchFamily="34" charset="0"/>
                <a:ea typeface="Verdana" pitchFamily="34" charset="0"/>
                <a:cs typeface="Verdana" pitchFamily="34" charset="0"/>
              </a:defRPr>
            </a:lvl4pPr>
            <a:lvl5pPr>
              <a:defRPr>
                <a:solidFill>
                  <a:schemeClr val="accent3">
                    <a:lumMod val="75000"/>
                  </a:schemeClr>
                </a:solidFill>
                <a:latin typeface="Verdana" pitchFamily="34" charset="0"/>
                <a:ea typeface="Verdana" pitchFamily="34" charset="0"/>
                <a:cs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8458200" y="6416675"/>
            <a:ext cx="685800" cy="441325"/>
          </a:xfrm>
          <a:prstGeom prst="rect">
            <a:avLst/>
          </a:prstGeom>
        </p:spPr>
        <p:txBody>
          <a:bodyPr/>
          <a:lstStyle>
            <a:lvl1pPr>
              <a:defRPr b="1">
                <a:solidFill>
                  <a:schemeClr val="accent1">
                    <a:lumMod val="75000"/>
                  </a:schemeClr>
                </a:solidFill>
              </a:defRPr>
            </a:lvl1pPr>
          </a:lstStyle>
          <a:p>
            <a:fld id="{2E47240A-3848-47DB-B9CB-429542E80DEF}" type="slidenum">
              <a:rPr lang="en-US" smtClean="0"/>
              <a:pPr/>
              <a:t>‹#›</a:t>
            </a:fld>
            <a:endParaRPr lang="en-US" dirty="0"/>
          </a:p>
        </p:txBody>
      </p:sp>
      <p:sp>
        <p:nvSpPr>
          <p:cNvPr id="7" name="Text Placeholder 6"/>
          <p:cNvSpPr>
            <a:spLocks noGrp="1"/>
          </p:cNvSpPr>
          <p:nvPr>
            <p:ph type="body" sz="quarter" idx="13"/>
          </p:nvPr>
        </p:nvSpPr>
        <p:spPr>
          <a:xfrm>
            <a:off x="2057400" y="6477000"/>
            <a:ext cx="6324600" cy="304800"/>
          </a:xfrm>
        </p:spPr>
        <p:txBody>
          <a:bodyPr/>
          <a:lstStyle>
            <a:lvl1pPr algn="r">
              <a:buNone/>
              <a:defRPr sz="1600" b="0" i="1">
                <a:solidFill>
                  <a:schemeClr val="accent2"/>
                </a:solidFill>
                <a:latin typeface="Verdana" pitchFamily="34" charset="0"/>
                <a:ea typeface="Verdana" pitchFamily="34" charset="0"/>
                <a:cs typeface="Verdana" pitchFamily="34" charset="0"/>
              </a:defRPr>
            </a:lvl1pPr>
            <a:lvl5pPr>
              <a:buNone/>
              <a:defRPr/>
            </a:lvl5pPr>
          </a:lstStyle>
          <a:p>
            <a:pPr lvl="0"/>
            <a:r>
              <a:rPr lang="en-US" smtClean="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84E5D2-D4C9-48DD-9609-1DDC9006BDF0}" type="datetimeFigureOut">
              <a:rPr lang="en-US" smtClean="0"/>
              <a:pPr/>
              <a:t>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D57AFC-486F-47F2-BFF8-44A4E09C3E4D}"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84E5D2-D4C9-48DD-9609-1DDC9006BDF0}" type="datetimeFigureOut">
              <a:rPr lang="en-US" smtClean="0"/>
              <a:pPr/>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D57AFC-486F-47F2-BFF8-44A4E09C3E4D}"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84E5D2-D4C9-48DD-9609-1DDC9006BDF0}" type="datetimeFigureOut">
              <a:rPr lang="en-US" smtClean="0"/>
              <a:pPr/>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D57AFC-486F-47F2-BFF8-44A4E09C3E4D}"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84E5D2-D4C9-48DD-9609-1DDC9006BDF0}"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D57AFC-486F-47F2-BFF8-44A4E09C3E4D}"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84E5D2-D4C9-48DD-9609-1DDC9006BDF0}"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D57AFC-486F-47F2-BFF8-44A4E09C3E4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29A9178-EA43-4ACF-91DC-9E4FA1E74BB9}" type="datetime1">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96200" y="6248400"/>
            <a:ext cx="533400" cy="365125"/>
          </a:xfrm>
          <a:prstGeom prst="rect">
            <a:avLst/>
          </a:prstGeom>
        </p:spPr>
        <p:txBody>
          <a:bodyPr/>
          <a:lstStyle/>
          <a:p>
            <a:fld id="{2E47240A-3848-47DB-B9CB-429542E80DE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69F7D45-A93F-41C0-99C1-F10A01FB861C}" type="datetime1">
              <a:rPr lang="en-US" smtClean="0"/>
              <a:pPr/>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96200" y="6248400"/>
            <a:ext cx="533400" cy="365125"/>
          </a:xfrm>
          <a:prstGeom prst="rect">
            <a:avLst/>
          </a:prstGeom>
        </p:spPr>
        <p:txBody>
          <a:bodyPr/>
          <a:lstStyle/>
          <a:p>
            <a:fld id="{2E47240A-3848-47DB-B9CB-429542E80DE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4E87229-1943-47D6-B35B-7535ACD0DB98}" type="datetime1">
              <a:rPr lang="en-US" smtClean="0"/>
              <a:pPr/>
              <a:t>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96200" y="6248400"/>
            <a:ext cx="533400" cy="365125"/>
          </a:xfrm>
          <a:prstGeom prst="rect">
            <a:avLst/>
          </a:prstGeom>
        </p:spPr>
        <p:txBody>
          <a:bodyPr/>
          <a:lstStyle/>
          <a:p>
            <a:fld id="{2E47240A-3848-47DB-B9CB-429542E80DE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228E86B-9A6A-4A4D-A06B-4501BCB600B0}" type="datetime1">
              <a:rPr lang="en-US" smtClean="0"/>
              <a:pPr/>
              <a:t>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96200" y="6248400"/>
            <a:ext cx="533400" cy="365125"/>
          </a:xfrm>
          <a:prstGeom prst="rect">
            <a:avLst/>
          </a:prstGeom>
        </p:spPr>
        <p:txBody>
          <a:bodyPr/>
          <a:lstStyle/>
          <a:p>
            <a:fld id="{2E47240A-3848-47DB-B9CB-429542E80D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C70C54F-9E04-4A1A-BAC3-EC1DC5684A99}" type="datetime1">
              <a:rPr lang="en-US" smtClean="0"/>
              <a:pPr/>
              <a:t>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96200" y="6248400"/>
            <a:ext cx="533400" cy="365125"/>
          </a:xfrm>
          <a:prstGeom prst="rect">
            <a:avLst/>
          </a:prstGeom>
        </p:spPr>
        <p:txBody>
          <a:bodyPr/>
          <a:lstStyle/>
          <a:p>
            <a:fld id="{2E47240A-3848-47DB-B9CB-429542E80D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5605858-4C88-433A-A8E5-97AB2ECAEA39}" type="datetime1">
              <a:rPr lang="en-US" smtClean="0"/>
              <a:pPr/>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96200" y="6248400"/>
            <a:ext cx="533400" cy="365125"/>
          </a:xfrm>
          <a:prstGeom prst="rect">
            <a:avLst/>
          </a:prstGeom>
        </p:spPr>
        <p:txBody>
          <a:bodyPr/>
          <a:lstStyle/>
          <a:p>
            <a:fld id="{2E47240A-3848-47DB-B9CB-429542E80DE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457200" y="6248400"/>
            <a:ext cx="7162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84E5D2-D4C9-48DD-9609-1DDC9006BDF0}" type="datetimeFigureOut">
              <a:rPr lang="en-US" smtClean="0"/>
              <a:pPr/>
              <a:t>1/19/2015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D57AFC-486F-47F2-BFF8-44A4E09C3E4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360 bridge.jpg"/>
          <p:cNvPicPr>
            <a:picLocks noChangeAspect="1"/>
          </p:cNvPicPr>
          <p:nvPr/>
        </p:nvPicPr>
        <p:blipFill>
          <a:blip r:embed="rId2" cstate="print">
            <a:duotone>
              <a:schemeClr val="accent6">
                <a:shade val="45000"/>
                <a:satMod val="135000"/>
              </a:schemeClr>
              <a:prstClr val="white"/>
            </a:duotone>
            <a:lum bright="23000" contrast="29000"/>
          </a:blip>
          <a:stretch>
            <a:fillRect/>
          </a:stretch>
        </p:blipFill>
        <p:spPr>
          <a:xfrm>
            <a:off x="0" y="0"/>
            <a:ext cx="9144000" cy="6858000"/>
          </a:xfrm>
          <a:prstGeom prst="rect">
            <a:avLst/>
          </a:prstGeom>
        </p:spPr>
      </p:pic>
      <p:sp>
        <p:nvSpPr>
          <p:cNvPr id="2" name="Title 1"/>
          <p:cNvSpPr>
            <a:spLocks noGrp="1"/>
          </p:cNvSpPr>
          <p:nvPr>
            <p:ph type="ctrTitle"/>
          </p:nvPr>
        </p:nvSpPr>
        <p:spPr>
          <a:xfrm>
            <a:off x="304800" y="152400"/>
            <a:ext cx="8610600" cy="2438400"/>
          </a:xfrm>
        </p:spPr>
        <p:txBody>
          <a:bodyPr>
            <a:normAutofit/>
          </a:bodyPr>
          <a:lstStyle/>
          <a:p>
            <a:pPr algn="r"/>
            <a:r>
              <a:rPr lang="en-US" sz="3600" dirty="0" smtClean="0">
                <a:solidFill>
                  <a:schemeClr val="tx1">
                    <a:lumMod val="75000"/>
                    <a:lumOff val="25000"/>
                  </a:schemeClr>
                </a:solidFill>
              </a:rPr>
              <a:t>A Solar Generation Forecasting System for ERCOT</a:t>
            </a:r>
            <a:br>
              <a:rPr lang="en-US" sz="3600" dirty="0" smtClean="0">
                <a:solidFill>
                  <a:schemeClr val="tx1">
                    <a:lumMod val="75000"/>
                    <a:lumOff val="25000"/>
                  </a:schemeClr>
                </a:solidFill>
              </a:rPr>
            </a:br>
            <a:r>
              <a:rPr lang="en-US" sz="2400" dirty="0" smtClean="0">
                <a:solidFill>
                  <a:schemeClr val="tx1">
                    <a:lumMod val="75000"/>
                    <a:lumOff val="25000"/>
                  </a:schemeClr>
                </a:solidFill>
              </a:rPr>
              <a:t>Where Would the Data Come From?</a:t>
            </a:r>
            <a:endParaRPr lang="en-US" sz="2400" dirty="0">
              <a:solidFill>
                <a:schemeClr val="tx1">
                  <a:lumMod val="75000"/>
                  <a:lumOff val="25000"/>
                </a:schemeClr>
              </a:solidFill>
            </a:endParaRPr>
          </a:p>
        </p:txBody>
      </p:sp>
      <p:sp>
        <p:nvSpPr>
          <p:cNvPr id="3" name="Subtitle 2"/>
          <p:cNvSpPr>
            <a:spLocks noGrp="1"/>
          </p:cNvSpPr>
          <p:nvPr>
            <p:ph type="subTitle" idx="1"/>
          </p:nvPr>
        </p:nvSpPr>
        <p:spPr>
          <a:xfrm>
            <a:off x="2895600" y="5638800"/>
            <a:ext cx="6019800" cy="990600"/>
          </a:xfrm>
        </p:spPr>
        <p:txBody>
          <a:bodyPr>
            <a:normAutofit/>
          </a:bodyPr>
          <a:lstStyle/>
          <a:p>
            <a:pPr marL="112713" lvl="0" indent="-112713">
              <a:defRPr/>
            </a:pPr>
            <a:r>
              <a:rPr lang="en-US" b="0" i="0" smtClean="0">
                <a:solidFill>
                  <a:schemeClr val="tx1"/>
                </a:solidFill>
              </a:rPr>
              <a:t>Jay </a:t>
            </a:r>
            <a:r>
              <a:rPr lang="en-US" b="0" i="0" smtClean="0">
                <a:solidFill>
                  <a:schemeClr val="tx1"/>
                </a:solidFill>
              </a:rPr>
              <a:t>Zarnikau | </a:t>
            </a:r>
            <a:r>
              <a:rPr lang="en-US" b="0" i="0" dirty="0" smtClean="0">
                <a:solidFill>
                  <a:schemeClr val="tx1"/>
                </a:solidFill>
              </a:rPr>
              <a:t>President</a:t>
            </a:r>
          </a:p>
          <a:p>
            <a:pPr marL="231775" lvl="0" indent="-231775">
              <a:defRPr/>
            </a:pPr>
            <a:r>
              <a:rPr lang="en-US" b="0" i="0" dirty="0" smtClean="0">
                <a:solidFill>
                  <a:schemeClr val="tx1"/>
                </a:solidFill>
              </a:rPr>
              <a:t>Steve Wiese | Senior Consultant, </a:t>
            </a:r>
            <a:br>
              <a:rPr lang="en-US" b="0" i="0" dirty="0" smtClean="0">
                <a:solidFill>
                  <a:schemeClr val="tx1"/>
                </a:solidFill>
              </a:rPr>
            </a:br>
            <a:r>
              <a:rPr lang="en-US" b="0" i="0" dirty="0" smtClean="0">
                <a:solidFill>
                  <a:schemeClr val="tx1"/>
                </a:solidFill>
              </a:rPr>
              <a:t>Energy Efficiency &amp; Renewables</a:t>
            </a:r>
          </a:p>
        </p:txBody>
      </p:sp>
      <p:sp>
        <p:nvSpPr>
          <p:cNvPr id="5" name="TextBox 4"/>
          <p:cNvSpPr txBox="1"/>
          <p:nvPr/>
        </p:nvSpPr>
        <p:spPr>
          <a:xfrm>
            <a:off x="6553200" y="2209800"/>
            <a:ext cx="2286000" cy="369332"/>
          </a:xfrm>
          <a:prstGeom prst="rect">
            <a:avLst/>
          </a:prstGeom>
          <a:noFill/>
        </p:spPr>
        <p:txBody>
          <a:bodyPr wrap="square" rtlCol="0">
            <a:spAutoFit/>
          </a:bodyPr>
          <a:lstStyle/>
          <a:p>
            <a:pPr algn="r"/>
            <a:r>
              <a:rPr lang="en-US" i="1" dirty="0" smtClean="0">
                <a:solidFill>
                  <a:schemeClr val="tx2">
                    <a:lumMod val="50000"/>
                  </a:schemeClr>
                </a:solidFill>
                <a:latin typeface="Verdana" pitchFamily="34" charset="0"/>
                <a:ea typeface="Verdana" pitchFamily="34" charset="0"/>
                <a:cs typeface="Verdana" pitchFamily="34" charset="0"/>
              </a:rPr>
              <a:t>January 22, 2015</a:t>
            </a:r>
            <a:endParaRPr lang="en-US" i="1" dirty="0">
              <a:solidFill>
                <a:schemeClr val="tx2">
                  <a:lumMod val="50000"/>
                </a:schemeClr>
              </a:solidFill>
              <a:latin typeface="Verdana" pitchFamily="34" charset="0"/>
              <a:ea typeface="Verdana" pitchFamily="34" charset="0"/>
              <a:cs typeface="Verdana" pitchFamily="34" charset="0"/>
            </a:endParaRPr>
          </a:p>
        </p:txBody>
      </p:sp>
      <p:sp>
        <p:nvSpPr>
          <p:cNvPr id="8" name="TextBox 7"/>
          <p:cNvSpPr txBox="1"/>
          <p:nvPr/>
        </p:nvSpPr>
        <p:spPr>
          <a:xfrm>
            <a:off x="381000" y="5638800"/>
            <a:ext cx="2362200" cy="1015663"/>
          </a:xfrm>
          <a:prstGeom prst="rect">
            <a:avLst/>
          </a:prstGeom>
          <a:noFill/>
        </p:spPr>
        <p:txBody>
          <a:bodyPr wrap="square" rtlCol="0">
            <a:spAutoFit/>
          </a:bodyPr>
          <a:lstStyle/>
          <a:p>
            <a:pPr algn="r"/>
            <a:r>
              <a:rPr lang="en-US" sz="2000" b="1" dirty="0" smtClean="0">
                <a:solidFill>
                  <a:schemeClr val="accent1">
                    <a:lumMod val="50000"/>
                  </a:schemeClr>
                </a:solidFill>
                <a:latin typeface="Verdana" pitchFamily="34" charset="0"/>
                <a:ea typeface="Verdana" pitchFamily="34" charset="0"/>
                <a:cs typeface="Verdana" pitchFamily="34" charset="0"/>
              </a:rPr>
              <a:t>FRONTIER ASSOCIATES LLC</a:t>
            </a:r>
            <a:endParaRPr lang="en-US" sz="2000" b="1" dirty="0">
              <a:solidFill>
                <a:schemeClr val="accent1">
                  <a:lumMod val="50000"/>
                </a:schemeClr>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Z:\Misc-unsorted\Pictures\Austin Skyline\Vault Cover 1 B.JPG"/>
          <p:cNvPicPr>
            <a:picLocks noChangeAspect="1" noChangeArrowheads="1"/>
          </p:cNvPicPr>
          <p:nvPr/>
        </p:nvPicPr>
        <p:blipFill>
          <a:blip r:embed="rId2" cstate="print">
            <a:lum bright="64000" contrast="-70000"/>
          </a:blip>
          <a:srcRect r="46667"/>
          <a:stretch>
            <a:fillRect/>
          </a:stretch>
        </p:blipFill>
        <p:spPr bwMode="auto">
          <a:xfrm>
            <a:off x="0" y="0"/>
            <a:ext cx="4876800" cy="6858000"/>
          </a:xfrm>
          <a:prstGeom prst="rect">
            <a:avLst/>
          </a:prstGeom>
          <a:noFill/>
        </p:spPr>
      </p:pic>
      <p:sp>
        <p:nvSpPr>
          <p:cNvPr id="2" name="Title 1"/>
          <p:cNvSpPr>
            <a:spLocks noGrp="1"/>
          </p:cNvSpPr>
          <p:nvPr>
            <p:ph type="title"/>
          </p:nvPr>
        </p:nvSpPr>
        <p:spPr>
          <a:xfrm>
            <a:off x="1600200" y="4572000"/>
            <a:ext cx="3200400" cy="1176338"/>
          </a:xfrm>
        </p:spPr>
        <p:txBody>
          <a:bodyPr>
            <a:noAutofit/>
          </a:bodyPr>
          <a:lstStyle/>
          <a:p>
            <a:pPr algn="r"/>
            <a:r>
              <a:rPr lang="en-US" sz="2400" dirty="0" smtClean="0">
                <a:solidFill>
                  <a:schemeClr val="tx1">
                    <a:lumMod val="65000"/>
                    <a:lumOff val="35000"/>
                  </a:schemeClr>
                </a:solidFill>
                <a:latin typeface="Verdana" pitchFamily="34" charset="0"/>
                <a:ea typeface="Verdana" pitchFamily="34" charset="0"/>
                <a:cs typeface="Verdana" pitchFamily="34" charset="0"/>
              </a:rPr>
              <a:t>Est. 1999</a:t>
            </a:r>
            <a:br>
              <a:rPr lang="en-US" sz="2400" dirty="0" smtClean="0">
                <a:solidFill>
                  <a:schemeClr val="tx1">
                    <a:lumMod val="65000"/>
                    <a:lumOff val="35000"/>
                  </a:schemeClr>
                </a:solidFill>
                <a:latin typeface="Verdana" pitchFamily="34" charset="0"/>
                <a:ea typeface="Verdana" pitchFamily="34" charset="0"/>
                <a:cs typeface="Verdana" pitchFamily="34" charset="0"/>
              </a:rPr>
            </a:br>
            <a:r>
              <a:rPr lang="en-US" sz="2400" dirty="0" smtClean="0">
                <a:solidFill>
                  <a:schemeClr val="tx1">
                    <a:lumMod val="65000"/>
                    <a:lumOff val="35000"/>
                  </a:schemeClr>
                </a:solidFill>
                <a:latin typeface="Verdana" pitchFamily="34" charset="0"/>
                <a:ea typeface="Verdana" pitchFamily="34" charset="0"/>
                <a:cs typeface="Verdana" pitchFamily="34" charset="0"/>
              </a:rPr>
              <a:t>Austin, Texas</a:t>
            </a:r>
            <a:endParaRPr lang="en-US" sz="2400" dirty="0">
              <a:solidFill>
                <a:schemeClr val="tx1">
                  <a:lumMod val="65000"/>
                  <a:lumOff val="35000"/>
                </a:schemeClr>
              </a:solidFill>
              <a:latin typeface="Verdana" pitchFamily="34" charset="0"/>
              <a:ea typeface="Verdana" pitchFamily="34" charset="0"/>
              <a:cs typeface="Verdana" pitchFamily="34" charset="0"/>
            </a:endParaRPr>
          </a:p>
        </p:txBody>
      </p:sp>
      <p:pic>
        <p:nvPicPr>
          <p:cNvPr id="8" name="Picture 7" descr="Frontier-Logo.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143000" y="5867400"/>
            <a:ext cx="3771900" cy="752475"/>
          </a:xfrm>
          <a:prstGeom prst="rect">
            <a:avLst/>
          </a:prstGeom>
        </p:spPr>
      </p:pic>
      <p:sp>
        <p:nvSpPr>
          <p:cNvPr id="11270" name="AutoShape 6" descr="data:image/jpeg;base64,/9j/4AAQSkZJRgABAQAAAQABAAD/2wCEAAkGBhQSERQUEhQVFRUVGBcWFhcXGBYUFhcXFxcVFxcUFhcXHSYfFxojGRYVHy8gIycpLCwsFR4xNTAqNSYrLCkBCQoKDgwOGg8PGikkHCQsLCwsLCwsLCwpLSwsLCwsLCkpLC0sKSwsKS8vLCwpLCwsLCwtKSwqLC8sKSkqLCw0Kf/AABEIAQMAwgMBIgACEQEDEQH/xAAcAAABBQEBAQAAAAAAAAAAAAAFAAIDBAYHAQj/xABJEAABAwIDBAQJCgQFBAIDAAABAgMRACEEEjEFBkFREyJhcRQjMoGRobGywQckM0JScnPR0vBDU2KSFoKTwuE0ouLxFbMXY6P/xAAaAQADAQEBAQAAAAAAAAAAAAABAgMEAAUG/8QAMxEAAQMCBAMHBAEEAwAAAAAAAQACEQMhBBIxQRNRYQUicYGRobEUMsHw0UJy4fEzUpL/2gAMAwEAAhEDEQA/AOWMKQQJSNBwHKphs1CvJI7rUPa4earDSiO6gmU6tjkDQEnuqXD4AJHWAJ5QKkw2JsTeO2rDapnsvzpgjZWcHhUZ0yhMdw/KugYjZLa2mG+hQlUgFXRouIuZisDglQQSdL1smd6UudHllQQD2XI9lqSoCYhaKLmiZU7oYwywAw0tQtJQjhpYpgzRXC7fwxurBtzxhpqAOwRWfRigslxRAkmOzhV/BCYIFuZ9tUa8gImi15lZ/eVDS8QsoaSkGCBkQmLcgKFeCo/lp/tA/wBoojvAsh9QngPZ3/CqI7vV/wCNXF1jcIMKPoEfZR6E/nW6+TTZbSy5maaN+LaDw7U1jsO2VrSgGCogCSYv/mHsrYbD2GppK0uKSQogwmToOMxVm03OHdEqD6jGmHGFu8ZsFgIURh2TAmOibv8A9tY9GJYT9Jgkp7m2j8KsowMeQ4tPctafjFE9lbOGIK23FKWUZT1+vGYGINQqUnaOELTRqta2WOB+UOwjuDcWEBhCVK0zMI9uWiat22f5LP8Apt/porszdptjPlA65TcjSOXKrxwI7PTWVzHA2utrK7CO8sorYTUx0DP+m3+mmnYTX8hr/Sb/AE1pHNnHNYV6cCf2KTvjZXzUyso5sVr+Q1/pt/pqsvZLP8lr/TR+Vebc8IQ+vKp2JtEFOnAVU8LxRIFlEmACiJPeKbK/kp8VmiTuy2f5TY/yI/Kh+O2Y3Fm25+4j8q0GIw6wgFxISu4UBpQnECgCqEAhc/2oypSzmQi2gCUgW4CBWv8AknwjSlvhbTauogjMhCvrHSRaqO0sGCZo58miMr733E+9VWfcsdRgGiA7ewjYxWIAaQAHXIAQkAddVoilU28J+d4j8Z331V7VIWdYFjCpypvBIFteAqUsAcxPnFVmgISZtA9MXFMS/wBvcOFSXK90QIUJ7bU/B9We7WqzD+s1cw8ajiKIXKViCriRFFsIcs5bCOseU0Jw7cBXbpREKhSrGCB3aUU7URwayVAR1dI51rMK5FuFYrDMqUoEE1otm4gzlPspStVMoLvGr5wruHHs76HhI5er/wATV/bv06r8vZ31RDfYD5p/2mtDdFhf9xUiXQmOrccZUIPC0pFdBwDoWgLmQoJUY0SYEgmYmsC0SlCwEC4jNluO7qiK1Gx8fkbYQoklaNc32SdUi3LjW/CFwJDfdYMe1pa1x5EWCPLITfQfuJnhNW918SoYl1ISq6USq0CAYGsyZPoobmSoptJ0HK/Ph6au7ttK8LcVnyoyIlJEZiQtIueRBNVxekfu6z9nRJnkb9bW8Vuc1q8qPpKkAmvLiF6CcK9BqOvZNCEZTHm0lVwDbiJqA4dsKHUGs8qmJOcHsNVsYbgweVUaNl0qZ/ZzTtiNb/uaF4vc5rmRPZRVhcG5EU954X7rd9JlgwnFVw3WL2puGJhKte320P2bsY4V0qEnMAg6CCVC451tsRiLAnyh6+ECs/tNlDxKJKXEwtI0uLieyeFVFMI8VxsVz/b6h4ViLH6Z3iPtqpUI23jicS/mCgelckcjnVIpVIhdKzYYR0YNtB3mwqq0ECr2HUnKm2qQO8xeo3MGNT/6rMqJKw+hHKDVjDKgFPZb8qahnSCe6vUNqueV6ZcpMMlQBKqMYK4k/Wj0Cgy8SrKRNqtbOxqwppHMgeYmKIuiHZVqMG0kKtpV9zFJAkXoSnFHpHEfYUQCOQ51IwZkKvyHZSkXWtrpFlS2g/mWT+/bVdSIA4iNY48jY0/aKIWU8uH7NRGbR+/bVhKxOiU5L6kghJUkHyolIPfCRNFd2sYASXJUhOgAzKB9M3oOtJ5er/wonu9o4CY8+lu+qiqaUuBhKKTa7m03jMJ0/dFpTtvDnVty2nU/5q9u/sxt7ELzZiEdGpFyInOq6dKzQUjir1L/ACrVbpPQ86dZS157Lo/U8UBucO6f7AVX4NuHl7KTmHmTP5K2wwyY0HmtTkYYcCoec01h2QDcVIomRXGVkXisKbQtQ9BrxSF8FA94qQqrxOpNLJXKEpckeSfSKc4VlJ6o8xqZCqiW4b0QZQUDeIN+oo90H41F4WSopUhaRAOYix7KsYddjHM1O09IpjZch4cRcSD329tD9qqayyYgdoEE8jzmtCSIvFDdqbLaeSUrQCPjztTNcuXDNtrHhL9/4rnD+tVKie3tlNjFYgAWDrg9C1V5WeVZZNpsZEwLwn2CnlyPjXR9n/JA4tlpYeQM7bahKVR1kAxIGt6Gba+S1/DpKlOs8h1ssnWOsBJioKizewUgug6gi45CeNHto7Lyp6igeMG57ge2pd3N2Hmk+EKCC0rxcpUFGTfTzVOrrORPAQkiIVMU4auJQHB4fpHkIyxeVAjlc+bWiy8OwFqcCZOeQO6NKds3CJRi31umUtDhxJEwedX932AoJWsQCoFINgATM+eqNCUrMO4grdcIBGckkRETRHA4ckC9+ypNqrQl924AzH28KjGK+zqfRWdxutlMDKEP2lJcM9xqNoSf3HsNRYpWZZuZr1tvs76s02WN2qevCG9hbsH6Ku7CSnrhYJTxAJTw5gSPMKpZ1AcSO0T/ALKubEUIXNhHw81M6SEaTczw2YndEg7hQmzCio8+mIA/otKTRLDbSXhgHkJT0TgQgZ1LKgpAJiYk2PEUBG0WwPrXHJP6qMY4pd2UyUm3hKxe38PvNQpsc2SZ/wDRPytNXCmi0k1Mw0iAPNHWPlDP8pB7ln4irH/5DBiWvQtJrmeeJE1Ap5ZtNdxnSs/DbErrTW/zcQULHoNWm99GT9oc7Vx1SiLTJovu8lSmsQSTISmPTWkF0qJDV1Rve3D/AMyO8GpztzDq0dR5zFch64+sfTVkKXz9h+FcXObsgA06FdZw202yDC0+kVI1j0muQ9fkPQKsIcKGA4QJLikWKhYJSeB7aHE5hHh8iuuOKkdkVEuYnXsrnO7+JcxDqW0uLTM3zqIEDka1q9h4tIhOIJ74Pwp2PkWSOAaYJXN94XvneIt/Gd99VKqG3GHhiX8ywT0rk2GudU0qnCeQu+bvD5ph/wAFr/600zbTLBSlOIy5SYGY8SPXXHtl/K/iW2m0Q3CUISJT9lIAmD2VDtD5XsS5HUYOUzdE+01mJVQEY2u2MIVpYWlbBcBcSkzBAJzA/Vsed4qljmU523NE6HtBiFTxqrsbbi8eXG3ENNizmZpGSTMQoAwoX0iquJc6E5FeShQMcB3T9U8KsNBKCjxD2RWKRMlRGXmZtAmrnhGI6NKeqhNkgGM0jnyoDgXzicaFLsCbcBbStjjcA2gggyZFjceuiLriFmcLiIWrpACSYJ1BqbENIV5IiNYtNUVjM4sRYHhUxwhiU8KkRdaWOOWIVZ5kBRivUIP7H/FEsKwhaQVkzxgUQb2Nhz/GUB9yfhVWxzUHNPJZ1xHZ6v8Awolu2wlZUhZhKrHTSJoirdzDnTFAd7Z+Aprexw0lZafbdUQYACkmY7eH51z4LSJhGkHB4t7KyvY2FJ8k6R9IkefT/iiruyR/8e0hgpgYlRVncQPqXgmArhWPIxX2kek+jStC0lZ2eA7lJGKJEaQWhz0rDhqNNju7Vc62hNvhb8WKwZL2gD+2D8lVMTuq7JyhKh/StB9hoc9uxiRMNKPdB9lWl4eTIApq2yOY7ia18Ns/5Xn5zCoJ2G/xaX6DRzd7ZjiWsTmQoSlMWP2qoZ1jRax/mNW0bTeRhsSoOLkITBk26wrSBF1nJlNVhVcUn0GnkEcKzmD3txoUJeXHbB9tEl784rgsEDWUIV7RSOrNKLaRCKoFqmxLSPBBm/nq9xNDcNvu8qJQyrvaQPZWhRtQuYTMplg+OIjKQPIF7HWlDmvBAThpYZK93ASjwsZfsq9ldOW3Irn+576enJSw2hQSbpK+zgTW3RjlfZHpP5VzabgLKFVwc5cb3iw/zvE/jO++qlTt4Xj4XiLfxneP9aqVLLk9lgMKjqp7hbzCpyEgzF7yOF+EVBhTmSIMGB7KTaUqXlU4EiPKOndUbLQtBurjeidWdUlN+y/Ci28ag5hs5F7EHmJ7KHboYBCnHRmSsZAe4zFT7VcLbZT9UyEzqOwHiKqD3UqDbDR44RY39EUXxO0ipxCSZhXWOoIHCq+7mwi8rMZCdLazWv8A/gkNpQnKNQNL607WriVlmcQnORpe3ARV8OJ1kaRVYbPBWuQJCiB6aT+BAg8eVZzEraycoT8G+EzqZmi+AYLslECLX1ofhWurfWiu7iYWQOdPTaHOgpajnMbIVjF7NU0E58vW0js51XUkDs5nUjS9Hd5j1WvP7KArAjURfuoVBkd3VSi7iM7yh6Nsky86I18UAD2I6sz3xRHwYrwhDJcd8akkFHXT1FC8Cg/guFKiA8yTr5Kj64qDeYFjByyuCXkzkCkaIX6ay0sdUfUyvqEzNi2Ov/UI18Fg2U81FpzCL/pRA4F0fwlj/KfypHBLP1Feg1nMXtN9JRlecuJ8tXn41Izt/EwT0rkc5Na+I3ksAYUeOzFH6p9BpruCPg+IBBEpHA/aFB/8S4jLIeVPfRbdHeF91GIzrJhIiQDxFWDgVOIWbTs8E5QsWBJseAqMYMC2dMcdR8K2bW0XZ1T/AGI/KpV4xR1S0e9pB+FRLGqgcVksLh5iCgk6QRWt2cyfA4OoePb9QU9l+IPRYe3/AOpIv5quv7VWGFFLDSvG3AQQLomTlNqamA0yud3gpt0k/OP8prcJRWG3H2x02KCCy2g5VXTm4d5ro3gwqpqBZX0jmXD94k/O8T+M776qVN3ixbfheJ6w+md99VKpp8pXO8O6Epk/Ym3cKjW5PCdf935U3CMqUkxfqR54FedCoTY8f91RlXWv+TzDKW86EKyQgSQAZlRtejO9eAW2yQpOcEjrixT2EflVL5KmfHPT9ge+a0PyiYgow4SkeWqCeQF6sPtQUu42B+bJVFydedHn8H41syYB8nh31Fupg8mFa7Ugnz3oi6jrp760NEJCVgQnruffNeluTSHlr++alSa892q9Wn9gUKUQeNE9gDrE9tUlGqQ2w60SEJSRM3mfVVKTw0yVKuwubDVrt5lylvz0EXcHu/c1Anbzj8BxCUxplm/fNWFG1Co4OdITUWlrIKzK9npk9VOv2lH4U9/ZiiypLbalHMgkNhSjACxJB76qubTUpRs7EmIL35RWv+TLbAQ+4XM6UlGqs5EhQjWrkNi5Pm5ZTXrOs7hAcmi/lZQL2Y0hKFLafdXl8kIKEiwsVET6BVPbS3HGghvD9GOQSonzk11z/EjH8weurWGx7bglBCh3Vn4TJ1QzHkvnpWx3oHUPdBrVbp7LyIfuSVIEiCIuOddTf21h0KKVqQCNQRT2ds4e5zojibaVUAA6qZPRc2bwh5GpCweVdKTtnCk/SNeqnjamG/mNelNcllcxyVBth4pwpgkS6JiR9SupjaeEOjjB/wAzdS5cO4n+CpM/0ET+ddITCy5f8mZjGJ+4r2V1JvaAKSTlFrdYXN7UxjD4ZJlCWQf6cgMeapU4RmCAluO5NBsAXQdcyvnLbq/nT/4rnvqpVod4cMjwvEdVP0zvAfbVSrpXLF4fEMFtroyUKDUuhWhWFKuDwGTJVB3HZTdM+jt7KF4W6VfdPwqbFfv11ENhNK6T8lOKC3ngExCBy+1R35SGvmySftiKzHyNq8e/9we+a0nynNksNqHBcEcLitYADEmpWj3WB8FZnXKKuvI66e+hu57ivA2cxBOX1cKI4hwyP3wNXCQrApT11/fPtp4FbfY+z21MoUW0EqEklIJJM3q8nZrX8tH9orOcOSdVsbiQBELnmWo+g7P32V0g7KaP8NH9orxWyWQD4tGn2RS/Tnmm+qHJc3bbg2FWyf36K3aNjsn+Ej+0V69stlKSeibsCfJHATXfTnmj9UOS429j3gpUstx+InMfSujO5mJeXiClaGwCk+SpKlcOAUTULu0HJsUX46Hu09VE91sYteJSlRTBCtFX05VEUmB9mtn+8n2j8rQ9uJ4JzPGWCY4ce6ubcfDbuVRgmBHGYo1svehtpKQc06QBNCd58qcTeDCUaieFCy6FrTEDrDS3GsdSRUMaysdMjKi+82IOIeBSmOqBeAT5qhYwy0NOhVjkkSR9tPOqe1GXBipTm8pOgJEQKKbUwqycQIJBZTFtesmY51qZT75cQol0oTtl97pEqKEJSrS6E2jheq+0sKvJwSVixKkj40a23sJx1LUCyADeNcul9K92zsFbiGCkQUiTPZeqFpM2TZgIMrPvbIUcM0hSWkKSVdfMkKWJtJnhR7ZDisHhVS2lwlYsVhIgpN540P3twjnioQVCFTlSTx7Ktb2YZRwQShCirOxYC/kXpWUGtlsGNfVM/EOqEEws7trFvtKUUtFPS2CUnNYnhV/YWJdgkoUCImZMnko8Ki36acR0GQ5VBMzoQRQvdzarnWClEkmVXNzzqwZlsol03Q3a+IJxDx5uL940qr7TV45376/eNKhK5ZbCGxv9U/7amfVN+/41XwqCQfun4VMtPx/3VNMuhfI59O/9we9Wv+UNE4XuWKx/yPGH3vuD3q2m/jsYUjiVCK0/0Jd0/cVJGETJmSfN2UaxCrj98DQPcd6cInWQojSjOJVca/sGqN2SuVvYf/TtfdFXqobD/wCna+6Kv1VKvQqhe295G2OoTKyCqJACEDVxw/VT6ybAE1exmLDTa1q0QkqPckTXDNqbTW84rMes6oKXe0nyE/dSk27660SUzfuFpXQHt/QoS1cXEr6osYsgHTvNZnbG9OIcS4MygkDVBAHDgm/E+g1WwWMT0gDaiFIBGZHVzRBVljW4JjjfWrW1itxpchNxKlqbCVmIBEwDoI0isPEqiq3ujLPO/wAfle86u0TQZTmx7wAjS/QQfxzTU47EqCVDDlQhIzEpE2ACkg8+dFN03nvC287AQCVAqlMg5SeF6z7G1wEIHSkEJTbo1KiBAvFF92NtBOKaJcVGaDLRSOta6otcipfTllX/AI2AT0n5XmHHYl9MtvBEadP7fyvPlJxricetKSY6NsiOeW9Z/ZO0XS+2DOUqTJ84rWfKS4rppbVc5LjSMp4jh21nDtReHSlSjKyPFoOkcXVjkeA7J5TXg53lQpyWqxvOziDtBYb6TLmTAE8hWvx+CWVYoFRA8HRlvyKSY79Ky+J3qfcbacStScygFBPYIPrE+etZtfHrT05KyMrKYMxEqTVmgSVEk2QreZCukYTmyp6NJN4JN7Qak3qwqiGAJAySYVB19dV959pOJUzDih4sE3IkyeArzenargLADihmbJPWIPtpC0d6OQVLw0nS6W9GzXS2xknqovrzGsUS2iytOGTFyFNk2JHkcYqntTp3Es5HiiGipXWIzaWtrUW9eKdGFayuKSStEkEgnqaGqMc3OQNQB8KRu0eaEfKHiSjoQvUpJ9dCd28RmUYIq98pqSRhyq5yeehu5eG8o0Kh70Jmjuyodp/TO/fX7xpVJtRrx7v4i/eNKpQmWU2WkFUHQiDT3NT3n2qqTB4cphQ1j2ipxhyb29FJCdbT5Hl/OHvw/wDdW03762GI/qHqrG/JiMj7ht5HKOIrY74HPhVRqCD66v8A0Ql3Xu6j2XCNgdp9dFS9NZTdXGzhwk6oUR8aKK2klJGdQSJAk6Xp2m4QcFpdiK+btfdFWiuh2xXh4O3934mrwdFVJSKPHMB1tbahKVJKSNJBrkW9+6imCp1u7RUQB1lKRInrE8LETPKuxdKKFY1oBRGqVz69R5/jXi9qVq2GDcRTuBZw6Hfx69VqoNa85XLjmy8UlleVSL5uqqDoZHPTzc60bjpcCsxHW1kxrNR7e2EMMtBMONyejmQoaGDHmvcSJI50GsTI42jX0/8AHmquExTMU0Pb6/t9lor4TFh8YV0NcHc+ljsDdPOFcbGXIhQFpLihz4BQH/qiiMLlY6ZaUIKCFWWskwoZTdRgE+qazm0H1lRCIAsM0gET29w5caJ7H2UVkuOvWX1XE2hxIAypm0AQNBwrP2jSpsbxSYvJuZPS3P28LiGAr41tQ0KxMxAHLr4fKCp2u/JDbqzmKrJmxm8DgJNQ7WaUAhS8xWoErUqSSqeJNSbVaOGfXlHVJUWybjKqwM8x8KJdAX1BmSc3R+bUqJ7YrcKwcGub9pSvZU4uQDnP58t1Z3f2qtlptvwfPJzZiFHyrjTsitrtDEOKD3igqGUaoJCiVptHGIonh9tvJSlCEwlICQAE2AEConNu4nhb+2a1hut1nJkzCCbXx2L8WlDZIKBI6Mm/LT1U3a7WJV0WVkqhN/FBUdlxaiy9u4r7R9VMO18Qfrn00cvVCbRCH7SwuMIaCG12TCoQPRpVzaGysWtlIQkhWZJMpGgT6qf/APIP8XD6TTvC3j/EPpNMG7oIbvZuPicZ0cCMqYM1Fsb5PsSzqAfOBRttxz+YfSa9WhZ1Wr00CwEyURIELnG2dmuDEPAi4ccBuNQo0qbtlB8IeufpXPfNKoEJ4VrCbFR0bdhdCD6UirB2GgcKKbPa8U1+Gj3E1Y6KaayMKnszDBkkoTqINWsdiFLbUI4GpQ3XrrXVV3H2VxXQhG7NlLSew0YxGBS4CDQrYODyLkqkqBtFaBIoAwjEqbDvlCEoSbJEC3CrHh6uZ79KrIFqmCeynzIZVIMceZqvjccQgqF8t4mxqXJHKhG8GMUhBywUp6yxxPJCe0/CpVeG5uSpEG11ow9JzqggExcxyQPa+1fClpCk5Q3JgKJkq7bfZNu2qWE2Epba1CQEaEmEET1jJMWkmxGh40M2VtTM44tQgKg2ByiCYT/3eqrQ2+WkryE5lkiZygZSDEnzeYmi7DMo4NtPC5Q6d+WYTO+/pKz1K1b6tz25+GNImNPS590xvAJzJCiNTIAUSEjKc0ETBmPbRLaLpRKUlGVacyFAQpKTw/IwLd1BtnY1SlJLnRlIUVJFgm4Agnl1RbSrWIwJWSpTiAo3mZjhYcBFo5V5WIpBtdpqglomx8bcv2y96jh62KoOfSeA8xJ8BpG2/rKftDCjGNktIKXWgAOsMqknW/O01Y3NdHhaEquShRntAA9k1WOOLTam0KmZmExNuCp82lDNnpfddHQ5Ura64kwdQO46i3bS4EFpOcgUmmddP8SrY6iMOwxeo4QLa8/CR12XYRUbgNVNgbZ6ZOVacjqQM6DqJ0UDxSeB+IosW+Qr2S7kZHsvnQ1DHE1EGaJLY76iDfmrsxRyKonDd9ehu9Xg1FMVh4ohxQLFCEU4g08I517k5U8oZVzPbQ+cv/iue+aVP20fnL/4rnvmlUCjC1WzWvEtfho9xNWC1UGzVnoWvw2/cTVhRNUhcvADUOOdyoUSDASdLmpQD26VN0M8aBC5Y3ZuIcQoLIcKY5ExMVq9k4guIzBCk3KetY98GriGQKksT31yIEL1tEWNqkzTyH502eQ1qQsgwf3NcioX8QEptcnSfXPYKx+08bnJAPVE+c8VGre+W1ejbVCglSrJ7hEgc8xt6ayezdpl1Ss0J6pCU/aVxN9f+a8fHUKznF7hDRp/PmvoeycXhQ0MY6XHW2/Ly9zpKjbSlpAzHW51ueQ9VB8UVElUEJUSRy/dq1OJaSlKQ8AM10hVr9npiqGKYTmyGVoSdU25ZgI8mCSOXspcPiACXQSTr4dPZVx9IFopBwDR9vjyPlKBNrA8pOYRESRB52o0yiAIUDzKfJPLXj2/GtAdi4AEFKVkQCJJM+ZShNTpw2DUo2kgwQCAPOM1u6KliO0W1BZh9v5Xn4LDClWFRzjbYTfx6fKza+Ma/wDFPbL2DdV5BUpIk+XrBjhxA9WtazGN4bo1LS35KTM5QTGkFOntrGrd6RyTABPbCYtfsEeqoYWuawc3L3d536L1MU5lYsdJBm3KTv6SrWE2upLxeQT0wN7kJWNC2oaAGLERFrcR1zZuLDzSHE6LAMHh2HtBrnG8OAYbCVdVCouvTNYATwMwaN/J9tXqlrMFCJBBm/EV6XZ+IdXpw0d0c9ug6fC8jH06NHK82c/YaG+p5H5+NnkNMLXZNSBXbXhvxr0FghMKacEiKRFNC4tRXJFAOlRONns81TFVNUfTRlCFyrbY+cv/AIrnvmlUu3D85f8AxXPfVSpMyRavZn0LX4bfuJqeJqLZ30LX4bfuJq4jharIKPSpAOVOi1PSINKimoRpT8vPQUgiwNeqTqJ1rpXQngSCB301w5UKM2gkU5KLAzUGOT4pethrTjWFOoSGE9CsLtAoce6yQpWiRlzGBysba1TwuFSwk5olMqkp6wH1bEToBUOIzrdgEhKLqEeVM6H4jSr20MQrEMhJTcJEruo6DNJgADiRfSsfaFUsfljuvsTuNPZHselUcGuvNODGxmfC/rsEG2ztNeJUFlISE9QRc878zrpzqXd/aawspDaVhWspkgAdWSNdNOZqqlDqOoEKnukTzSaKbHSplBi5J6wSrSI6sjuquFwNOoOE5vcG34WjtGsaDRUBIebXGh3KvbZSp1uzSsw0idT+wfNQ7BbCeCwVNBXETcA210k69lWztl0DKAR3k2vNv+aqYnb7iIzKjlYnvMeevSGDwlOnla05RtPO+t97LxRi8WXfcJdvF7em1/lE9p4dxTZSrIm4UBNxHdQhvBrSRICojjaJBIIsfRXje1CVhOaZ5cIBjvOtX8ZteQElKbeTAAMReT314vaJw9MClhmR57fzN19V2HQrvmrinHUgAi8xr6WH+kR8W4lSnlHMbBIAIAA7eETahW4ZyY6D1TJGUeTlPEGe701SW6SdUj0/nRrczDjwlKx5RMkm+kxERa1XwxoMphlMAQBPUrzMfQxgql9WS0u7twQ0TIsNBA/d+nExSzg00q7j7P8AivJjvoynTgr/ANUqbMd/79Fe1y5JKvTTVLpFUfv9xXihbjRXLmG3B85f/Fc99Ve15ttPzl/8Vz31UqRJC2ezvoGRzbb9xNW0C9V9mx0TP4Tev3E1aQnU1RdCakCPPUmS9ICw81SgXoSjCjCLU9R0pyYvTlJEVwKMKNsWN4vXuITnSR9oEUlNyRBrT4DYjKgBBMBJMk8RRc4NSxzXGX24UQe0VIreJLaAHEkkQmElJm1tTIkDlWp+Und3wdwPNp8W5rySscO46+muePKgTeEzeJF+fb2zWd+Bp4wRU2v/ACt+P7WpMDeF90RGgHLa/Kx3UmA2otCgOhSUKURBBUuDoJvYcooegdG8tJBFyI0j60RV/C7SS242pRtrpeDmGbU99X2sG3iH3HAsWUkCIIUAIJ84Av21DEOGEqPzNIaWagm5myjgK1TENa9xGZr5vyhUmmiVwQQRMjQ2i3rFR4zZ6Vqg/Viw4Trx00ozt1wIT0gGZUKgiIIF4ImY7RMR20G2Y0VpCiJW4oqkC4CeA8yTU8FU4tCdL3XrY+tnpOLYDwJmAbDbQ6z5IZj9n9GsLbVlgXtMHQEDjNPw4WqekkK1GYRIt5I0EW9VWNptkkxMyCOMaflp20OyKkKdScs3J5nib+yvUFJhLgRcW02Xz9Co5rWZ3S117kgE+VrfhH2MShKMuQFRmSSbciO63orR7k4MlanOCRAPar8h7ay+w8EcQ4llhJUomBrlvrc6AankK65/h7wNKGgZkTn0zK+t6/VFB1gG8l7GIrjJAMkr1HIe2k4kDv8A3oaZ3TPHjSW1a1/aKReYnpVAmb/vUGlpc8fRUbeUXOvPX00lzMmPgfyork8uR+Wh9etIqET7Pyquokm090j/ALTXpWT5uMXHfzooLmu21fOX/wAVz31UqW21/OX9PpXOH9ZpUimtrsVJLLZt9G2PQhNXkpsdeNUtkqHg7X4bfP7CauOm1+ymJVAFIoWHmp0acKbNxaL9le5r2M250EYXoFzXoFq86S968CqEowvFt2BmtlgEno0KSBdIFzGlYd7GQkgCtnum4peGST21xgpDZSbQwJfQpt3KUqEFJE+fv7a5RvVuS7hMxSOkYMwu/VB+qsDTvrszxy/lr7KrqdB53/elNTqvpHM0rPWw7K4vrzXzdjcEpZAGUAC35cTFLBYYtKCoGYE3N+BAj012Pb+6WEMqLeQm+ZCsgvzT5PqrHbQ3YYT5OIX3FvP6wUzUsTiuNTLFXs3D1MPXaamUsvffxHVZxqV585JKhEnWLjza1KMMphloNKzuqEiP4YUCc0alVyBy5TFHUYRtLYbShTkGc0FBJjWQZAi0UawCkwPErMCOrCQANBJE+uvKFd5AZkMCZEgA8uduYXr4ysH2pGNR5H0XPGMCEXJkk9Yq4qHeZ4ntmi+B3DxOMgJQW2yoKzuSExxgaqJubDjrXSMAi+ZvCpCp8pUKV35jMUQbxbgIK1DrWESrzCt1DjznN3RHQDXosr61ENyNaAPM3iP3mpd090WsEnq9ZZHWWRc9gA8lPZ6ZovtJoOIKCL8DyPA0Kf22tLZUEBUEgyTYcD++deJ22VCczYtwSsx2VpDKiyueHHMSgD8oOVViDFh8a8DkamDwNEHnA9JUkFadIESn86GoSCeOXlypoI1TqVKpMwJ9Rp4VNhbmOHmpqgNNR6TT4gfaHoNcuSc0gX7D8DUBsLi/oUPPUzaYuZ75mKcp5J1vyMUwQK5ZtoHwl+/8Vz3zSqTbh+cv6fSue+qvaRSWswC/EM/ht+4mrPSCRE68iapbOVDTM38W37iavF2SBca0VZWTqJv3CnRflUCVnMIvrqakUq4zRxoIqT61r2phN717nGYZY40lrgibzSoqq6DeK2m4+InD5fsqPrrD7QcuNRNq0fyc4kAPJJ4giacaKVRbNUHSh+PaEEzBqbEpV9WmDBSJVXZG7qIcRus5i1wkFQzAmJJjuJHHvqRxlIX0Up6yeqQE5pM8DPLjVnbJGQhJGYxlnSQQb8uVC1qyFtSsnSCxAVJBtqbWq7KYFgLqbnE3KelvKptY8g9RZIjKZsopFvRRBLwzLQfKQdUJK5HrI1Hpqk24gE5sy54Eynvyi3nNWFbxttp6gTN9LD1VR1ONApySk/nUU5EnMiSlSyoA8xChKe+OFPGzTBzqCZIUAm5TGtzx4aVSTvUIByyePD21TxO+gMdQxEzIjzxSsJ1JTObsEWfQekUEjMhYvcAg6aGqLGynEqNpAOtriqDm9FsycoteSJ8wNV1b9ORAynzRHbTEgGxRbmFlpG9iu5gpMCNJNVtv7OLR6RMAK8pPCeMUB/xSpQV4yDymKpjbYKoKwVHQTN6k695V2uIR1jTMDPZpXoveO8TQ5p1R0SQRrwHn5irPS/5T+/TSQqyplKg2J7q9yCLEzyNVEYkk3Vpy405zETrr2UVy5xtonwl+38Vz3zSpm2P+oe/Ec9417SKShwe8mICUAL0SkDqI0AAH1asf4lxBPlj+xv8ATSpUqeSpUbz4gGyx/Y3+mpDvXiZHjBx+o3+mvKVBGSk7vZibeMH9jf6ab/izEmPGD+xv9NKlXBCSo8bvNiFCCsf2N/pqTYm9WJaWS24Ek/0Nn2ppUqIQcSjbnyiY+B4//wDm1+ivHt/8aUiXtdfFtfopUqruooc9vhiiqC4P9NocByTVfGb0YgmSsTA+o3w/y0qVMHHmlXru9uJmOkEQPqN37+rfz1Sc3oxMnxg/sb/TSpVznHmiAELxW331auT5k/lUQ3gfFs//AGp/KlSrONVUpju3Xisdf1JHwqw1tJzN5XDkD8KVKnCQlWWtpuBQMpn7iD8KtHb7yYIUkHmEN/ppUqMlAK2zvXidekE/cb/TUjm9WJOrg/sb/TXlKlJVJXh3pxMfSD+xv9NQp3mxB1WP7G/00qVEFdKzWO2o4XVkquVKJsnUk9lKlSqaV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3"/>
          <p:cNvSpPr txBox="1">
            <a:spLocks/>
          </p:cNvSpPr>
          <p:nvPr/>
        </p:nvSpPr>
        <p:spPr>
          <a:xfrm>
            <a:off x="8077200" y="6172200"/>
            <a:ext cx="685800" cy="4413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47240A-3848-47DB-B9CB-429542E80DEF}"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Picture 9" descr="SRVa.jpg"/>
          <p:cNvPicPr>
            <a:picLocks noChangeAspect="1"/>
          </p:cNvPicPr>
          <p:nvPr/>
        </p:nvPicPr>
        <p:blipFill>
          <a:blip r:embed="rId4" cstate="print">
            <a:duotone>
              <a:schemeClr val="accent1">
                <a:shade val="45000"/>
                <a:satMod val="135000"/>
              </a:schemeClr>
              <a:prstClr val="white"/>
            </a:duotone>
          </a:blip>
          <a:srcRect/>
          <a:stretch>
            <a:fillRect/>
          </a:stretch>
        </p:blipFill>
        <p:spPr>
          <a:xfrm>
            <a:off x="4876800" y="0"/>
            <a:ext cx="4267200" cy="6858000"/>
          </a:xfrm>
          <a:prstGeom prst="rect">
            <a:avLst/>
          </a:prstGeom>
          <a:ln w="19050">
            <a:solidFill>
              <a:schemeClr val="tx2">
                <a:lumMod val="60000"/>
                <a:lumOff val="40000"/>
              </a:schemeClr>
            </a:solidFill>
          </a:ln>
        </p:spPr>
      </p:pic>
      <p:sp>
        <p:nvSpPr>
          <p:cNvPr id="9" name="Footer Placeholder 4"/>
          <p:cNvSpPr txBox="1">
            <a:spLocks/>
          </p:cNvSpPr>
          <p:nvPr/>
        </p:nvSpPr>
        <p:spPr>
          <a:xfrm>
            <a:off x="5029200" y="228600"/>
            <a:ext cx="3962400" cy="822325"/>
          </a:xfrm>
          <a:prstGeom prst="rect">
            <a:avLst/>
          </a:prstGeom>
        </p:spPr>
        <p:txBody>
          <a:bodyPr vert="horz" lIns="91440" tIns="45720" rIns="91440" bIns="45720" rtlCol="0" anchor="ctr"/>
          <a:lstStyle>
            <a:lvl1pPr algn="l">
              <a:defRPr b="1" i="1">
                <a:solidFill>
                  <a:schemeClr val="accent1">
                    <a:lumMod val="60000"/>
                    <a:lumOff val="4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1200" cap="none" spc="0" normalizeH="0" baseline="0" noProof="0" dirty="0" smtClean="0">
                <a:ln>
                  <a:noFill/>
                </a:ln>
                <a:solidFill>
                  <a:schemeClr val="tx1">
                    <a:lumMod val="65000"/>
                    <a:lumOff val="35000"/>
                  </a:schemeClr>
                </a:solidFill>
                <a:effectLst/>
                <a:uLnTx/>
                <a:uFillTx/>
                <a:latin typeface="Verdana" pitchFamily="34" charset="0"/>
                <a:ea typeface="Verdana" pitchFamily="34" charset="0"/>
                <a:cs typeface="Verdana" pitchFamily="34" charset="0"/>
              </a:rPr>
              <a:t>Enhancing value </a:t>
            </a:r>
            <a:br>
              <a:rPr kumimoji="0" lang="en-US" sz="1900" b="1" i="1" u="none" strike="noStrike" kern="1200" cap="none" spc="0" normalizeH="0" baseline="0" noProof="0" dirty="0" smtClean="0">
                <a:ln>
                  <a:noFill/>
                </a:ln>
                <a:solidFill>
                  <a:schemeClr val="tx1">
                    <a:lumMod val="65000"/>
                    <a:lumOff val="35000"/>
                  </a:schemeClr>
                </a:solidFill>
                <a:effectLst/>
                <a:uLnTx/>
                <a:uFillTx/>
                <a:latin typeface="Verdana" pitchFamily="34" charset="0"/>
                <a:ea typeface="Verdana" pitchFamily="34" charset="0"/>
                <a:cs typeface="Verdana" pitchFamily="34" charset="0"/>
              </a:rPr>
            </a:br>
            <a:r>
              <a:rPr kumimoji="0" lang="en-US" sz="1900" b="1" i="1" u="none" strike="noStrike" kern="1200" cap="none" spc="0" normalizeH="0" baseline="0" noProof="0" dirty="0" smtClean="0">
                <a:ln>
                  <a:noFill/>
                </a:ln>
                <a:solidFill>
                  <a:schemeClr val="tx1">
                    <a:lumMod val="65000"/>
                    <a:lumOff val="35000"/>
                  </a:schemeClr>
                </a:solidFill>
                <a:effectLst/>
                <a:uLnTx/>
                <a:uFillTx/>
                <a:latin typeface="Verdana" pitchFamily="34" charset="0"/>
                <a:ea typeface="Verdana" pitchFamily="34" charset="0"/>
                <a:cs typeface="Verdana" pitchFamily="34" charset="0"/>
              </a:rPr>
              <a:t>at the utility-customer nexus</a:t>
            </a:r>
          </a:p>
        </p:txBody>
      </p:sp>
      <p:sp>
        <p:nvSpPr>
          <p:cNvPr id="12" name="TextBox 11"/>
          <p:cNvSpPr txBox="1"/>
          <p:nvPr/>
        </p:nvSpPr>
        <p:spPr>
          <a:xfrm>
            <a:off x="685800" y="2438400"/>
            <a:ext cx="3581400" cy="707886"/>
          </a:xfrm>
          <a:prstGeom prst="rect">
            <a:avLst/>
          </a:prstGeom>
          <a:noFill/>
        </p:spPr>
        <p:txBody>
          <a:bodyPr wrap="square" rtlCol="0">
            <a:spAutoFit/>
          </a:bodyPr>
          <a:lstStyle/>
          <a:p>
            <a:pPr algn="ctr"/>
            <a:r>
              <a:rPr lang="en-US" sz="4000" b="1" dirty="0" smtClean="0">
                <a:solidFill>
                  <a:schemeClr val="accent1">
                    <a:lumMod val="50000"/>
                  </a:schemeClr>
                </a:solidFill>
                <a:latin typeface="Verdana" pitchFamily="34" charset="0"/>
                <a:ea typeface="Verdana" pitchFamily="34" charset="0"/>
                <a:cs typeface="Verdana" pitchFamily="34" charset="0"/>
              </a:rPr>
              <a:t>Questions?</a:t>
            </a:r>
            <a:endParaRPr lang="en-US" sz="4000" b="1" dirty="0">
              <a:solidFill>
                <a:schemeClr val="accent1">
                  <a:lumMod val="50000"/>
                </a:schemeClr>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Background</a:t>
            </a:r>
            <a:endParaRPr lang="en-US" dirty="0"/>
          </a:p>
        </p:txBody>
      </p:sp>
      <p:sp>
        <p:nvSpPr>
          <p:cNvPr id="4" name="Slide Number Placeholder 3"/>
          <p:cNvSpPr>
            <a:spLocks noGrp="1"/>
          </p:cNvSpPr>
          <p:nvPr>
            <p:ph type="sldNum" sz="quarter" idx="12"/>
          </p:nvPr>
        </p:nvSpPr>
        <p:spPr/>
        <p:txBody>
          <a:bodyPr/>
          <a:lstStyle/>
          <a:p>
            <a:fld id="{2E47240A-3848-47DB-B9CB-429542E80DEF}" type="slidenum">
              <a:rPr lang="en-US" smtClean="0"/>
              <a:pPr/>
              <a:t>2</a:t>
            </a:fld>
            <a:endParaRPr lang="en-US" dirty="0"/>
          </a:p>
        </p:txBody>
      </p:sp>
      <p:pic>
        <p:nvPicPr>
          <p:cNvPr id="5" name="Picture 2"/>
          <p:cNvPicPr>
            <a:picLocks noChangeAspect="1" noChangeArrowheads="1"/>
          </p:cNvPicPr>
          <p:nvPr/>
        </p:nvPicPr>
        <p:blipFill>
          <a:blip r:embed="rId2" cstate="print"/>
          <a:srcRect/>
          <a:stretch>
            <a:fillRect/>
          </a:stretch>
        </p:blipFill>
        <p:spPr bwMode="auto">
          <a:xfrm>
            <a:off x="7848600" y="143107"/>
            <a:ext cx="1219200" cy="1152293"/>
          </a:xfrm>
          <a:prstGeom prst="rect">
            <a:avLst/>
          </a:prstGeom>
          <a:noFill/>
          <a:ln w="9525">
            <a:noFill/>
            <a:miter lim="800000"/>
            <a:headEnd/>
            <a:tailEnd/>
          </a:ln>
          <a:effectLst/>
        </p:spPr>
      </p:pic>
      <p:sp>
        <p:nvSpPr>
          <p:cNvPr id="16385" name="Rectangle 1"/>
          <p:cNvSpPr>
            <a:spLocks noChangeArrowheads="1"/>
          </p:cNvSpPr>
          <p:nvPr/>
        </p:nvSpPr>
        <p:spPr bwMode="auto">
          <a:xfrm>
            <a:off x="533400" y="1752600"/>
            <a:ext cx="822960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spcBef>
                <a:spcPts val="100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Modeling distributed PV is challenging because we do not presently have a database with the locations and characteristics of all the systems scattered within the ERCOT region.</a:t>
            </a:r>
          </a:p>
          <a:p>
            <a:pPr lvl="0" eaLnBrk="0" fontAlgn="base" hangingPunct="0">
              <a:spcBef>
                <a:spcPts val="1000"/>
              </a:spcBef>
              <a:spcAft>
                <a:spcPts val="1000"/>
              </a:spcAft>
            </a:pPr>
            <a:r>
              <a:rPr kumimoji="0" lang="en-US"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There is presently an estimated 39.5 MW of distributed PV capacity at residential sites and 35.1 MW at commercial premises in Texas (</a:t>
            </a:r>
            <a:r>
              <a:rPr kumimoji="0" lang="en-US" sz="1600" b="0" i="1" u="none" strike="noStrike" cap="none" normalizeH="0" baseline="0" dirty="0" smtClean="0">
                <a:ln>
                  <a:noFill/>
                </a:ln>
                <a:solidFill>
                  <a:schemeClr val="tx1"/>
                </a:solidFill>
                <a:effectLst/>
                <a:latin typeface="Verdana" pitchFamily="34" charset="0"/>
                <a:ea typeface="Verdana" pitchFamily="34" charset="0"/>
                <a:cs typeface="Verdana" pitchFamily="34" charset="0"/>
              </a:rPr>
              <a:t>US Solar Market Insight</a:t>
            </a:r>
            <a:r>
              <a:rPr lang="en-US" sz="1600" i="1" dirty="0" smtClean="0"/>
              <a:t> </a:t>
            </a:r>
            <a:r>
              <a:rPr lang="en-US" sz="1600" i="1" dirty="0" smtClean="0">
                <a:latin typeface="Verdana" pitchFamily="34" charset="0"/>
                <a:ea typeface="Verdana" pitchFamily="34" charset="0"/>
                <a:cs typeface="Verdana" pitchFamily="34" charset="0"/>
              </a:rPr>
              <a:t>Report, Q3 2014</a:t>
            </a:r>
            <a:r>
              <a:rPr kumimoji="0" lang="en-US"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a:t>
            </a:r>
          </a:p>
          <a:p>
            <a:pPr marL="0" marR="0" lvl="0" indent="0" algn="l" defTabSz="914400" rtl="0" eaLnBrk="0" fontAlgn="base" latinLnBrk="0" hangingPunct="0">
              <a:spcBef>
                <a:spcPts val="100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A clearer understanding of the geographical location and expected performance is important for congestion management and dispatch decisions.  </a:t>
            </a:r>
          </a:p>
          <a:p>
            <a:pPr marL="0" marR="0" lvl="0" indent="0" algn="l" defTabSz="914400" rtl="0" eaLnBrk="0" fontAlgn="base" latinLnBrk="0" hangingPunct="0">
              <a:spcBef>
                <a:spcPts val="100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Further, an understanding of where concentrations of PV systems are likely to arise in the future would be valuable to distribution system planners.</a:t>
            </a:r>
          </a:p>
        </p:txBody>
      </p:sp>
    </p:spTree>
    <p:extLst>
      <p:ext uri="{BB962C8B-B14F-4D97-AF65-F5344CB8AC3E}">
        <p14:creationId xmlns:p14="http://schemas.microsoft.com/office/powerpoint/2010/main" val="4262834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Frontier Associates</a:t>
            </a:r>
            <a:endParaRPr lang="en-US" dirty="0"/>
          </a:p>
        </p:txBody>
      </p:sp>
      <p:sp>
        <p:nvSpPr>
          <p:cNvPr id="4" name="Slide Number Placeholder 3"/>
          <p:cNvSpPr>
            <a:spLocks noGrp="1"/>
          </p:cNvSpPr>
          <p:nvPr>
            <p:ph type="sldNum" sz="quarter" idx="12"/>
          </p:nvPr>
        </p:nvSpPr>
        <p:spPr/>
        <p:txBody>
          <a:bodyPr/>
          <a:lstStyle/>
          <a:p>
            <a:fld id="{2E47240A-3848-47DB-B9CB-429542E80DEF}" type="slidenum">
              <a:rPr lang="en-US" smtClean="0"/>
              <a:pPr/>
              <a:t>3</a:t>
            </a:fld>
            <a:endParaRPr lang="en-US" dirty="0"/>
          </a:p>
        </p:txBody>
      </p:sp>
      <p:pic>
        <p:nvPicPr>
          <p:cNvPr id="5" name="Picture 2"/>
          <p:cNvPicPr>
            <a:picLocks noChangeAspect="1" noChangeArrowheads="1"/>
          </p:cNvPicPr>
          <p:nvPr/>
        </p:nvPicPr>
        <p:blipFill>
          <a:blip r:embed="rId2" cstate="print"/>
          <a:srcRect/>
          <a:stretch>
            <a:fillRect/>
          </a:stretch>
        </p:blipFill>
        <p:spPr bwMode="auto">
          <a:xfrm>
            <a:off x="7848600" y="143107"/>
            <a:ext cx="1219200" cy="1152293"/>
          </a:xfrm>
          <a:prstGeom prst="rect">
            <a:avLst/>
          </a:prstGeom>
          <a:noFill/>
          <a:ln w="9525">
            <a:noFill/>
            <a:miter lim="800000"/>
            <a:headEnd/>
            <a:tailEnd/>
          </a:ln>
          <a:effectLst/>
        </p:spPr>
      </p:pic>
      <p:sp>
        <p:nvSpPr>
          <p:cNvPr id="16385" name="Rectangle 1"/>
          <p:cNvSpPr>
            <a:spLocks noChangeArrowheads="1"/>
          </p:cNvSpPr>
          <p:nvPr/>
        </p:nvSpPr>
        <p:spPr bwMode="auto">
          <a:xfrm>
            <a:off x="533400" y="2033240"/>
            <a:ext cx="8229600" cy="1579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spcBef>
                <a:spcPts val="1000"/>
              </a:spcBef>
              <a:spcAft>
                <a:spcPts val="1000"/>
              </a:spcAft>
            </a:pPr>
            <a:r>
              <a:rPr lang="en-US" sz="1600" dirty="0" smtClean="0">
                <a:latin typeface="Verdana" pitchFamily="34" charset="0"/>
                <a:ea typeface="Verdana" pitchFamily="34" charset="0"/>
                <a:cs typeface="Verdana" pitchFamily="34" charset="0"/>
              </a:rPr>
              <a:t>Within ERCOT, we currently manage PV incentive programs for AEP-TCC, AEP-TNC, and Sharyland Utilities.  In the past, we administered PV incentive programs for Oncor and TNMP. </a:t>
            </a:r>
          </a:p>
          <a:p>
            <a:pPr>
              <a:spcBef>
                <a:spcPts val="1000"/>
              </a:spcBef>
              <a:spcAft>
                <a:spcPts val="1000"/>
              </a:spcAft>
            </a:pPr>
            <a:r>
              <a:rPr lang="en-US" sz="1600" dirty="0" smtClean="0">
                <a:latin typeface="Verdana" pitchFamily="34" charset="0"/>
                <a:ea typeface="Verdana" pitchFamily="34" charset="0"/>
                <a:cs typeface="Verdana" pitchFamily="34" charset="0"/>
              </a:rPr>
              <a:t>Outside of ERCOT, we currently administer a PV incentive program for El Paso Electric, and have done so for Entergy and SWEPCO in the past as well. </a:t>
            </a:r>
            <a:endParaRPr lang="en-US" sz="16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262834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Our Program Databases</a:t>
            </a:r>
            <a:endParaRPr lang="en-US" dirty="0"/>
          </a:p>
        </p:txBody>
      </p:sp>
      <p:sp>
        <p:nvSpPr>
          <p:cNvPr id="4" name="Slide Number Placeholder 3"/>
          <p:cNvSpPr>
            <a:spLocks noGrp="1"/>
          </p:cNvSpPr>
          <p:nvPr>
            <p:ph type="sldNum" sz="quarter" idx="12"/>
          </p:nvPr>
        </p:nvSpPr>
        <p:spPr/>
        <p:txBody>
          <a:bodyPr/>
          <a:lstStyle/>
          <a:p>
            <a:fld id="{2E47240A-3848-47DB-B9CB-429542E80DEF}" type="slidenum">
              <a:rPr lang="en-US" smtClean="0"/>
              <a:pPr/>
              <a:t>4</a:t>
            </a:fld>
            <a:endParaRPr lang="en-US" dirty="0"/>
          </a:p>
        </p:txBody>
      </p:sp>
      <p:pic>
        <p:nvPicPr>
          <p:cNvPr id="5" name="Picture 2"/>
          <p:cNvPicPr>
            <a:picLocks noChangeAspect="1" noChangeArrowheads="1"/>
          </p:cNvPicPr>
          <p:nvPr/>
        </p:nvPicPr>
        <p:blipFill>
          <a:blip r:embed="rId2" cstate="print"/>
          <a:srcRect/>
          <a:stretch>
            <a:fillRect/>
          </a:stretch>
        </p:blipFill>
        <p:spPr bwMode="auto">
          <a:xfrm>
            <a:off x="7848600" y="143107"/>
            <a:ext cx="1219200" cy="1152293"/>
          </a:xfrm>
          <a:prstGeom prst="rect">
            <a:avLst/>
          </a:prstGeom>
          <a:noFill/>
          <a:ln w="9525">
            <a:noFill/>
            <a:miter lim="800000"/>
            <a:headEnd/>
            <a:tailEnd/>
          </a:ln>
          <a:effectLst/>
        </p:spPr>
      </p:pic>
      <p:sp>
        <p:nvSpPr>
          <p:cNvPr id="16385" name="Rectangle 1"/>
          <p:cNvSpPr>
            <a:spLocks noChangeArrowheads="1"/>
          </p:cNvSpPr>
          <p:nvPr/>
        </p:nvSpPr>
        <p:spPr bwMode="auto">
          <a:xfrm>
            <a:off x="533400" y="1713794"/>
            <a:ext cx="8382000" cy="46833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spcBef>
                <a:spcPts val="1000"/>
              </a:spcBef>
              <a:spcAft>
                <a:spcPts val="1000"/>
              </a:spcAft>
            </a:pPr>
            <a:r>
              <a:rPr lang="en-US" sz="1600" dirty="0" smtClean="0">
                <a:latin typeface="Verdana" pitchFamily="34" charset="0"/>
                <a:ea typeface="Verdana" pitchFamily="34" charset="0"/>
                <a:cs typeface="Verdana" pitchFamily="34" charset="0"/>
              </a:rPr>
              <a:t>Frontier’s databases cover about 18 MW of residential and commercial PV installations.</a:t>
            </a:r>
          </a:p>
          <a:p>
            <a:pPr>
              <a:spcBef>
                <a:spcPts val="1000"/>
              </a:spcBef>
              <a:spcAft>
                <a:spcPts val="1000"/>
              </a:spcAft>
            </a:pPr>
            <a:r>
              <a:rPr lang="en-US" sz="1600" dirty="0" smtClean="0">
                <a:latin typeface="Verdana" pitchFamily="34" charset="0"/>
                <a:ea typeface="Verdana" pitchFamily="34" charset="0"/>
                <a:cs typeface="Verdana" pitchFamily="34" charset="0"/>
              </a:rPr>
              <a:t>For each PV system installed through these programs, Frontier has detailed data on:</a:t>
            </a:r>
          </a:p>
          <a:p>
            <a:pPr marL="231775" indent="-231775">
              <a:buFont typeface="Arial" pitchFamily="34" charset="0"/>
              <a:buChar char="•"/>
            </a:pPr>
            <a:r>
              <a:rPr lang="en-US" sz="1600" dirty="0" smtClean="0">
                <a:latin typeface="Verdana" pitchFamily="34" charset="0"/>
                <a:ea typeface="Verdana" pitchFamily="34" charset="0"/>
                <a:cs typeface="Verdana" pitchFamily="34" charset="0"/>
              </a:rPr>
              <a:t>The location and ESI IDs</a:t>
            </a:r>
          </a:p>
          <a:p>
            <a:pPr marL="231775" lvl="0" indent="-231775">
              <a:buFont typeface="Arial" pitchFamily="34" charset="0"/>
              <a:buChar char="•"/>
            </a:pPr>
            <a:r>
              <a:rPr lang="en-US" sz="1600" dirty="0" smtClean="0">
                <a:latin typeface="Verdana" pitchFamily="34" charset="0"/>
                <a:ea typeface="Verdana" pitchFamily="34" charset="0"/>
                <a:cs typeface="Verdana" pitchFamily="34" charset="0"/>
              </a:rPr>
              <a:t>Customer class</a:t>
            </a:r>
          </a:p>
          <a:p>
            <a:pPr marL="231775" lvl="0" indent="-231775">
              <a:buFont typeface="Arial" pitchFamily="34" charset="0"/>
              <a:buChar char="•"/>
            </a:pPr>
            <a:r>
              <a:rPr lang="en-US" sz="1600" dirty="0" smtClean="0">
                <a:latin typeface="Verdana" pitchFamily="34" charset="0"/>
                <a:ea typeface="Verdana" pitchFamily="34" charset="0"/>
                <a:cs typeface="Verdana" pitchFamily="34" charset="0"/>
              </a:rPr>
              <a:t>Tilt and orientation of the solar array</a:t>
            </a:r>
          </a:p>
          <a:p>
            <a:pPr marL="231775" lvl="0" indent="-231775">
              <a:buFont typeface="Arial" pitchFamily="34" charset="0"/>
              <a:buChar char="•"/>
            </a:pPr>
            <a:r>
              <a:rPr lang="en-US" sz="1600" dirty="0" smtClean="0">
                <a:latin typeface="Verdana" pitchFamily="34" charset="0"/>
                <a:ea typeface="Verdana" pitchFamily="34" charset="0"/>
                <a:cs typeface="Verdana" pitchFamily="34" charset="0"/>
              </a:rPr>
              <a:t>Number and type of panels and inverters installed</a:t>
            </a:r>
          </a:p>
          <a:p>
            <a:pPr marL="231775" lvl="0" indent="-231775">
              <a:buFont typeface="Arial" pitchFamily="34" charset="0"/>
              <a:buChar char="•"/>
            </a:pPr>
            <a:r>
              <a:rPr lang="en-US" sz="1600" dirty="0" smtClean="0">
                <a:latin typeface="Verdana" pitchFamily="34" charset="0"/>
                <a:ea typeface="Verdana" pitchFamily="34" charset="0"/>
                <a:cs typeface="Verdana" pitchFamily="34" charset="0"/>
              </a:rPr>
              <a:t>Estimated annual production</a:t>
            </a:r>
          </a:p>
          <a:p>
            <a:pPr marL="231775" lvl="0" indent="-231775">
              <a:buFont typeface="Arial" pitchFamily="34" charset="0"/>
              <a:buChar char="•"/>
            </a:pPr>
            <a:r>
              <a:rPr lang="en-US" sz="1600" dirty="0" smtClean="0">
                <a:latin typeface="Verdana" pitchFamily="34" charset="0"/>
                <a:ea typeface="Verdana" pitchFamily="34" charset="0"/>
                <a:cs typeface="Verdana" pitchFamily="34" charset="0"/>
              </a:rPr>
              <a:t>Type of installation (pole, rooftop, etc.) </a:t>
            </a:r>
          </a:p>
          <a:p>
            <a:pPr marL="231775" lvl="0" indent="-231775">
              <a:spcAft>
                <a:spcPts val="1000"/>
              </a:spcAft>
              <a:buFont typeface="Arial" pitchFamily="34" charset="0"/>
              <a:buChar char="•"/>
            </a:pPr>
            <a:r>
              <a:rPr lang="en-US" sz="1600" dirty="0" smtClean="0">
                <a:latin typeface="Verdana" pitchFamily="34" charset="0"/>
                <a:ea typeface="Verdana" pitchFamily="34" charset="0"/>
                <a:cs typeface="Verdana" pitchFamily="34" charset="0"/>
              </a:rPr>
              <a:t>Level of shading</a:t>
            </a:r>
          </a:p>
          <a:p>
            <a:pPr>
              <a:spcBef>
                <a:spcPts val="1000"/>
              </a:spcBef>
              <a:spcAft>
                <a:spcPts val="1000"/>
              </a:spcAft>
            </a:pPr>
            <a:r>
              <a:rPr lang="en-US" sz="1600" dirty="0" smtClean="0">
                <a:latin typeface="Verdana" pitchFamily="34" charset="0"/>
                <a:ea typeface="Verdana" pitchFamily="34" charset="0"/>
                <a:cs typeface="Verdana" pitchFamily="34" charset="0"/>
              </a:rPr>
              <a:t>We presume that Oncor continues to collect similar information.</a:t>
            </a:r>
          </a:p>
          <a:p>
            <a:pPr>
              <a:spcBef>
                <a:spcPts val="1000"/>
              </a:spcBef>
              <a:spcAft>
                <a:spcPts val="1000"/>
              </a:spcAft>
            </a:pPr>
            <a:r>
              <a:rPr lang="en-US" sz="1600" dirty="0" smtClean="0">
                <a:latin typeface="Verdana" pitchFamily="34" charset="0"/>
                <a:ea typeface="Verdana" pitchFamily="34" charset="0"/>
                <a:cs typeface="Verdana" pitchFamily="34" charset="0"/>
              </a:rPr>
              <a:t>Frontier Associates operates Austin Energy’s program databases, so we have similar data for PV projects that received an incentive through Austin’s large program. </a:t>
            </a:r>
            <a:endParaRPr lang="en-US" sz="16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262834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t>Our Program Databases: </a:t>
            </a:r>
            <a:br>
              <a:rPr lang="en-US" dirty="0" smtClean="0"/>
            </a:br>
            <a:r>
              <a:rPr lang="en-US" dirty="0" smtClean="0"/>
              <a:t>An Important Caveat </a:t>
            </a:r>
            <a:endParaRPr lang="en-US" dirty="0"/>
          </a:p>
        </p:txBody>
      </p:sp>
      <p:sp>
        <p:nvSpPr>
          <p:cNvPr id="4" name="Slide Number Placeholder 3"/>
          <p:cNvSpPr>
            <a:spLocks noGrp="1"/>
          </p:cNvSpPr>
          <p:nvPr>
            <p:ph type="sldNum" sz="quarter" idx="12"/>
          </p:nvPr>
        </p:nvSpPr>
        <p:spPr/>
        <p:txBody>
          <a:bodyPr/>
          <a:lstStyle/>
          <a:p>
            <a:fld id="{2E47240A-3848-47DB-B9CB-429542E80DEF}" type="slidenum">
              <a:rPr lang="en-US" smtClean="0"/>
              <a:pPr/>
              <a:t>5</a:t>
            </a:fld>
            <a:endParaRPr lang="en-US" dirty="0"/>
          </a:p>
        </p:txBody>
      </p:sp>
      <p:pic>
        <p:nvPicPr>
          <p:cNvPr id="5" name="Picture 2"/>
          <p:cNvPicPr>
            <a:picLocks noChangeAspect="1" noChangeArrowheads="1"/>
          </p:cNvPicPr>
          <p:nvPr/>
        </p:nvPicPr>
        <p:blipFill>
          <a:blip r:embed="rId2" cstate="print"/>
          <a:srcRect/>
          <a:stretch>
            <a:fillRect/>
          </a:stretch>
        </p:blipFill>
        <p:spPr bwMode="auto">
          <a:xfrm>
            <a:off x="7848600" y="143107"/>
            <a:ext cx="1219200" cy="1152293"/>
          </a:xfrm>
          <a:prstGeom prst="rect">
            <a:avLst/>
          </a:prstGeom>
          <a:noFill/>
          <a:ln w="9525">
            <a:noFill/>
            <a:miter lim="800000"/>
            <a:headEnd/>
            <a:tailEnd/>
          </a:ln>
          <a:effectLst/>
        </p:spPr>
      </p:pic>
      <p:sp>
        <p:nvSpPr>
          <p:cNvPr id="16385" name="Rectangle 1"/>
          <p:cNvSpPr>
            <a:spLocks noChangeArrowheads="1"/>
          </p:cNvSpPr>
          <p:nvPr/>
        </p:nvSpPr>
        <p:spPr bwMode="auto">
          <a:xfrm>
            <a:off x="533400" y="1524000"/>
            <a:ext cx="8229600" cy="23391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spcBef>
                <a:spcPts val="1000"/>
              </a:spcBef>
              <a:spcAft>
                <a:spcPts val="1000"/>
              </a:spcAft>
            </a:pPr>
            <a:r>
              <a:rPr lang="en-US" sz="1600" dirty="0" smtClean="0">
                <a:latin typeface="Verdana" pitchFamily="34" charset="0"/>
                <a:ea typeface="Verdana" pitchFamily="34" charset="0"/>
                <a:cs typeface="Verdana" pitchFamily="34" charset="0"/>
              </a:rPr>
              <a:t> </a:t>
            </a:r>
          </a:p>
          <a:p>
            <a:pPr>
              <a:spcBef>
                <a:spcPts val="1000"/>
              </a:spcBef>
              <a:spcAft>
                <a:spcPts val="1000"/>
              </a:spcAft>
            </a:pPr>
            <a:r>
              <a:rPr lang="en-US" sz="1600" dirty="0" smtClean="0">
                <a:latin typeface="Verdana" pitchFamily="34" charset="0"/>
                <a:ea typeface="Verdana" pitchFamily="34" charset="0"/>
                <a:cs typeface="Verdana" pitchFamily="34" charset="0"/>
              </a:rPr>
              <a:t>None of the data we collect and maintain can be used without permission from our clients.</a:t>
            </a:r>
          </a:p>
          <a:p>
            <a:pPr>
              <a:spcBef>
                <a:spcPts val="1000"/>
              </a:spcBef>
              <a:spcAft>
                <a:spcPts val="1000"/>
              </a:spcAft>
            </a:pPr>
            <a:r>
              <a:rPr lang="en-US" sz="1600" dirty="0" smtClean="0">
                <a:latin typeface="Verdana" pitchFamily="34" charset="0"/>
                <a:ea typeface="Verdana" pitchFamily="34" charset="0"/>
                <a:cs typeface="Verdana" pitchFamily="34" charset="0"/>
              </a:rPr>
              <a:t>But, it may be possible to obtain such permission, if the correct safeguards are put in place.</a:t>
            </a:r>
          </a:p>
          <a:p>
            <a:pPr>
              <a:spcBef>
                <a:spcPts val="1000"/>
              </a:spcBef>
              <a:spcAft>
                <a:spcPts val="1000"/>
              </a:spcAft>
            </a:pPr>
            <a:r>
              <a:rPr lang="en-US" sz="1600" dirty="0" smtClean="0">
                <a:latin typeface="Verdana" pitchFamily="34" charset="0"/>
                <a:ea typeface="Verdana" pitchFamily="34" charset="0"/>
                <a:cs typeface="Verdana" pitchFamily="34" charset="0"/>
              </a:rPr>
              <a:t> </a:t>
            </a:r>
            <a:endParaRPr lang="en-US" sz="16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262834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inpage_banner.jpg"/>
          <p:cNvPicPr>
            <a:picLocks noChangeAspect="1"/>
          </p:cNvPicPr>
          <p:nvPr/>
        </p:nvPicPr>
        <p:blipFill>
          <a:blip r:embed="rId2" cstate="print"/>
          <a:srcRect l="59429" t="9091" r="4000"/>
          <a:stretch>
            <a:fillRect/>
          </a:stretch>
        </p:blipFill>
        <p:spPr>
          <a:xfrm>
            <a:off x="4876800" y="5181600"/>
            <a:ext cx="3429000" cy="1524000"/>
          </a:xfrm>
          <a:prstGeom prst="rect">
            <a:avLst/>
          </a:prstGeom>
        </p:spPr>
      </p:pic>
      <p:sp>
        <p:nvSpPr>
          <p:cNvPr id="2" name="Title 1"/>
          <p:cNvSpPr>
            <a:spLocks noGrp="1"/>
          </p:cNvSpPr>
          <p:nvPr>
            <p:ph type="title"/>
          </p:nvPr>
        </p:nvSpPr>
        <p:spPr>
          <a:xfrm>
            <a:off x="457200" y="381000"/>
            <a:ext cx="8229600" cy="1143000"/>
          </a:xfrm>
        </p:spPr>
        <p:txBody>
          <a:bodyPr/>
          <a:lstStyle/>
          <a:p>
            <a:r>
              <a:rPr lang="en-US" dirty="0" smtClean="0"/>
              <a:t>Additional Sources of Data </a:t>
            </a:r>
            <a:endParaRPr lang="en-US" dirty="0"/>
          </a:p>
        </p:txBody>
      </p:sp>
      <p:sp>
        <p:nvSpPr>
          <p:cNvPr id="4" name="Slide Number Placeholder 3"/>
          <p:cNvSpPr>
            <a:spLocks noGrp="1"/>
          </p:cNvSpPr>
          <p:nvPr>
            <p:ph type="sldNum" sz="quarter" idx="12"/>
          </p:nvPr>
        </p:nvSpPr>
        <p:spPr>
          <a:xfrm>
            <a:off x="8458200" y="6248401"/>
            <a:ext cx="685800" cy="609600"/>
          </a:xfrm>
        </p:spPr>
        <p:txBody>
          <a:bodyPr/>
          <a:lstStyle/>
          <a:p>
            <a:fld id="{2E47240A-3848-47DB-B9CB-429542E80DEF}" type="slidenum">
              <a:rPr lang="en-US" smtClean="0"/>
              <a:pPr/>
              <a:t>6</a:t>
            </a:fld>
            <a:endParaRPr lang="en-US" dirty="0"/>
          </a:p>
        </p:txBody>
      </p:sp>
      <p:pic>
        <p:nvPicPr>
          <p:cNvPr id="5" name="Picture 2"/>
          <p:cNvPicPr>
            <a:picLocks noChangeAspect="1" noChangeArrowheads="1"/>
          </p:cNvPicPr>
          <p:nvPr/>
        </p:nvPicPr>
        <p:blipFill>
          <a:blip r:embed="rId3" cstate="print"/>
          <a:srcRect/>
          <a:stretch>
            <a:fillRect/>
          </a:stretch>
        </p:blipFill>
        <p:spPr bwMode="auto">
          <a:xfrm>
            <a:off x="7848600" y="143107"/>
            <a:ext cx="1219200" cy="1152293"/>
          </a:xfrm>
          <a:prstGeom prst="rect">
            <a:avLst/>
          </a:prstGeom>
          <a:noFill/>
          <a:ln w="9525">
            <a:noFill/>
            <a:miter lim="800000"/>
            <a:headEnd/>
            <a:tailEnd/>
          </a:ln>
          <a:effectLst/>
        </p:spPr>
      </p:pic>
      <p:sp>
        <p:nvSpPr>
          <p:cNvPr id="16385" name="Rectangle 1"/>
          <p:cNvSpPr>
            <a:spLocks noChangeArrowheads="1"/>
          </p:cNvSpPr>
          <p:nvPr/>
        </p:nvSpPr>
        <p:spPr bwMode="auto">
          <a:xfrm>
            <a:off x="533400" y="1676400"/>
            <a:ext cx="8229600" cy="48115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spcBef>
                <a:spcPts val="1000"/>
              </a:spcBef>
              <a:spcAft>
                <a:spcPts val="1000"/>
              </a:spcAft>
            </a:pPr>
            <a:r>
              <a:rPr lang="en-US" sz="1600" dirty="0" smtClean="0">
                <a:latin typeface="Verdana" pitchFamily="34" charset="0"/>
                <a:ea typeface="Verdana" pitchFamily="34" charset="0"/>
                <a:cs typeface="Verdana" pitchFamily="34" charset="0"/>
              </a:rPr>
              <a:t>ERCOT collects information pertaining to which premises or ESI IDs in areas opened to retail competition have PV systems behind the meter.  This information is used to assign customers to a PV profile code.  (See Sec. 9.1.5 of the ERCOT Protocols.)</a:t>
            </a:r>
          </a:p>
          <a:p>
            <a:pPr>
              <a:spcBef>
                <a:spcPts val="1000"/>
              </a:spcBef>
              <a:spcAft>
                <a:spcPts val="1000"/>
              </a:spcAft>
            </a:pPr>
            <a:r>
              <a:rPr lang="en-US" sz="1600" dirty="0" smtClean="0">
                <a:latin typeface="Verdana" pitchFamily="34" charset="0"/>
                <a:ea typeface="Verdana" pitchFamily="34" charset="0"/>
                <a:cs typeface="Verdana" pitchFamily="34" charset="0"/>
              </a:rPr>
              <a:t>And, then there are the TDU Interconnection Agreements and DG interconnection reports provided to the PUCT.</a:t>
            </a:r>
          </a:p>
          <a:p>
            <a:pPr>
              <a:spcBef>
                <a:spcPts val="1000"/>
              </a:spcBef>
              <a:spcAft>
                <a:spcPts val="1000"/>
              </a:spcAft>
            </a:pPr>
            <a:r>
              <a:rPr lang="en-US" sz="1600" dirty="0" smtClean="0">
                <a:latin typeface="Verdana" pitchFamily="34" charset="0"/>
                <a:ea typeface="Verdana" pitchFamily="34" charset="0"/>
                <a:cs typeface="Verdana" pitchFamily="34" charset="0"/>
              </a:rPr>
              <a:t>It is our understanding that CPS Energy in San Antonio collects project data similar to that collected by Frontier Associates.</a:t>
            </a:r>
          </a:p>
          <a:p>
            <a:pPr>
              <a:spcBef>
                <a:spcPts val="1000"/>
              </a:spcBef>
              <a:spcAft>
                <a:spcPts val="1000"/>
              </a:spcAft>
            </a:pPr>
            <a:r>
              <a:rPr lang="en-US" sz="1600" dirty="0" smtClean="0">
                <a:latin typeface="Verdana" pitchFamily="34" charset="0"/>
                <a:ea typeface="Verdana" pitchFamily="34" charset="0"/>
                <a:cs typeface="Verdana" pitchFamily="34" charset="0"/>
              </a:rPr>
              <a:t>Also, SECO has a public database which covers approximately 10 MW of public installations completed with ARRA funding in 2010-2011.</a:t>
            </a:r>
          </a:p>
          <a:p>
            <a:pPr>
              <a:spcBef>
                <a:spcPts val="1000"/>
              </a:spcBef>
              <a:spcAft>
                <a:spcPts val="1000"/>
              </a:spcAft>
            </a:pPr>
            <a:r>
              <a:rPr lang="en-US" sz="1600" dirty="0" smtClean="0">
                <a:latin typeface="Verdana" pitchFamily="34" charset="0"/>
                <a:ea typeface="Verdana" pitchFamily="34" charset="0"/>
                <a:cs typeface="Verdana" pitchFamily="34" charset="0"/>
              </a:rPr>
              <a:t>The technical data available from </a:t>
            </a:r>
            <a:br>
              <a:rPr lang="en-US" sz="1600" dirty="0" smtClean="0">
                <a:latin typeface="Verdana" pitchFamily="34" charset="0"/>
                <a:ea typeface="Verdana" pitchFamily="34" charset="0"/>
                <a:cs typeface="Verdana" pitchFamily="34" charset="0"/>
              </a:rPr>
            </a:br>
            <a:r>
              <a:rPr lang="en-US" sz="1600" dirty="0" smtClean="0">
                <a:latin typeface="Verdana" pitchFamily="34" charset="0"/>
                <a:ea typeface="Verdana" pitchFamily="34" charset="0"/>
                <a:cs typeface="Verdana" pitchFamily="34" charset="0"/>
              </a:rPr>
              <a:t>utility programs could be combined </a:t>
            </a:r>
            <a:br>
              <a:rPr lang="en-US" sz="1600" dirty="0" smtClean="0">
                <a:latin typeface="Verdana" pitchFamily="34" charset="0"/>
                <a:ea typeface="Verdana" pitchFamily="34" charset="0"/>
                <a:cs typeface="Verdana" pitchFamily="34" charset="0"/>
              </a:rPr>
            </a:br>
            <a:r>
              <a:rPr lang="en-US" sz="1600" dirty="0" smtClean="0">
                <a:latin typeface="Verdana" pitchFamily="34" charset="0"/>
                <a:ea typeface="Verdana" pitchFamily="34" charset="0"/>
                <a:cs typeface="Verdana" pitchFamily="34" charset="0"/>
              </a:rPr>
              <a:t>with GIS data pertaining to tree cover </a:t>
            </a:r>
            <a:br>
              <a:rPr lang="en-US" sz="1600" dirty="0" smtClean="0">
                <a:latin typeface="Verdana" pitchFamily="34" charset="0"/>
                <a:ea typeface="Verdana" pitchFamily="34" charset="0"/>
                <a:cs typeface="Verdana" pitchFamily="34" charset="0"/>
              </a:rPr>
            </a:br>
            <a:r>
              <a:rPr lang="en-US" sz="1600" dirty="0" smtClean="0">
                <a:latin typeface="Verdana" pitchFamily="34" charset="0"/>
                <a:ea typeface="Verdana" pitchFamily="34" charset="0"/>
                <a:cs typeface="Verdana" pitchFamily="34" charset="0"/>
              </a:rPr>
              <a:t>and other site-specific attributes to </a:t>
            </a:r>
            <a:br>
              <a:rPr lang="en-US" sz="1600" dirty="0" smtClean="0">
                <a:latin typeface="Verdana" pitchFamily="34" charset="0"/>
                <a:ea typeface="Verdana" pitchFamily="34" charset="0"/>
                <a:cs typeface="Verdana" pitchFamily="34" charset="0"/>
              </a:rPr>
            </a:br>
            <a:r>
              <a:rPr lang="en-US" sz="1600" dirty="0" smtClean="0">
                <a:latin typeface="Verdana" pitchFamily="34" charset="0"/>
                <a:ea typeface="Verdana" pitchFamily="34" charset="0"/>
                <a:cs typeface="Verdana" pitchFamily="34" charset="0"/>
              </a:rPr>
              <a:t>refine the modeling of systems. </a:t>
            </a:r>
            <a:endParaRPr lang="en-US" sz="16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262834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3000" dirty="0" smtClean="0"/>
              <a:t>How Might This Data Be Used </a:t>
            </a:r>
            <a:br>
              <a:rPr lang="en-US" sz="3000" dirty="0" smtClean="0"/>
            </a:br>
            <a:r>
              <a:rPr lang="en-US" sz="3000" dirty="0" smtClean="0"/>
              <a:t>to Develop Short-Term PV </a:t>
            </a:r>
            <a:br>
              <a:rPr lang="en-US" sz="3000" dirty="0" smtClean="0"/>
            </a:br>
            <a:r>
              <a:rPr lang="en-US" sz="3000" dirty="0" smtClean="0"/>
              <a:t>Generation Forecasts?</a:t>
            </a:r>
            <a:endParaRPr lang="en-US" sz="3000" dirty="0"/>
          </a:p>
        </p:txBody>
      </p:sp>
      <p:sp>
        <p:nvSpPr>
          <p:cNvPr id="4" name="Slide Number Placeholder 3"/>
          <p:cNvSpPr>
            <a:spLocks noGrp="1"/>
          </p:cNvSpPr>
          <p:nvPr>
            <p:ph type="sldNum" sz="quarter" idx="12"/>
          </p:nvPr>
        </p:nvSpPr>
        <p:spPr/>
        <p:txBody>
          <a:bodyPr/>
          <a:lstStyle/>
          <a:p>
            <a:fld id="{2E47240A-3848-47DB-B9CB-429542E80DEF}" type="slidenum">
              <a:rPr lang="en-US" smtClean="0"/>
              <a:pPr/>
              <a:t>7</a:t>
            </a:fld>
            <a:endParaRPr lang="en-US" dirty="0"/>
          </a:p>
        </p:txBody>
      </p:sp>
      <p:pic>
        <p:nvPicPr>
          <p:cNvPr id="5" name="Picture 2"/>
          <p:cNvPicPr>
            <a:picLocks noChangeAspect="1" noChangeArrowheads="1"/>
          </p:cNvPicPr>
          <p:nvPr/>
        </p:nvPicPr>
        <p:blipFill>
          <a:blip r:embed="rId2" cstate="print"/>
          <a:srcRect/>
          <a:stretch>
            <a:fillRect/>
          </a:stretch>
        </p:blipFill>
        <p:spPr bwMode="auto">
          <a:xfrm>
            <a:off x="7848600" y="143107"/>
            <a:ext cx="1219200" cy="1152293"/>
          </a:xfrm>
          <a:prstGeom prst="rect">
            <a:avLst/>
          </a:prstGeom>
          <a:noFill/>
          <a:ln w="9525">
            <a:noFill/>
            <a:miter lim="800000"/>
            <a:headEnd/>
            <a:tailEnd/>
          </a:ln>
          <a:effectLst/>
        </p:spPr>
      </p:pic>
      <p:sp>
        <p:nvSpPr>
          <p:cNvPr id="16385" name="Rectangle 1"/>
          <p:cNvSpPr>
            <a:spLocks noChangeArrowheads="1"/>
          </p:cNvSpPr>
          <p:nvPr/>
        </p:nvSpPr>
        <p:spPr bwMode="auto">
          <a:xfrm>
            <a:off x="533400" y="2057400"/>
            <a:ext cx="8229600" cy="40626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spcBef>
                <a:spcPts val="1000"/>
              </a:spcBef>
              <a:spcAft>
                <a:spcPts val="1000"/>
              </a:spcAft>
            </a:pPr>
            <a:r>
              <a:rPr lang="en-US" sz="1600" dirty="0" smtClean="0">
                <a:latin typeface="Verdana" pitchFamily="34" charset="0"/>
                <a:ea typeface="Verdana" pitchFamily="34" charset="0"/>
                <a:cs typeface="Verdana" pitchFamily="34" charset="0"/>
              </a:rPr>
              <a:t>Someone needs to put all the data from these various sources together – which is a significant task.</a:t>
            </a:r>
          </a:p>
          <a:p>
            <a:pPr>
              <a:spcBef>
                <a:spcPts val="1000"/>
              </a:spcBef>
              <a:spcAft>
                <a:spcPts val="1000"/>
              </a:spcAft>
            </a:pPr>
            <a:r>
              <a:rPr lang="en-US" sz="1600" dirty="0" smtClean="0">
                <a:latin typeface="Verdana" pitchFamily="34" charset="0"/>
                <a:ea typeface="Verdana" pitchFamily="34" charset="0"/>
                <a:cs typeface="Verdana" pitchFamily="34" charset="0"/>
              </a:rPr>
              <a:t>The solar generation forecasting model that ERCOT has already acquired to project generation output from large-scale solar systems could also be used to simulate PV generation for sets of distributed PV systems or representative systems.  </a:t>
            </a:r>
          </a:p>
          <a:p>
            <a:pPr>
              <a:spcBef>
                <a:spcPts val="1000"/>
              </a:spcBef>
              <a:spcAft>
                <a:spcPts val="1000"/>
              </a:spcAft>
            </a:pPr>
            <a:r>
              <a:rPr lang="en-US" sz="1600" dirty="0" smtClean="0">
                <a:latin typeface="Verdana" pitchFamily="34" charset="0"/>
                <a:ea typeface="Verdana" pitchFamily="34" charset="0"/>
                <a:cs typeface="Verdana" pitchFamily="34" charset="0"/>
              </a:rPr>
              <a:t>The electrical generation from a sample of the systems or aggregated sets of systems could be simulated.  </a:t>
            </a:r>
          </a:p>
          <a:p>
            <a:pPr>
              <a:spcBef>
                <a:spcPts val="1000"/>
              </a:spcBef>
              <a:spcAft>
                <a:spcPts val="1000"/>
              </a:spcAft>
            </a:pPr>
            <a:r>
              <a:rPr lang="en-US" sz="1600" dirty="0" smtClean="0">
                <a:latin typeface="Verdana" pitchFamily="34" charset="0"/>
                <a:ea typeface="Verdana" pitchFamily="34" charset="0"/>
                <a:cs typeface="Verdana" pitchFamily="34" charset="0"/>
              </a:rPr>
              <a:t>If distribution utilities are willing to assist with the assignment of PV systems to transmission nodes or distribution substations, then the geographical distribution could be used to project PV generation by node.  Alternatively, the distributed PV systems could be assigned to the TLAPs (Texas load aggregation pockets) defined by ERCOT.  </a:t>
            </a:r>
          </a:p>
        </p:txBody>
      </p:sp>
    </p:spTree>
    <p:extLst>
      <p:ext uri="{BB962C8B-B14F-4D97-AF65-F5344CB8AC3E}">
        <p14:creationId xmlns:p14="http://schemas.microsoft.com/office/powerpoint/2010/main" val="4262834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Model Calibration</a:t>
            </a:r>
            <a:endParaRPr lang="en-US" dirty="0"/>
          </a:p>
        </p:txBody>
      </p:sp>
      <p:sp>
        <p:nvSpPr>
          <p:cNvPr id="4" name="Slide Number Placeholder 3"/>
          <p:cNvSpPr>
            <a:spLocks noGrp="1"/>
          </p:cNvSpPr>
          <p:nvPr>
            <p:ph type="sldNum" sz="quarter" idx="12"/>
          </p:nvPr>
        </p:nvSpPr>
        <p:spPr/>
        <p:txBody>
          <a:bodyPr/>
          <a:lstStyle/>
          <a:p>
            <a:fld id="{2E47240A-3848-47DB-B9CB-429542E80DEF}" type="slidenum">
              <a:rPr lang="en-US" smtClean="0"/>
              <a:pPr/>
              <a:t>8</a:t>
            </a:fld>
            <a:endParaRPr lang="en-US" dirty="0"/>
          </a:p>
        </p:txBody>
      </p:sp>
      <p:pic>
        <p:nvPicPr>
          <p:cNvPr id="5" name="Picture 2"/>
          <p:cNvPicPr>
            <a:picLocks noChangeAspect="1" noChangeArrowheads="1"/>
          </p:cNvPicPr>
          <p:nvPr/>
        </p:nvPicPr>
        <p:blipFill>
          <a:blip r:embed="rId2" cstate="print"/>
          <a:srcRect/>
          <a:stretch>
            <a:fillRect/>
          </a:stretch>
        </p:blipFill>
        <p:spPr bwMode="auto">
          <a:xfrm>
            <a:off x="7848600" y="143107"/>
            <a:ext cx="1219200" cy="1152293"/>
          </a:xfrm>
          <a:prstGeom prst="rect">
            <a:avLst/>
          </a:prstGeom>
          <a:noFill/>
          <a:ln w="9525">
            <a:noFill/>
            <a:miter lim="800000"/>
            <a:headEnd/>
            <a:tailEnd/>
          </a:ln>
          <a:effectLst/>
        </p:spPr>
      </p:pic>
      <p:sp>
        <p:nvSpPr>
          <p:cNvPr id="16385" name="Rectangle 1"/>
          <p:cNvSpPr>
            <a:spLocks noChangeArrowheads="1"/>
          </p:cNvSpPr>
          <p:nvPr/>
        </p:nvSpPr>
        <p:spPr bwMode="auto">
          <a:xfrm>
            <a:off x="533400" y="1828800"/>
            <a:ext cx="822960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spcBef>
                <a:spcPts val="1000"/>
              </a:spcBef>
              <a:spcAft>
                <a:spcPts val="1000"/>
              </a:spcAft>
            </a:pPr>
            <a:r>
              <a:rPr lang="en-US" sz="1600" dirty="0" smtClean="0">
                <a:latin typeface="Verdana" pitchFamily="34" charset="0"/>
                <a:ea typeface="Verdana" pitchFamily="34" charset="0"/>
                <a:cs typeface="Verdana" pitchFamily="34" charset="0"/>
              </a:rPr>
              <a:t>For a given PV system, actual generation may deviate from model-predicted values, due to tree cover, the actual condition of the panels, and other factors.  </a:t>
            </a:r>
          </a:p>
          <a:p>
            <a:pPr>
              <a:spcBef>
                <a:spcPts val="1000"/>
              </a:spcBef>
              <a:spcAft>
                <a:spcPts val="1000"/>
              </a:spcAft>
            </a:pPr>
            <a:r>
              <a:rPr lang="en-US" sz="1600" dirty="0" smtClean="0">
                <a:latin typeface="Verdana" pitchFamily="34" charset="0"/>
                <a:ea typeface="Verdana" pitchFamily="34" charset="0"/>
                <a:cs typeface="Verdana" pitchFamily="34" charset="0"/>
              </a:rPr>
              <a:t>The results from the model acquired by ERCOT could be calibrated against actual metered PV output, as collected by many of the TDUs and Austin Energy.  </a:t>
            </a:r>
          </a:p>
          <a:p>
            <a:pPr>
              <a:spcBef>
                <a:spcPts val="1000"/>
              </a:spcBef>
              <a:spcAft>
                <a:spcPts val="1000"/>
              </a:spcAft>
            </a:pPr>
            <a:r>
              <a:rPr lang="en-US" sz="1600" dirty="0" smtClean="0">
                <a:latin typeface="Verdana" pitchFamily="34" charset="0"/>
                <a:ea typeface="Verdana" pitchFamily="34" charset="0"/>
                <a:cs typeface="Verdana" pitchFamily="34" charset="0"/>
              </a:rPr>
              <a:t>Alternatively, models could be calibrated against the “dip” in grid-purchases apparent in the AMI data collected by ERCOT and stored in Smart Meter Texas (SMT) that was estimated to be attributable to PV generation.</a:t>
            </a:r>
          </a:p>
          <a:p>
            <a:pPr>
              <a:spcBef>
                <a:spcPts val="1000"/>
              </a:spcBef>
              <a:spcAft>
                <a:spcPts val="1000"/>
              </a:spcAft>
            </a:pPr>
            <a:r>
              <a:rPr lang="en-US" sz="1600" dirty="0" smtClean="0">
                <a:latin typeface="Verdana" pitchFamily="34" charset="0"/>
                <a:ea typeface="Verdana" pitchFamily="34" charset="0"/>
                <a:cs typeface="Verdana" pitchFamily="34" charset="0"/>
              </a:rPr>
              <a:t> </a:t>
            </a:r>
            <a:endParaRPr lang="en-US" sz="16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2628342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Long-Term Forecasting</a:t>
            </a:r>
            <a:endParaRPr lang="en-US" dirty="0"/>
          </a:p>
        </p:txBody>
      </p:sp>
      <p:sp>
        <p:nvSpPr>
          <p:cNvPr id="4" name="Slide Number Placeholder 3"/>
          <p:cNvSpPr>
            <a:spLocks noGrp="1"/>
          </p:cNvSpPr>
          <p:nvPr>
            <p:ph type="sldNum" sz="quarter" idx="12"/>
          </p:nvPr>
        </p:nvSpPr>
        <p:spPr/>
        <p:txBody>
          <a:bodyPr/>
          <a:lstStyle/>
          <a:p>
            <a:fld id="{2E47240A-3848-47DB-B9CB-429542E80DEF}" type="slidenum">
              <a:rPr lang="en-US" smtClean="0"/>
              <a:pPr/>
              <a:t>9</a:t>
            </a:fld>
            <a:endParaRPr lang="en-US" dirty="0"/>
          </a:p>
        </p:txBody>
      </p:sp>
      <p:pic>
        <p:nvPicPr>
          <p:cNvPr id="5" name="Picture 2"/>
          <p:cNvPicPr>
            <a:picLocks noChangeAspect="1" noChangeArrowheads="1"/>
          </p:cNvPicPr>
          <p:nvPr/>
        </p:nvPicPr>
        <p:blipFill>
          <a:blip r:embed="rId2" cstate="print"/>
          <a:srcRect/>
          <a:stretch>
            <a:fillRect/>
          </a:stretch>
        </p:blipFill>
        <p:spPr bwMode="auto">
          <a:xfrm>
            <a:off x="7848600" y="143107"/>
            <a:ext cx="1219200" cy="1152293"/>
          </a:xfrm>
          <a:prstGeom prst="rect">
            <a:avLst/>
          </a:prstGeom>
          <a:noFill/>
          <a:ln w="9525">
            <a:noFill/>
            <a:miter lim="800000"/>
            <a:headEnd/>
            <a:tailEnd/>
          </a:ln>
          <a:effectLst/>
        </p:spPr>
      </p:pic>
      <p:sp>
        <p:nvSpPr>
          <p:cNvPr id="16385" name="Rectangle 1"/>
          <p:cNvSpPr>
            <a:spLocks noChangeArrowheads="1"/>
          </p:cNvSpPr>
          <p:nvPr/>
        </p:nvSpPr>
        <p:spPr bwMode="auto">
          <a:xfrm>
            <a:off x="533400" y="1832110"/>
            <a:ext cx="8229600" cy="27033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spcBef>
                <a:spcPts val="1000"/>
              </a:spcBef>
              <a:spcAft>
                <a:spcPts val="1000"/>
              </a:spcAft>
            </a:pPr>
            <a:r>
              <a:rPr lang="en-US" sz="1600" dirty="0" smtClean="0">
                <a:latin typeface="Verdana" pitchFamily="34" charset="0"/>
                <a:ea typeface="Verdana" pitchFamily="34" charset="0"/>
                <a:cs typeface="Verdana" pitchFamily="34" charset="0"/>
              </a:rPr>
              <a:t>Long-term forecasts of PV installations and generation are available from a variety of existing sources.  </a:t>
            </a:r>
          </a:p>
          <a:p>
            <a:pPr>
              <a:spcBef>
                <a:spcPts val="1000"/>
              </a:spcBef>
              <a:spcAft>
                <a:spcPts val="1000"/>
              </a:spcAft>
            </a:pPr>
            <a:r>
              <a:rPr lang="en-US" sz="1600" dirty="0" smtClean="0">
                <a:latin typeface="Verdana" pitchFamily="34" charset="0"/>
                <a:ea typeface="Verdana" pitchFamily="34" charset="0"/>
                <a:cs typeface="Verdana" pitchFamily="34" charset="0"/>
              </a:rPr>
              <a:t>Future distributed solar investments are affected by the cost of PV relative to grid-power, the availability of tax credits and other incentives, and the impacts of efforts to reduce greenhouse gas emissions.  </a:t>
            </a:r>
          </a:p>
          <a:p>
            <a:pPr>
              <a:spcBef>
                <a:spcPts val="1000"/>
              </a:spcBef>
              <a:spcAft>
                <a:spcPts val="1000"/>
              </a:spcAft>
            </a:pPr>
            <a:r>
              <a:rPr lang="en-US" sz="1600" dirty="0" smtClean="0">
                <a:latin typeface="Verdana" pitchFamily="34" charset="0"/>
                <a:ea typeface="Verdana" pitchFamily="34" charset="0"/>
                <a:cs typeface="Verdana" pitchFamily="34" charset="0"/>
              </a:rPr>
              <a:t>Dr. </a:t>
            </a:r>
            <a:r>
              <a:rPr lang="en-US" sz="1600" dirty="0" err="1" smtClean="0">
                <a:latin typeface="Verdana" pitchFamily="34" charset="0"/>
                <a:ea typeface="Verdana" pitchFamily="34" charset="0"/>
                <a:cs typeface="Verdana" pitchFamily="34" charset="0"/>
              </a:rPr>
              <a:t>Varun</a:t>
            </a:r>
            <a:r>
              <a:rPr lang="en-US" sz="1600" dirty="0" smtClean="0">
                <a:latin typeface="Verdana" pitchFamily="34" charset="0"/>
                <a:ea typeface="Verdana" pitchFamily="34" charset="0"/>
                <a:cs typeface="Verdana" pitchFamily="34" charset="0"/>
              </a:rPr>
              <a:t> </a:t>
            </a:r>
            <a:r>
              <a:rPr lang="en-US" sz="1600" dirty="0" err="1" smtClean="0">
                <a:latin typeface="Verdana" pitchFamily="34" charset="0"/>
                <a:ea typeface="Verdana" pitchFamily="34" charset="0"/>
                <a:cs typeface="Verdana" pitchFamily="34" charset="0"/>
              </a:rPr>
              <a:t>Rai</a:t>
            </a:r>
            <a:r>
              <a:rPr lang="en-US" sz="1600" dirty="0" smtClean="0">
                <a:latin typeface="Verdana" pitchFamily="34" charset="0"/>
                <a:ea typeface="Verdana" pitchFamily="34" charset="0"/>
                <a:cs typeface="Verdana" pitchFamily="34" charset="0"/>
              </a:rPr>
              <a:t> at UT-Austin could contribute a long-term forecast of PV technology dissemination.</a:t>
            </a:r>
          </a:p>
          <a:p>
            <a:r>
              <a:rPr lang="en-US" sz="1600" dirty="0" smtClean="0">
                <a:latin typeface="Verdana" pitchFamily="34" charset="0"/>
                <a:ea typeface="Verdana" pitchFamily="34" charset="0"/>
                <a:cs typeface="Verdana" pitchFamily="34" charset="0"/>
              </a:rPr>
              <a:t> </a:t>
            </a:r>
            <a:endParaRPr lang="en-US" sz="16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26283420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c 2014 PPT Templat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Dec 2014 PPT Template</Template>
  <TotalTime>94</TotalTime>
  <Words>739</Words>
  <Application>Microsoft Office PowerPoint</Application>
  <PresentationFormat>On-screen Show (4:3)</PresentationFormat>
  <Paragraphs>63</Paragraphs>
  <Slides>10</Slides>
  <Notes>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Dec 2014 PPT Template</vt:lpstr>
      <vt:lpstr>Custom Design</vt:lpstr>
      <vt:lpstr>A Solar Generation Forecasting System for ERCOT Where Would the Data Come From?</vt:lpstr>
      <vt:lpstr>Background</vt:lpstr>
      <vt:lpstr>Frontier Associates</vt:lpstr>
      <vt:lpstr>Our Program Databases</vt:lpstr>
      <vt:lpstr>Our Program Databases:  An Important Caveat </vt:lpstr>
      <vt:lpstr>Additional Sources of Data </vt:lpstr>
      <vt:lpstr>How Might This Data Be Used  to Develop Short-Term PV  Generation Forecasts?</vt:lpstr>
      <vt:lpstr>Model Calibration</vt:lpstr>
      <vt:lpstr>Long-Term Forecasting</vt:lpstr>
      <vt:lpstr>Est. 1999 Austin, Texas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Solar Generation Forecasting System for ERCOT Where Would the Data Come From?</dc:title>
  <dc:creator>Margaret R. Marchant</dc:creator>
  <cp:lastModifiedBy> </cp:lastModifiedBy>
  <cp:revision>13</cp:revision>
  <dcterms:created xsi:type="dcterms:W3CDTF">2015-01-19T16:20:28Z</dcterms:created>
  <dcterms:modified xsi:type="dcterms:W3CDTF">2015-01-19T20:49:00Z</dcterms:modified>
</cp:coreProperties>
</file>