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8" r:id="rId3"/>
    <p:sldMasterId id="2147483694" r:id="rId4"/>
  </p:sldMasterIdLst>
  <p:notesMasterIdLst>
    <p:notesMasterId r:id="rId19"/>
  </p:notesMasterIdLst>
  <p:handoutMasterIdLst>
    <p:handoutMasterId r:id="rId20"/>
  </p:handoutMasterIdLst>
  <p:sldIdLst>
    <p:sldId id="279" r:id="rId5"/>
    <p:sldId id="275" r:id="rId6"/>
    <p:sldId id="314" r:id="rId7"/>
    <p:sldId id="316" r:id="rId8"/>
    <p:sldId id="323" r:id="rId9"/>
    <p:sldId id="332" r:id="rId10"/>
    <p:sldId id="317" r:id="rId11"/>
    <p:sldId id="330" r:id="rId12"/>
    <p:sldId id="324" r:id="rId13"/>
    <p:sldId id="325" r:id="rId14"/>
    <p:sldId id="326" r:id="rId15"/>
    <p:sldId id="327" r:id="rId16"/>
    <p:sldId id="328" r:id="rId17"/>
    <p:sldId id="331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29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o, Jeffrey" initials="BJ" lastIdx="7" clrIdx="0">
    <p:extLst/>
  </p:cmAuthor>
  <p:cmAuthor id="2" name="Home" initials="H" lastIdx="1" clrIdx="1">
    <p:extLst/>
  </p:cmAuthor>
  <p:cmAuthor id="3" name="Borkar, Sandeep" initials="SB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99" autoAdjust="0"/>
    <p:restoredTop sz="93250" autoAdjust="0"/>
  </p:normalViewPr>
  <p:slideViewPr>
    <p:cSldViewPr>
      <p:cViewPr varScale="1">
        <p:scale>
          <a:sx n="69" d="100"/>
          <a:sy n="69" d="100"/>
        </p:scale>
        <p:origin x="171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1974" y="-78"/>
      </p:cViewPr>
      <p:guideLst>
        <p:guide orient="horz" pos="2909"/>
        <p:guide pos="2208"/>
        <p:guide orient="horz"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8060EE0-C886-4454-B74F-5F757C01D1AC}" type="datetimeFigureOut">
              <a:rPr lang="en-US"/>
              <a:pPr>
                <a:defRPr/>
              </a:pPr>
              <a:t>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AA09E8F-28B5-4325-81AC-1F5E2D3211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328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F45855-146F-40AB-933A-8A89C815C4A1}" type="datetimeFigureOut">
              <a:rPr lang="en-US"/>
              <a:pPr>
                <a:defRPr/>
              </a:pPr>
              <a:t>1/19/2015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510"/>
            <a:ext cx="5607050" cy="4183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608FEB-A04C-4C3B-8835-C8274D1E56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96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603F95-70D0-4B7C-B2DF-5C0E83C71DD8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722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E84925-45B8-4B19-916E-B4FBDB371820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532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9E85A68-2348-4B15-B4B3-1FFD70A04212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084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AD3D2-972B-4775-BE51-1275D797B3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359952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F7648-FAE7-4A0B-AF39-00F1F9912F3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3329584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27C02-D49C-4566-9AC3-96573BA24E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1604042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1DDF6-1A15-4FAC-BD67-DD3F00A02B3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3009136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CD762-E101-4294-B529-AE897B96499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963211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FFD77-84ED-46E6-A20C-3E0D6827D1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2035350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6418C-95A9-4B0E-AED7-8B425D066C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3494795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FAB1230-E311-47E9-9F86-964CD29CD5B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4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82C3C73-D4EA-46AC-AD6F-68D51BEEA90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339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ECF190B-BA65-4941-81FD-4A07479EB04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28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440F9AE-FB19-4F9B-90E0-0EBCCBF3FA9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635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2396866-8A83-47F8-A433-79A171FC674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48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32C4C57-86E0-4255-AE3C-6501555B94A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85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7070D9D-06F1-4328-A778-22C860F2E402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50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968C363-B8EC-4A97-BDBA-488A56F4909F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99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4/22/2014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AF3817-361B-42A9-A8BD-FA2F405640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36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dirty="0">
              <a:cs typeface="+mn-cs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" name="Picture 17" descr="logocolor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390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097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8002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1800225" y="5467350"/>
            <a:ext cx="30765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4/22/2014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800225" y="5067300"/>
            <a:ext cx="52863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21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EFC3A-2B30-40F9-AFCC-F0390DECADB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222771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03033-23FD-4E85-82DA-C30EB429851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424348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3EA1E-481D-4303-BAEA-FBCDD050C46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11303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EEBCD-DFBD-4628-9DA2-1D3F5E2C57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262102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latin typeface="+mn-lt"/>
                <a:cs typeface="+mn-cs"/>
              </a:rPr>
              <a:t>ERCOTPUBLIC</a:t>
            </a:r>
            <a:endParaRPr lang="en-US" sz="105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  <a:cs typeface="+mn-cs"/>
              </a:rPr>
              <a:t>1/27/2014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9D28061F-C123-4E16-BE27-B7DDCB4C2E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dirty="0">
              <a:cs typeface="+mn-cs"/>
            </a:endParaRPr>
          </a:p>
        </p:txBody>
      </p:sp>
      <p:pic>
        <p:nvPicPr>
          <p:cNvPr id="2053" name="Picture 8" descr="logo_C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dirty="0">
              <a:cs typeface="+mn-cs"/>
            </a:endParaRP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57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4/22/2014</a:t>
            </a:r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3078" name="Picture 8" descr="ERCOT cmyk-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latin typeface="+mn-lt"/>
                <a:cs typeface="+mn-cs"/>
              </a:rPr>
              <a:t>ERCOT PUBLIC</a:t>
            </a:r>
            <a:endParaRPr lang="en-US" sz="105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  <a:cs typeface="+mn-cs"/>
              </a:rPr>
              <a:t>2/14/2014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4102" name="Picture 8" descr="ERCOT cmyk-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latin typeface="+mn-lt"/>
                <a:cs typeface="+mn-cs"/>
              </a:rPr>
              <a:t>ERCOT PUBLIC</a:t>
            </a:r>
            <a:endParaRPr lang="en-US" sz="105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1/20/2015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13"/>
          <p:cNvGrpSpPr>
            <a:grpSpLocks/>
          </p:cNvGrpSpPr>
          <p:nvPr/>
        </p:nvGrpSpPr>
        <p:grpSpPr bwMode="auto">
          <a:xfrm>
            <a:off x="603250" y="1498600"/>
            <a:ext cx="7727950" cy="2938544"/>
            <a:chOff x="603250" y="546100"/>
            <a:chExt cx="7727950" cy="2938540"/>
          </a:xfrm>
        </p:grpSpPr>
        <p:pic>
          <p:nvPicPr>
            <p:cNvPr id="16387" name="Picture 8" descr="ERCOT cmyk-0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88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354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dirty="0" smtClean="0"/>
                <a:t>2015 RTP Update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January, 2015</a:t>
              </a:r>
              <a:endParaRPr lang="en-US" altLang="en-US" sz="18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1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971800"/>
            <a:ext cx="8458200" cy="461665"/>
          </a:xfrm>
        </p:spPr>
        <p:txBody>
          <a:bodyPr/>
          <a:lstStyle/>
          <a:p>
            <a:pPr algn="ctr"/>
            <a:r>
              <a:rPr lang="en-US" sz="6000" dirty="0" smtClean="0"/>
              <a:t>Appendix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62383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SSWG load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25435"/>
              </p:ext>
            </p:extLst>
          </p:nvPr>
        </p:nvGraphicFramePr>
        <p:xfrm>
          <a:off x="762000" y="1752600"/>
          <a:ext cx="7467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</a:tblGrid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Coast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East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North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North Central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South Central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South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West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Far West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NCP Total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26,084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2,771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1,749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24,695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13,094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6,397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2,257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3,124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80,171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26,446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2,795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1,766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24,968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13,447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6,475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2,280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3,322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81,499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26,883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2,822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1,803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25,322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13,803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6,792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2,314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3,453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83,191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27,228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2,849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1,826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25,604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14,131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6,802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2,352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3,565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84,356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27,522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2,894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1,848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25,910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14,479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7,078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2,390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3,656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85,777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27,766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2,921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1,764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26,314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14,845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7,222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2,429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3,764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87,024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7372" y="640808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Load based on October 2014 SSWG Data Set B cases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Includes self served load, does not include losses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200" y="5867400"/>
            <a:ext cx="6084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Weather zone loads expressed in MW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544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90</a:t>
            </a:r>
            <a:r>
              <a:rPr lang="en-US" baseline="30000" dirty="0" smtClean="0"/>
              <a:t>th</a:t>
            </a:r>
            <a:r>
              <a:rPr lang="en-US" dirty="0" smtClean="0"/>
              <a:t> percentile load forecast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967151"/>
              </p:ext>
            </p:extLst>
          </p:nvPr>
        </p:nvGraphicFramePr>
        <p:xfrm>
          <a:off x="762000" y="1371600"/>
          <a:ext cx="7467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</a:tblGrid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Coast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North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North Central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South Central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South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West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Far West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NCP Total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23,133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2,347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1,573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26,300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11,977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6,540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2,015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2,715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76,601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23,335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2,354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1,563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26,654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12,060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6,728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2,035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2,832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77,561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23,537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2,360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1,554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27,003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12,141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6,913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2,054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2,949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78,511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23,739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2,367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1,544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27,348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12,221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7,099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2,074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3,065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79,456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23,937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2,373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1,534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27,690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12,300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7,284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2,094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3,181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80,393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24,141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2,380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1,525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28,034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12,378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7,470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2,114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3,297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81,338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7372" y="640808"/>
            <a:ext cx="8001000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Includes self served load, does not include losses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1400" y="5574268"/>
            <a:ext cx="6084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Weather zone loads expressed in MW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692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dispatch output levels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2999" y="640808"/>
            <a:ext cx="373380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Dispatch based on confidence-percentile analysis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Hours with high loads were selected (Hours were ERCOT load  higher than 95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percentile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Wind output levels in the </a:t>
            </a:r>
            <a:r>
              <a:rPr lang="en-US" sz="2000" dirty="0" err="1" smtClean="0"/>
              <a:t>basecase</a:t>
            </a:r>
            <a:r>
              <a:rPr lang="en-US" sz="2000" dirty="0" smtClean="0"/>
              <a:t> based on 15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percentile output levels, but not to exceed levels based on 25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percentile level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588260"/>
              </p:ext>
            </p:extLst>
          </p:nvPr>
        </p:nvGraphicFramePr>
        <p:xfrm>
          <a:off x="533400" y="990600"/>
          <a:ext cx="4267200" cy="4079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866"/>
                <a:gridCol w="1055848"/>
                <a:gridCol w="1573486"/>
              </a:tblGrid>
              <a:tr h="5021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Weather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Zone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Basecase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Dispatch Not </a:t>
                      </a:r>
                      <a:r>
                        <a:rPr lang="en-US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 exceed</a:t>
                      </a:r>
                    </a:p>
                  </a:txBody>
                  <a:tcPr marL="9525" marR="9525" marT="9525" marB="0" anchor="ctr"/>
                </a:tc>
              </a:tr>
              <a:tr h="50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Coast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</a:tr>
              <a:tr h="50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East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50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North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</a:tr>
              <a:tr h="50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North Central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</a:tr>
              <a:tr h="4471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South Central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</a:tr>
              <a:tr h="50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Southern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18%</a:t>
                      </a:r>
                    </a:p>
                  </a:txBody>
                  <a:tcPr marL="9525" marR="9525" marT="9525" marB="0" anchor="ctr"/>
                </a:tc>
              </a:tr>
              <a:tr h="502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West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885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generation per PG 6.9 requirements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307558"/>
              </p:ext>
            </p:extLst>
          </p:nvPr>
        </p:nvGraphicFramePr>
        <p:xfrm>
          <a:off x="762002" y="853209"/>
          <a:ext cx="7900124" cy="486179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474584"/>
                <a:gridCol w="875474"/>
                <a:gridCol w="1349106"/>
                <a:gridCol w="749845"/>
                <a:gridCol w="788214"/>
                <a:gridCol w="824798"/>
                <a:gridCol w="838103"/>
              </a:tblGrid>
              <a:tr h="2948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smtClean="0">
                          <a:effectLst/>
                        </a:rPr>
                        <a:t>Project Name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In-service</a:t>
                      </a:r>
                      <a:r>
                        <a:rPr lang="en-US" sz="1000" b="1" u="none" strike="noStrike" baseline="0" dirty="0" smtClean="0">
                          <a:effectLst/>
                        </a:rPr>
                        <a:t> Date</a:t>
                      </a: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Capacity Added* (MW)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Fuel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County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TDSP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Weather Zone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Baytown Chiller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6/1/2015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270</a:t>
                      </a:r>
                      <a:endParaRPr lang="en-U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Chambers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Centerpoint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COAST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PHR Peakers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11/30/2015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Galveston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Centerpoint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COAST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Panda Temple 2 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8/1/2015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Bell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Oncor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NORTH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Antelope Station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6/1/2016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359**</a:t>
                      </a: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Hale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 smtClean="0">
                          <a:effectLst/>
                        </a:rPr>
                        <a:t>Sharyland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NORTH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Goldsmith Peakers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6/1/2015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341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Ector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Oncor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Keechi Wind 138 kV Joplin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1/5/2015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Jack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BRAZOS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NORTH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Grandview Phase II (Conway Windfarm)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10/1/2015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389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Carson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Shalyland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NORTH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Jumbo Road Wind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4/15/2015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Castro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Sharyland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NORTH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Route66 Wind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8/15/2015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Wind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Randall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Sharyland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NORTH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Spinning Spur Wind Three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5/31/2015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Oldham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Sharyland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NORTH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Midway 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12/28/2016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Wind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San Patricio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SOUTH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Cameron County 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9/1/2015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Cameron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STEC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SOUTH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Patriot (Petronilla) 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8/15/2015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Nueces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SOUTH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Sendero 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8/31/2015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Jim Hogg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SOUTH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Los Vientos III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3/31/2015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Starr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SOUTH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Javelina Wind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12/31/2015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Zapata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SOUTH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Los Vientos 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12/15/2015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Starr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SOUTH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Los Vientos IV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12/31/2015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Starr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SOUTH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Mesquite Creek 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3/31/2015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Borden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WETT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South Clay </a:t>
                      </a:r>
                      <a:r>
                        <a:rPr lang="en-US" sz="1000" u="none" strike="noStrike" dirty="0" err="1">
                          <a:effectLst/>
                        </a:rPr>
                        <a:t>Windfarm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6/15/2015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Clay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ONCOR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Stephens Ranch Wind Energy Phase 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4/1/2015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Borden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WETT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Green Pastures 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2/17/2015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Knox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Rattlesnake Wind Ph 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9/1/2015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Glasscock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WETT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Longhorn Energy Center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12/31/2015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Briscoe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smtClean="0">
                          <a:effectLst/>
                        </a:rPr>
                        <a:t>Sharyland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South Plains Wind 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7/31/2015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Floyd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smtClean="0">
                          <a:effectLst/>
                        </a:rPr>
                        <a:t>Sharyland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South Plains 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12/1/2015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Wind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Floyd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 smtClean="0">
                          <a:effectLst/>
                        </a:rPr>
                        <a:t>Sharyland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Wake Wind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11/1/2015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Dickens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WETT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  <a:tr h="162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Briscoe 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12/31/2015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Briscoe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Sharyland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WEST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10200" y="5731429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*Based on Generator Interconnection data</a:t>
            </a:r>
          </a:p>
          <a:p>
            <a:r>
              <a:rPr lang="en-US" sz="900" dirty="0" smtClean="0"/>
              <a:t>**Capacity not available to ERCOT throughout summer</a:t>
            </a:r>
          </a:p>
        </p:txBody>
      </p:sp>
    </p:spTree>
    <p:extLst>
      <p:ext uri="{BB962C8B-B14F-4D97-AF65-F5344CB8AC3E}">
        <p14:creationId xmlns:p14="http://schemas.microsoft.com/office/powerpoint/2010/main" val="181526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8200" cy="4619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Outline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609600" y="914400"/>
            <a:ext cx="60007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v"/>
            </a:pPr>
            <a:r>
              <a:rPr lang="en-US" altLang="en-US" sz="2400" dirty="0" smtClean="0"/>
              <a:t>2015 RTP Overview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v"/>
            </a:pPr>
            <a:r>
              <a:rPr lang="en-US" altLang="en-US" sz="2400" dirty="0" smtClean="0"/>
              <a:t>2015 RTP Scope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v"/>
            </a:pPr>
            <a:r>
              <a:rPr lang="en-US" altLang="en-US" sz="2400" dirty="0" smtClean="0"/>
              <a:t>2015 RTP Input </a:t>
            </a:r>
            <a:r>
              <a:rPr lang="en-US" altLang="en-US" sz="2400" dirty="0"/>
              <a:t>A</a:t>
            </a:r>
            <a:r>
              <a:rPr lang="en-US" altLang="en-US" sz="2400" dirty="0" smtClean="0"/>
              <a:t>ssumptions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v"/>
            </a:pPr>
            <a:r>
              <a:rPr lang="en-US" altLang="en-US" sz="2400" dirty="0" smtClean="0"/>
              <a:t>Next steps</a:t>
            </a:r>
            <a:endParaRPr lang="en-US" altLang="en-US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2015 RTP Overview: Cases studied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838200"/>
            <a:ext cx="7239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Summer peak reliability basecase for years 2016, 2018, 2020, and 2021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Off-peak (min load) reliability basecase for 2018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Sensitivity cases for summer peak cases of years 2016</a:t>
            </a:r>
            <a:r>
              <a:rPr lang="en-US" sz="20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and 2020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Sensitivity cases for off-peak case for 2018.</a:t>
            </a:r>
          </a:p>
        </p:txBody>
      </p:sp>
    </p:spTree>
    <p:extLst>
      <p:ext uri="{BB962C8B-B14F-4D97-AF65-F5344CB8AC3E}">
        <p14:creationId xmlns:p14="http://schemas.microsoft.com/office/powerpoint/2010/main" val="158430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2015 RTP Overview: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066800"/>
            <a:ext cx="6477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SCOPF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Contingency analysis (Single event)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Multiple element contingency analysis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G(generator)-1+N-1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X(transformer)-1+N-1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N-1-1 and cascade analysis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Short circuit analysis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Analysis of sensitivity cases</a:t>
            </a:r>
            <a:endParaRPr lang="en-US" sz="20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Economic analysis</a:t>
            </a:r>
          </a:p>
        </p:txBody>
      </p:sp>
    </p:spTree>
    <p:extLst>
      <p:ext uri="{BB962C8B-B14F-4D97-AF65-F5344CB8AC3E}">
        <p14:creationId xmlns:p14="http://schemas.microsoft.com/office/powerpoint/2010/main" val="3435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RTP Scope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838200"/>
            <a:ext cx="75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RTP scope and process document and responses to comments are posted on the RPG meeting page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Outstanding items on the RTP Scope document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Details regarding short circuit analysis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Details regarding sensitivity cases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Noteworthy updates from 2014 scope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Updated performance criteria per TPL-001-4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Dynamic ratings to be used in reliability analysis</a:t>
            </a:r>
          </a:p>
        </p:txBody>
      </p:sp>
    </p:spTree>
    <p:extLst>
      <p:ext uri="{BB962C8B-B14F-4D97-AF65-F5344CB8AC3E}">
        <p14:creationId xmlns:p14="http://schemas.microsoft.com/office/powerpoint/2010/main" val="326873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Ratings in Reliability Analysis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536604"/>
              </p:ext>
            </p:extLst>
          </p:nvPr>
        </p:nvGraphicFramePr>
        <p:xfrm>
          <a:off x="609600" y="1066800"/>
          <a:ext cx="35814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Weather Zone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percentile temperature (°F)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Far</a:t>
                      </a:r>
                      <a:r>
                        <a:rPr lang="en-US" baseline="0" dirty="0" smtClean="0"/>
                        <a:t> West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North</a:t>
                      </a:r>
                      <a:r>
                        <a:rPr lang="en-US" baseline="0" dirty="0" smtClean="0"/>
                        <a:t> Central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108.4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North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109.0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 Central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107.3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95798" y="1066800"/>
            <a:ext cx="390564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90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percentile </a:t>
            </a:r>
            <a:r>
              <a:rPr lang="en-US" sz="2000" dirty="0" smtClean="0"/>
              <a:t>temperature </a:t>
            </a:r>
            <a:r>
              <a:rPr lang="en-US" sz="2000" dirty="0" smtClean="0"/>
              <a:t>for each weather </a:t>
            </a:r>
            <a:r>
              <a:rPr lang="en-US" sz="2000" dirty="0" smtClean="0"/>
              <a:t>zone was derived </a:t>
            </a:r>
            <a:r>
              <a:rPr lang="en-US" sz="2000" dirty="0" smtClean="0"/>
              <a:t>based on 30 years of temperature data (1984-2013)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Temperature data based on historical data from ERCOT databases</a:t>
            </a:r>
          </a:p>
        </p:txBody>
      </p:sp>
    </p:spTree>
    <p:extLst>
      <p:ext uri="{BB962C8B-B14F-4D97-AF65-F5344CB8AC3E}">
        <p14:creationId xmlns:p14="http://schemas.microsoft.com/office/powerpoint/2010/main" val="67085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RTP Load by weather zone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198389"/>
              </p:ext>
            </p:extLst>
          </p:nvPr>
        </p:nvGraphicFramePr>
        <p:xfrm>
          <a:off x="667145" y="2776477"/>
          <a:ext cx="7467600" cy="29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</a:tblGrid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Coast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East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North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North Central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South Central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South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West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Far West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NCP Total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26,084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2,771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26,300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13,094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6,540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2,257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3,124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81,920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26,883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2,822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27,003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13,803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6,913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2,314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84,994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27,522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27,690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14,479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7,284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3,656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87,763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89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27,766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2,921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28,034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14,845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7,470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3,764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88,993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0445" y="7620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RTP weather zone load based on the ‘higher-of’ SSWG summer peak weather zone load and ERCOT 90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percentile load forecast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Zones where ERCOT 90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percentile forecast is higher are presented in red font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1400" y="5715000"/>
            <a:ext cx="6084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Weather zone loads expressed in MW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216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9663" y="762000"/>
            <a:ext cx="8001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Create and publish RTP reliability start cases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Conduct N-1 SCOPF and </a:t>
            </a:r>
            <a:r>
              <a:rPr lang="en-US" sz="2000" dirty="0"/>
              <a:t>c</a:t>
            </a:r>
            <a:r>
              <a:rPr lang="en-US" sz="2000" dirty="0" smtClean="0"/>
              <a:t>ontingency analysis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Post contingency definitions and resulting violations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Corrective action plans such as transmission upgrades or additions will be tested in collaboration with respective transmission owners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Create and post N-1 Secure case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Conduct G-1+N-1 and X-1+N-1 screen and identify corrective action plans  to address violations</a:t>
            </a:r>
          </a:p>
        </p:txBody>
      </p:sp>
    </p:spTree>
    <p:extLst>
      <p:ext uri="{BB962C8B-B14F-4D97-AF65-F5344CB8AC3E}">
        <p14:creationId xmlns:p14="http://schemas.microsoft.com/office/powerpoint/2010/main" val="2103902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24200"/>
            <a:ext cx="8458200" cy="461665"/>
          </a:xfrm>
        </p:spPr>
        <p:txBody>
          <a:bodyPr/>
          <a:lstStyle/>
          <a:p>
            <a:pPr algn="ctr"/>
            <a:r>
              <a:rPr lang="en-US" sz="5400" dirty="0" smtClean="0"/>
              <a:t>Questions?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00465355"/>
      </p:ext>
    </p:extLst>
  </p:cSld>
  <p:clrMapOvr>
    <a:masterClrMapping/>
  </p:clrMapOvr>
</p:sld>
</file>

<file path=ppt/theme/theme1.xml><?xml version="1.0" encoding="utf-8"?>
<a:theme xmlns:a="http://schemas.openxmlformats.org/drawingml/2006/main" name="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RCOT Colors">
    <a:dk1>
      <a:sysClr val="windowText" lastClr="000000"/>
    </a:dk1>
    <a:lt1>
      <a:sysClr val="window" lastClr="FFFFFF"/>
    </a:lt1>
    <a:dk2>
      <a:srgbClr val="00385E"/>
    </a:dk2>
    <a:lt2>
      <a:srgbClr val="EEECE1"/>
    </a:lt2>
    <a:accent1>
      <a:srgbClr val="008373"/>
    </a:accent1>
    <a:accent2>
      <a:srgbClr val="056BB8"/>
    </a:accent2>
    <a:accent3>
      <a:srgbClr val="680546"/>
    </a:accent3>
    <a:accent4>
      <a:srgbClr val="FDC709"/>
    </a:accent4>
    <a:accent5>
      <a:srgbClr val="E5E5E2"/>
    </a:accent5>
    <a:accent6>
      <a:srgbClr val="1F8A45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RCOT Colors">
    <a:dk1>
      <a:sysClr val="windowText" lastClr="000000"/>
    </a:dk1>
    <a:lt1>
      <a:sysClr val="window" lastClr="FFFFFF"/>
    </a:lt1>
    <a:dk2>
      <a:srgbClr val="00385E"/>
    </a:dk2>
    <a:lt2>
      <a:srgbClr val="EEECE1"/>
    </a:lt2>
    <a:accent1>
      <a:srgbClr val="008373"/>
    </a:accent1>
    <a:accent2>
      <a:srgbClr val="056BB8"/>
    </a:accent2>
    <a:accent3>
      <a:srgbClr val="680546"/>
    </a:accent3>
    <a:accent4>
      <a:srgbClr val="FDC709"/>
    </a:accent4>
    <a:accent5>
      <a:srgbClr val="E5E5E2"/>
    </a:accent5>
    <a:accent6>
      <a:srgbClr val="1F8A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2013 ERCOT Preliminary Load Forecast MAPE Statistics</Template>
  <TotalTime>21848</TotalTime>
  <Words>997</Words>
  <Application>Microsoft Office PowerPoint</Application>
  <PresentationFormat>On-screen Show (4:3)</PresentationFormat>
  <Paragraphs>498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Calibri</vt:lpstr>
      <vt:lpstr>Wingdings</vt:lpstr>
      <vt:lpstr>2013 ERCOT Preliminary Load Forecast MAPE Statistics</vt:lpstr>
      <vt:lpstr>Custom Design</vt:lpstr>
      <vt:lpstr>1_2013 ERCOT Preliminary Load Forecast MAPE Statistics</vt:lpstr>
      <vt:lpstr>2_2013 ERCOT Preliminary Load Forecast MAPE Statistics</vt:lpstr>
      <vt:lpstr>PowerPoint Presentation</vt:lpstr>
      <vt:lpstr>Outline</vt:lpstr>
      <vt:lpstr>2015 RTP Overview: Cases studied</vt:lpstr>
      <vt:lpstr>2015 RTP Overview: Analysis</vt:lpstr>
      <vt:lpstr>RTP Scope</vt:lpstr>
      <vt:lpstr>Dynamic Ratings in Reliability Analysis</vt:lpstr>
      <vt:lpstr>RTP Load by weather zone</vt:lpstr>
      <vt:lpstr>Next steps</vt:lpstr>
      <vt:lpstr>Questions?</vt:lpstr>
      <vt:lpstr>Appendix</vt:lpstr>
      <vt:lpstr>SSWG load</vt:lpstr>
      <vt:lpstr>ERCOT 90th percentile load forecast</vt:lpstr>
      <vt:lpstr>Wind dispatch output levels </vt:lpstr>
      <vt:lpstr>New generation per PG 6.9 requirements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RTP Inputs and assumptions</dc:title>
  <dc:creator>SBorkar@ercot.com</dc:creator>
  <cp:lastModifiedBy>Home</cp:lastModifiedBy>
  <cp:revision>339</cp:revision>
  <cp:lastPrinted>2014-10-16T18:44:26Z</cp:lastPrinted>
  <dcterms:created xsi:type="dcterms:W3CDTF">2014-01-30T19:11:08Z</dcterms:created>
  <dcterms:modified xsi:type="dcterms:W3CDTF">2015-01-20T01:49:10Z</dcterms:modified>
</cp:coreProperties>
</file>