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61" r:id="rId3"/>
    <p:sldId id="258" r:id="rId4"/>
    <p:sldId id="262" r:id="rId5"/>
    <p:sldId id="257"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0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21B52-269F-4007-AD2E-6C23A378D4E4}" type="datetimeFigureOut">
              <a:rPr lang="en-US" smtClean="0"/>
              <a:t>1/13/2015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1C9FD3-61C8-4D1A-8048-3B3603D6B9C8}" type="slidenum">
              <a:rPr lang="en-US" smtClean="0"/>
              <a:t>‹#›</a:t>
            </a:fld>
            <a:endParaRPr lang="en-US" dirty="0"/>
          </a:p>
        </p:txBody>
      </p:sp>
    </p:spTree>
    <p:extLst>
      <p:ext uri="{BB962C8B-B14F-4D97-AF65-F5344CB8AC3E}">
        <p14:creationId xmlns:p14="http://schemas.microsoft.com/office/powerpoint/2010/main" val="3230385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8861" indent="-168861">
              <a:spcBef>
                <a:spcPct val="0"/>
              </a:spcBef>
              <a:buFontTx/>
              <a:buChar char="•"/>
            </a:pPr>
            <a:endParaRPr lang="en-US" altLang="en-US"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fontAlgn="base">
              <a:spcBef>
                <a:spcPct val="0"/>
              </a:spcBef>
              <a:spcAft>
                <a:spcPct val="0"/>
              </a:spcAft>
            </a:pPr>
            <a:fld id="{5724B781-7E9A-4202-BE08-B034F0F8C5AB}" type="slidenum">
              <a:rPr lang="en-US" altLang="en-US">
                <a:latin typeface="Calibri" pitchFamily="34" charset="0"/>
              </a:rPr>
              <a:pPr fontAlgn="base">
                <a:spcBef>
                  <a:spcPct val="0"/>
                </a:spcBef>
                <a:spcAft>
                  <a:spcPct val="0"/>
                </a:spcAft>
              </a:pPr>
              <a:t>2</a:t>
            </a:fld>
            <a:endParaRPr lang="en-US" altLang="en-US" dirty="0">
              <a:latin typeface="Calibri" pitchFamily="34" charset="0"/>
            </a:endParaRPr>
          </a:p>
        </p:txBody>
      </p:sp>
      <p:sp>
        <p:nvSpPr>
          <p:cNvPr id="22533" name="Footer Placeholder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altLang="en-US" dirty="0"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68861" indent="-168861">
              <a:spcBef>
                <a:spcPct val="0"/>
              </a:spcBef>
              <a:buFontTx/>
              <a:buChar char="•"/>
            </a:pPr>
            <a:endParaRPr lang="en-US" altLang="en-US" dirty="0"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fontAlgn="base">
              <a:spcBef>
                <a:spcPct val="0"/>
              </a:spcBef>
              <a:spcAft>
                <a:spcPct val="0"/>
              </a:spcAft>
            </a:pPr>
            <a:fld id="{0DA26881-E1E8-46A1-8A23-E9B0C16EB2BF}" type="slidenum">
              <a:rPr lang="en-US" altLang="en-US">
                <a:latin typeface="Calibri" pitchFamily="34" charset="0"/>
              </a:rPr>
              <a:pPr fontAlgn="base">
                <a:spcBef>
                  <a:spcPct val="0"/>
                </a:spcBef>
                <a:spcAft>
                  <a:spcPct val="0"/>
                </a:spcAft>
              </a:pPr>
              <a:t>3</a:t>
            </a:fld>
            <a:endParaRPr lang="en-US" altLang="en-US" dirty="0">
              <a:latin typeface="Calibri" pitchFamily="34" charset="0"/>
            </a:endParaRPr>
          </a:p>
        </p:txBody>
      </p:sp>
      <p:sp>
        <p:nvSpPr>
          <p:cNvPr id="20485" name="Footer Placeholder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fontAlgn="base">
              <a:spcBef>
                <a:spcPct val="0"/>
              </a:spcBef>
              <a:spcAft>
                <a:spcPct val="0"/>
              </a:spcAft>
            </a:pPr>
            <a:endParaRPr lang="en-US" altLang="en-US" dirty="0"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2" name="Footer Placeholder 1"/>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a:xfrm>
            <a:off x="8229600" y="6473952"/>
            <a:ext cx="758952" cy="246888"/>
          </a:xfrm>
        </p:spPr>
        <p:txBody>
          <a:bodyPr/>
          <a:lstStyle/>
          <a:p>
            <a:fld id="{12E1CDDA-EC8A-45AB-9B9A-5C170B159520}"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19" name="Footer Placeholder 18"/>
          <p:cNvSpPr>
            <a:spLocks noGrp="1"/>
          </p:cNvSpPr>
          <p:nvPr>
            <p:ph type="ftr" sz="quarter" idx="11"/>
          </p:nvPr>
        </p:nvSpPr>
        <p:spPr>
          <a:xfrm>
            <a:off x="3581400" y="76200"/>
            <a:ext cx="2895600" cy="288925"/>
          </a:xfrm>
        </p:spPr>
        <p:txBody>
          <a:bodyPr/>
          <a:lstStyle/>
          <a:p>
            <a:endParaRPr lang="en-US" dirty="0"/>
          </a:p>
        </p:txBody>
      </p:sp>
      <p:sp>
        <p:nvSpPr>
          <p:cNvPr id="16" name="Slide Number Placeholder 15"/>
          <p:cNvSpPr>
            <a:spLocks noGrp="1"/>
          </p:cNvSpPr>
          <p:nvPr>
            <p:ph type="sldNum" sz="quarter" idx="12"/>
          </p:nvPr>
        </p:nvSpPr>
        <p:spPr>
          <a:xfrm>
            <a:off x="8229600" y="6473952"/>
            <a:ext cx="758952" cy="246888"/>
          </a:xfrm>
        </p:spPr>
        <p:txBody>
          <a:bodyPr/>
          <a:lstStyle/>
          <a:p>
            <a:fld id="{12E1CDDA-EC8A-45AB-9B9A-5C170B15952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6" name="Slide Number Placeholder 15"/>
          <p:cNvSpPr>
            <a:spLocks noGrp="1"/>
          </p:cNvSpPr>
          <p:nvPr>
            <p:ph type="sldNum" sz="quarter" idx="12"/>
          </p:nvPr>
        </p:nvSpPr>
        <p:spPr/>
        <p:txBody>
          <a:bodyPr/>
          <a:lstStyle/>
          <a:p>
            <a:fld id="{12E1CDDA-EC8A-45AB-9B9A-5C170B159520}" type="slidenum">
              <a:rPr lang="en-US" smtClean="0"/>
              <a:t>‹#›</a:t>
            </a:fld>
            <a:endParaRPr lang="en-US" dirty="0"/>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10" name="Footer Placeholder 9"/>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229600" y="6477000"/>
            <a:ext cx="762000" cy="246888"/>
          </a:xfrm>
        </p:spPr>
        <p:txBody>
          <a:bodyPr/>
          <a:lstStyle/>
          <a:p>
            <a:fld id="{12E1CDDA-EC8A-45AB-9B9A-5C170B159520}" type="slidenum">
              <a:rPr lang="en-US" smtClean="0"/>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21" name="Footer Placeholder 20"/>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24" name="Footer Placeholder 23"/>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29" name="Footer Placeholder 28"/>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E1CDDA-EC8A-45AB-9B9A-5C170B159520}"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dirty="0" smtClean="0"/>
              <a:t>Click icon to add picture</a:t>
            </a:r>
            <a:endParaRPr kumimoji="0" lang="en-US" dirty="0"/>
          </a:p>
        </p:txBody>
      </p:sp>
      <p:sp>
        <p:nvSpPr>
          <p:cNvPr id="7" name="Date Placeholder 6"/>
          <p:cNvSpPr>
            <a:spLocks noGrp="1"/>
          </p:cNvSpPr>
          <p:nvPr>
            <p:ph type="dt" sz="half" idx="10"/>
          </p:nvPr>
        </p:nvSpPr>
        <p:spPr/>
        <p:txBody>
          <a:bodyPr/>
          <a:lstStyle/>
          <a:p>
            <a:fld id="{4DA23CD2-F94C-401E-831B-EB07D8ED95F9}" type="datetimeFigureOut">
              <a:rPr lang="en-US" smtClean="0"/>
              <a:t>1/13/2015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1" name="Slide Number Placeholder 30"/>
          <p:cNvSpPr>
            <a:spLocks noGrp="1"/>
          </p:cNvSpPr>
          <p:nvPr>
            <p:ph type="sldNum" sz="quarter" idx="12"/>
          </p:nvPr>
        </p:nvSpPr>
        <p:spPr/>
        <p:txBody>
          <a:bodyPr/>
          <a:lstStyle/>
          <a:p>
            <a:fld id="{12E1CDDA-EC8A-45AB-9B9A-5C170B159520}" type="slidenum">
              <a:rPr lang="en-US" smtClean="0"/>
              <a:t>‹#›</a:t>
            </a:fld>
            <a:endParaRPr lang="en-US" dirty="0"/>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4DA23CD2-F94C-401E-831B-EB07D8ED95F9}" type="datetimeFigureOut">
              <a:rPr lang="en-US" smtClean="0"/>
              <a:t>1/13/2015</a:t>
            </a:fld>
            <a:endParaRPr lang="en-US" dirty="0"/>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dirty="0"/>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2E1CDDA-EC8A-45AB-9B9A-5C170B159520}" type="slidenum">
              <a:rPr lang="en-US" smtClean="0"/>
              <a:t>‹#›</a:t>
            </a:fld>
            <a:endParaRPr lang="en-US" dirty="0"/>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t>CSWG 	Update to COPS</a:t>
            </a:r>
            <a:endParaRPr lang="en-US" i="1" dirty="0"/>
          </a:p>
        </p:txBody>
      </p:sp>
      <p:sp>
        <p:nvSpPr>
          <p:cNvPr id="3" name="Subtitle 2"/>
          <p:cNvSpPr>
            <a:spLocks noGrp="1"/>
          </p:cNvSpPr>
          <p:nvPr>
            <p:ph type="subTitle" idx="1"/>
          </p:nvPr>
        </p:nvSpPr>
        <p:spPr/>
        <p:txBody>
          <a:bodyPr/>
          <a:lstStyle/>
          <a:p>
            <a:r>
              <a:rPr lang="en-US" u="sng" dirty="0" smtClean="0"/>
              <a:t>January 14, 2014</a:t>
            </a:r>
            <a:endParaRPr lang="en-US" u="sng" dirty="0"/>
          </a:p>
        </p:txBody>
      </p:sp>
    </p:spTree>
    <p:extLst>
      <p:ext uri="{BB962C8B-B14F-4D97-AF65-F5344CB8AC3E}">
        <p14:creationId xmlns:p14="http://schemas.microsoft.com/office/powerpoint/2010/main" val="652422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a:off x="4516438" y="3278188"/>
            <a:ext cx="0" cy="2725737"/>
          </a:xfrm>
          <a:prstGeom prst="line">
            <a:avLst/>
          </a:prstGeom>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352425" y="866775"/>
            <a:ext cx="8328025" cy="2862263"/>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r>
              <a:rPr lang="en-US" dirty="0">
                <a:latin typeface="+mn-lt"/>
                <a:cs typeface="+mn-cs"/>
              </a:rPr>
              <a:t>New logic and invoices used in January 2015 when closing out December 2014</a:t>
            </a:r>
          </a:p>
          <a:p>
            <a:pPr marL="0" lvl="2" fontAlgn="auto">
              <a:spcBef>
                <a:spcPts val="0"/>
              </a:spcBef>
              <a:spcAft>
                <a:spcPts val="0"/>
              </a:spcAft>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New Bill Determinants:</a:t>
            </a:r>
          </a:p>
          <a:p>
            <a:pPr fontAlgn="auto">
              <a:spcBef>
                <a:spcPts val="0"/>
              </a:spcBef>
              <a:spcAft>
                <a:spcPts val="0"/>
              </a:spcAft>
              <a:defRPr/>
            </a:pPr>
            <a:r>
              <a:rPr lang="en-US" dirty="0">
                <a:latin typeface="+mn-lt"/>
                <a:cs typeface="+mn-cs"/>
              </a:rPr>
              <a:t>       </a:t>
            </a:r>
            <a:r>
              <a:rPr lang="en-US" u="sng" dirty="0">
                <a:latin typeface="+mn-lt"/>
                <a:cs typeface="+mn-cs"/>
              </a:rPr>
              <a:t>CRRBAFA</a:t>
            </a:r>
            <a:r>
              <a:rPr lang="en-US" dirty="0">
                <a:latin typeface="+mn-lt"/>
                <a:cs typeface="+mn-cs"/>
              </a:rPr>
              <a:t>- CRR Balancing Account Fund Available (current month)</a:t>
            </a:r>
          </a:p>
          <a:p>
            <a:pPr lvl="1" fontAlgn="auto">
              <a:spcBef>
                <a:spcPts val="0"/>
              </a:spcBef>
              <a:spcAft>
                <a:spcPts val="0"/>
              </a:spcAft>
              <a:defRPr/>
            </a:pPr>
            <a:r>
              <a:rPr lang="en-US" u="sng" dirty="0">
                <a:latin typeface="+mn-lt"/>
                <a:cs typeface="+mn-cs"/>
              </a:rPr>
              <a:t>CRRBAF</a:t>
            </a:r>
            <a:r>
              <a:rPr lang="en-US" dirty="0">
                <a:latin typeface="+mn-lt"/>
                <a:cs typeface="+mn-cs"/>
              </a:rPr>
              <a:t>- CRR Balancing Account Fund Balance (current / previous month)</a:t>
            </a:r>
          </a:p>
          <a:p>
            <a:pPr lvl="1" fontAlgn="auto">
              <a:spcBef>
                <a:spcPts val="0"/>
              </a:spcBef>
              <a:spcAft>
                <a:spcPts val="0"/>
              </a:spcAft>
              <a:defRPr/>
            </a:pPr>
            <a:r>
              <a:rPr lang="en-US" u="sng" dirty="0">
                <a:latin typeface="+mn-lt"/>
                <a:cs typeface="+mn-cs"/>
              </a:rPr>
              <a:t>FUNDCAP</a:t>
            </a:r>
            <a:r>
              <a:rPr lang="en-US" dirty="0">
                <a:latin typeface="+mn-lt"/>
                <a:cs typeface="+mn-cs"/>
              </a:rPr>
              <a:t>- CRR Balancing Account Fund Cap ($10 million)</a:t>
            </a: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p:txBody>
      </p:sp>
      <p:sp>
        <p:nvSpPr>
          <p:cNvPr id="14340" name="Rectangle 2"/>
          <p:cNvSpPr>
            <a:spLocks noGrp="1" noChangeArrowheads="1"/>
          </p:cNvSpPr>
          <p:nvPr>
            <p:ph type="title"/>
          </p:nvPr>
        </p:nvSpPr>
        <p:spPr>
          <a:xfrm>
            <a:off x="152400" y="0"/>
            <a:ext cx="8686800" cy="685800"/>
          </a:xfrm>
        </p:spPr>
        <p:txBody>
          <a:bodyPr>
            <a:normAutofit/>
          </a:bodyPr>
          <a:lstStyle/>
          <a:p>
            <a:r>
              <a:rPr lang="en-US" altLang="en-US" dirty="0" smtClean="0"/>
              <a:t>NPRR 580 Implementation Details</a:t>
            </a:r>
          </a:p>
        </p:txBody>
      </p:sp>
      <p:sp>
        <p:nvSpPr>
          <p:cNvPr id="14341" name="TextBox 2"/>
          <p:cNvSpPr txBox="1">
            <a:spLocks noChangeArrowheads="1"/>
          </p:cNvSpPr>
          <p:nvPr/>
        </p:nvSpPr>
        <p:spPr bwMode="auto">
          <a:xfrm>
            <a:off x="352425" y="3371850"/>
            <a:ext cx="37687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r>
              <a:rPr lang="en-US" altLang="en-US" b="1" u="sng" dirty="0"/>
              <a:t>Current Methodology</a:t>
            </a:r>
          </a:p>
          <a:p>
            <a:pPr lvl="1"/>
            <a:r>
              <a:rPr lang="en-US" altLang="en-US" dirty="0"/>
              <a:t>After refunds for CRR shortfalls, distribute any excess funds to load (“close out” the balancing account for the month).</a:t>
            </a:r>
          </a:p>
          <a:p>
            <a:pPr lvl="1"/>
            <a:r>
              <a:rPr lang="en-US" altLang="en-US" dirty="0"/>
              <a:t>CRRs remain short-paid if not enough funds to cover the shortfall.</a:t>
            </a:r>
          </a:p>
          <a:p>
            <a:endParaRPr lang="en-US" altLang="en-US" dirty="0"/>
          </a:p>
        </p:txBody>
      </p:sp>
      <p:sp>
        <p:nvSpPr>
          <p:cNvPr id="6" name="Right Arrow 5"/>
          <p:cNvSpPr/>
          <p:nvPr/>
        </p:nvSpPr>
        <p:spPr>
          <a:xfrm>
            <a:off x="3835400" y="4613275"/>
            <a:ext cx="1627188" cy="665163"/>
          </a:xfrm>
          <a:prstGeom prst="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343" name="Rectangle 6"/>
          <p:cNvSpPr>
            <a:spLocks noChangeArrowheads="1"/>
          </p:cNvSpPr>
          <p:nvPr/>
        </p:nvSpPr>
        <p:spPr bwMode="auto">
          <a:xfrm>
            <a:off x="5053013" y="3371850"/>
            <a:ext cx="378618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r>
              <a:rPr lang="en-US" altLang="en-US" b="1" u="sng" dirty="0"/>
              <a:t>Rolling Balancing Account Fund </a:t>
            </a:r>
          </a:p>
          <a:p>
            <a:pPr lvl="1"/>
            <a:r>
              <a:rPr lang="en-US" altLang="en-US" dirty="0"/>
              <a:t>On a monthly basis, after refunds for CRR shortfalls, deposit any excess into a capped “Rolling Balancing Account Fund” to be used to cover shortfalls in future months.  Distribute to load when the funds exceeds the cap ($10 million).</a:t>
            </a:r>
          </a:p>
        </p:txBody>
      </p:sp>
      <p:sp>
        <p:nvSpPr>
          <p:cNvPr id="14344" name="TextBox 7"/>
          <p:cNvSpPr txBox="1">
            <a:spLocks noChangeArrowheads="1"/>
          </p:cNvSpPr>
          <p:nvPr/>
        </p:nvSpPr>
        <p:spPr bwMode="auto">
          <a:xfrm>
            <a:off x="3835400" y="4814888"/>
            <a:ext cx="16033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r>
              <a:rPr lang="en-US" altLang="en-US" sz="1100" b="1" dirty="0">
                <a:solidFill>
                  <a:schemeClr val="bg1"/>
                </a:solidFill>
              </a:rPr>
              <a:t>Effective</a:t>
            </a:r>
            <a:r>
              <a:rPr lang="en-US" altLang="en-US" sz="1100" b="1" dirty="0"/>
              <a:t> </a:t>
            </a:r>
            <a:r>
              <a:rPr lang="en-US" altLang="en-US" sz="1100" b="1" dirty="0">
                <a:solidFill>
                  <a:schemeClr val="bg1"/>
                </a:solidFill>
              </a:rPr>
              <a:t>JAN 2015 </a:t>
            </a:r>
          </a:p>
        </p:txBody>
      </p:sp>
      <p:cxnSp>
        <p:nvCxnSpPr>
          <p:cNvPr id="12" name="Straight Connector 11"/>
          <p:cNvCxnSpPr/>
          <p:nvPr/>
        </p:nvCxnSpPr>
        <p:spPr>
          <a:xfrm>
            <a:off x="352425" y="3278188"/>
            <a:ext cx="8486775"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69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828800"/>
            <a:ext cx="8328025" cy="4802188"/>
          </a:xfrm>
          <a:prstGeom prst="rect">
            <a:avLst/>
          </a:prstGeom>
          <a:noFill/>
        </p:spPr>
        <p:txBody>
          <a:bodyPr>
            <a:spAutoFit/>
          </a:bodyPr>
          <a:lstStyle/>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Issue with NPRR 485 (</a:t>
            </a:r>
            <a:r>
              <a:rPr lang="en-US" dirty="0">
                <a:latin typeface="+mn-lt"/>
                <a:cs typeface="+mn-cs"/>
              </a:rPr>
              <a:t>Clarification for Fuel Adder </a:t>
            </a:r>
            <a:r>
              <a:rPr lang="en-US" dirty="0">
                <a:latin typeface="+mn-lt"/>
                <a:cs typeface="+mn-cs"/>
              </a:rPr>
              <a:t>Provisions) implementation.</a:t>
            </a:r>
          </a:p>
          <a:p>
            <a:pPr fontAlgn="auto">
              <a:spcBef>
                <a:spcPts val="0"/>
              </a:spcBef>
              <a:spcAft>
                <a:spcPts val="0"/>
              </a:spcAft>
              <a:defRPr/>
            </a:pPr>
            <a:r>
              <a:rPr lang="en-US" dirty="0">
                <a:latin typeface="+mn-lt"/>
                <a:cs typeface="+mn-cs"/>
              </a:rPr>
              <a:t>	</a:t>
            </a: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Resources with </a:t>
            </a:r>
            <a:r>
              <a:rPr lang="en-US" dirty="0">
                <a:latin typeface="+mn-lt"/>
                <a:cs typeface="+mn-cs"/>
              </a:rPr>
              <a:t>v</a:t>
            </a:r>
            <a:r>
              <a:rPr lang="en-US" dirty="0">
                <a:latin typeface="+mn-lt"/>
                <a:cs typeface="+mn-cs"/>
              </a:rPr>
              <a:t>erifiable costs had Fuel Adder (used in mitigated offer cap) incorrectly set to zero due to system error. </a:t>
            </a: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Fuel Adder compensates Resources with verifiable costs for the actual cost of transporting and purchasing fuel on the spot market.</a:t>
            </a:r>
          </a:p>
          <a:p>
            <a:pPr fontAlgn="auto">
              <a:spcBef>
                <a:spcPts val="0"/>
              </a:spcBef>
              <a:spcAft>
                <a:spcPts val="0"/>
              </a:spcAft>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Error caused “over-mitigation” and affected some RTLMP and RTSPP.</a:t>
            </a: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Resettlements no sooner than 1/14/2015 (36 days from 12/9 Board decision).</a:t>
            </a: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spcBef>
                <a:spcPts val="0"/>
              </a:spcBef>
              <a:spcAft>
                <a:spcPts val="0"/>
              </a:spcAft>
              <a:buFont typeface="Arial" panose="020B0604020202020204" pitchFamily="34" charset="0"/>
              <a:buChar char="•"/>
              <a:defRPr/>
            </a:pPr>
            <a:endParaRPr lang="en-US" dirty="0">
              <a:latin typeface="+mn-lt"/>
              <a:cs typeface="+mn-cs"/>
            </a:endParaRPr>
          </a:p>
        </p:txBody>
      </p:sp>
      <p:sp>
        <p:nvSpPr>
          <p:cNvPr id="15363" name="Rectangle 2"/>
          <p:cNvSpPr>
            <a:spLocks noGrp="1" noChangeArrowheads="1"/>
          </p:cNvSpPr>
          <p:nvPr>
            <p:ph type="title"/>
          </p:nvPr>
        </p:nvSpPr>
        <p:spPr>
          <a:xfrm>
            <a:off x="128954" y="609600"/>
            <a:ext cx="8686800" cy="685800"/>
          </a:xfrm>
        </p:spPr>
        <p:txBody>
          <a:bodyPr>
            <a:normAutofit fontScale="90000"/>
          </a:bodyPr>
          <a:lstStyle/>
          <a:p>
            <a:r>
              <a:rPr lang="en-US" altLang="en-US" dirty="0" smtClean="0"/>
              <a:t>October Price Corrections- 10/06/14 through 10/17/2014</a:t>
            </a:r>
          </a:p>
        </p:txBody>
      </p:sp>
    </p:spTree>
    <p:extLst>
      <p:ext uri="{BB962C8B-B14F-4D97-AF65-F5344CB8AC3E}">
        <p14:creationId xmlns:p14="http://schemas.microsoft.com/office/powerpoint/2010/main" val="739960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152401"/>
            <a:ext cx="7772400" cy="167639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Notification for 2% Rule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93513671"/>
              </p:ext>
            </p:extLst>
          </p:nvPr>
        </p:nvGraphicFramePr>
        <p:xfrm>
          <a:off x="1447800" y="3302418"/>
          <a:ext cx="6172200" cy="1054502"/>
        </p:xfrm>
        <a:graphic>
          <a:graphicData uri="http://schemas.openxmlformats.org/drawingml/2006/table">
            <a:tbl>
              <a:tblPr firstRow="1" firstCol="1" bandRow="1">
                <a:tableStyleId>{5C22544A-7EE6-4342-B048-85BDC9FD1C3A}</a:tableStyleId>
              </a:tblPr>
              <a:tblGrid>
                <a:gridCol w="3848757"/>
                <a:gridCol w="2323443"/>
              </a:tblGrid>
              <a:tr h="94080">
                <a:tc>
                  <a:txBody>
                    <a:bodyPr/>
                    <a:lstStyle/>
                    <a:p>
                      <a:pPr marL="0" marR="0" algn="ctr">
                        <a:spcBef>
                          <a:spcPts val="0"/>
                        </a:spcBef>
                        <a:spcAft>
                          <a:spcPts val="0"/>
                        </a:spcAft>
                      </a:pPr>
                      <a:r>
                        <a:rPr lang="en-US" sz="1000" dirty="0">
                          <a:effectLst/>
                        </a:rPr>
                        <a:t>RTM Statement Type</a:t>
                      </a:r>
                      <a:endParaRPr lang="en-US" sz="11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000" dirty="0">
                          <a:effectLst/>
                        </a:rPr>
                        <a:t>RTM_INITIAL</a:t>
                      </a:r>
                      <a:endParaRPr lang="en-US" sz="1100" dirty="0">
                        <a:effectLst/>
                        <a:latin typeface="Calibri"/>
                        <a:ea typeface="Calibri"/>
                        <a:cs typeface="Times New Roman"/>
                      </a:endParaRPr>
                    </a:p>
                  </a:txBody>
                  <a:tcPr marL="68580" marR="68580" marT="0" marB="0" anchor="ctr"/>
                </a:tc>
              </a:tr>
              <a:tr h="462052">
                <a:tc>
                  <a:txBody>
                    <a:bodyPr/>
                    <a:lstStyle/>
                    <a:p>
                      <a:pPr marL="0" marR="0" algn="ctr">
                        <a:spcBef>
                          <a:spcPts val="0"/>
                        </a:spcBef>
                        <a:spcAft>
                          <a:spcPts val="0"/>
                        </a:spcAft>
                      </a:pPr>
                      <a:r>
                        <a:rPr lang="en-US" sz="1000" dirty="0">
                          <a:effectLst/>
                        </a:rPr>
                        <a:t>RTM Operating Day</a:t>
                      </a:r>
                      <a:endParaRPr lang="en-US" sz="1100" dirty="0">
                        <a:effectLst/>
                        <a:latin typeface="Calibri"/>
                        <a:ea typeface="Calibri"/>
                        <a:cs typeface="Times New Roman"/>
                      </a:endParaRPr>
                    </a:p>
                  </a:txBody>
                  <a:tcPr marL="68580" marR="68580" marT="0" marB="0" anchor="b"/>
                </a:tc>
                <a:tc>
                  <a:txBody>
                    <a:bodyPr/>
                    <a:lstStyle/>
                    <a:p>
                      <a:pPr marL="0" marR="0" algn="ctr">
                        <a:spcBef>
                          <a:spcPts val="0"/>
                        </a:spcBef>
                        <a:spcAft>
                          <a:spcPts val="0"/>
                        </a:spcAft>
                      </a:pPr>
                      <a:r>
                        <a:rPr lang="en-US" sz="1000" dirty="0">
                          <a:effectLst/>
                        </a:rPr>
                        <a:t>5/14/2014</a:t>
                      </a:r>
                      <a:endParaRPr lang="en-US" sz="1100" dirty="0">
                        <a:effectLst/>
                        <a:latin typeface="Calibri"/>
                        <a:ea typeface="Calibri"/>
                        <a:cs typeface="Times New Roman"/>
                      </a:endParaRPr>
                    </a:p>
                  </a:txBody>
                  <a:tcPr marL="68580" marR="68580" marT="0" marB="0" anchor="b"/>
                </a:tc>
              </a:tr>
              <a:tr h="440050">
                <a:tc>
                  <a:txBody>
                    <a:bodyPr/>
                    <a:lstStyle/>
                    <a:p>
                      <a:pPr marL="0" marR="0" algn="ctr">
                        <a:spcBef>
                          <a:spcPts val="0"/>
                        </a:spcBef>
                        <a:spcAft>
                          <a:spcPts val="0"/>
                        </a:spcAft>
                      </a:pPr>
                      <a:r>
                        <a:rPr lang="en-US" sz="1000" dirty="0">
                          <a:effectLst/>
                        </a:rPr>
                        <a:t>Statement Charges</a:t>
                      </a:r>
                      <a:endParaRPr lang="en-US" sz="1100" dirty="0">
                        <a:effectLst/>
                        <a:latin typeface="Calibri"/>
                        <a:ea typeface="Calibri"/>
                        <a:cs typeface="Times New Roman"/>
                      </a:endParaRPr>
                    </a:p>
                  </a:txBody>
                  <a:tcPr marL="68580" marR="68580" marT="0" marB="0" anchor="b"/>
                </a:tc>
                <a:tc>
                  <a:txBody>
                    <a:bodyPr/>
                    <a:lstStyle/>
                    <a:p>
                      <a:pPr marL="0" marR="0" algn="ctr">
                        <a:spcBef>
                          <a:spcPts val="0"/>
                        </a:spcBef>
                        <a:spcAft>
                          <a:spcPts val="0"/>
                        </a:spcAft>
                      </a:pPr>
                      <a:r>
                        <a:rPr lang="en-US" sz="1000" dirty="0">
                          <a:effectLst/>
                        </a:rPr>
                        <a:t>$4,975,472.43</a:t>
                      </a:r>
                      <a:endParaRPr lang="en-US" sz="1100" dirty="0">
                        <a:effectLst/>
                        <a:latin typeface="Calibri"/>
                        <a:ea typeface="Calibri"/>
                        <a:cs typeface="Times New Roman"/>
                      </a:endParaRPr>
                    </a:p>
                  </a:txBody>
                  <a:tcPr marL="68580" marR="68580" marT="0" marB="0" anchor="b"/>
                </a:tc>
              </a:tr>
            </a:tbl>
          </a:graphicData>
        </a:graphic>
      </p:graphicFrame>
      <p:sp>
        <p:nvSpPr>
          <p:cNvPr id="6" name="Rectangle 1"/>
          <p:cNvSpPr txBox="1">
            <a:spLocks noChangeArrowheads="1"/>
          </p:cNvSpPr>
          <p:nvPr/>
        </p:nvSpPr>
        <p:spPr bwMode="auto">
          <a:xfrm>
            <a:off x="1371600" y="4381320"/>
            <a:ext cx="693420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a:spcBef>
                <a:spcPct val="0"/>
              </a:spcBef>
              <a:spcAft>
                <a:spcPct val="0"/>
              </a:spcAft>
              <a:buFontTx/>
              <a:buNone/>
            </a:pPr>
            <a:r>
              <a:rPr lang="en-US" sz="1000" b="1" dirty="0" smtClean="0">
                <a:solidFill>
                  <a:srgbClr val="000000"/>
                </a:solidFill>
                <a:latin typeface="Arial" pitchFamily="34" charset="0"/>
                <a:ea typeface="Calibri" pitchFamily="34" charset="0"/>
                <a:cs typeface="Arial" pitchFamily="34" charset="0"/>
              </a:rPr>
              <a:t>		2% of $4,975,472.43 = </a:t>
            </a:r>
            <a:r>
              <a:rPr lang="en-US" sz="1200" b="1" dirty="0" smtClean="0">
                <a:solidFill>
                  <a:srgbClr val="000000"/>
                </a:solidFill>
                <a:latin typeface="Times New Roman" pitchFamily="18" charset="0"/>
                <a:ea typeface="Calibri" pitchFamily="34" charset="0"/>
                <a:cs typeface="Times New Roman" pitchFamily="18" charset="0"/>
              </a:rPr>
              <a:t>$99,509.45 threshold for 5/14/2014</a:t>
            </a:r>
          </a:p>
          <a:p>
            <a:pPr marL="0" indent="0" fontAlgn="base">
              <a:spcBef>
                <a:spcPct val="0"/>
              </a:spcBef>
              <a:spcAft>
                <a:spcPct val="0"/>
              </a:spcAft>
              <a:buFontTx/>
              <a:buNone/>
            </a:pPr>
            <a:endParaRPr lang="en-US" sz="1200" b="1" dirty="0" smtClean="0">
              <a:solidFill>
                <a:srgbClr val="000000"/>
              </a:solidFill>
              <a:latin typeface="Times New Roman" pitchFamily="18" charset="0"/>
              <a:ea typeface="Calibri" pitchFamily="34" charset="0"/>
              <a:cs typeface="Times New Roman" pitchFamily="18" charset="0"/>
            </a:endParaRPr>
          </a:p>
          <a:p>
            <a:pPr marL="0" indent="0" fontAlgn="base">
              <a:spcBef>
                <a:spcPct val="0"/>
              </a:spcBef>
              <a:spcAft>
                <a:spcPct val="0"/>
              </a:spcAft>
              <a:buFontTx/>
              <a:buNone/>
            </a:pPr>
            <a:endParaRPr lang="en-US" sz="1200" b="1" dirty="0" smtClean="0">
              <a:solidFill>
                <a:srgbClr val="000000"/>
              </a:solidFill>
              <a:latin typeface="Times New Roman" pitchFamily="18" charset="0"/>
              <a:ea typeface="Calibri" pitchFamily="34" charset="0"/>
              <a:cs typeface="Times New Roman" pitchFamily="18" charset="0"/>
            </a:endParaRPr>
          </a:p>
          <a:p>
            <a:pPr marL="0" indent="0" fontAlgn="base">
              <a:spcBef>
                <a:spcPct val="0"/>
              </a:spcBef>
              <a:spcAft>
                <a:spcPct val="0"/>
              </a:spcAft>
              <a:buFontTx/>
              <a:buNone/>
            </a:pPr>
            <a:endParaRPr lang="en-US" sz="1200" b="1" dirty="0" smtClean="0">
              <a:latin typeface="Times New Roman" pitchFamily="18" charset="0"/>
              <a:ea typeface="Calibri" pitchFamily="34" charset="0"/>
              <a:cs typeface="Times New Roman" pitchFamily="18" charset="0"/>
            </a:endParaRPr>
          </a:p>
          <a:p>
            <a:pPr marL="0" indent="0" eaLnBrk="0" fontAlgn="base" hangingPunct="0">
              <a:spcBef>
                <a:spcPct val="0"/>
              </a:spcBef>
              <a:spcAft>
                <a:spcPct val="0"/>
              </a:spcAft>
              <a:buFontTx/>
              <a:buNone/>
            </a:pPr>
            <a:r>
              <a:rPr lang="en-US" sz="1200" b="1" i="1" dirty="0" smtClean="0">
                <a:latin typeface="Times New Roman" pitchFamily="18" charset="0"/>
                <a:ea typeface="Calibri" pitchFamily="34" charset="0"/>
                <a:cs typeface="Times New Roman" pitchFamily="18" charset="0"/>
              </a:rPr>
              <a:t>PR 9.5.6.(2)</a:t>
            </a:r>
            <a:endParaRPr lang="en-US" sz="1200" dirty="0" smtClean="0">
              <a:latin typeface="Times New Roman" pitchFamily="18" charset="0"/>
              <a:ea typeface="Calibri" pitchFamily="34" charset="0"/>
              <a:cs typeface="Times New Roman" pitchFamily="18" charset="0"/>
            </a:endParaRPr>
          </a:p>
          <a:p>
            <a:pPr marL="0" indent="0" eaLnBrk="0" fontAlgn="base" hangingPunct="0">
              <a:spcBef>
                <a:spcPct val="0"/>
              </a:spcBef>
              <a:spcAft>
                <a:spcPct val="0"/>
              </a:spcAft>
              <a:buFontTx/>
              <a:buNone/>
            </a:pPr>
            <a:r>
              <a:rPr lang="en-US" sz="1000" i="1" dirty="0" smtClean="0">
                <a:latin typeface="Times New Roman" pitchFamily="18" charset="0"/>
                <a:ea typeface="Calibri" pitchFamily="34" charset="0"/>
                <a:cs typeface="Times New Roman" pitchFamily="18" charset="0"/>
              </a:rPr>
              <a:t>ERCOT shall issue a RTM Resettlement Statement for a given Operating Day due to data error in data other than prices when the total of all errors in data other than prices results in an impact greater than </a:t>
            </a:r>
            <a:r>
              <a:rPr lang="en-US" sz="1000" b="1" i="1" dirty="0" smtClean="0">
                <a:latin typeface="Times New Roman" pitchFamily="18" charset="0"/>
                <a:ea typeface="Calibri" pitchFamily="34" charset="0"/>
                <a:cs typeface="Times New Roman" pitchFamily="18" charset="0"/>
              </a:rPr>
              <a:t>2% of the total payments due to ERCOT for the RTM for the Operating Day</a:t>
            </a:r>
            <a:r>
              <a:rPr lang="en-US" sz="1000" i="1" dirty="0" smtClean="0">
                <a:latin typeface="Times New Roman" pitchFamily="18" charset="0"/>
                <a:ea typeface="Calibri" pitchFamily="34" charset="0"/>
                <a:cs typeface="Times New Roman" pitchFamily="18" charset="0"/>
              </a:rPr>
              <a:t>, excluding bilateral transactions.  ERCOT shall issue RTM Resettlement Statements as soon as possible to correct the errors.  ERCOT shall review this percentage on an annual basis.  Upon the review, ERCOT may make a recommendation to revise this percentage under Section 21, Revision Request Process</a:t>
            </a:r>
            <a:endParaRPr lang="en-US" sz="1800" dirty="0">
              <a:latin typeface="Arial" pitchFamily="34" charset="0"/>
              <a:cs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793620219"/>
              </p:ext>
            </p:extLst>
          </p:nvPr>
        </p:nvGraphicFramePr>
        <p:xfrm>
          <a:off x="1371600" y="1524000"/>
          <a:ext cx="6220231" cy="1463040"/>
        </p:xfrm>
        <a:graphic>
          <a:graphicData uri="http://schemas.openxmlformats.org/drawingml/2006/table">
            <a:tbl>
              <a:tblPr firstRow="1" firstCol="1" bandRow="1">
                <a:tableStyleId>{5C22544A-7EE6-4342-B048-85BDC9FD1C3A}</a:tableStyleId>
              </a:tblPr>
              <a:tblGrid>
                <a:gridCol w="3581345"/>
                <a:gridCol w="2638886"/>
              </a:tblGrid>
              <a:tr h="240030">
                <a:tc>
                  <a:txBody>
                    <a:bodyPr/>
                    <a:lstStyle/>
                    <a:p>
                      <a:pPr marL="0" marR="0">
                        <a:spcBef>
                          <a:spcPts val="0"/>
                        </a:spcBef>
                        <a:spcAft>
                          <a:spcPts val="1200"/>
                        </a:spcAft>
                      </a:pPr>
                      <a:r>
                        <a:rPr lang="en-US" sz="1200" dirty="0">
                          <a:effectLst/>
                        </a:rPr>
                        <a:t>Resettled Charge Types</a:t>
                      </a:r>
                      <a:endParaRPr lang="en-US" sz="1200" dirty="0">
                        <a:effectLst/>
                        <a:latin typeface="Arial"/>
                        <a:ea typeface="Calibri"/>
                      </a:endParaRPr>
                    </a:p>
                  </a:txBody>
                  <a:tcPr marL="45720" marR="45720"/>
                </a:tc>
                <a:tc>
                  <a:txBody>
                    <a:bodyPr/>
                    <a:lstStyle/>
                    <a:p>
                      <a:pPr marL="0" marR="0">
                        <a:spcBef>
                          <a:spcPts val="0"/>
                        </a:spcBef>
                        <a:spcAft>
                          <a:spcPts val="1200"/>
                        </a:spcAft>
                      </a:pPr>
                      <a:r>
                        <a:rPr lang="en-US" sz="1200" dirty="0">
                          <a:effectLst/>
                        </a:rPr>
                        <a:t>Resettlement Amount</a:t>
                      </a:r>
                      <a:endParaRPr lang="en-US" sz="1200" dirty="0">
                        <a:effectLst/>
                        <a:latin typeface="Arial"/>
                        <a:ea typeface="Calibri"/>
                      </a:endParaRPr>
                    </a:p>
                  </a:txBody>
                  <a:tcPr marL="45720" marR="45720"/>
                </a:tc>
              </a:tr>
              <a:tr h="173990">
                <a:tc>
                  <a:txBody>
                    <a:bodyPr/>
                    <a:lstStyle/>
                    <a:p>
                      <a:pPr marL="0" marR="0">
                        <a:spcBef>
                          <a:spcPts val="0"/>
                        </a:spcBef>
                        <a:spcAft>
                          <a:spcPts val="1200"/>
                        </a:spcAft>
                      </a:pPr>
                      <a:r>
                        <a:rPr lang="en-US" sz="1200" dirty="0">
                          <a:effectLst/>
                        </a:rPr>
                        <a:t>Real-Time Energy Imbalance Amount (RTEIAMT)</a:t>
                      </a:r>
                      <a:endParaRPr lang="en-US" sz="1200" dirty="0">
                        <a:effectLst/>
                        <a:latin typeface="Arial"/>
                        <a:ea typeface="Calibri"/>
                      </a:endParaRPr>
                    </a:p>
                  </a:txBody>
                  <a:tcPr marL="45720" marR="45720"/>
                </a:tc>
                <a:tc>
                  <a:txBody>
                    <a:bodyPr/>
                    <a:lstStyle/>
                    <a:p>
                      <a:pPr marL="0" marR="0">
                        <a:spcBef>
                          <a:spcPts val="0"/>
                        </a:spcBef>
                        <a:spcAft>
                          <a:spcPts val="1200"/>
                        </a:spcAft>
                      </a:pPr>
                      <a:r>
                        <a:rPr lang="en-US" sz="1200" dirty="0">
                          <a:effectLst/>
                        </a:rPr>
                        <a:t>$  7,797.40</a:t>
                      </a:r>
                      <a:endParaRPr lang="en-US" sz="1200" dirty="0">
                        <a:effectLst/>
                        <a:latin typeface="Arial"/>
                        <a:ea typeface="Calibri"/>
                      </a:endParaRPr>
                    </a:p>
                  </a:txBody>
                  <a:tcPr marL="45720" marR="45720"/>
                </a:tc>
              </a:tr>
              <a:tr h="173990">
                <a:tc>
                  <a:txBody>
                    <a:bodyPr/>
                    <a:lstStyle/>
                    <a:p>
                      <a:pPr marL="0" marR="0">
                        <a:spcBef>
                          <a:spcPts val="0"/>
                        </a:spcBef>
                        <a:spcAft>
                          <a:spcPts val="1200"/>
                        </a:spcAft>
                      </a:pPr>
                      <a:r>
                        <a:rPr lang="en-US" sz="1200" dirty="0">
                          <a:effectLst/>
                        </a:rPr>
                        <a:t>Real-Time Revenue Neutrality Allocation Amount (LARTRNAMT)</a:t>
                      </a:r>
                      <a:endParaRPr lang="en-US" sz="1200" dirty="0">
                        <a:effectLst/>
                        <a:latin typeface="Arial"/>
                        <a:ea typeface="Calibri"/>
                      </a:endParaRPr>
                    </a:p>
                  </a:txBody>
                  <a:tcPr marL="45720" marR="45720"/>
                </a:tc>
                <a:tc>
                  <a:txBody>
                    <a:bodyPr/>
                    <a:lstStyle/>
                    <a:p>
                      <a:pPr marL="0" marR="0">
                        <a:spcBef>
                          <a:spcPts val="0"/>
                        </a:spcBef>
                        <a:spcAft>
                          <a:spcPts val="1200"/>
                        </a:spcAft>
                      </a:pPr>
                      <a:r>
                        <a:rPr lang="en-US" sz="1200" dirty="0">
                          <a:effectLst/>
                        </a:rPr>
                        <a:t>$ (7,797.49)</a:t>
                      </a:r>
                      <a:endParaRPr lang="en-US" sz="1200" dirty="0">
                        <a:effectLst/>
                        <a:latin typeface="Arial"/>
                        <a:ea typeface="Calibri"/>
                      </a:endParaRPr>
                    </a:p>
                  </a:txBody>
                  <a:tcPr marL="45720" marR="45720"/>
                </a:tc>
              </a:tr>
              <a:tr h="173990">
                <a:tc>
                  <a:txBody>
                    <a:bodyPr/>
                    <a:lstStyle/>
                    <a:p>
                      <a:pPr marL="0" marR="0">
                        <a:spcBef>
                          <a:spcPts val="0"/>
                        </a:spcBef>
                        <a:spcAft>
                          <a:spcPts val="1200"/>
                        </a:spcAft>
                      </a:pPr>
                      <a:r>
                        <a:rPr lang="en-US" sz="1200" dirty="0">
                          <a:effectLst/>
                        </a:rPr>
                        <a:t>ERCOT System Administration Charge Amount (ESACAMT)</a:t>
                      </a:r>
                      <a:endParaRPr lang="en-US" sz="1200" dirty="0">
                        <a:effectLst/>
                        <a:latin typeface="Arial"/>
                        <a:ea typeface="Calibri"/>
                      </a:endParaRPr>
                    </a:p>
                  </a:txBody>
                  <a:tcPr marL="45720" marR="45720"/>
                </a:tc>
                <a:tc>
                  <a:txBody>
                    <a:bodyPr/>
                    <a:lstStyle/>
                    <a:p>
                      <a:pPr marL="0" marR="0">
                        <a:spcBef>
                          <a:spcPts val="0"/>
                        </a:spcBef>
                        <a:spcAft>
                          <a:spcPts val="1200"/>
                        </a:spcAft>
                      </a:pPr>
                      <a:r>
                        <a:rPr lang="en-US" sz="1200" dirty="0">
                          <a:effectLst/>
                        </a:rPr>
                        <a:t>$ 42.88</a:t>
                      </a:r>
                      <a:endParaRPr lang="en-US" sz="1200" dirty="0">
                        <a:effectLst/>
                        <a:latin typeface="Arial"/>
                        <a:ea typeface="Calibri"/>
                      </a:endParaRPr>
                    </a:p>
                  </a:txBody>
                  <a:tcPr marL="45720" marR="45720"/>
                </a:tc>
              </a:tr>
            </a:tbl>
          </a:graphicData>
        </a:graphic>
      </p:graphicFrame>
    </p:spTree>
    <p:extLst>
      <p:ext uri="{BB962C8B-B14F-4D97-AF65-F5344CB8AC3E}">
        <p14:creationId xmlns:p14="http://schemas.microsoft.com/office/powerpoint/2010/main" val="3177889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Items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ERCOT Market Communication Survey</a:t>
            </a:r>
          </a:p>
          <a:p>
            <a:pPr lvl="1"/>
            <a:r>
              <a:rPr lang="en-US" dirty="0" smtClean="0"/>
              <a:t>January or February 2015	</a:t>
            </a:r>
          </a:p>
          <a:p>
            <a:r>
              <a:rPr lang="en-US" dirty="0" smtClean="0"/>
              <a:t>Going Forward Topics</a:t>
            </a:r>
          </a:p>
          <a:p>
            <a:r>
              <a:rPr lang="en-US" dirty="0"/>
              <a:t>RTASIAMT in the Protocols and Matrix still lacks sufficient UOM clarity. Missing some /4, </a:t>
            </a:r>
            <a:r>
              <a:rPr lang="en-US" dirty="0" smtClean="0"/>
              <a:t>etc., </a:t>
            </a:r>
            <a:r>
              <a:rPr lang="en-US" dirty="0"/>
              <a:t>making shadow difficult. </a:t>
            </a:r>
            <a:endParaRPr lang="en-US" dirty="0" smtClean="0"/>
          </a:p>
          <a:p>
            <a:r>
              <a:rPr lang="en-US" dirty="0" smtClean="0"/>
              <a:t>Update of Nodal Settlement Operating Guide.</a:t>
            </a:r>
            <a:endParaRPr lang="en-US" dirty="0" smtClean="0">
              <a:effectLst/>
            </a:endParaRPr>
          </a:p>
          <a:p>
            <a:pPr lvl="1"/>
            <a:endParaRPr lang="en-US" dirty="0" smtClean="0"/>
          </a:p>
          <a:p>
            <a:pPr marL="0" indent="0">
              <a:buNone/>
            </a:pPr>
            <a:endParaRPr lang="en-US" dirty="0" smtClean="0"/>
          </a:p>
          <a:p>
            <a:pPr marL="457200" lvl="1" indent="0" algn="r">
              <a:buNone/>
            </a:pPr>
            <a:r>
              <a:rPr lang="en-US" dirty="0" smtClean="0"/>
              <a:t>	</a:t>
            </a:r>
            <a:endParaRPr lang="en-US" dirty="0"/>
          </a:p>
        </p:txBody>
      </p:sp>
    </p:spTree>
    <p:extLst>
      <p:ext uri="{BB962C8B-B14F-4D97-AF65-F5344CB8AC3E}">
        <p14:creationId xmlns:p14="http://schemas.microsoft.com/office/powerpoint/2010/main" val="202197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endParaRPr lang="en-US" sz="6000" dirty="0" smtClean="0"/>
          </a:p>
          <a:p>
            <a:pPr algn="ctr"/>
            <a:endParaRPr lang="en-US" sz="6000" dirty="0"/>
          </a:p>
          <a:p>
            <a:pPr marL="0" indent="0" algn="ctr">
              <a:buNone/>
            </a:pPr>
            <a:r>
              <a:rPr lang="en-US" sz="6000" dirty="0" smtClean="0"/>
              <a:t>????</a:t>
            </a:r>
            <a:endParaRPr lang="en-US" sz="6000" dirty="0"/>
          </a:p>
        </p:txBody>
      </p:sp>
    </p:spTree>
    <p:extLst>
      <p:ext uri="{BB962C8B-B14F-4D97-AF65-F5344CB8AC3E}">
        <p14:creationId xmlns:p14="http://schemas.microsoft.com/office/powerpoint/2010/main" val="81647065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33</TotalTime>
  <Words>233</Words>
  <Application>Microsoft Office PowerPoint</Application>
  <PresentationFormat>On-screen Show (4:3)</PresentationFormat>
  <Paragraphs>64</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Trek</vt:lpstr>
      <vt:lpstr>CSWG  Update to COPS</vt:lpstr>
      <vt:lpstr>NPRR 580 Implementation Details</vt:lpstr>
      <vt:lpstr>October Price Corrections- 10/06/14 through 10/17/2014</vt:lpstr>
      <vt:lpstr>PowerPoint Presentation</vt:lpstr>
      <vt:lpstr>Other Items</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CSWG</dc:title>
  <dc:creator>john m</dc:creator>
  <cp:lastModifiedBy>john m</cp:lastModifiedBy>
  <cp:revision>4</cp:revision>
  <dcterms:created xsi:type="dcterms:W3CDTF">2015-01-14T00:40:40Z</dcterms:created>
  <dcterms:modified xsi:type="dcterms:W3CDTF">2015-01-14T01:14:00Z</dcterms:modified>
</cp:coreProperties>
</file>