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8"/>
  </p:notesMasterIdLst>
  <p:sldIdLst>
    <p:sldId id="372" r:id="rId2"/>
    <p:sldId id="302" r:id="rId3"/>
    <p:sldId id="438" r:id="rId4"/>
    <p:sldId id="470" r:id="rId5"/>
    <p:sldId id="447" r:id="rId6"/>
    <p:sldId id="471" r:id="rId7"/>
    <p:sldId id="457" r:id="rId8"/>
    <p:sldId id="406" r:id="rId9"/>
    <p:sldId id="462" r:id="rId10"/>
    <p:sldId id="463" r:id="rId11"/>
    <p:sldId id="464" r:id="rId12"/>
    <p:sldId id="465" r:id="rId13"/>
    <p:sldId id="466" r:id="rId14"/>
    <p:sldId id="467" r:id="rId15"/>
    <p:sldId id="468" r:id="rId16"/>
    <p:sldId id="469" r:id="rId17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FFFF66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65" autoAdjust="0"/>
    <p:restoredTop sz="99068" autoAdjust="0"/>
  </p:normalViewPr>
  <p:slideViewPr>
    <p:cSldViewPr>
      <p:cViewPr varScale="1">
        <p:scale>
          <a:sx n="108" d="100"/>
          <a:sy n="108" d="100"/>
        </p:scale>
        <p:origin x="-378" y="-84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850"/>
            <a:ext cx="560705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EF9FDEEA-5704-4A08-B22C-F16CA0CD2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C51442-EDE7-4953-BB55-E71AD2260C8B}" type="slidenum">
              <a:rPr lang="en-US" sz="1200" b="0" smtClean="0"/>
              <a:pPr eaLnBrk="1" hangingPunct="1"/>
              <a:t>1</a:t>
            </a:fld>
            <a:endParaRPr lang="en-US" sz="1200" b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8C6C10A-D400-4959-AADD-84A684719EDF}" type="slidenum">
              <a:rPr lang="en-US" sz="1200" b="0" smtClean="0"/>
              <a:pPr eaLnBrk="1" hangingPunct="1"/>
              <a:t>2</a:t>
            </a:fld>
            <a:endParaRPr lang="en-US" sz="1200" b="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FD5EF8A-C74D-4291-9FCD-C4E7EF3299C6}" type="slidenum">
              <a:rPr lang="en-US" sz="1200" b="0" smtClean="0"/>
              <a:pPr eaLnBrk="1" hangingPunct="1"/>
              <a:t>8</a:t>
            </a:fld>
            <a:endParaRPr lang="en-US" sz="1200" b="0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1249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D6BAE-A68F-473A-A2D7-CEEA128D7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051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1CF20-39D3-4579-9E24-257361C91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1034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1981A-7905-41B0-8858-66AAA0FFB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0656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CEAF1-53AD-46BE-9176-013B2A2B7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335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97839-E9E5-4038-9852-0A72C69A2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447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D15DB-F492-417C-B3C1-95863FCAA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4154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55851-3123-4476-B2AC-37AA76559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0575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0A38D-180F-42DE-8177-B03C7616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3426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CC2D1-2CC9-45D0-AD2A-3A9F9D772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5321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6BC6-3DFE-4977-B534-48CCD8B6B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399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DADD4-17AA-47F5-8402-FBC938F97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0126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E718ABEB-4B20-4DAD-9F08-0F3C9742E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03670EEC-6877-42F5-BF6B-1CB534FE5D5D}" type="slidenum">
              <a:rPr lang="en-US" sz="1200" b="0"/>
              <a:pPr algn="ctr"/>
              <a:t>‹#›</a:t>
            </a:fld>
            <a:endParaRPr lang="en-US" sz="12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2133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800" b="0" kern="0" dirty="0">
                <a:latin typeface="+mj-lt"/>
              </a:rPr>
              <a:t>Project Update and Summary of Project Priority List (PPL) Activity to </a:t>
            </a:r>
            <a:r>
              <a:rPr lang="en-US" sz="2800" b="0" kern="0" dirty="0" smtClean="0">
                <a:latin typeface="+mj-lt"/>
              </a:rPr>
              <a:t>Date</a:t>
            </a:r>
            <a:endParaRPr lang="en-US" sz="2800" b="0" kern="0" dirty="0">
              <a:latin typeface="+mj-lt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5105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kern="0" dirty="0" smtClean="0">
                <a:latin typeface="+mn-lt"/>
              </a:rPr>
              <a:t>January 15, 2015</a:t>
            </a:r>
            <a:endParaRPr lang="en-US" sz="20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4340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12/31/2014</a:t>
            </a:r>
          </a:p>
          <a:p>
            <a:pPr>
              <a:lnSpc>
                <a:spcPct val="80000"/>
              </a:lnSpc>
            </a:pP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9067800" cy="553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8578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12/31/2014</a:t>
            </a:r>
          </a:p>
          <a:p>
            <a:pPr>
              <a:lnSpc>
                <a:spcPct val="80000"/>
              </a:lnSpc>
            </a:pP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9067800" cy="5529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666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12/31/2014</a:t>
            </a:r>
          </a:p>
          <a:p>
            <a:pPr>
              <a:lnSpc>
                <a:spcPct val="80000"/>
              </a:lnSpc>
            </a:pP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9067800" cy="5532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5524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11267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12/31/2014</a:t>
            </a:r>
          </a:p>
          <a:p>
            <a:pPr>
              <a:lnSpc>
                <a:spcPct val="80000"/>
              </a:lnSpc>
            </a:pP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685799"/>
            <a:ext cx="9067801" cy="5532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1641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12/31/2014</a:t>
            </a:r>
          </a:p>
          <a:p>
            <a:pPr>
              <a:lnSpc>
                <a:spcPct val="80000"/>
              </a:lnSpc>
            </a:pP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  <a:p>
            <a:pPr>
              <a:lnSpc>
                <a:spcPct val="80000"/>
              </a:lnSpc>
            </a:pP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9067800" cy="5534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985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12/31/2014</a:t>
            </a:r>
          </a:p>
          <a:p>
            <a:pPr>
              <a:lnSpc>
                <a:spcPct val="80000"/>
              </a:lnSpc>
            </a:pP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144" y="685800"/>
            <a:ext cx="9074944" cy="5532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9692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11267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12/31/2014</a:t>
            </a:r>
          </a:p>
          <a:p>
            <a:pPr>
              <a:lnSpc>
                <a:spcPct val="80000"/>
              </a:lnSpc>
            </a:pP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1"/>
            <a:ext cx="9067800" cy="5534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9256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2014 Project Update – Agenda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90600"/>
            <a:ext cx="8077200" cy="4267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Project Portfolio Update</a:t>
            </a:r>
            <a:r>
              <a:rPr lang="en-US" sz="1800" dirty="0"/>
              <a:t>	</a:t>
            </a:r>
            <a:r>
              <a:rPr lang="en-US" sz="1600" dirty="0"/>
              <a:t>p. </a:t>
            </a:r>
            <a:r>
              <a:rPr lang="en-US" sz="1600" dirty="0" smtClean="0"/>
              <a:t>3-7</a:t>
            </a:r>
            <a:endParaRPr lang="en-US" sz="16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Recent/Upcoming Project Highlights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In-Flight Project Bundles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2014 Releases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2015 </a:t>
            </a:r>
            <a:r>
              <a:rPr lang="en-US" sz="1600" dirty="0"/>
              <a:t>Release </a:t>
            </a:r>
            <a:r>
              <a:rPr lang="en-US" sz="1600" dirty="0" smtClean="0"/>
              <a:t>Targets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2014 </a:t>
            </a:r>
            <a:r>
              <a:rPr lang="en-US" sz="1600" dirty="0"/>
              <a:t>Project Spending </a:t>
            </a:r>
            <a:r>
              <a:rPr lang="en-US" sz="1600" dirty="0" smtClean="0"/>
              <a:t>Update</a:t>
            </a:r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000" dirty="0" smtClean="0"/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0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Appendix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Project Portfolio Gantt Chart</a:t>
            </a:r>
            <a:r>
              <a:rPr lang="en-US" sz="1600" dirty="0"/>
              <a:t>	</a:t>
            </a:r>
            <a:r>
              <a:rPr lang="en-US" sz="1600" dirty="0" smtClean="0"/>
              <a:t>p</a:t>
            </a:r>
            <a:r>
              <a:rPr lang="en-US" sz="1600" dirty="0"/>
              <a:t>. </a:t>
            </a:r>
            <a:r>
              <a:rPr lang="en-US" sz="1600" dirty="0" smtClean="0"/>
              <a:t>9-16</a:t>
            </a:r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685800" y="5410200"/>
            <a:ext cx="7772400" cy="576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/>
              <a:t>Location of Project Priority List (PPL):   </a:t>
            </a:r>
            <a:r>
              <a:rPr lang="en-US" b="0">
                <a:hlinkClick r:id="rId3"/>
              </a:rPr>
              <a:t>http://www.ercot.com/services/projects/index</a:t>
            </a:r>
            <a:endParaRPr lang="en-US" b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Recent/Upcoming Project Highlights</a:t>
            </a:r>
          </a:p>
        </p:txBody>
      </p:sp>
      <p:sp>
        <p:nvSpPr>
          <p:cNvPr id="5123" name="Content Placeholder 16"/>
          <p:cNvSpPr>
            <a:spLocks noGrp="1"/>
          </p:cNvSpPr>
          <p:nvPr>
            <p:ph idx="1"/>
          </p:nvPr>
        </p:nvSpPr>
        <p:spPr>
          <a:xfrm>
            <a:off x="84664" y="990600"/>
            <a:ext cx="8991600" cy="529011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2015 </a:t>
            </a:r>
            <a:r>
              <a:rPr lang="en-US" sz="2400" dirty="0"/>
              <a:t>February Release		</a:t>
            </a:r>
            <a:r>
              <a:rPr lang="en-US" sz="2400" i="1" dirty="0"/>
              <a:t>	</a:t>
            </a:r>
            <a:r>
              <a:rPr lang="en-US" sz="2400" i="1" dirty="0">
                <a:solidFill>
                  <a:srgbClr val="00B050"/>
                </a:solidFill>
              </a:rPr>
              <a:t> </a:t>
            </a:r>
            <a:r>
              <a:rPr lang="en-US" sz="2400" i="1" dirty="0" smtClean="0">
                <a:solidFill>
                  <a:srgbClr val="00B050"/>
                </a:solidFill>
              </a:rPr>
              <a:t>		In Flight</a:t>
            </a:r>
            <a:endParaRPr lang="en-US" sz="2400" dirty="0" smtClean="0"/>
          </a:p>
          <a:p>
            <a:pPr lvl="1" eaLnBrk="1" hangingPunct="1"/>
            <a:endParaRPr lang="en-US" sz="1000" dirty="0" smtClean="0"/>
          </a:p>
          <a:p>
            <a:pPr lvl="1" eaLnBrk="1" hangingPunct="1"/>
            <a:r>
              <a:rPr lang="en-US" dirty="0" smtClean="0"/>
              <a:t>NPRR500 </a:t>
            </a:r>
            <a:r>
              <a:rPr lang="en-US" dirty="0"/>
              <a:t>– Posting of Generation that is Off but </a:t>
            </a:r>
            <a:r>
              <a:rPr lang="en-US" dirty="0" smtClean="0"/>
              <a:t>Available</a:t>
            </a:r>
          </a:p>
          <a:p>
            <a:pPr lvl="2" eaLnBrk="1" hangingPunct="1"/>
            <a:r>
              <a:rPr lang="en-US" dirty="0" smtClean="0"/>
              <a:t>Targeted for delivery in February release window (2/2-2/6)</a:t>
            </a:r>
          </a:p>
          <a:p>
            <a:pPr lvl="1" eaLnBrk="1" hangingPunct="1"/>
            <a:endParaRPr lang="en-US" sz="1000" dirty="0" smtClean="0"/>
          </a:p>
          <a:p>
            <a:pPr lvl="1" eaLnBrk="1" hangingPunct="1"/>
            <a:r>
              <a:rPr lang="en-US" dirty="0" smtClean="0"/>
              <a:t>SCR772 – </a:t>
            </a:r>
            <a:r>
              <a:rPr lang="en-US" dirty="0"/>
              <a:t>New Extract for Five Minute Interval Settlement </a:t>
            </a:r>
            <a:r>
              <a:rPr lang="en-US" dirty="0" smtClean="0"/>
              <a:t>Data</a:t>
            </a:r>
          </a:p>
          <a:p>
            <a:pPr lvl="2" eaLnBrk="1" hangingPunct="1"/>
            <a:r>
              <a:rPr lang="en-US" dirty="0"/>
              <a:t>Targeted for delivery </a:t>
            </a:r>
            <a:r>
              <a:rPr lang="en-US" dirty="0" smtClean="0"/>
              <a:t>on 2/12</a:t>
            </a:r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sz="2400" dirty="0" smtClean="0"/>
              <a:t>NPRR626 – </a:t>
            </a:r>
            <a:r>
              <a:rPr lang="en-US" sz="2400" dirty="0"/>
              <a:t>Reliability Deployment Price </a:t>
            </a:r>
            <a:r>
              <a:rPr lang="en-US" sz="2400" dirty="0" smtClean="0"/>
              <a:t>Adder</a:t>
            </a:r>
          </a:p>
          <a:p>
            <a:pPr lvl="1" eaLnBrk="1" hangingPunct="1"/>
            <a:r>
              <a:rPr lang="en-US" dirty="0" smtClean="0"/>
              <a:t>Upcoming discussion on delivery options</a:t>
            </a:r>
          </a:p>
          <a:p>
            <a:pPr lvl="1" eaLnBrk="1" hangingPunct="1"/>
            <a:endParaRPr lang="en-US" dirty="0" smtClean="0"/>
          </a:p>
        </p:txBody>
      </p:sp>
      <p:sp>
        <p:nvSpPr>
          <p:cNvPr id="5124" name="TextBox 3"/>
          <p:cNvSpPr txBox="1">
            <a:spLocks noChangeArrowheads="1"/>
          </p:cNvSpPr>
          <p:nvPr/>
        </p:nvSpPr>
        <p:spPr bwMode="auto">
          <a:xfrm>
            <a:off x="1752600" y="6248400"/>
            <a:ext cx="6172200" cy="4365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/>
              <a:t>Note:  Projected Go-Live dates are subject to change.</a:t>
            </a:r>
            <a:br>
              <a:rPr lang="en-US" sz="1400" b="0" dirty="0"/>
            </a:br>
            <a:r>
              <a:rPr lang="en-US" sz="14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57300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/>
          <p:cNvSpPr/>
          <p:nvPr/>
        </p:nvSpPr>
        <p:spPr bwMode="auto">
          <a:xfrm>
            <a:off x="4542924" y="1720360"/>
            <a:ext cx="2958091" cy="437318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28600" marR="0" indent="-2286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  <a:tab pos="1143000" algn="l"/>
                <a:tab pos="2624138" algn="l"/>
              </a:tabLst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Rounded Rectangle 16"/>
          <p:cNvSpPr/>
          <p:nvPr/>
        </p:nvSpPr>
        <p:spPr bwMode="auto">
          <a:xfrm>
            <a:off x="4690535" y="5729656"/>
            <a:ext cx="4265072" cy="437318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28600" marR="0" indent="-2286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  <a:tab pos="1143000" algn="l"/>
                <a:tab pos="2624138" algn="l"/>
              </a:tabLst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2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In-Flight Project Bundles</a:t>
            </a:r>
          </a:p>
        </p:txBody>
      </p:sp>
      <p:sp>
        <p:nvSpPr>
          <p:cNvPr id="5123" name="Content Placeholder 16"/>
          <p:cNvSpPr>
            <a:spLocks noGrp="1"/>
          </p:cNvSpPr>
          <p:nvPr>
            <p:ph idx="1"/>
          </p:nvPr>
        </p:nvSpPr>
        <p:spPr>
          <a:xfrm>
            <a:off x="84664" y="729142"/>
            <a:ext cx="4487336" cy="5511568"/>
          </a:xfrm>
        </p:spPr>
        <p:txBody>
          <a:bodyPr/>
          <a:lstStyle/>
          <a:p>
            <a:pPr eaLnBrk="1" hangingPunct="1">
              <a:tabLst>
                <a:tab pos="2286000" algn="l"/>
              </a:tabLst>
            </a:pPr>
            <a:r>
              <a:rPr lang="en-US" sz="1600" dirty="0" smtClean="0"/>
              <a:t>CMM	Started in July 2014</a:t>
            </a:r>
            <a:endParaRPr lang="en-US" sz="1600" i="1" dirty="0">
              <a:solidFill>
                <a:srgbClr val="00B050"/>
              </a:solidFill>
            </a:endParaRPr>
          </a:p>
          <a:p>
            <a:pPr marL="458788" lvl="1" eaLnBrk="1" hangingPunct="1">
              <a:tabLst>
                <a:tab pos="1544638" algn="l"/>
              </a:tabLst>
            </a:pPr>
            <a:r>
              <a:rPr lang="en-US" sz="1400" dirty="0" smtClean="0"/>
              <a:t>NPRR559 - </a:t>
            </a:r>
            <a:r>
              <a:rPr lang="en-US" sz="1200" dirty="0"/>
              <a:t>Revisions to MCE Calculation</a:t>
            </a:r>
            <a:endParaRPr lang="en-US" sz="1400" dirty="0"/>
          </a:p>
          <a:p>
            <a:pPr marL="458788" lvl="1" eaLnBrk="1" hangingPunct="1">
              <a:tabLst>
                <a:tab pos="1544638" algn="l"/>
              </a:tabLst>
            </a:pPr>
            <a:r>
              <a:rPr lang="en-US" sz="1400" dirty="0" smtClean="0"/>
              <a:t>SCR778 - </a:t>
            </a:r>
            <a:r>
              <a:rPr lang="en-US" sz="1200" dirty="0"/>
              <a:t>Credit Exposure Calculations for NOIE </a:t>
            </a:r>
            <a:r>
              <a:rPr lang="en-US" sz="1200" dirty="0" smtClean="0"/>
              <a:t>	Options </a:t>
            </a:r>
            <a:r>
              <a:rPr lang="en-US" sz="1200" dirty="0"/>
              <a:t>Linked to RTM PTP </a:t>
            </a:r>
            <a:r>
              <a:rPr lang="en-US" sz="1200" dirty="0" smtClean="0"/>
              <a:t>Obligations</a:t>
            </a:r>
          </a:p>
          <a:p>
            <a:pPr marL="458788" lvl="1" eaLnBrk="1" hangingPunct="1">
              <a:tabLst>
                <a:tab pos="1544638" algn="l"/>
              </a:tabLst>
            </a:pPr>
            <a:r>
              <a:rPr lang="en-US" sz="1400" dirty="0" smtClean="0"/>
              <a:t>NPRR597 - </a:t>
            </a:r>
            <a:r>
              <a:rPr lang="en-US" sz="1200" dirty="0"/>
              <a:t>Utilize Initial Estimated Liability (IEL) Only </a:t>
            </a:r>
            <a:r>
              <a:rPr lang="en-US" sz="1200" dirty="0" smtClean="0"/>
              <a:t>	During </a:t>
            </a:r>
            <a:r>
              <a:rPr lang="en-US" sz="1200" dirty="0"/>
              <a:t>Initial Market Activity</a:t>
            </a:r>
            <a:endParaRPr lang="en-US" sz="1400" dirty="0" smtClean="0"/>
          </a:p>
          <a:p>
            <a:pPr marL="458788" lvl="1" eaLnBrk="1" hangingPunct="1">
              <a:tabLst>
                <a:tab pos="1544638" algn="l"/>
              </a:tabLst>
            </a:pPr>
            <a:r>
              <a:rPr lang="en-US" sz="1400" dirty="0" smtClean="0"/>
              <a:t>NPRR601 - </a:t>
            </a:r>
            <a:r>
              <a:rPr lang="en-US" sz="1200" dirty="0"/>
              <a:t>Inclusion of Incremental Exposure in Mass Transitions to Counter-Parties that are Registered as QSEs and LSEs and Provide POLR </a:t>
            </a:r>
            <a:r>
              <a:rPr lang="en-US" sz="1200" dirty="0" smtClean="0"/>
              <a:t>Service</a:t>
            </a:r>
          </a:p>
          <a:p>
            <a:pPr marL="458788" lvl="1" eaLnBrk="1" hangingPunct="1">
              <a:tabLst>
                <a:tab pos="796925" algn="l"/>
                <a:tab pos="1544638" algn="l"/>
              </a:tabLst>
            </a:pPr>
            <a:r>
              <a:rPr lang="en-US" sz="1400" dirty="0" smtClean="0"/>
              <a:t>NPRR639 </a:t>
            </a:r>
            <a:r>
              <a:rPr lang="en-US" sz="1200" dirty="0" smtClean="0"/>
              <a:t>– Correction to Minimum Current Exposure</a:t>
            </a:r>
          </a:p>
          <a:p>
            <a:pPr marL="173038" lvl="1" indent="0" eaLnBrk="1" hangingPunct="1">
              <a:buNone/>
              <a:tabLst>
                <a:tab pos="796925" algn="l"/>
                <a:tab pos="1544638" algn="l"/>
              </a:tabLst>
            </a:pPr>
            <a:endParaRPr lang="en-US" sz="1200" dirty="0" smtClean="0"/>
          </a:p>
          <a:p>
            <a:pPr marL="173038" lvl="1" indent="0" eaLnBrk="1" hangingPunct="1">
              <a:buNone/>
              <a:tabLst>
                <a:tab pos="796925" algn="l"/>
                <a:tab pos="1544638" algn="l"/>
              </a:tabLst>
            </a:pPr>
            <a:endParaRPr lang="en-US" sz="1200" dirty="0" smtClean="0"/>
          </a:p>
          <a:p>
            <a:pPr eaLnBrk="1" hangingPunct="1">
              <a:tabLst>
                <a:tab pos="2286000" algn="l"/>
              </a:tabLst>
            </a:pPr>
            <a:r>
              <a:rPr lang="en-US" sz="1600" dirty="0" smtClean="0"/>
              <a:t>CRR</a:t>
            </a:r>
            <a:r>
              <a:rPr lang="en-US" sz="1600" dirty="0"/>
              <a:t>	 Started in July 2014</a:t>
            </a:r>
            <a:endParaRPr lang="en-US" sz="1600" i="1" dirty="0">
              <a:solidFill>
                <a:srgbClr val="00B050"/>
              </a:solidFill>
            </a:endParaRP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dirty="0" smtClean="0"/>
              <a:t>SCR777 </a:t>
            </a:r>
            <a:r>
              <a:rPr lang="en-US" sz="1400" dirty="0"/>
              <a:t>- </a:t>
            </a:r>
            <a:r>
              <a:rPr lang="en-US" sz="1200" dirty="0"/>
              <a:t>Bilateral CRR Interface </a:t>
            </a:r>
            <a:r>
              <a:rPr lang="en-US" sz="1200" dirty="0" smtClean="0"/>
              <a:t>Enhancement</a:t>
            </a:r>
          </a:p>
          <a:p>
            <a:pPr marL="457200" lvl="1" indent="0" eaLnBrk="1" hangingPunct="1">
              <a:buNone/>
              <a:tabLst>
                <a:tab pos="2286000" algn="l"/>
              </a:tabLst>
            </a:pPr>
            <a:endParaRPr lang="en-US" sz="1400" dirty="0" smtClean="0"/>
          </a:p>
          <a:p>
            <a:pPr marL="457200" lvl="1" indent="0" eaLnBrk="1" hangingPunct="1">
              <a:buNone/>
              <a:tabLst>
                <a:tab pos="2286000" algn="l"/>
              </a:tabLst>
            </a:pPr>
            <a:endParaRPr lang="en-US" sz="1400" dirty="0"/>
          </a:p>
          <a:p>
            <a:pPr eaLnBrk="1" hangingPunct="1">
              <a:tabLst>
                <a:tab pos="2286000" algn="l"/>
              </a:tabLst>
            </a:pPr>
            <a:r>
              <a:rPr lang="en-US" sz="1600" dirty="0" smtClean="0"/>
              <a:t>MMS / CDR / MIS</a:t>
            </a:r>
            <a:r>
              <a:rPr lang="en-US" sz="1600" dirty="0"/>
              <a:t>	 Started in July</a:t>
            </a:r>
            <a:r>
              <a:rPr lang="en-US" sz="1600" dirty="0" smtClean="0">
                <a:solidFill>
                  <a:srgbClr val="C00000"/>
                </a:solidFill>
              </a:rPr>
              <a:t> </a:t>
            </a:r>
            <a:r>
              <a:rPr lang="en-US" sz="1600" dirty="0" smtClean="0"/>
              <a:t>2014</a:t>
            </a: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dirty="0" smtClean="0"/>
              <a:t>NPRR500 - </a:t>
            </a:r>
            <a:r>
              <a:rPr lang="en-US" sz="1200" dirty="0"/>
              <a:t>Posting of Generation that is Off but </a:t>
            </a:r>
            <a:r>
              <a:rPr lang="en-US" sz="1200" dirty="0" smtClean="0"/>
              <a:t>Avail.</a:t>
            </a: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dirty="0" smtClean="0"/>
              <a:t>NPRR543 - </a:t>
            </a:r>
            <a:r>
              <a:rPr lang="en-US" sz="1200" dirty="0"/>
              <a:t>Message for Confirmed </a:t>
            </a:r>
            <a:r>
              <a:rPr lang="en-US" sz="1200" dirty="0" smtClean="0"/>
              <a:t>E-Tags</a:t>
            </a:r>
            <a:endParaRPr lang="en-US" sz="1600" b="1" dirty="0">
              <a:ea typeface="+mn-ea"/>
              <a:cs typeface="+mn-cs"/>
            </a:endParaRPr>
          </a:p>
          <a:p>
            <a:pPr marL="458788" lvl="1" eaLnBrk="1" hangingPunct="1">
              <a:tabLst>
                <a:tab pos="1544638" algn="l"/>
              </a:tabLst>
            </a:pPr>
            <a:r>
              <a:rPr lang="en-US" sz="1400" dirty="0" smtClean="0"/>
              <a:t>SCR775 - </a:t>
            </a:r>
            <a:r>
              <a:rPr lang="en-US" sz="1200" dirty="0"/>
              <a:t>Posting Results of </a:t>
            </a:r>
            <a:r>
              <a:rPr lang="en-US" sz="1200" dirty="0" smtClean="0"/>
              <a:t>Real-Time </a:t>
            </a:r>
            <a:r>
              <a:rPr lang="en-US" sz="1200" dirty="0"/>
              <a:t>Data in a </a:t>
            </a:r>
            <a:r>
              <a:rPr lang="en-US" sz="1200" dirty="0" smtClean="0"/>
              <a:t>	Display </a:t>
            </a:r>
            <a:r>
              <a:rPr lang="en-US" sz="1200" dirty="0"/>
              <a:t>Format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4486275" y="801716"/>
            <a:ext cx="50334" cy="5438994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40822" y="3429000"/>
            <a:ext cx="4257675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30666" y="4419600"/>
            <a:ext cx="4281487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510087" y="2236176"/>
            <a:ext cx="4481513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526628" y="4437184"/>
            <a:ext cx="4481513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362073" y="6346872"/>
            <a:ext cx="6562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Market input on this plan is greatly appreciated!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 rot="20822431">
            <a:off x="3099341" y="2944855"/>
            <a:ext cx="148149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Planning</a:t>
            </a:r>
            <a:endParaRPr lang="en-US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43000" y="5802602"/>
            <a:ext cx="325484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Planning / Execution</a:t>
            </a:r>
            <a:endParaRPr lang="en-US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 rot="20822431">
            <a:off x="3138366" y="3909350"/>
            <a:ext cx="137890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On Hold</a:t>
            </a:r>
            <a:endParaRPr lang="en-US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Content Placeholder 16"/>
          <p:cNvSpPr txBox="1">
            <a:spLocks/>
          </p:cNvSpPr>
          <p:nvPr/>
        </p:nvSpPr>
        <p:spPr bwMode="auto">
          <a:xfrm>
            <a:off x="4513277" y="729143"/>
            <a:ext cx="4572000" cy="5511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tabLst>
                <a:tab pos="1712913" algn="l"/>
              </a:tabLst>
            </a:pPr>
            <a:r>
              <a:rPr lang="en-US" sz="1600" kern="0" dirty="0" smtClean="0"/>
              <a:t>EMS 	</a:t>
            </a:r>
            <a:r>
              <a:rPr lang="en-US" sz="1600" dirty="0" smtClean="0"/>
              <a:t>Started </a:t>
            </a:r>
            <a:r>
              <a:rPr lang="en-US" sz="1600" dirty="0"/>
              <a:t>in </a:t>
            </a:r>
            <a:r>
              <a:rPr lang="en-US" sz="1600" dirty="0" smtClean="0"/>
              <a:t>November 2014 </a:t>
            </a:r>
            <a:endParaRPr lang="en-US" sz="1600" i="1" kern="0" dirty="0" smtClean="0">
              <a:solidFill>
                <a:srgbClr val="00B050"/>
              </a:solidFill>
            </a:endParaRPr>
          </a:p>
          <a:p>
            <a:pPr marL="458788" lvl="1" eaLnBrk="1" hangingPunct="1">
              <a:tabLst>
                <a:tab pos="1712913" algn="l"/>
              </a:tabLst>
            </a:pPr>
            <a:r>
              <a:rPr lang="en-US" sz="1400" b="0" kern="0" dirty="0" smtClean="0"/>
              <a:t>NPRR573 - </a:t>
            </a:r>
            <a:r>
              <a:rPr lang="en-US" sz="1200" b="0" dirty="0"/>
              <a:t>Alignment of PRC Calculation</a:t>
            </a:r>
            <a:endParaRPr lang="en-US" sz="1400" b="0" kern="0" dirty="0" smtClean="0"/>
          </a:p>
          <a:p>
            <a:pPr marL="458788" lvl="1" eaLnBrk="1" hangingPunct="1">
              <a:tabLst>
                <a:tab pos="1712913" algn="l"/>
              </a:tabLst>
            </a:pPr>
            <a:r>
              <a:rPr lang="en-US" sz="1400" b="0" kern="0" dirty="0" smtClean="0"/>
              <a:t>NPRR581 - </a:t>
            </a:r>
            <a:r>
              <a:rPr lang="en-US" sz="1200" b="0" dirty="0"/>
              <a:t>Add </a:t>
            </a:r>
            <a:r>
              <a:rPr lang="en-US" sz="1200" b="0" dirty="0" smtClean="0"/>
              <a:t>FRRS </a:t>
            </a:r>
            <a:r>
              <a:rPr lang="en-US" sz="1200" b="0" dirty="0"/>
              <a:t>as a Subset of Regulation </a:t>
            </a:r>
            <a:r>
              <a:rPr lang="en-US" sz="1200" b="0" dirty="0" smtClean="0"/>
              <a:t>Svc</a:t>
            </a:r>
            <a:endParaRPr lang="en-US" sz="1600" dirty="0"/>
          </a:p>
          <a:p>
            <a:pPr marL="457200" lvl="1" indent="0" eaLnBrk="1" hangingPunct="1">
              <a:buNone/>
              <a:tabLst>
                <a:tab pos="1712913" algn="l"/>
              </a:tabLst>
            </a:pPr>
            <a:endParaRPr lang="en-US" sz="1000" b="0" kern="0" dirty="0" smtClean="0"/>
          </a:p>
          <a:p>
            <a:pPr marL="457200" lvl="1" indent="0" eaLnBrk="1" hangingPunct="1">
              <a:buNone/>
              <a:tabLst>
                <a:tab pos="1712913" algn="l"/>
              </a:tabLst>
            </a:pPr>
            <a:r>
              <a:rPr lang="en-US" sz="1400" b="0" kern="0" dirty="0" smtClean="0"/>
              <a:t>NPRR617</a:t>
            </a:r>
            <a:r>
              <a:rPr lang="en-US" sz="1000" b="0" kern="0" dirty="0" smtClean="0"/>
              <a:t> not able to be worked into </a:t>
            </a:r>
          </a:p>
          <a:p>
            <a:pPr marL="457200" lvl="1" indent="0" eaLnBrk="1" hangingPunct="1">
              <a:buNone/>
              <a:tabLst>
                <a:tab pos="1712913" algn="l"/>
              </a:tabLst>
            </a:pPr>
            <a:r>
              <a:rPr lang="en-US" sz="1000" b="0" kern="0" dirty="0"/>
              <a:t>	</a:t>
            </a:r>
            <a:r>
              <a:rPr lang="en-US" sz="1000" b="0" kern="0" dirty="0" smtClean="0"/>
              <a:t>this release</a:t>
            </a:r>
          </a:p>
          <a:p>
            <a:pPr marL="457200" lvl="1" indent="0" eaLnBrk="1" hangingPunct="1">
              <a:buNone/>
              <a:tabLst>
                <a:tab pos="1712913" algn="l"/>
              </a:tabLst>
            </a:pPr>
            <a:endParaRPr lang="en-US" sz="1000" b="0" kern="0" dirty="0" smtClean="0"/>
          </a:p>
          <a:p>
            <a:pPr eaLnBrk="1" hangingPunct="1">
              <a:tabLst>
                <a:tab pos="1712913" algn="l"/>
              </a:tabLst>
            </a:pPr>
            <a:r>
              <a:rPr lang="en-US" sz="1600" kern="0" dirty="0" smtClean="0"/>
              <a:t>MMS	</a:t>
            </a:r>
            <a:r>
              <a:rPr lang="en-US" sz="1600" dirty="0"/>
              <a:t> Started in </a:t>
            </a:r>
            <a:r>
              <a:rPr lang="en-US" sz="1600" dirty="0" smtClean="0"/>
              <a:t>August 2014</a:t>
            </a:r>
            <a:endParaRPr lang="en-US" sz="1600" i="1" kern="0" dirty="0" smtClean="0">
              <a:solidFill>
                <a:srgbClr val="00B050"/>
              </a:solidFill>
            </a:endParaRPr>
          </a:p>
          <a:p>
            <a:pPr marL="458788" lvl="1" eaLnBrk="1" hangingPunct="1">
              <a:tabLst>
                <a:tab pos="1712913" algn="l"/>
              </a:tabLst>
            </a:pPr>
            <a:r>
              <a:rPr lang="en-US" sz="1400" b="0" kern="0" dirty="0" smtClean="0"/>
              <a:t>NPRR626 - </a:t>
            </a:r>
            <a:r>
              <a:rPr lang="en-US" sz="1200" b="0" dirty="0"/>
              <a:t>Reliability Deployment Price Adder </a:t>
            </a:r>
          </a:p>
          <a:p>
            <a:pPr marL="858838" lvl="2" eaLnBrk="1" hangingPunct="1">
              <a:tabLst>
                <a:tab pos="1712913" algn="l"/>
              </a:tabLst>
            </a:pPr>
            <a:r>
              <a:rPr lang="en-US" sz="1000" b="0" kern="0" dirty="0" smtClean="0"/>
              <a:t>Includes NPRR665, NPRR644,</a:t>
            </a:r>
          </a:p>
          <a:p>
            <a:pPr marL="630238" lvl="2" indent="0" eaLnBrk="1" hangingPunct="1">
              <a:buNone/>
              <a:tabLst>
                <a:tab pos="1712913" algn="l"/>
              </a:tabLst>
            </a:pPr>
            <a:r>
              <a:rPr lang="en-US" sz="1000" b="0" kern="0" dirty="0" smtClean="0"/>
              <a:t>	and NPRR598</a:t>
            </a:r>
          </a:p>
          <a:p>
            <a:pPr marL="458788" lvl="1" eaLnBrk="1" hangingPunct="1">
              <a:tabLst>
                <a:tab pos="1712913" algn="l"/>
              </a:tabLst>
            </a:pPr>
            <a:r>
              <a:rPr lang="en-US" sz="1400" b="0" kern="0" dirty="0" smtClean="0"/>
              <a:t>Other release candidates still being assessed</a:t>
            </a:r>
          </a:p>
          <a:p>
            <a:pPr marL="858838" lvl="2" eaLnBrk="1" hangingPunct="1">
              <a:tabLst>
                <a:tab pos="1712913" algn="l"/>
              </a:tabLst>
            </a:pPr>
            <a:r>
              <a:rPr lang="en-US" sz="800" b="0" kern="0" dirty="0"/>
              <a:t>OFF10/OFF30 (remaining NPRR568 gray-box)</a:t>
            </a:r>
          </a:p>
          <a:p>
            <a:pPr marL="858838" lvl="2" eaLnBrk="1" hangingPunct="1">
              <a:tabLst>
                <a:tab pos="1712913" algn="l"/>
              </a:tabLst>
            </a:pPr>
            <a:r>
              <a:rPr lang="en-US" sz="800" b="0" kern="0" dirty="0" smtClean="0"/>
              <a:t>OBD </a:t>
            </a:r>
            <a:r>
              <a:rPr lang="en-US" sz="800" b="0" kern="0" dirty="0"/>
              <a:t>for Shadow Price Caps</a:t>
            </a:r>
          </a:p>
          <a:p>
            <a:pPr marL="1201738" lvl="3" eaLnBrk="1" hangingPunct="1">
              <a:tabLst>
                <a:tab pos="1712913" algn="l"/>
              </a:tabLst>
            </a:pPr>
            <a:r>
              <a:rPr lang="en-US" sz="800" b="0" kern="0" dirty="0"/>
              <a:t>Revision to “Methodology for Setting the Constraint Shadow Price Cap for a Constraint that is Irresolvable in SCED”</a:t>
            </a:r>
          </a:p>
          <a:p>
            <a:pPr marL="858838" lvl="2" eaLnBrk="1" hangingPunct="1">
              <a:tabLst>
                <a:tab pos="1712913" algn="l"/>
              </a:tabLst>
            </a:pPr>
            <a:r>
              <a:rPr lang="en-US" sz="800" b="0" kern="0" dirty="0" smtClean="0"/>
              <a:t>NPRR595  </a:t>
            </a:r>
            <a:r>
              <a:rPr lang="en-US" sz="800" b="0" kern="0" dirty="0"/>
              <a:t>RRS </a:t>
            </a:r>
            <a:r>
              <a:rPr lang="en-US" sz="800" b="0" kern="0" dirty="0"/>
              <a:t>Load Resource Treatment In ORDC</a:t>
            </a:r>
            <a:endParaRPr lang="en-US" sz="800" b="0" kern="0" dirty="0"/>
          </a:p>
          <a:p>
            <a:pPr marL="858838" lvl="2" eaLnBrk="1" hangingPunct="1">
              <a:tabLst>
                <a:tab pos="1712913" algn="l"/>
              </a:tabLst>
            </a:pPr>
            <a:r>
              <a:rPr lang="en-US" sz="800" b="0" kern="0" dirty="0" smtClean="0"/>
              <a:t>NPRR645  </a:t>
            </a:r>
            <a:r>
              <a:rPr lang="en-US" sz="800" b="0" kern="0" dirty="0"/>
              <a:t>Real-Time On-Line Capacity Revisions</a:t>
            </a:r>
            <a:r>
              <a:rPr lang="en-US" sz="800" b="0" kern="0" dirty="0"/>
              <a:t> </a:t>
            </a:r>
            <a:r>
              <a:rPr lang="en-US" sz="800" b="0" kern="0" dirty="0" smtClean="0"/>
              <a:t>(pending </a:t>
            </a:r>
            <a:r>
              <a:rPr lang="en-US" sz="800" b="0" kern="0" dirty="0" smtClean="0"/>
              <a:t>approval)</a:t>
            </a:r>
          </a:p>
          <a:p>
            <a:pPr marL="858838" lvl="2" eaLnBrk="1" hangingPunct="1">
              <a:tabLst>
                <a:tab pos="1712913" algn="l"/>
              </a:tabLst>
            </a:pPr>
            <a:endParaRPr lang="en-US" sz="800" b="0" kern="0" dirty="0" smtClean="0"/>
          </a:p>
          <a:p>
            <a:pPr eaLnBrk="1" hangingPunct="1">
              <a:tabLst>
                <a:tab pos="1712913" algn="l"/>
              </a:tabLst>
            </a:pPr>
            <a:r>
              <a:rPr lang="en-US" sz="1600" kern="0" dirty="0" smtClean="0"/>
              <a:t>Registration</a:t>
            </a:r>
            <a:r>
              <a:rPr lang="en-US" sz="1600" kern="0" dirty="0" smtClean="0"/>
              <a:t>	</a:t>
            </a:r>
            <a:r>
              <a:rPr lang="en-US" sz="1600" dirty="0"/>
              <a:t> Started in </a:t>
            </a:r>
            <a:r>
              <a:rPr lang="en-US" sz="1600" dirty="0" smtClean="0"/>
              <a:t>November 2014</a:t>
            </a:r>
            <a:endParaRPr lang="en-US" sz="1600" kern="0" dirty="0" smtClean="0"/>
          </a:p>
          <a:p>
            <a:pPr marL="458788" lvl="1" eaLnBrk="1" hangingPunct="1">
              <a:tabLst>
                <a:tab pos="1712913" algn="l"/>
              </a:tabLst>
            </a:pPr>
            <a:r>
              <a:rPr lang="en-US" sz="1400" b="0" kern="0" dirty="0" smtClean="0"/>
              <a:t>NPRR588 - </a:t>
            </a:r>
            <a:r>
              <a:rPr lang="en-US" sz="1200" b="0" kern="0" dirty="0" smtClean="0"/>
              <a:t>Clarifications for PV Generation Resources</a:t>
            </a:r>
          </a:p>
          <a:p>
            <a:pPr marL="458788" lvl="1" eaLnBrk="1" hangingPunct="1">
              <a:tabLst>
                <a:tab pos="1712913" algn="l"/>
              </a:tabLst>
            </a:pPr>
            <a:r>
              <a:rPr lang="en-US" sz="1400" b="0" kern="0" dirty="0" smtClean="0"/>
              <a:t>NPRR615 - PVGR </a:t>
            </a:r>
            <a:r>
              <a:rPr lang="en-US" sz="1400" b="0" kern="0" dirty="0" smtClean="0"/>
              <a:t>Forecasting</a:t>
            </a:r>
          </a:p>
          <a:p>
            <a:pPr marL="458788" lvl="1" eaLnBrk="1" hangingPunct="1">
              <a:tabLst>
                <a:tab pos="1712913" algn="l"/>
              </a:tabLst>
            </a:pPr>
            <a:endParaRPr lang="en-US" sz="1400" b="0" kern="0" dirty="0"/>
          </a:p>
          <a:p>
            <a:pPr marL="458788" lvl="1" eaLnBrk="1" hangingPunct="1">
              <a:tabLst>
                <a:tab pos="1712913" algn="l"/>
              </a:tabLst>
            </a:pPr>
            <a:endParaRPr lang="en-US" sz="1400" b="0" kern="0" dirty="0" smtClean="0"/>
          </a:p>
          <a:p>
            <a:pPr marL="458788" lvl="1" eaLnBrk="1" hangingPunct="1">
              <a:tabLst>
                <a:tab pos="1712913" algn="l"/>
              </a:tabLst>
            </a:pPr>
            <a:r>
              <a:rPr lang="en-US" sz="1400" b="0" kern="0" dirty="0" smtClean="0"/>
              <a:t>NPRR210 – Wind Forecasting to P50</a:t>
            </a:r>
            <a:endParaRPr lang="en-US" sz="1200" b="0" kern="0" dirty="0" smtClean="0"/>
          </a:p>
          <a:p>
            <a:pPr marL="458788" lvl="1" eaLnBrk="1" hangingPunct="1">
              <a:tabLst>
                <a:tab pos="2286000" algn="l"/>
              </a:tabLst>
            </a:pPr>
            <a:endParaRPr lang="en-US" sz="1400" b="0" kern="0" dirty="0" smtClean="0"/>
          </a:p>
        </p:txBody>
      </p:sp>
      <p:sp>
        <p:nvSpPr>
          <p:cNvPr id="15" name="Rectangle 14"/>
          <p:cNvSpPr/>
          <p:nvPr/>
        </p:nvSpPr>
        <p:spPr>
          <a:xfrm rot="20822431">
            <a:off x="7533915" y="2709635"/>
            <a:ext cx="148149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Planning</a:t>
            </a:r>
            <a:endParaRPr lang="en-US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2" name="Rectangle 21"/>
          <p:cNvSpPr/>
          <p:nvPr/>
        </p:nvSpPr>
        <p:spPr>
          <a:xfrm rot="20822431">
            <a:off x="7661615" y="5099940"/>
            <a:ext cx="136287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Initiated</a:t>
            </a:r>
            <a:endParaRPr lang="en-US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3" name="Rectangle 22"/>
          <p:cNvSpPr/>
          <p:nvPr/>
        </p:nvSpPr>
        <p:spPr>
          <a:xfrm rot="20822431">
            <a:off x="7593223" y="1596920"/>
            <a:ext cx="136287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Initiated</a:t>
            </a:r>
            <a:endParaRPr lang="en-US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328304" y="5741376"/>
            <a:ext cx="55778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FF0000"/>
                </a:solidFill>
              </a:rPr>
              <a:t>Need Input</a:t>
            </a:r>
            <a:endParaRPr lang="en-US" sz="110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428" y="4859216"/>
            <a:ext cx="503596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Feb</a:t>
            </a:r>
            <a:endParaRPr lang="en-US" sz="1100" dirty="0" smtClean="0">
              <a:solidFill>
                <a:srgbClr val="FF0000"/>
              </a:solidFill>
            </a:endParaRPr>
          </a:p>
          <a:p>
            <a:endParaRPr lang="en-US" sz="400" dirty="0" smtClean="0">
              <a:solidFill>
                <a:srgbClr val="FF0000"/>
              </a:solidFill>
            </a:endParaRPr>
          </a:p>
          <a:p>
            <a:r>
              <a:rPr lang="en-US" sz="1000" dirty="0" smtClean="0">
                <a:solidFill>
                  <a:srgbClr val="FF0000"/>
                </a:solidFill>
              </a:rPr>
              <a:t>June</a:t>
            </a:r>
            <a:endParaRPr lang="en-US" sz="1100" dirty="0" smtClean="0">
              <a:solidFill>
                <a:srgbClr val="FF0000"/>
              </a:solidFill>
            </a:endParaRPr>
          </a:p>
          <a:p>
            <a:endParaRPr lang="en-US" sz="600" dirty="0" smtClean="0">
              <a:solidFill>
                <a:srgbClr val="FF0000"/>
              </a:solidFill>
            </a:endParaRPr>
          </a:p>
          <a:p>
            <a:r>
              <a:rPr lang="en-US" sz="1000" dirty="0" smtClean="0">
                <a:solidFill>
                  <a:srgbClr val="FF0000"/>
                </a:solidFill>
              </a:rPr>
              <a:t>June</a:t>
            </a:r>
            <a:endParaRPr lang="en-US" sz="1100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495800" y="1905000"/>
            <a:ext cx="6793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FF0000"/>
                </a:solidFill>
              </a:rPr>
              <a:t>Update</a:t>
            </a:r>
            <a:endParaRPr lang="en-US" sz="1100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7584" y="1022363"/>
            <a:ext cx="5035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Apr</a:t>
            </a:r>
            <a:endParaRPr lang="en-US" sz="1100" dirty="0" smtClean="0">
              <a:solidFill>
                <a:srgbClr val="FF0000"/>
              </a:solidFill>
            </a:endParaRPr>
          </a:p>
          <a:p>
            <a:endParaRPr lang="en-US" sz="600" dirty="0" smtClean="0">
              <a:solidFill>
                <a:srgbClr val="FF0000"/>
              </a:solidFill>
            </a:endParaRPr>
          </a:p>
          <a:p>
            <a:r>
              <a:rPr lang="en-US" sz="1000" dirty="0" smtClean="0">
                <a:solidFill>
                  <a:srgbClr val="FF0000"/>
                </a:solidFill>
              </a:rPr>
              <a:t>Apr</a:t>
            </a:r>
            <a:endParaRPr lang="en-US" sz="1100" dirty="0" smtClean="0">
              <a:solidFill>
                <a:srgbClr val="FF0000"/>
              </a:solidFill>
            </a:endParaRPr>
          </a:p>
          <a:p>
            <a:endParaRPr lang="en-US" sz="2000" dirty="0" smtClean="0">
              <a:solidFill>
                <a:srgbClr val="FF0000"/>
              </a:solidFill>
            </a:endParaRPr>
          </a:p>
          <a:p>
            <a:r>
              <a:rPr lang="en-US" sz="1000" dirty="0" smtClean="0">
                <a:solidFill>
                  <a:srgbClr val="FF0000"/>
                </a:solidFill>
              </a:rPr>
              <a:t>Apr</a:t>
            </a:r>
          </a:p>
          <a:p>
            <a:endParaRPr lang="en-US" sz="1800" dirty="0">
              <a:solidFill>
                <a:srgbClr val="FF0000"/>
              </a:solidFill>
            </a:endParaRPr>
          </a:p>
          <a:p>
            <a:r>
              <a:rPr lang="en-US" sz="1000" dirty="0" smtClean="0">
                <a:solidFill>
                  <a:srgbClr val="FF0000"/>
                </a:solidFill>
              </a:rPr>
              <a:t>Apr</a:t>
            </a:r>
          </a:p>
          <a:p>
            <a:endParaRPr lang="en-US" sz="2800" dirty="0">
              <a:solidFill>
                <a:srgbClr val="FF0000"/>
              </a:solidFill>
            </a:endParaRPr>
          </a:p>
          <a:p>
            <a:r>
              <a:rPr lang="en-US" sz="1000" dirty="0" smtClean="0">
                <a:solidFill>
                  <a:srgbClr val="FF0000"/>
                </a:solidFill>
              </a:rPr>
              <a:t>June</a:t>
            </a:r>
            <a:endParaRPr lang="en-US" sz="1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08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2014 Release Targets – Board-Approved NPRRs / SCRs / </a:t>
            </a:r>
            <a:r>
              <a:rPr lang="en-US" sz="1800" dirty="0" err="1" smtClean="0"/>
              <a:t>xGRRs</a:t>
            </a:r>
            <a:endParaRPr lang="en-US" sz="1800" dirty="0" smtClean="0"/>
          </a:p>
        </p:txBody>
      </p:sp>
      <p:sp>
        <p:nvSpPr>
          <p:cNvPr id="7172" name="Footer Placeholder 7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7174" name="TextBox 16"/>
          <p:cNvSpPr txBox="1">
            <a:spLocks noChangeArrowheads="1"/>
          </p:cNvSpPr>
          <p:nvPr/>
        </p:nvSpPr>
        <p:spPr bwMode="auto">
          <a:xfrm>
            <a:off x="2302778" y="3926326"/>
            <a:ext cx="1197864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7177" name="TextBox 12"/>
          <p:cNvSpPr txBox="1">
            <a:spLocks noChangeArrowheads="1"/>
          </p:cNvSpPr>
          <p:nvPr/>
        </p:nvSpPr>
        <p:spPr bwMode="auto">
          <a:xfrm>
            <a:off x="1152832" y="3931238"/>
            <a:ext cx="11430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January</a:t>
            </a:r>
            <a:endParaRPr lang="en-US" sz="1100" dirty="0"/>
          </a:p>
        </p:txBody>
      </p:sp>
      <p:sp>
        <p:nvSpPr>
          <p:cNvPr id="7179" name="TextBox 15"/>
          <p:cNvSpPr txBox="1">
            <a:spLocks noChangeArrowheads="1"/>
          </p:cNvSpPr>
          <p:nvPr/>
        </p:nvSpPr>
        <p:spPr bwMode="auto">
          <a:xfrm>
            <a:off x="76201" y="5318358"/>
            <a:ext cx="3276599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Go-live dates can differ from Protocol effective dates – Please refer to market notices for more details</a:t>
            </a:r>
          </a:p>
        </p:txBody>
      </p:sp>
      <p:sp>
        <p:nvSpPr>
          <p:cNvPr id="7183" name="TextBox 22"/>
          <p:cNvSpPr txBox="1">
            <a:spLocks noChangeArrowheads="1"/>
          </p:cNvSpPr>
          <p:nvPr/>
        </p:nvSpPr>
        <p:spPr bwMode="auto">
          <a:xfrm>
            <a:off x="76200" y="5775558"/>
            <a:ext cx="3276599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Release targets are subject to change</a:t>
            </a:r>
          </a:p>
        </p:txBody>
      </p:sp>
      <p:sp>
        <p:nvSpPr>
          <p:cNvPr id="17" name="TextBox 21"/>
          <p:cNvSpPr txBox="1">
            <a:spLocks noChangeArrowheads="1"/>
          </p:cNvSpPr>
          <p:nvPr/>
        </p:nvSpPr>
        <p:spPr bwMode="auto">
          <a:xfrm>
            <a:off x="6705600" y="5334000"/>
            <a:ext cx="2268536" cy="584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800" b="0" dirty="0" smtClean="0"/>
              <a:t>NPRR425(b) – GREDP, EIS portions</a:t>
            </a:r>
          </a:p>
          <a:p>
            <a:pPr eaLnBrk="1" hangingPunct="1"/>
            <a:r>
              <a:rPr lang="en-US" sz="800" b="0" dirty="0" smtClean="0"/>
              <a:t>NPRR589(a) – MMS portion</a:t>
            </a:r>
          </a:p>
          <a:p>
            <a:pPr eaLnBrk="1" hangingPunct="1"/>
            <a:r>
              <a:rPr lang="en-US" sz="800" b="0" dirty="0" smtClean="0"/>
              <a:t>SCR756(b) – Remaining portions of SCR</a:t>
            </a:r>
          </a:p>
          <a:p>
            <a:pPr eaLnBrk="1" hangingPunct="1"/>
            <a:r>
              <a:rPr lang="en-US" sz="800" b="0" dirty="0" smtClean="0"/>
              <a:t>SCR774(a) – All new fields except Comments</a:t>
            </a:r>
          </a:p>
        </p:txBody>
      </p:sp>
      <p:sp>
        <p:nvSpPr>
          <p:cNvPr id="18" name="TextBox 21"/>
          <p:cNvSpPr txBox="1">
            <a:spLocks noChangeArrowheads="1"/>
          </p:cNvSpPr>
          <p:nvPr/>
        </p:nvSpPr>
        <p:spPr bwMode="auto">
          <a:xfrm>
            <a:off x="3428999" y="5943347"/>
            <a:ext cx="3200399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(a), (b), etc. indicates multiple </a:t>
            </a:r>
            <a:r>
              <a:rPr lang="en-US" sz="1000" b="0" dirty="0" smtClean="0"/>
              <a:t>phases</a:t>
            </a:r>
            <a:endParaRPr lang="en-US" sz="1000" b="0" dirty="0"/>
          </a:p>
        </p:txBody>
      </p:sp>
      <p:sp>
        <p:nvSpPr>
          <p:cNvPr id="7175" name="TextBox 17"/>
          <p:cNvSpPr txBox="1">
            <a:spLocks noChangeArrowheads="1"/>
          </p:cNvSpPr>
          <p:nvPr/>
        </p:nvSpPr>
        <p:spPr bwMode="auto">
          <a:xfrm>
            <a:off x="4648199" y="3918615"/>
            <a:ext cx="1039368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19" name="TextBox 23"/>
          <p:cNvSpPr txBox="1">
            <a:spLocks noChangeArrowheads="1"/>
          </p:cNvSpPr>
          <p:nvPr/>
        </p:nvSpPr>
        <p:spPr bwMode="auto">
          <a:xfrm>
            <a:off x="3429000" y="5322481"/>
            <a:ext cx="3200398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Red Text: </a:t>
            </a:r>
            <a:r>
              <a:rPr lang="en-US" sz="1000" b="0" dirty="0" smtClean="0"/>
              <a:t>New </a:t>
            </a:r>
            <a:r>
              <a:rPr lang="en-US" sz="1000" b="0" dirty="0"/>
              <a:t>additions and target release changes</a:t>
            </a:r>
          </a:p>
        </p:txBody>
      </p:sp>
      <p:sp>
        <p:nvSpPr>
          <p:cNvPr id="20" name="TextBox 24"/>
          <p:cNvSpPr txBox="1">
            <a:spLocks noChangeArrowheads="1"/>
          </p:cNvSpPr>
          <p:nvPr/>
        </p:nvSpPr>
        <p:spPr bwMode="auto">
          <a:xfrm>
            <a:off x="3428999" y="5626438"/>
            <a:ext cx="3200399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Strike-Through Text: </a:t>
            </a:r>
            <a:r>
              <a:rPr lang="en-US" sz="1000" b="0" dirty="0" smtClean="0"/>
              <a:t>Previous </a:t>
            </a:r>
            <a:r>
              <a:rPr lang="en-US" sz="1000" b="0" dirty="0"/>
              <a:t>target release changes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951969" y="4448860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514100" y="2057400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017775" y="3668080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1800" dirty="0">
              <a:solidFill>
                <a:srgbClr val="00B050"/>
              </a:solidFill>
              <a:latin typeface="Wingdings" pitchFamily="2" charset="2"/>
            </a:endParaRPr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200563507"/>
              </p:ext>
            </p:extLst>
          </p:nvPr>
        </p:nvGraphicFramePr>
        <p:xfrm>
          <a:off x="76200" y="762000"/>
          <a:ext cx="8991599" cy="4477512"/>
        </p:xfrm>
        <a:graphic>
          <a:graphicData uri="http://schemas.openxmlformats.org/drawingml/2006/table">
            <a:tbl>
              <a:tblPr/>
              <a:tblGrid>
                <a:gridCol w="1075918"/>
                <a:gridCol w="1152769"/>
                <a:gridCol w="1200313"/>
                <a:gridCol w="1143000"/>
                <a:gridCol w="1038144"/>
                <a:gridCol w="1095456"/>
                <a:gridCol w="1143000"/>
                <a:gridCol w="1142999"/>
              </a:tblGrid>
              <a:tr h="5597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Approach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2/3 – 2/7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4/14 – 4/18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6/9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–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7/28 – 8/1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9/22–9/26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12/8–12/12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2014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209290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On-Cycle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NPRR425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NOGRR105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NPRR509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NPRR564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NPRR570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NPRR532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NPRR491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SCR769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SCR756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NPRR571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SCR774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NPRR467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NPRR580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NPRR619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2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Off-Cycle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NPRR568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NPRR589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NPRR527</a:t>
                      </a: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54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Counts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= 23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7176" name="TextBox 18"/>
          <p:cNvSpPr txBox="1">
            <a:spLocks noChangeArrowheads="1"/>
          </p:cNvSpPr>
          <p:nvPr/>
        </p:nvSpPr>
        <p:spPr bwMode="auto">
          <a:xfrm>
            <a:off x="3505199" y="3320490"/>
            <a:ext cx="1143000" cy="253916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50" dirty="0" smtClean="0"/>
              <a:t>6/1</a:t>
            </a:r>
            <a:endParaRPr lang="en-US" sz="1050" dirty="0"/>
          </a:p>
        </p:txBody>
      </p:sp>
      <p:sp>
        <p:nvSpPr>
          <p:cNvPr id="7178" name="TextBox 13"/>
          <p:cNvSpPr txBox="1">
            <a:spLocks noChangeArrowheads="1"/>
          </p:cNvSpPr>
          <p:nvPr/>
        </p:nvSpPr>
        <p:spPr bwMode="auto">
          <a:xfrm>
            <a:off x="5689833" y="3920258"/>
            <a:ext cx="1088136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11/1</a:t>
            </a:r>
            <a:endParaRPr lang="en-US" sz="1100" dirty="0"/>
          </a:p>
        </p:txBody>
      </p:sp>
      <p:sp>
        <p:nvSpPr>
          <p:cNvPr id="22" name="TextBox 12"/>
          <p:cNvSpPr txBox="1">
            <a:spLocks noChangeArrowheads="1"/>
          </p:cNvSpPr>
          <p:nvPr/>
        </p:nvSpPr>
        <p:spPr bwMode="auto">
          <a:xfrm>
            <a:off x="1149980" y="3324300"/>
            <a:ext cx="1152144" cy="24622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dirty="0" smtClean="0"/>
              <a:t>Retail: 2/22-2/23</a:t>
            </a:r>
            <a:endParaRPr lang="en-US" sz="1000" dirty="0"/>
          </a:p>
        </p:txBody>
      </p:sp>
      <p:sp>
        <p:nvSpPr>
          <p:cNvPr id="23" name="TextBox 12"/>
          <p:cNvSpPr txBox="1">
            <a:spLocks noChangeArrowheads="1"/>
          </p:cNvSpPr>
          <p:nvPr/>
        </p:nvSpPr>
        <p:spPr bwMode="auto">
          <a:xfrm>
            <a:off x="4627990" y="3327864"/>
            <a:ext cx="1103377" cy="24622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dirty="0" smtClean="0"/>
              <a:t>Retail: </a:t>
            </a:r>
            <a:r>
              <a:rPr lang="en-US" sz="1000" dirty="0"/>
              <a:t> </a:t>
            </a:r>
            <a:r>
              <a:rPr lang="en-US" sz="1000" dirty="0" smtClean="0"/>
              <a:t>8/17</a:t>
            </a:r>
            <a:endParaRPr lang="en-US" sz="1000" dirty="0"/>
          </a:p>
        </p:txBody>
      </p:sp>
      <p:sp>
        <p:nvSpPr>
          <p:cNvPr id="11" name="Freeform 10"/>
          <p:cNvSpPr/>
          <p:nvPr/>
        </p:nvSpPr>
        <p:spPr bwMode="auto">
          <a:xfrm>
            <a:off x="5301842" y="1040235"/>
            <a:ext cx="1493977" cy="3674378"/>
          </a:xfrm>
          <a:custGeom>
            <a:avLst/>
            <a:gdLst>
              <a:gd name="connsiteX0" fmla="*/ 0 w 1493977"/>
              <a:gd name="connsiteY0" fmla="*/ 3674378 h 3674378"/>
              <a:gd name="connsiteX1" fmla="*/ 58723 w 1493977"/>
              <a:gd name="connsiteY1" fmla="*/ 3598877 h 3674378"/>
              <a:gd name="connsiteX2" fmla="*/ 75501 w 1493977"/>
              <a:gd name="connsiteY2" fmla="*/ 3565321 h 3674378"/>
              <a:gd name="connsiteX3" fmla="*/ 100668 w 1493977"/>
              <a:gd name="connsiteY3" fmla="*/ 3531765 h 3674378"/>
              <a:gd name="connsiteX4" fmla="*/ 109057 w 1493977"/>
              <a:gd name="connsiteY4" fmla="*/ 3506598 h 3674378"/>
              <a:gd name="connsiteX5" fmla="*/ 117446 w 1493977"/>
              <a:gd name="connsiteY5" fmla="*/ 3473042 h 3674378"/>
              <a:gd name="connsiteX6" fmla="*/ 134224 w 1493977"/>
              <a:gd name="connsiteY6" fmla="*/ 3447875 h 3674378"/>
              <a:gd name="connsiteX7" fmla="*/ 167780 w 1493977"/>
              <a:gd name="connsiteY7" fmla="*/ 3363985 h 3674378"/>
              <a:gd name="connsiteX8" fmla="*/ 201336 w 1493977"/>
              <a:gd name="connsiteY8" fmla="*/ 3296873 h 3674378"/>
              <a:gd name="connsiteX9" fmla="*/ 209725 w 1493977"/>
              <a:gd name="connsiteY9" fmla="*/ 3271706 h 3674378"/>
              <a:gd name="connsiteX10" fmla="*/ 226503 w 1493977"/>
              <a:gd name="connsiteY10" fmla="*/ 3238150 h 3674378"/>
              <a:gd name="connsiteX11" fmla="*/ 234892 w 1493977"/>
              <a:gd name="connsiteY11" fmla="*/ 3196205 h 3674378"/>
              <a:gd name="connsiteX12" fmla="*/ 251670 w 1493977"/>
              <a:gd name="connsiteY12" fmla="*/ 3154260 h 3674378"/>
              <a:gd name="connsiteX13" fmla="*/ 260059 w 1493977"/>
              <a:gd name="connsiteY13" fmla="*/ 3129093 h 3674378"/>
              <a:gd name="connsiteX14" fmla="*/ 276837 w 1493977"/>
              <a:gd name="connsiteY14" fmla="*/ 3087148 h 3674378"/>
              <a:gd name="connsiteX15" fmla="*/ 285226 w 1493977"/>
              <a:gd name="connsiteY15" fmla="*/ 3053592 h 3674378"/>
              <a:gd name="connsiteX16" fmla="*/ 302004 w 1493977"/>
              <a:gd name="connsiteY16" fmla="*/ 3003259 h 3674378"/>
              <a:gd name="connsiteX17" fmla="*/ 310393 w 1493977"/>
              <a:gd name="connsiteY17" fmla="*/ 2978092 h 3674378"/>
              <a:gd name="connsiteX18" fmla="*/ 327171 w 1493977"/>
              <a:gd name="connsiteY18" fmla="*/ 2936147 h 3674378"/>
              <a:gd name="connsiteX19" fmla="*/ 343949 w 1493977"/>
              <a:gd name="connsiteY19" fmla="*/ 2910980 h 3674378"/>
              <a:gd name="connsiteX20" fmla="*/ 352338 w 1493977"/>
              <a:gd name="connsiteY20" fmla="*/ 2885813 h 3674378"/>
              <a:gd name="connsiteX21" fmla="*/ 360727 w 1493977"/>
              <a:gd name="connsiteY21" fmla="*/ 2852257 h 3674378"/>
              <a:gd name="connsiteX22" fmla="*/ 394283 w 1493977"/>
              <a:gd name="connsiteY22" fmla="*/ 2801923 h 3674378"/>
              <a:gd name="connsiteX23" fmla="*/ 402672 w 1493977"/>
              <a:gd name="connsiteY23" fmla="*/ 2759978 h 3674378"/>
              <a:gd name="connsiteX24" fmla="*/ 411061 w 1493977"/>
              <a:gd name="connsiteY24" fmla="*/ 2734811 h 3674378"/>
              <a:gd name="connsiteX25" fmla="*/ 419450 w 1493977"/>
              <a:gd name="connsiteY25" fmla="*/ 2701255 h 3674378"/>
              <a:gd name="connsiteX26" fmla="*/ 444617 w 1493977"/>
              <a:gd name="connsiteY26" fmla="*/ 2592198 h 3674378"/>
              <a:gd name="connsiteX27" fmla="*/ 461395 w 1493977"/>
              <a:gd name="connsiteY27" fmla="*/ 2525086 h 3674378"/>
              <a:gd name="connsiteX28" fmla="*/ 469784 w 1493977"/>
              <a:gd name="connsiteY28" fmla="*/ 2491530 h 3674378"/>
              <a:gd name="connsiteX29" fmla="*/ 486562 w 1493977"/>
              <a:gd name="connsiteY29" fmla="*/ 2365695 h 3674378"/>
              <a:gd name="connsiteX30" fmla="*/ 494951 w 1493977"/>
              <a:gd name="connsiteY30" fmla="*/ 2323750 h 3674378"/>
              <a:gd name="connsiteX31" fmla="*/ 494951 w 1493977"/>
              <a:gd name="connsiteY31" fmla="*/ 1057013 h 3674378"/>
              <a:gd name="connsiteX32" fmla="*/ 478173 w 1493977"/>
              <a:gd name="connsiteY32" fmla="*/ 889233 h 3674378"/>
              <a:gd name="connsiteX33" fmla="*/ 486562 w 1493977"/>
              <a:gd name="connsiteY33" fmla="*/ 587229 h 3674378"/>
              <a:gd name="connsiteX34" fmla="*/ 536896 w 1493977"/>
              <a:gd name="connsiteY34" fmla="*/ 570451 h 3674378"/>
              <a:gd name="connsiteX35" fmla="*/ 947956 w 1493977"/>
              <a:gd name="connsiteY35" fmla="*/ 562062 h 3674378"/>
              <a:gd name="connsiteX36" fmla="*/ 1300294 w 1493977"/>
              <a:gd name="connsiteY36" fmla="*/ 553673 h 3674378"/>
              <a:gd name="connsiteX37" fmla="*/ 1359017 w 1493977"/>
              <a:gd name="connsiteY37" fmla="*/ 545284 h 3674378"/>
              <a:gd name="connsiteX38" fmla="*/ 1426129 w 1493977"/>
              <a:gd name="connsiteY38" fmla="*/ 528506 h 3674378"/>
              <a:gd name="connsiteX39" fmla="*/ 1459685 w 1493977"/>
              <a:gd name="connsiteY39" fmla="*/ 453005 h 3674378"/>
              <a:gd name="connsiteX40" fmla="*/ 1468074 w 1493977"/>
              <a:gd name="connsiteY40" fmla="*/ 427838 h 3674378"/>
              <a:gd name="connsiteX41" fmla="*/ 1484852 w 1493977"/>
              <a:gd name="connsiteY41" fmla="*/ 0 h 3674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493977" h="3674378">
                <a:moveTo>
                  <a:pt x="0" y="3674378"/>
                </a:moveTo>
                <a:cubicBezTo>
                  <a:pt x="79779" y="3541414"/>
                  <a:pt x="-31448" y="3719105"/>
                  <a:pt x="58723" y="3598877"/>
                </a:cubicBezTo>
                <a:cubicBezTo>
                  <a:pt x="66226" y="3588873"/>
                  <a:pt x="68873" y="3575926"/>
                  <a:pt x="75501" y="3565321"/>
                </a:cubicBezTo>
                <a:cubicBezTo>
                  <a:pt x="82911" y="3553465"/>
                  <a:pt x="92279" y="3542950"/>
                  <a:pt x="100668" y="3531765"/>
                </a:cubicBezTo>
                <a:cubicBezTo>
                  <a:pt x="103464" y="3523376"/>
                  <a:pt x="106628" y="3515101"/>
                  <a:pt x="109057" y="3506598"/>
                </a:cubicBezTo>
                <a:cubicBezTo>
                  <a:pt x="112224" y="3495512"/>
                  <a:pt x="112904" y="3483639"/>
                  <a:pt x="117446" y="3473042"/>
                </a:cubicBezTo>
                <a:cubicBezTo>
                  <a:pt x="121418" y="3463775"/>
                  <a:pt x="128631" y="3456264"/>
                  <a:pt x="134224" y="3447875"/>
                </a:cubicBezTo>
                <a:cubicBezTo>
                  <a:pt x="151840" y="3359796"/>
                  <a:pt x="128382" y="3452629"/>
                  <a:pt x="167780" y="3363985"/>
                </a:cubicBezTo>
                <a:cubicBezTo>
                  <a:pt x="202049" y="3286879"/>
                  <a:pt x="141979" y="3376016"/>
                  <a:pt x="201336" y="3296873"/>
                </a:cubicBezTo>
                <a:cubicBezTo>
                  <a:pt x="204132" y="3288484"/>
                  <a:pt x="206242" y="3279834"/>
                  <a:pt x="209725" y="3271706"/>
                </a:cubicBezTo>
                <a:cubicBezTo>
                  <a:pt x="214651" y="3260212"/>
                  <a:pt x="222548" y="3250014"/>
                  <a:pt x="226503" y="3238150"/>
                </a:cubicBezTo>
                <a:cubicBezTo>
                  <a:pt x="231012" y="3224623"/>
                  <a:pt x="230795" y="3209862"/>
                  <a:pt x="234892" y="3196205"/>
                </a:cubicBezTo>
                <a:cubicBezTo>
                  <a:pt x="239219" y="3181781"/>
                  <a:pt x="246383" y="3168360"/>
                  <a:pt x="251670" y="3154260"/>
                </a:cubicBezTo>
                <a:cubicBezTo>
                  <a:pt x="254775" y="3145980"/>
                  <a:pt x="256954" y="3137373"/>
                  <a:pt x="260059" y="3129093"/>
                </a:cubicBezTo>
                <a:cubicBezTo>
                  <a:pt x="265346" y="3114993"/>
                  <a:pt x="272075" y="3101434"/>
                  <a:pt x="276837" y="3087148"/>
                </a:cubicBezTo>
                <a:cubicBezTo>
                  <a:pt x="280483" y="3076210"/>
                  <a:pt x="281913" y="3064635"/>
                  <a:pt x="285226" y="3053592"/>
                </a:cubicBezTo>
                <a:cubicBezTo>
                  <a:pt x="290308" y="3036653"/>
                  <a:pt x="296411" y="3020037"/>
                  <a:pt x="302004" y="3003259"/>
                </a:cubicBezTo>
                <a:cubicBezTo>
                  <a:pt x="304800" y="2994870"/>
                  <a:pt x="307109" y="2986302"/>
                  <a:pt x="310393" y="2978092"/>
                </a:cubicBezTo>
                <a:cubicBezTo>
                  <a:pt x="315986" y="2964110"/>
                  <a:pt x="320437" y="2949616"/>
                  <a:pt x="327171" y="2936147"/>
                </a:cubicBezTo>
                <a:cubicBezTo>
                  <a:pt x="331680" y="2927129"/>
                  <a:pt x="339440" y="2919998"/>
                  <a:pt x="343949" y="2910980"/>
                </a:cubicBezTo>
                <a:cubicBezTo>
                  <a:pt x="347904" y="2903071"/>
                  <a:pt x="349909" y="2894316"/>
                  <a:pt x="352338" y="2885813"/>
                </a:cubicBezTo>
                <a:cubicBezTo>
                  <a:pt x="355505" y="2874727"/>
                  <a:pt x="355571" y="2862569"/>
                  <a:pt x="360727" y="2852257"/>
                </a:cubicBezTo>
                <a:cubicBezTo>
                  <a:pt x="369745" y="2834221"/>
                  <a:pt x="394283" y="2801923"/>
                  <a:pt x="394283" y="2801923"/>
                </a:cubicBezTo>
                <a:cubicBezTo>
                  <a:pt x="397079" y="2787941"/>
                  <a:pt x="399214" y="2773811"/>
                  <a:pt x="402672" y="2759978"/>
                </a:cubicBezTo>
                <a:cubicBezTo>
                  <a:pt x="404817" y="2751399"/>
                  <a:pt x="408632" y="2743314"/>
                  <a:pt x="411061" y="2734811"/>
                </a:cubicBezTo>
                <a:cubicBezTo>
                  <a:pt x="414228" y="2723725"/>
                  <a:pt x="416949" y="2712510"/>
                  <a:pt x="419450" y="2701255"/>
                </a:cubicBezTo>
                <a:cubicBezTo>
                  <a:pt x="445273" y="2585054"/>
                  <a:pt x="403500" y="2756664"/>
                  <a:pt x="444617" y="2592198"/>
                </a:cubicBezTo>
                <a:lnTo>
                  <a:pt x="461395" y="2525086"/>
                </a:lnTo>
                <a:cubicBezTo>
                  <a:pt x="464191" y="2513901"/>
                  <a:pt x="468354" y="2502971"/>
                  <a:pt x="469784" y="2491530"/>
                </a:cubicBezTo>
                <a:cubicBezTo>
                  <a:pt x="474025" y="2457598"/>
                  <a:pt x="480773" y="2400427"/>
                  <a:pt x="486562" y="2365695"/>
                </a:cubicBezTo>
                <a:cubicBezTo>
                  <a:pt x="488906" y="2351630"/>
                  <a:pt x="492155" y="2337732"/>
                  <a:pt x="494951" y="2323750"/>
                </a:cubicBezTo>
                <a:cubicBezTo>
                  <a:pt x="506678" y="1784297"/>
                  <a:pt x="511511" y="1747012"/>
                  <a:pt x="494951" y="1057013"/>
                </a:cubicBezTo>
                <a:cubicBezTo>
                  <a:pt x="493602" y="1000824"/>
                  <a:pt x="478173" y="889233"/>
                  <a:pt x="478173" y="889233"/>
                </a:cubicBezTo>
                <a:cubicBezTo>
                  <a:pt x="480969" y="788565"/>
                  <a:pt x="468318" y="686269"/>
                  <a:pt x="486562" y="587229"/>
                </a:cubicBezTo>
                <a:cubicBezTo>
                  <a:pt x="489766" y="569836"/>
                  <a:pt x="519214" y="570812"/>
                  <a:pt x="536896" y="570451"/>
                </a:cubicBezTo>
                <a:lnTo>
                  <a:pt x="947956" y="562062"/>
                </a:lnTo>
                <a:lnTo>
                  <a:pt x="1300294" y="553673"/>
                </a:lnTo>
                <a:cubicBezTo>
                  <a:pt x="1319868" y="550877"/>
                  <a:pt x="1339628" y="549162"/>
                  <a:pt x="1359017" y="545284"/>
                </a:cubicBezTo>
                <a:cubicBezTo>
                  <a:pt x="1381628" y="540762"/>
                  <a:pt x="1426129" y="528506"/>
                  <a:pt x="1426129" y="528506"/>
                </a:cubicBezTo>
                <a:cubicBezTo>
                  <a:pt x="1452717" y="488624"/>
                  <a:pt x="1439719" y="512904"/>
                  <a:pt x="1459685" y="453005"/>
                </a:cubicBezTo>
                <a:cubicBezTo>
                  <a:pt x="1462481" y="444616"/>
                  <a:pt x="1465929" y="436417"/>
                  <a:pt x="1468074" y="427838"/>
                </a:cubicBezTo>
                <a:cubicBezTo>
                  <a:pt x="1514015" y="244074"/>
                  <a:pt x="1484852" y="383785"/>
                  <a:pt x="1484852" y="0"/>
                </a:cubicBezTo>
              </a:path>
            </a:pathLst>
          </a:custGeom>
          <a:noFill/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28600" marR="0" indent="-2286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  <a:tab pos="1143000" algn="l"/>
                <a:tab pos="2624138" algn="l"/>
              </a:tabLst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688350" y="2056377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cxnSp>
        <p:nvCxnSpPr>
          <p:cNvPr id="37" name="Straight Connector 36"/>
          <p:cNvCxnSpPr/>
          <p:nvPr/>
        </p:nvCxnSpPr>
        <p:spPr bwMode="auto">
          <a:xfrm flipH="1">
            <a:off x="3514253" y="4181826"/>
            <a:ext cx="1115568" cy="0"/>
          </a:xfrm>
          <a:prstGeom prst="line">
            <a:avLst/>
          </a:prstGeom>
          <a:noFill/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TextBox 49"/>
          <p:cNvSpPr txBox="1"/>
          <p:nvPr/>
        </p:nvSpPr>
        <p:spPr>
          <a:xfrm>
            <a:off x="4301929" y="4466540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953000" y="2052935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38" name="TextBox 13"/>
          <p:cNvSpPr txBox="1">
            <a:spLocks noChangeArrowheads="1"/>
          </p:cNvSpPr>
          <p:nvPr/>
        </p:nvSpPr>
        <p:spPr bwMode="auto">
          <a:xfrm>
            <a:off x="7922439" y="4306825"/>
            <a:ext cx="973137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dirty="0" smtClean="0"/>
              <a:t>2015</a:t>
            </a:r>
            <a:endParaRPr lang="en-US" sz="1100" dirty="0"/>
          </a:p>
        </p:txBody>
      </p:sp>
      <p:sp>
        <p:nvSpPr>
          <p:cNvPr id="31" name="TextBox 30"/>
          <p:cNvSpPr txBox="1"/>
          <p:nvPr/>
        </p:nvSpPr>
        <p:spPr>
          <a:xfrm>
            <a:off x="5355325" y="3617975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2" name="Right Arrow 1"/>
          <p:cNvSpPr/>
          <p:nvPr/>
        </p:nvSpPr>
        <p:spPr bwMode="auto">
          <a:xfrm>
            <a:off x="8815885" y="4400081"/>
            <a:ext cx="221435" cy="163034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28600" marR="0" indent="-2286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  <a:tab pos="1143000" algn="l"/>
                <a:tab pos="2624138" algn="l"/>
              </a:tabLst>
            </a:pPr>
            <a:endParaRPr kumimoji="0" lang="en-US" sz="1600" b="1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050280" y="2357735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40" name="TextBox 21"/>
          <p:cNvSpPr txBox="1">
            <a:spLocks noChangeArrowheads="1"/>
          </p:cNvSpPr>
          <p:nvPr/>
        </p:nvSpPr>
        <p:spPr bwMode="auto">
          <a:xfrm>
            <a:off x="1236660" y="6236492"/>
            <a:ext cx="4747780" cy="21544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800" b="0" dirty="0" smtClean="0"/>
              <a:t>Project Status Codes: NS = Not Started, I = Initiation, P = Planning, E = Execution, H = On Hold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019800" y="4336055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193280" y="2133600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73465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2015 Release Targets – Board-Approved NPRRs / SCRs / </a:t>
            </a:r>
            <a:r>
              <a:rPr lang="en-US" sz="1800" dirty="0" err="1" smtClean="0"/>
              <a:t>xGRRs</a:t>
            </a:r>
            <a:endParaRPr lang="en-US" sz="1800" dirty="0" smtClean="0"/>
          </a:p>
        </p:txBody>
      </p:sp>
      <p:sp>
        <p:nvSpPr>
          <p:cNvPr id="7172" name="Footer Placeholder 7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7179" name="TextBox 15"/>
          <p:cNvSpPr txBox="1">
            <a:spLocks noChangeArrowheads="1"/>
          </p:cNvSpPr>
          <p:nvPr/>
        </p:nvSpPr>
        <p:spPr bwMode="auto">
          <a:xfrm>
            <a:off x="76201" y="5366310"/>
            <a:ext cx="3276599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Go-live dates can differ from Protocol effective dates – Please refer to market notices for more details</a:t>
            </a:r>
          </a:p>
        </p:txBody>
      </p:sp>
      <p:sp>
        <p:nvSpPr>
          <p:cNvPr id="7183" name="TextBox 22"/>
          <p:cNvSpPr txBox="1">
            <a:spLocks noChangeArrowheads="1"/>
          </p:cNvSpPr>
          <p:nvPr/>
        </p:nvSpPr>
        <p:spPr bwMode="auto">
          <a:xfrm>
            <a:off x="76200" y="5823510"/>
            <a:ext cx="3276599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Release targets are subject to change</a:t>
            </a:r>
          </a:p>
        </p:txBody>
      </p:sp>
      <p:sp>
        <p:nvSpPr>
          <p:cNvPr id="17" name="TextBox 21"/>
          <p:cNvSpPr txBox="1">
            <a:spLocks noChangeArrowheads="1"/>
          </p:cNvSpPr>
          <p:nvPr/>
        </p:nvSpPr>
        <p:spPr bwMode="auto">
          <a:xfrm>
            <a:off x="6705600" y="5365968"/>
            <a:ext cx="2268536" cy="584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800" b="0" dirty="0" smtClean="0"/>
              <a:t>NPRR484(Ph1b) </a:t>
            </a:r>
            <a:r>
              <a:rPr lang="en-US" sz="800" b="0" dirty="0"/>
              <a:t>– </a:t>
            </a:r>
            <a:r>
              <a:rPr lang="en-US" sz="800" b="0" dirty="0" smtClean="0"/>
              <a:t>Remaining Phase 1 items</a:t>
            </a:r>
          </a:p>
          <a:p>
            <a:pPr eaLnBrk="1" hangingPunct="1"/>
            <a:r>
              <a:rPr lang="en-US" sz="800" b="0" dirty="0" smtClean="0"/>
              <a:t>NPRR484(Ph2) </a:t>
            </a:r>
            <a:r>
              <a:rPr lang="en-US" sz="800" b="0" dirty="0"/>
              <a:t>– </a:t>
            </a:r>
            <a:r>
              <a:rPr lang="en-US" sz="800" b="0" dirty="0" smtClean="0"/>
              <a:t>S&amp;B portion of NPRR</a:t>
            </a:r>
          </a:p>
          <a:p>
            <a:pPr eaLnBrk="1" hangingPunct="1"/>
            <a:r>
              <a:rPr lang="en-US" sz="800" b="0" dirty="0" smtClean="0"/>
              <a:t>NPRR589(b) </a:t>
            </a:r>
            <a:r>
              <a:rPr lang="en-US" sz="800" b="0" dirty="0"/>
              <a:t>– </a:t>
            </a:r>
            <a:r>
              <a:rPr lang="en-US" sz="800" b="0" dirty="0" smtClean="0"/>
              <a:t>S&amp;B portion</a:t>
            </a:r>
          </a:p>
          <a:p>
            <a:pPr eaLnBrk="1" hangingPunct="1"/>
            <a:r>
              <a:rPr lang="en-US" sz="800" b="0" dirty="0" smtClean="0"/>
              <a:t>SCR774(b) </a:t>
            </a:r>
            <a:r>
              <a:rPr lang="en-US" sz="800" b="0" dirty="0"/>
              <a:t>– </a:t>
            </a:r>
            <a:r>
              <a:rPr lang="en-US" sz="800" b="0" dirty="0" smtClean="0"/>
              <a:t>Addition of Comments field</a:t>
            </a:r>
            <a:endParaRPr lang="en-US" sz="800" b="0" dirty="0"/>
          </a:p>
        </p:txBody>
      </p:sp>
      <p:sp>
        <p:nvSpPr>
          <p:cNvPr id="18" name="TextBox 21"/>
          <p:cNvSpPr txBox="1">
            <a:spLocks noChangeArrowheads="1"/>
          </p:cNvSpPr>
          <p:nvPr/>
        </p:nvSpPr>
        <p:spPr bwMode="auto">
          <a:xfrm>
            <a:off x="3428999" y="5991299"/>
            <a:ext cx="3200399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(a), (b), etc. indicates multiple </a:t>
            </a:r>
            <a:r>
              <a:rPr lang="en-US" sz="1000" b="0" dirty="0" smtClean="0"/>
              <a:t>phases</a:t>
            </a:r>
            <a:endParaRPr lang="en-US" sz="1000" b="0" dirty="0"/>
          </a:p>
        </p:txBody>
      </p:sp>
      <p:sp>
        <p:nvSpPr>
          <p:cNvPr id="19" name="TextBox 23"/>
          <p:cNvSpPr txBox="1">
            <a:spLocks noChangeArrowheads="1"/>
          </p:cNvSpPr>
          <p:nvPr/>
        </p:nvSpPr>
        <p:spPr bwMode="auto">
          <a:xfrm>
            <a:off x="3429000" y="5370433"/>
            <a:ext cx="3200398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Red Text: </a:t>
            </a:r>
            <a:r>
              <a:rPr lang="en-US" sz="1000" b="0" dirty="0" smtClean="0"/>
              <a:t>New </a:t>
            </a:r>
            <a:r>
              <a:rPr lang="en-US" sz="1000" b="0" dirty="0"/>
              <a:t>additions and target release changes</a:t>
            </a:r>
          </a:p>
        </p:txBody>
      </p:sp>
      <p:sp>
        <p:nvSpPr>
          <p:cNvPr id="20" name="TextBox 24"/>
          <p:cNvSpPr txBox="1">
            <a:spLocks noChangeArrowheads="1"/>
          </p:cNvSpPr>
          <p:nvPr/>
        </p:nvSpPr>
        <p:spPr bwMode="auto">
          <a:xfrm>
            <a:off x="3428999" y="5674390"/>
            <a:ext cx="3200399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Strike-Through Text: </a:t>
            </a:r>
            <a:r>
              <a:rPr lang="en-US" sz="1000" b="0" dirty="0" smtClean="0"/>
              <a:t>Previous </a:t>
            </a:r>
            <a:r>
              <a:rPr lang="en-US" sz="1000" b="0" dirty="0"/>
              <a:t>target release changes</a:t>
            </a:r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2139208677"/>
              </p:ext>
            </p:extLst>
          </p:nvPr>
        </p:nvGraphicFramePr>
        <p:xfrm>
          <a:off x="76200" y="762001"/>
          <a:ext cx="8979016" cy="4495800"/>
        </p:xfrm>
        <a:graphic>
          <a:graphicData uri="http://schemas.openxmlformats.org/drawingml/2006/table">
            <a:tbl>
              <a:tblPr/>
              <a:tblGrid>
                <a:gridCol w="1447800"/>
                <a:gridCol w="1524000"/>
                <a:gridCol w="1600200"/>
                <a:gridCol w="1524000"/>
                <a:gridCol w="1524000"/>
                <a:gridCol w="1359016"/>
              </a:tblGrid>
              <a:tr h="5495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2/2 – 2/6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3/23 – 3/27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6/8 – 6/12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8/10 – 8/14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Sept. / Oct.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Dates TBD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Dates TBD</a:t>
                      </a: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281298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NPRR543</a:t>
                      </a: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NPRR559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NPRR597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NPRR601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NPRR639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SCR772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SCR778</a:t>
                      </a: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NPRR559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NPRR573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NPRR581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NPRR597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NPRR601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SCR778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SCR779</a:t>
                      </a: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NPRR210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NPRR543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NPRR588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NPRR589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NPRR615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NPRR639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SCR774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SCR775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NPRR256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NPRR553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NPRR568 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(remaining gray-box)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NPRR626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(Shadow Price Caps)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NPRR484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(2)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NPRR439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NPRR553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NPRR556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6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95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9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10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11" name="Freeform 10"/>
          <p:cNvSpPr/>
          <p:nvPr/>
        </p:nvSpPr>
        <p:spPr bwMode="auto">
          <a:xfrm>
            <a:off x="5301842" y="1040235"/>
            <a:ext cx="1493977" cy="3674378"/>
          </a:xfrm>
          <a:custGeom>
            <a:avLst/>
            <a:gdLst>
              <a:gd name="connsiteX0" fmla="*/ 0 w 1493977"/>
              <a:gd name="connsiteY0" fmla="*/ 3674378 h 3674378"/>
              <a:gd name="connsiteX1" fmla="*/ 58723 w 1493977"/>
              <a:gd name="connsiteY1" fmla="*/ 3598877 h 3674378"/>
              <a:gd name="connsiteX2" fmla="*/ 75501 w 1493977"/>
              <a:gd name="connsiteY2" fmla="*/ 3565321 h 3674378"/>
              <a:gd name="connsiteX3" fmla="*/ 100668 w 1493977"/>
              <a:gd name="connsiteY3" fmla="*/ 3531765 h 3674378"/>
              <a:gd name="connsiteX4" fmla="*/ 109057 w 1493977"/>
              <a:gd name="connsiteY4" fmla="*/ 3506598 h 3674378"/>
              <a:gd name="connsiteX5" fmla="*/ 117446 w 1493977"/>
              <a:gd name="connsiteY5" fmla="*/ 3473042 h 3674378"/>
              <a:gd name="connsiteX6" fmla="*/ 134224 w 1493977"/>
              <a:gd name="connsiteY6" fmla="*/ 3447875 h 3674378"/>
              <a:gd name="connsiteX7" fmla="*/ 167780 w 1493977"/>
              <a:gd name="connsiteY7" fmla="*/ 3363985 h 3674378"/>
              <a:gd name="connsiteX8" fmla="*/ 201336 w 1493977"/>
              <a:gd name="connsiteY8" fmla="*/ 3296873 h 3674378"/>
              <a:gd name="connsiteX9" fmla="*/ 209725 w 1493977"/>
              <a:gd name="connsiteY9" fmla="*/ 3271706 h 3674378"/>
              <a:gd name="connsiteX10" fmla="*/ 226503 w 1493977"/>
              <a:gd name="connsiteY10" fmla="*/ 3238150 h 3674378"/>
              <a:gd name="connsiteX11" fmla="*/ 234892 w 1493977"/>
              <a:gd name="connsiteY11" fmla="*/ 3196205 h 3674378"/>
              <a:gd name="connsiteX12" fmla="*/ 251670 w 1493977"/>
              <a:gd name="connsiteY12" fmla="*/ 3154260 h 3674378"/>
              <a:gd name="connsiteX13" fmla="*/ 260059 w 1493977"/>
              <a:gd name="connsiteY13" fmla="*/ 3129093 h 3674378"/>
              <a:gd name="connsiteX14" fmla="*/ 276837 w 1493977"/>
              <a:gd name="connsiteY14" fmla="*/ 3087148 h 3674378"/>
              <a:gd name="connsiteX15" fmla="*/ 285226 w 1493977"/>
              <a:gd name="connsiteY15" fmla="*/ 3053592 h 3674378"/>
              <a:gd name="connsiteX16" fmla="*/ 302004 w 1493977"/>
              <a:gd name="connsiteY16" fmla="*/ 3003259 h 3674378"/>
              <a:gd name="connsiteX17" fmla="*/ 310393 w 1493977"/>
              <a:gd name="connsiteY17" fmla="*/ 2978092 h 3674378"/>
              <a:gd name="connsiteX18" fmla="*/ 327171 w 1493977"/>
              <a:gd name="connsiteY18" fmla="*/ 2936147 h 3674378"/>
              <a:gd name="connsiteX19" fmla="*/ 343949 w 1493977"/>
              <a:gd name="connsiteY19" fmla="*/ 2910980 h 3674378"/>
              <a:gd name="connsiteX20" fmla="*/ 352338 w 1493977"/>
              <a:gd name="connsiteY20" fmla="*/ 2885813 h 3674378"/>
              <a:gd name="connsiteX21" fmla="*/ 360727 w 1493977"/>
              <a:gd name="connsiteY21" fmla="*/ 2852257 h 3674378"/>
              <a:gd name="connsiteX22" fmla="*/ 394283 w 1493977"/>
              <a:gd name="connsiteY22" fmla="*/ 2801923 h 3674378"/>
              <a:gd name="connsiteX23" fmla="*/ 402672 w 1493977"/>
              <a:gd name="connsiteY23" fmla="*/ 2759978 h 3674378"/>
              <a:gd name="connsiteX24" fmla="*/ 411061 w 1493977"/>
              <a:gd name="connsiteY24" fmla="*/ 2734811 h 3674378"/>
              <a:gd name="connsiteX25" fmla="*/ 419450 w 1493977"/>
              <a:gd name="connsiteY25" fmla="*/ 2701255 h 3674378"/>
              <a:gd name="connsiteX26" fmla="*/ 444617 w 1493977"/>
              <a:gd name="connsiteY26" fmla="*/ 2592198 h 3674378"/>
              <a:gd name="connsiteX27" fmla="*/ 461395 w 1493977"/>
              <a:gd name="connsiteY27" fmla="*/ 2525086 h 3674378"/>
              <a:gd name="connsiteX28" fmla="*/ 469784 w 1493977"/>
              <a:gd name="connsiteY28" fmla="*/ 2491530 h 3674378"/>
              <a:gd name="connsiteX29" fmla="*/ 486562 w 1493977"/>
              <a:gd name="connsiteY29" fmla="*/ 2365695 h 3674378"/>
              <a:gd name="connsiteX30" fmla="*/ 494951 w 1493977"/>
              <a:gd name="connsiteY30" fmla="*/ 2323750 h 3674378"/>
              <a:gd name="connsiteX31" fmla="*/ 494951 w 1493977"/>
              <a:gd name="connsiteY31" fmla="*/ 1057013 h 3674378"/>
              <a:gd name="connsiteX32" fmla="*/ 478173 w 1493977"/>
              <a:gd name="connsiteY32" fmla="*/ 889233 h 3674378"/>
              <a:gd name="connsiteX33" fmla="*/ 486562 w 1493977"/>
              <a:gd name="connsiteY33" fmla="*/ 587229 h 3674378"/>
              <a:gd name="connsiteX34" fmla="*/ 536896 w 1493977"/>
              <a:gd name="connsiteY34" fmla="*/ 570451 h 3674378"/>
              <a:gd name="connsiteX35" fmla="*/ 947956 w 1493977"/>
              <a:gd name="connsiteY35" fmla="*/ 562062 h 3674378"/>
              <a:gd name="connsiteX36" fmla="*/ 1300294 w 1493977"/>
              <a:gd name="connsiteY36" fmla="*/ 553673 h 3674378"/>
              <a:gd name="connsiteX37" fmla="*/ 1359017 w 1493977"/>
              <a:gd name="connsiteY37" fmla="*/ 545284 h 3674378"/>
              <a:gd name="connsiteX38" fmla="*/ 1426129 w 1493977"/>
              <a:gd name="connsiteY38" fmla="*/ 528506 h 3674378"/>
              <a:gd name="connsiteX39" fmla="*/ 1459685 w 1493977"/>
              <a:gd name="connsiteY39" fmla="*/ 453005 h 3674378"/>
              <a:gd name="connsiteX40" fmla="*/ 1468074 w 1493977"/>
              <a:gd name="connsiteY40" fmla="*/ 427838 h 3674378"/>
              <a:gd name="connsiteX41" fmla="*/ 1484852 w 1493977"/>
              <a:gd name="connsiteY41" fmla="*/ 0 h 3674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493977" h="3674378">
                <a:moveTo>
                  <a:pt x="0" y="3674378"/>
                </a:moveTo>
                <a:cubicBezTo>
                  <a:pt x="79779" y="3541414"/>
                  <a:pt x="-31448" y="3719105"/>
                  <a:pt x="58723" y="3598877"/>
                </a:cubicBezTo>
                <a:cubicBezTo>
                  <a:pt x="66226" y="3588873"/>
                  <a:pt x="68873" y="3575926"/>
                  <a:pt x="75501" y="3565321"/>
                </a:cubicBezTo>
                <a:cubicBezTo>
                  <a:pt x="82911" y="3553465"/>
                  <a:pt x="92279" y="3542950"/>
                  <a:pt x="100668" y="3531765"/>
                </a:cubicBezTo>
                <a:cubicBezTo>
                  <a:pt x="103464" y="3523376"/>
                  <a:pt x="106628" y="3515101"/>
                  <a:pt x="109057" y="3506598"/>
                </a:cubicBezTo>
                <a:cubicBezTo>
                  <a:pt x="112224" y="3495512"/>
                  <a:pt x="112904" y="3483639"/>
                  <a:pt x="117446" y="3473042"/>
                </a:cubicBezTo>
                <a:cubicBezTo>
                  <a:pt x="121418" y="3463775"/>
                  <a:pt x="128631" y="3456264"/>
                  <a:pt x="134224" y="3447875"/>
                </a:cubicBezTo>
                <a:cubicBezTo>
                  <a:pt x="151840" y="3359796"/>
                  <a:pt x="128382" y="3452629"/>
                  <a:pt x="167780" y="3363985"/>
                </a:cubicBezTo>
                <a:cubicBezTo>
                  <a:pt x="202049" y="3286879"/>
                  <a:pt x="141979" y="3376016"/>
                  <a:pt x="201336" y="3296873"/>
                </a:cubicBezTo>
                <a:cubicBezTo>
                  <a:pt x="204132" y="3288484"/>
                  <a:pt x="206242" y="3279834"/>
                  <a:pt x="209725" y="3271706"/>
                </a:cubicBezTo>
                <a:cubicBezTo>
                  <a:pt x="214651" y="3260212"/>
                  <a:pt x="222548" y="3250014"/>
                  <a:pt x="226503" y="3238150"/>
                </a:cubicBezTo>
                <a:cubicBezTo>
                  <a:pt x="231012" y="3224623"/>
                  <a:pt x="230795" y="3209862"/>
                  <a:pt x="234892" y="3196205"/>
                </a:cubicBezTo>
                <a:cubicBezTo>
                  <a:pt x="239219" y="3181781"/>
                  <a:pt x="246383" y="3168360"/>
                  <a:pt x="251670" y="3154260"/>
                </a:cubicBezTo>
                <a:cubicBezTo>
                  <a:pt x="254775" y="3145980"/>
                  <a:pt x="256954" y="3137373"/>
                  <a:pt x="260059" y="3129093"/>
                </a:cubicBezTo>
                <a:cubicBezTo>
                  <a:pt x="265346" y="3114993"/>
                  <a:pt x="272075" y="3101434"/>
                  <a:pt x="276837" y="3087148"/>
                </a:cubicBezTo>
                <a:cubicBezTo>
                  <a:pt x="280483" y="3076210"/>
                  <a:pt x="281913" y="3064635"/>
                  <a:pt x="285226" y="3053592"/>
                </a:cubicBezTo>
                <a:cubicBezTo>
                  <a:pt x="290308" y="3036653"/>
                  <a:pt x="296411" y="3020037"/>
                  <a:pt x="302004" y="3003259"/>
                </a:cubicBezTo>
                <a:cubicBezTo>
                  <a:pt x="304800" y="2994870"/>
                  <a:pt x="307109" y="2986302"/>
                  <a:pt x="310393" y="2978092"/>
                </a:cubicBezTo>
                <a:cubicBezTo>
                  <a:pt x="315986" y="2964110"/>
                  <a:pt x="320437" y="2949616"/>
                  <a:pt x="327171" y="2936147"/>
                </a:cubicBezTo>
                <a:cubicBezTo>
                  <a:pt x="331680" y="2927129"/>
                  <a:pt x="339440" y="2919998"/>
                  <a:pt x="343949" y="2910980"/>
                </a:cubicBezTo>
                <a:cubicBezTo>
                  <a:pt x="347904" y="2903071"/>
                  <a:pt x="349909" y="2894316"/>
                  <a:pt x="352338" y="2885813"/>
                </a:cubicBezTo>
                <a:cubicBezTo>
                  <a:pt x="355505" y="2874727"/>
                  <a:pt x="355571" y="2862569"/>
                  <a:pt x="360727" y="2852257"/>
                </a:cubicBezTo>
                <a:cubicBezTo>
                  <a:pt x="369745" y="2834221"/>
                  <a:pt x="394283" y="2801923"/>
                  <a:pt x="394283" y="2801923"/>
                </a:cubicBezTo>
                <a:cubicBezTo>
                  <a:pt x="397079" y="2787941"/>
                  <a:pt x="399214" y="2773811"/>
                  <a:pt x="402672" y="2759978"/>
                </a:cubicBezTo>
                <a:cubicBezTo>
                  <a:pt x="404817" y="2751399"/>
                  <a:pt x="408632" y="2743314"/>
                  <a:pt x="411061" y="2734811"/>
                </a:cubicBezTo>
                <a:cubicBezTo>
                  <a:pt x="414228" y="2723725"/>
                  <a:pt x="416949" y="2712510"/>
                  <a:pt x="419450" y="2701255"/>
                </a:cubicBezTo>
                <a:cubicBezTo>
                  <a:pt x="445273" y="2585054"/>
                  <a:pt x="403500" y="2756664"/>
                  <a:pt x="444617" y="2592198"/>
                </a:cubicBezTo>
                <a:lnTo>
                  <a:pt x="461395" y="2525086"/>
                </a:lnTo>
                <a:cubicBezTo>
                  <a:pt x="464191" y="2513901"/>
                  <a:pt x="468354" y="2502971"/>
                  <a:pt x="469784" y="2491530"/>
                </a:cubicBezTo>
                <a:cubicBezTo>
                  <a:pt x="474025" y="2457598"/>
                  <a:pt x="480773" y="2400427"/>
                  <a:pt x="486562" y="2365695"/>
                </a:cubicBezTo>
                <a:cubicBezTo>
                  <a:pt x="488906" y="2351630"/>
                  <a:pt x="492155" y="2337732"/>
                  <a:pt x="494951" y="2323750"/>
                </a:cubicBezTo>
                <a:cubicBezTo>
                  <a:pt x="506678" y="1784297"/>
                  <a:pt x="511511" y="1747012"/>
                  <a:pt x="494951" y="1057013"/>
                </a:cubicBezTo>
                <a:cubicBezTo>
                  <a:pt x="493602" y="1000824"/>
                  <a:pt x="478173" y="889233"/>
                  <a:pt x="478173" y="889233"/>
                </a:cubicBezTo>
                <a:cubicBezTo>
                  <a:pt x="480969" y="788565"/>
                  <a:pt x="468318" y="686269"/>
                  <a:pt x="486562" y="587229"/>
                </a:cubicBezTo>
                <a:cubicBezTo>
                  <a:pt x="489766" y="569836"/>
                  <a:pt x="519214" y="570812"/>
                  <a:pt x="536896" y="570451"/>
                </a:cubicBezTo>
                <a:lnTo>
                  <a:pt x="947956" y="562062"/>
                </a:lnTo>
                <a:lnTo>
                  <a:pt x="1300294" y="553673"/>
                </a:lnTo>
                <a:cubicBezTo>
                  <a:pt x="1319868" y="550877"/>
                  <a:pt x="1339628" y="549162"/>
                  <a:pt x="1359017" y="545284"/>
                </a:cubicBezTo>
                <a:cubicBezTo>
                  <a:pt x="1381628" y="540762"/>
                  <a:pt x="1426129" y="528506"/>
                  <a:pt x="1426129" y="528506"/>
                </a:cubicBezTo>
                <a:cubicBezTo>
                  <a:pt x="1452717" y="488624"/>
                  <a:pt x="1439719" y="512904"/>
                  <a:pt x="1459685" y="453005"/>
                </a:cubicBezTo>
                <a:cubicBezTo>
                  <a:pt x="1462481" y="444616"/>
                  <a:pt x="1465929" y="436417"/>
                  <a:pt x="1468074" y="427838"/>
                </a:cubicBezTo>
                <a:cubicBezTo>
                  <a:pt x="1514015" y="244074"/>
                  <a:pt x="1484852" y="383785"/>
                  <a:pt x="1484852" y="0"/>
                </a:cubicBezTo>
              </a:path>
            </a:pathLst>
          </a:custGeom>
          <a:noFill/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28600" marR="0" indent="-2286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  <a:tab pos="1143000" algn="l"/>
                <a:tab pos="2624138" algn="l"/>
              </a:tabLst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TextBox 13"/>
          <p:cNvSpPr txBox="1">
            <a:spLocks noChangeArrowheads="1"/>
          </p:cNvSpPr>
          <p:nvPr/>
        </p:nvSpPr>
        <p:spPr bwMode="auto">
          <a:xfrm>
            <a:off x="362894" y="4376059"/>
            <a:ext cx="771801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dirty="0" smtClean="0"/>
              <a:t>2014</a:t>
            </a:r>
            <a:endParaRPr lang="en-US" sz="1100" dirty="0"/>
          </a:p>
        </p:txBody>
      </p:sp>
      <p:sp>
        <p:nvSpPr>
          <p:cNvPr id="30" name="TextBox 13"/>
          <p:cNvSpPr txBox="1">
            <a:spLocks noChangeArrowheads="1"/>
          </p:cNvSpPr>
          <p:nvPr/>
        </p:nvSpPr>
        <p:spPr bwMode="auto">
          <a:xfrm>
            <a:off x="2743200" y="3646026"/>
            <a:ext cx="6307821" cy="261610"/>
          </a:xfrm>
          <a:prstGeom prst="rect">
            <a:avLst/>
          </a:prstGeom>
          <a:solidFill>
            <a:schemeClr val="accent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2015 TBD Items </a:t>
            </a:r>
            <a:r>
              <a:rPr lang="en-US" sz="1000" i="1" dirty="0" smtClean="0"/>
              <a:t>(and month they became “TBD”)</a:t>
            </a:r>
            <a:endParaRPr lang="en-US" sz="1100" i="1" dirty="0"/>
          </a:p>
        </p:txBody>
      </p:sp>
      <p:sp>
        <p:nvSpPr>
          <p:cNvPr id="23" name="Right Arrow 22"/>
          <p:cNvSpPr/>
          <p:nvPr/>
        </p:nvSpPr>
        <p:spPr bwMode="auto">
          <a:xfrm rot="10800000">
            <a:off x="183596" y="4463819"/>
            <a:ext cx="221435" cy="163034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28600" marR="0" indent="-2286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  <a:tab pos="1143000" algn="l"/>
                <a:tab pos="2624138" algn="l"/>
              </a:tabLst>
            </a:pPr>
            <a:endParaRPr kumimoji="0" lang="en-US" sz="1600" b="1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185900" y="1337154"/>
            <a:ext cx="389305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 smtClean="0"/>
              <a:t>E</a:t>
            </a:r>
          </a:p>
          <a:p>
            <a:pPr algn="ctr"/>
            <a:endParaRPr lang="en-US" sz="700" i="1" dirty="0"/>
          </a:p>
          <a:p>
            <a:pPr algn="ctr"/>
            <a:r>
              <a:rPr lang="en-US" sz="1000" i="1" dirty="0" smtClean="0"/>
              <a:t> </a:t>
            </a:r>
            <a:endParaRPr lang="en-US" sz="1000" i="1" dirty="0" smtClean="0"/>
          </a:p>
          <a:p>
            <a:pPr algn="ctr"/>
            <a:endParaRPr lang="en-US" sz="700" i="1" dirty="0" smtClean="0"/>
          </a:p>
          <a:p>
            <a:pPr algn="ctr"/>
            <a:r>
              <a:rPr lang="en-US" sz="1000" i="1" dirty="0" smtClean="0"/>
              <a:t> </a:t>
            </a:r>
            <a:endParaRPr lang="en-US" sz="1000" i="1" dirty="0" smtClean="0"/>
          </a:p>
          <a:p>
            <a:pPr algn="ctr"/>
            <a:endParaRPr lang="en-US" sz="700" i="1" dirty="0" smtClean="0"/>
          </a:p>
          <a:p>
            <a:pPr algn="ctr"/>
            <a:r>
              <a:rPr lang="en-US" sz="1000" i="1" dirty="0" smtClean="0"/>
              <a:t> </a:t>
            </a:r>
            <a:endParaRPr lang="en-US" sz="1000" i="1" dirty="0" smtClean="0"/>
          </a:p>
          <a:p>
            <a:pPr algn="ctr"/>
            <a:endParaRPr lang="en-US" sz="700" i="1" dirty="0" smtClean="0"/>
          </a:p>
          <a:p>
            <a:pPr algn="ctr"/>
            <a:r>
              <a:rPr lang="en-US" sz="1000" i="1" dirty="0" smtClean="0"/>
              <a:t> </a:t>
            </a:r>
            <a:endParaRPr lang="en-US" sz="1000" i="1" dirty="0" smtClean="0"/>
          </a:p>
          <a:p>
            <a:pPr algn="ctr"/>
            <a:endParaRPr lang="en-US" sz="700" i="1" dirty="0" smtClean="0"/>
          </a:p>
          <a:p>
            <a:pPr algn="ctr"/>
            <a:r>
              <a:rPr lang="en-US" sz="900" i="1" dirty="0" smtClean="0"/>
              <a:t> </a:t>
            </a:r>
            <a:endParaRPr lang="en-US" sz="900" i="1" dirty="0" smtClean="0"/>
          </a:p>
          <a:p>
            <a:pPr algn="ctr"/>
            <a:endParaRPr lang="en-US" sz="700" i="1" dirty="0" smtClean="0"/>
          </a:p>
          <a:p>
            <a:pPr algn="ctr"/>
            <a:r>
              <a:rPr lang="en-US" sz="1000" i="1" dirty="0" smtClean="0"/>
              <a:t>E</a:t>
            </a:r>
            <a:endParaRPr lang="en-US" sz="1000" i="1" dirty="0" smtClean="0"/>
          </a:p>
        </p:txBody>
      </p:sp>
      <p:sp>
        <p:nvSpPr>
          <p:cNvPr id="40" name="TextBox 39"/>
          <p:cNvSpPr txBox="1"/>
          <p:nvPr/>
        </p:nvSpPr>
        <p:spPr>
          <a:xfrm>
            <a:off x="2658695" y="1316308"/>
            <a:ext cx="389305" cy="2239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700" i="1" dirty="0" smtClean="0"/>
          </a:p>
          <a:p>
            <a:pPr algn="ctr"/>
            <a:endParaRPr lang="en-US" sz="1050" i="1" dirty="0" smtClean="0"/>
          </a:p>
          <a:p>
            <a:pPr algn="ctr"/>
            <a:r>
              <a:rPr lang="en-US" sz="1000" i="1" dirty="0" smtClean="0"/>
              <a:t>P</a:t>
            </a:r>
          </a:p>
          <a:p>
            <a:pPr algn="ctr"/>
            <a:endParaRPr lang="en-US" sz="500" i="1" dirty="0"/>
          </a:p>
          <a:p>
            <a:pPr algn="ctr"/>
            <a:r>
              <a:rPr lang="en-US" sz="1000" i="1" dirty="0" smtClean="0"/>
              <a:t>I</a:t>
            </a:r>
            <a:endParaRPr lang="en-US" sz="1000" i="1" dirty="0" smtClean="0"/>
          </a:p>
          <a:p>
            <a:pPr algn="ctr"/>
            <a:endParaRPr lang="en-US" sz="500" i="1" dirty="0" smtClean="0"/>
          </a:p>
          <a:p>
            <a:pPr algn="ctr"/>
            <a:r>
              <a:rPr lang="en-US" sz="1000" i="1" dirty="0" smtClean="0"/>
              <a:t>I</a:t>
            </a:r>
          </a:p>
          <a:p>
            <a:pPr algn="ctr"/>
            <a:endParaRPr lang="en-US" sz="500" i="1" dirty="0" smtClean="0"/>
          </a:p>
          <a:p>
            <a:pPr algn="ctr"/>
            <a:r>
              <a:rPr lang="en-US" sz="1000" i="1" dirty="0" smtClean="0"/>
              <a:t>P</a:t>
            </a:r>
            <a:endParaRPr lang="en-US" sz="1000" i="1" dirty="0" smtClean="0"/>
          </a:p>
          <a:p>
            <a:pPr algn="ctr"/>
            <a:endParaRPr lang="en-US" sz="300" i="1" dirty="0" smtClean="0"/>
          </a:p>
          <a:p>
            <a:pPr algn="ctr"/>
            <a:r>
              <a:rPr lang="en-US" sz="1000" i="1" dirty="0" smtClean="0"/>
              <a:t>P</a:t>
            </a:r>
            <a:endParaRPr lang="en-US" sz="1000" i="1" dirty="0" smtClean="0"/>
          </a:p>
          <a:p>
            <a:pPr algn="ctr"/>
            <a:endParaRPr lang="en-US" sz="500" i="1" dirty="0"/>
          </a:p>
          <a:p>
            <a:pPr algn="ctr"/>
            <a:r>
              <a:rPr lang="en-US" sz="1000" i="1" dirty="0" smtClean="0"/>
              <a:t>I</a:t>
            </a:r>
          </a:p>
          <a:p>
            <a:pPr algn="ctr"/>
            <a:endParaRPr lang="en-US" sz="500" i="1" dirty="0"/>
          </a:p>
          <a:p>
            <a:pPr algn="ctr"/>
            <a:r>
              <a:rPr lang="en-US" sz="1000" i="1" dirty="0" smtClean="0"/>
              <a:t>P</a:t>
            </a:r>
          </a:p>
          <a:p>
            <a:pPr algn="ctr"/>
            <a:endParaRPr lang="en-US" sz="300" i="1" dirty="0"/>
          </a:p>
          <a:p>
            <a:pPr algn="ctr"/>
            <a:r>
              <a:rPr lang="en-US" sz="1000" i="1" dirty="0" smtClean="0"/>
              <a:t>E</a:t>
            </a:r>
            <a:endParaRPr lang="en-US" sz="1000" i="1" dirty="0" smtClean="0"/>
          </a:p>
        </p:txBody>
      </p:sp>
      <p:sp>
        <p:nvSpPr>
          <p:cNvPr id="41" name="TextBox 40"/>
          <p:cNvSpPr txBox="1"/>
          <p:nvPr/>
        </p:nvSpPr>
        <p:spPr>
          <a:xfrm>
            <a:off x="5782895" y="1329998"/>
            <a:ext cx="389305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/>
              <a:t>NS</a:t>
            </a:r>
          </a:p>
          <a:p>
            <a:pPr algn="ctr"/>
            <a:endParaRPr lang="en-US" sz="700" i="1" dirty="0"/>
          </a:p>
          <a:p>
            <a:pPr algn="ctr"/>
            <a:r>
              <a:rPr lang="en-US" sz="1000" i="1" dirty="0" smtClean="0"/>
              <a:t> </a:t>
            </a:r>
            <a:endParaRPr lang="en-US" sz="1000" i="1" dirty="0" smtClean="0"/>
          </a:p>
          <a:p>
            <a:pPr algn="ctr"/>
            <a:endParaRPr lang="en-US" sz="700" i="1" dirty="0" smtClean="0"/>
          </a:p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1400" i="1" dirty="0" smtClean="0"/>
          </a:p>
          <a:p>
            <a:pPr algn="ctr"/>
            <a:r>
              <a:rPr lang="en-US" sz="1000" i="1" dirty="0" smtClean="0"/>
              <a:t>P</a:t>
            </a:r>
          </a:p>
          <a:p>
            <a:pPr algn="ctr"/>
            <a:endParaRPr lang="en-US" sz="700" i="1" dirty="0" smtClean="0"/>
          </a:p>
          <a:p>
            <a:pPr algn="ctr"/>
            <a:r>
              <a:rPr lang="en-US" sz="1000" i="1" dirty="0" smtClean="0"/>
              <a:t>NS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361213" y="1345929"/>
            <a:ext cx="3893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 smtClean="0"/>
              <a:t>NS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727536" y="1329154"/>
            <a:ext cx="389305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700" i="1" dirty="0" smtClean="0"/>
          </a:p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700" i="1" dirty="0"/>
          </a:p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700" i="1" dirty="0"/>
          </a:p>
          <a:p>
            <a:pPr algn="ctr"/>
            <a:r>
              <a:rPr lang="en-US" sz="1000" i="1" dirty="0"/>
              <a:t>NS</a:t>
            </a:r>
            <a:endParaRPr lang="en-US" sz="1000" i="1" dirty="0"/>
          </a:p>
        </p:txBody>
      </p:sp>
      <p:sp>
        <p:nvSpPr>
          <p:cNvPr id="44" name="TextBox 21"/>
          <p:cNvSpPr txBox="1">
            <a:spLocks noChangeArrowheads="1"/>
          </p:cNvSpPr>
          <p:nvPr/>
        </p:nvSpPr>
        <p:spPr bwMode="auto">
          <a:xfrm>
            <a:off x="1301050" y="6315580"/>
            <a:ext cx="4747780" cy="21544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800" b="0" dirty="0" smtClean="0"/>
              <a:t>Project Status Codes: NS = Not Started, I = Initiation, P = Planning, E = Execution, H = On Hold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267200" y="1318283"/>
            <a:ext cx="389305" cy="2231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400" i="1" dirty="0" smtClean="0"/>
          </a:p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400" i="1" dirty="0" smtClean="0"/>
          </a:p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400" i="1" dirty="0" smtClean="0"/>
          </a:p>
          <a:p>
            <a:pPr algn="ctr"/>
            <a:r>
              <a:rPr lang="en-US" sz="1000" i="1" dirty="0" smtClean="0"/>
              <a:t>I</a:t>
            </a:r>
          </a:p>
          <a:p>
            <a:pPr algn="ctr"/>
            <a:endParaRPr lang="en-US" sz="400" i="1" dirty="0"/>
          </a:p>
          <a:p>
            <a:pPr algn="ctr"/>
            <a:r>
              <a:rPr lang="en-US" sz="1000" i="1" dirty="0" smtClean="0"/>
              <a:t>I</a:t>
            </a:r>
            <a:endParaRPr lang="en-US" sz="1000" i="1" dirty="0" smtClean="0"/>
          </a:p>
          <a:p>
            <a:pPr algn="ctr"/>
            <a:endParaRPr lang="en-US" sz="600" i="1" dirty="0"/>
          </a:p>
          <a:p>
            <a:pPr algn="ctr"/>
            <a:r>
              <a:rPr lang="en-US" sz="1000" i="1" dirty="0" smtClean="0"/>
              <a:t>I</a:t>
            </a:r>
          </a:p>
          <a:p>
            <a:pPr algn="ctr"/>
            <a:endParaRPr lang="en-US" sz="500" i="1" dirty="0"/>
          </a:p>
          <a:p>
            <a:pPr algn="ctr"/>
            <a:r>
              <a:rPr lang="en-US" sz="1000" i="1" dirty="0" smtClean="0"/>
              <a:t>NS</a:t>
            </a:r>
            <a:endParaRPr lang="en-US" sz="1000" i="1" dirty="0" smtClean="0"/>
          </a:p>
          <a:p>
            <a:pPr algn="ctr"/>
            <a:endParaRPr lang="en-US" sz="400" i="1" dirty="0"/>
          </a:p>
          <a:p>
            <a:pPr algn="ctr"/>
            <a:r>
              <a:rPr lang="en-US" sz="1000" i="1" dirty="0" smtClean="0"/>
              <a:t>E</a:t>
            </a:r>
          </a:p>
          <a:p>
            <a:pPr algn="ctr"/>
            <a:endParaRPr lang="en-US" sz="400" i="1" dirty="0"/>
          </a:p>
          <a:p>
            <a:pPr algn="ctr"/>
            <a:r>
              <a:rPr lang="en-US" sz="1000" i="1" dirty="0" smtClean="0"/>
              <a:t>I</a:t>
            </a:r>
          </a:p>
          <a:p>
            <a:pPr algn="ctr"/>
            <a:endParaRPr lang="en-US" sz="400" i="1" dirty="0"/>
          </a:p>
          <a:p>
            <a:pPr algn="ctr"/>
            <a:r>
              <a:rPr lang="en-US" sz="1000" i="1" dirty="0" smtClean="0"/>
              <a:t>I</a:t>
            </a:r>
            <a:endParaRPr lang="en-US" sz="1000" i="1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0374016"/>
              </p:ext>
            </p:extLst>
          </p:nvPr>
        </p:nvGraphicFramePr>
        <p:xfrm>
          <a:off x="1523998" y="3907535"/>
          <a:ext cx="7527024" cy="8915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254504"/>
                <a:gridCol w="1254504"/>
                <a:gridCol w="1254504"/>
                <a:gridCol w="1254504"/>
                <a:gridCol w="1254504"/>
                <a:gridCol w="1254504"/>
              </a:tblGrid>
              <a:tr h="239895"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June 2014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July 2014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Aug 2014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Oct</a:t>
                      </a:r>
                      <a:r>
                        <a:rPr lang="en-US" sz="1050" b="0" baseline="0" dirty="0" smtClean="0">
                          <a:solidFill>
                            <a:schemeClr val="tx1"/>
                          </a:solidFill>
                        </a:rPr>
                        <a:t> 2014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Nov 2014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Dec 2014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203547"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sngStrike" dirty="0" smtClean="0">
                          <a:solidFill>
                            <a:schemeClr val="tx1"/>
                          </a:solidFill>
                        </a:rPr>
                        <a:t>NPRR589(b)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solidFill>
                            <a:schemeClr val="tx1"/>
                          </a:solidFill>
                        </a:rPr>
                        <a:t>NPRR484(1b)</a:t>
                      </a:r>
                      <a:endParaRPr lang="en-US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solidFill>
                            <a:schemeClr val="tx1"/>
                          </a:solidFill>
                        </a:rPr>
                        <a:t>NOGRR084</a:t>
                      </a:r>
                      <a:endParaRPr lang="en-US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solidFill>
                            <a:schemeClr val="tx1"/>
                          </a:solidFill>
                        </a:rPr>
                        <a:t>NPRR327     H</a:t>
                      </a:r>
                      <a:endParaRPr lang="en-US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sngStrike" dirty="0" smtClean="0">
                          <a:solidFill>
                            <a:schemeClr val="tx1"/>
                          </a:solidFill>
                        </a:rPr>
                        <a:t>NPRR524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solidFill>
                            <a:schemeClr val="tx1"/>
                          </a:solidFill>
                        </a:rPr>
                        <a:t>NPRR519</a:t>
                      </a:r>
                      <a:endParaRPr lang="en-US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547">
                <a:tc>
                  <a:txBody>
                    <a:bodyPr/>
                    <a:lstStyle/>
                    <a:p>
                      <a:pPr algn="ctr"/>
                      <a:endParaRPr lang="en-US" sz="8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b="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solidFill>
                            <a:schemeClr val="tx1"/>
                          </a:solidFill>
                        </a:rPr>
                        <a:t>NPRR617</a:t>
                      </a:r>
                      <a:endParaRPr lang="en-US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solidFill>
                            <a:schemeClr val="tx1"/>
                          </a:solidFill>
                        </a:rPr>
                        <a:t>NPRR272</a:t>
                      </a:r>
                      <a:endParaRPr lang="en-US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547">
                <a:tc>
                  <a:txBody>
                    <a:bodyPr/>
                    <a:lstStyle/>
                    <a:p>
                      <a:pPr algn="ctr"/>
                      <a:endParaRPr lang="en-US" sz="8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solidFill>
                            <a:schemeClr val="tx1"/>
                          </a:solidFill>
                        </a:rPr>
                        <a:t>NPRR620</a:t>
                      </a:r>
                      <a:endParaRPr lang="en-US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solidFill>
                            <a:schemeClr val="tx1"/>
                          </a:solidFill>
                        </a:rPr>
                        <a:t>SCR777</a:t>
                      </a:r>
                      <a:endParaRPr lang="en-US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24" name="Straight Connector 23"/>
          <p:cNvCxnSpPr/>
          <p:nvPr/>
        </p:nvCxnSpPr>
        <p:spPr bwMode="auto">
          <a:xfrm flipH="1" flipV="1">
            <a:off x="1497624" y="1504208"/>
            <a:ext cx="381000" cy="12311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 w="med" len="med"/>
          </a:ln>
          <a:effectLst/>
        </p:spPr>
      </p:cxnSp>
      <p:cxnSp>
        <p:nvCxnSpPr>
          <p:cNvPr id="28" name="Straight Connector 27"/>
          <p:cNvCxnSpPr/>
          <p:nvPr/>
        </p:nvCxnSpPr>
        <p:spPr bwMode="auto">
          <a:xfrm flipV="1">
            <a:off x="2514600" y="2607271"/>
            <a:ext cx="838200" cy="1583729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 w="med" len="med"/>
          </a:ln>
          <a:effectLst/>
        </p:spPr>
      </p:cxnSp>
      <p:cxnSp>
        <p:nvCxnSpPr>
          <p:cNvPr id="31" name="Straight Connector 30"/>
          <p:cNvCxnSpPr/>
          <p:nvPr/>
        </p:nvCxnSpPr>
        <p:spPr bwMode="auto">
          <a:xfrm>
            <a:off x="1301050" y="1713874"/>
            <a:ext cx="1899350" cy="38726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Straight Connector 32"/>
          <p:cNvCxnSpPr/>
          <p:nvPr/>
        </p:nvCxnSpPr>
        <p:spPr bwMode="auto">
          <a:xfrm>
            <a:off x="3200400" y="1752600"/>
            <a:ext cx="228599" cy="277589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 w="med" len="med"/>
          </a:ln>
          <a:effectLst/>
        </p:spPr>
      </p:cxnSp>
      <p:cxnSp>
        <p:nvCxnSpPr>
          <p:cNvPr id="37" name="Straight Connector 36"/>
          <p:cNvCxnSpPr/>
          <p:nvPr/>
        </p:nvCxnSpPr>
        <p:spPr bwMode="auto">
          <a:xfrm>
            <a:off x="1301050" y="2247332"/>
            <a:ext cx="577574" cy="272377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 w="med" len="med"/>
          </a:ln>
          <a:effectLst/>
        </p:spPr>
      </p:cxnSp>
      <p:cxnSp>
        <p:nvCxnSpPr>
          <p:cNvPr id="45" name="Straight Connector 44"/>
          <p:cNvCxnSpPr/>
          <p:nvPr/>
        </p:nvCxnSpPr>
        <p:spPr bwMode="auto">
          <a:xfrm>
            <a:off x="1295400" y="2470823"/>
            <a:ext cx="577574" cy="272377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 w="med" len="med"/>
          </a:ln>
          <a:effectLst/>
        </p:spPr>
      </p:cxnSp>
      <p:cxnSp>
        <p:nvCxnSpPr>
          <p:cNvPr id="47" name="Straight Connector 46"/>
          <p:cNvCxnSpPr/>
          <p:nvPr/>
        </p:nvCxnSpPr>
        <p:spPr bwMode="auto">
          <a:xfrm>
            <a:off x="1301050" y="2741235"/>
            <a:ext cx="2051750" cy="230565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 w="med" len="med"/>
          </a:ln>
          <a:effectLst/>
        </p:spPr>
      </p:cxnSp>
      <p:cxnSp>
        <p:nvCxnSpPr>
          <p:cNvPr id="48" name="Straight Connector 47"/>
          <p:cNvCxnSpPr/>
          <p:nvPr/>
        </p:nvCxnSpPr>
        <p:spPr bwMode="auto">
          <a:xfrm flipV="1">
            <a:off x="1203484" y="3241432"/>
            <a:ext cx="687074" cy="22860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 w="med" len="med"/>
          </a:ln>
          <a:effectLst/>
        </p:spPr>
      </p:cxnSp>
      <p:cxnSp>
        <p:nvCxnSpPr>
          <p:cNvPr id="49" name="Straight Connector 48"/>
          <p:cNvCxnSpPr/>
          <p:nvPr/>
        </p:nvCxnSpPr>
        <p:spPr bwMode="auto">
          <a:xfrm flipV="1">
            <a:off x="1208625" y="1891394"/>
            <a:ext cx="664349" cy="83561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 w="med" len="med"/>
          </a:ln>
          <a:effectLst/>
        </p:spPr>
      </p:cxnSp>
      <p:cxnSp>
        <p:nvCxnSpPr>
          <p:cNvPr id="50" name="Straight Connector 49"/>
          <p:cNvCxnSpPr/>
          <p:nvPr/>
        </p:nvCxnSpPr>
        <p:spPr bwMode="auto">
          <a:xfrm>
            <a:off x="1140537" y="3241432"/>
            <a:ext cx="2372775" cy="15240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 w="med" len="med"/>
          </a:ln>
          <a:effectLst/>
        </p:spPr>
      </p:cxnSp>
      <p:sp>
        <p:nvSpPr>
          <p:cNvPr id="51" name="TextBox 21"/>
          <p:cNvSpPr txBox="1">
            <a:spLocks noChangeArrowheads="1"/>
          </p:cNvSpPr>
          <p:nvPr/>
        </p:nvSpPr>
        <p:spPr bwMode="auto">
          <a:xfrm>
            <a:off x="4718049" y="3047551"/>
            <a:ext cx="1330781" cy="5078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900" b="0" i="1" dirty="0" smtClean="0"/>
              <a:t>NPRR626 may be moved based on PRS/TAC input</a:t>
            </a:r>
            <a:endParaRPr lang="en-US" sz="900" b="0" i="1" dirty="0"/>
          </a:p>
        </p:txBody>
      </p:sp>
      <p:cxnSp>
        <p:nvCxnSpPr>
          <p:cNvPr id="52" name="Straight Connector 51"/>
          <p:cNvCxnSpPr/>
          <p:nvPr/>
        </p:nvCxnSpPr>
        <p:spPr bwMode="auto">
          <a:xfrm>
            <a:off x="5853148" y="1719287"/>
            <a:ext cx="2051750" cy="230565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49146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866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2014 Cash </a:t>
            </a:r>
            <a:r>
              <a:rPr lang="en-US" sz="1800" dirty="0"/>
              <a:t>Flow </a:t>
            </a:r>
            <a:r>
              <a:rPr lang="en-US" sz="1800" dirty="0" smtClean="0"/>
              <a:t>Results – </a:t>
            </a:r>
            <a:r>
              <a:rPr lang="en-US" sz="1800" dirty="0"/>
              <a:t>Approved </a:t>
            </a:r>
            <a:r>
              <a:rPr lang="en-US" sz="1800" dirty="0" smtClean="0"/>
              <a:t>Projects</a:t>
            </a:r>
          </a:p>
        </p:txBody>
      </p:sp>
      <p:sp>
        <p:nvSpPr>
          <p:cNvPr id="4" name="TextBox 22"/>
          <p:cNvSpPr txBox="1">
            <a:spLocks noChangeArrowheads="1"/>
          </p:cNvSpPr>
          <p:nvPr/>
        </p:nvSpPr>
        <p:spPr bwMode="auto">
          <a:xfrm>
            <a:off x="1600565" y="5953780"/>
            <a:ext cx="6019435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b="0" dirty="0" smtClean="0"/>
              <a:t>2014 project budget increased to $26M in October 2014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48" y="723904"/>
            <a:ext cx="9114203" cy="4879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00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smtClean="0"/>
              <a:t>Business Integration Update – Appendix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828800"/>
            <a:ext cx="8229600" cy="3124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2400" dirty="0" smtClean="0"/>
              <a:t>Appendix</a:t>
            </a:r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24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12/31/2014 Project Gantt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In-flight items sorted by Project End Date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“On Hold” projects listed separately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“</a:t>
            </a:r>
            <a:r>
              <a:rPr lang="en-US" sz="1600" dirty="0"/>
              <a:t>Not Started” items sorted by Project Start </a:t>
            </a:r>
            <a:r>
              <a:rPr lang="en-US" sz="1600" dirty="0" smtClean="0"/>
              <a:t>Date</a:t>
            </a:r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3316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Project </a:t>
            </a: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12/31/2014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906" y="685800"/>
            <a:ext cx="9079706" cy="5537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4989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74316</TotalTime>
  <Words>695</Words>
  <Application>Microsoft Office PowerPoint</Application>
  <PresentationFormat>On-screen Show (4:3)</PresentationFormat>
  <Paragraphs>381</Paragraphs>
  <Slides>16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Custom Design</vt:lpstr>
      <vt:lpstr>PowerPoint Presentation</vt:lpstr>
      <vt:lpstr>2014 Project Update – Agenda</vt:lpstr>
      <vt:lpstr>Recent/Upcoming Project Highlights</vt:lpstr>
      <vt:lpstr>In-Flight Project Bundles</vt:lpstr>
      <vt:lpstr>2014 Release Targets – Board-Approved NPRRs / SCRs / xGRRs</vt:lpstr>
      <vt:lpstr>2015 Release Targets – Board-Approved NPRRs / SCRs / xGRRs</vt:lpstr>
      <vt:lpstr>2014 Cash Flow Results – Approved Projects</vt:lpstr>
      <vt:lpstr>Business Integration Update – Appendix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1770</cp:revision>
  <cp:lastPrinted>2015-01-14T17:58:09Z</cp:lastPrinted>
  <dcterms:created xsi:type="dcterms:W3CDTF">2005-04-21T14:28:35Z</dcterms:created>
  <dcterms:modified xsi:type="dcterms:W3CDTF">2015-01-14T21:27:39Z</dcterms:modified>
</cp:coreProperties>
</file>