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2" r:id="rId2"/>
    <p:sldId id="302" r:id="rId3"/>
    <p:sldId id="439" r:id="rId4"/>
    <p:sldId id="442" r:id="rId5"/>
    <p:sldId id="441" r:id="rId6"/>
    <p:sldId id="440" r:id="rId7"/>
    <p:sldId id="438" r:id="rId8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08" d="100"/>
          <a:sy n="108" d="100"/>
        </p:scale>
        <p:origin x="-498" y="-8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3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4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5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6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7239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Update</a:t>
            </a:r>
          </a:p>
          <a:p>
            <a:pPr>
              <a:defRPr/>
            </a:pPr>
            <a:endParaRPr lang="en-US" sz="2800" b="0" kern="0" dirty="0">
              <a:latin typeface="+mj-lt"/>
            </a:endParaRP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Bundling Options for NPRR626 –</a:t>
            </a: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Reliability </a:t>
            </a:r>
            <a:r>
              <a:rPr lang="en-US" sz="2800" b="0" kern="0" dirty="0">
                <a:latin typeface="+mj-lt"/>
              </a:rPr>
              <a:t>Deployment Price Adder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15,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762000"/>
            <a:ext cx="8839200" cy="5257800"/>
          </a:xfrm>
        </p:spPr>
        <p:txBody>
          <a:bodyPr/>
          <a:lstStyle/>
          <a:p>
            <a:pPr marL="171450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ERCOT evaluated the following delivery options for NPRR626 and other pending related system enhancements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Option 1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NPRR626 – </a:t>
            </a:r>
            <a:r>
              <a:rPr lang="en-US" sz="1600" dirty="0"/>
              <a:t>Reliability Deployment Price </a:t>
            </a:r>
            <a:r>
              <a:rPr lang="en-US" sz="1600" dirty="0" smtClean="0"/>
              <a:t>Adder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NPRR665 – </a:t>
            </a:r>
            <a:r>
              <a:rPr lang="en-US" sz="1600" dirty="0"/>
              <a:t>As-Built Clarification of Reliability Deployment Price </a:t>
            </a:r>
            <a:r>
              <a:rPr lang="en-US" sz="1600" dirty="0" smtClean="0"/>
              <a:t>Adder </a:t>
            </a:r>
            <a:r>
              <a:rPr lang="en-US" sz="1600" dirty="0" smtClean="0"/>
              <a:t>*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NPRR568 Phase 2 – Real-Time Reserve Price Adder Based on ORDC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NPRR644 – Operating Reserve Demand Curve Phase 2 Revisions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NPRR645 – Real-Time On-Line Capacity Revisions *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NPRR598 – Clarify Inputs to PRC and ORDC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OBD – Methodology for Setting Max Shadow </a:t>
            </a:r>
            <a:r>
              <a:rPr lang="en-US" sz="1600" dirty="0" smtClean="0"/>
              <a:t>Prices</a:t>
            </a:r>
            <a:endParaRPr lang="en-US" sz="1600" dirty="0" smtClean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Option </a:t>
            </a:r>
            <a:r>
              <a:rPr lang="en-US" dirty="0" smtClean="0"/>
              <a:t>2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Option 1 plus</a:t>
            </a:r>
            <a:r>
              <a:rPr lang="en-US" sz="1600" dirty="0" smtClean="0"/>
              <a:t>: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NPRR595 – RRS Load Resource Treatment In ORDC</a:t>
            </a:r>
            <a:endParaRPr lang="en-US" sz="1600" dirty="0" smtClean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Option </a:t>
            </a:r>
            <a:r>
              <a:rPr lang="en-US" dirty="0" smtClean="0"/>
              <a:t>3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Multi-phase project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Option 1 delivered as Phase 1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NPRR595 delivered as Phase 2</a:t>
            </a:r>
            <a:endParaRPr lang="en-US" sz="1600" dirty="0" smtClean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726224" y="6248400"/>
            <a:ext cx="6172200" cy="26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*  Pending Board approval in February 2015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marL="171450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Estimated delivery dates for each option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Option 1 – </a:t>
            </a:r>
            <a:r>
              <a:rPr lang="en-US" dirty="0"/>
              <a:t>626/665/568ph2/644/645/598/OBD</a:t>
            </a:r>
            <a:endParaRPr lang="en-US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Late June </a:t>
            </a:r>
            <a:r>
              <a:rPr lang="en-US" dirty="0" smtClean="0"/>
              <a:t>– most likely 6/27-6/28</a:t>
            </a:r>
          </a:p>
          <a:p>
            <a:pPr marL="742950" lvl="2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 smtClean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Option </a:t>
            </a:r>
            <a:r>
              <a:rPr lang="en-US" dirty="0" smtClean="0"/>
              <a:t>2</a:t>
            </a:r>
            <a:r>
              <a:rPr lang="en-US" dirty="0"/>
              <a:t> – </a:t>
            </a:r>
            <a:r>
              <a:rPr lang="en-US" dirty="0" smtClean="0"/>
              <a:t>626/665/568ph2/644/645/598/OBD/595</a:t>
            </a:r>
            <a:endParaRPr lang="en-US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Early August </a:t>
            </a:r>
            <a:r>
              <a:rPr lang="en-US" dirty="0"/>
              <a:t>– most likely </a:t>
            </a:r>
            <a:r>
              <a:rPr lang="en-US" dirty="0" smtClean="0"/>
              <a:t>8/8-8/9</a:t>
            </a:r>
            <a:endParaRPr lang="en-US" dirty="0" smtClean="0"/>
          </a:p>
          <a:p>
            <a:pPr marL="742950" lvl="2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 smtClean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Option 3 – </a:t>
            </a:r>
            <a:r>
              <a:rPr lang="en-US" dirty="0" smtClean="0"/>
              <a:t>Phased approach</a:t>
            </a:r>
            <a:endParaRPr lang="en-US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1 </a:t>
            </a:r>
            <a:r>
              <a:rPr lang="en-US" dirty="0"/>
              <a:t>– </a:t>
            </a:r>
            <a:r>
              <a:rPr lang="en-US" sz="1200" dirty="0" smtClean="0"/>
              <a:t>626/665/568ph2/644/645/598/OBD</a:t>
            </a:r>
            <a:r>
              <a:rPr lang="en-US" dirty="0" smtClean="0"/>
              <a:t> – Late June </a:t>
            </a:r>
            <a:r>
              <a:rPr lang="en-US" dirty="0"/>
              <a:t>– most likely 6/27-6/28</a:t>
            </a:r>
            <a:endParaRPr lang="en-US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Phase 2 – </a:t>
            </a:r>
            <a:r>
              <a:rPr lang="en-US" sz="1200" dirty="0" smtClean="0"/>
              <a:t>NPRR595</a:t>
            </a:r>
            <a:r>
              <a:rPr lang="en-US" dirty="0" smtClean="0"/>
              <a:t> – </a:t>
            </a:r>
            <a:r>
              <a:rPr lang="en-US" dirty="0" smtClean="0"/>
              <a:t>Mid-September – </a:t>
            </a:r>
            <a:r>
              <a:rPr lang="en-US" dirty="0"/>
              <a:t>most likely </a:t>
            </a:r>
            <a:r>
              <a:rPr lang="en-US" dirty="0" smtClean="0"/>
              <a:t>9/12-9/13</a:t>
            </a:r>
            <a:endParaRPr lang="en-US" dirty="0" smtClean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7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Why </a:t>
            </a:r>
            <a:r>
              <a:rPr lang="en-US" dirty="0"/>
              <a:t>are the estimated delivery dates so close together?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Only 626/665 </a:t>
            </a:r>
            <a:r>
              <a:rPr lang="en-US" sz="1800" dirty="0"/>
              <a:t>require vendor </a:t>
            </a:r>
            <a:r>
              <a:rPr lang="en-US" sz="1800" dirty="0" smtClean="0"/>
              <a:t>work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M</a:t>
            </a:r>
            <a:r>
              <a:rPr lang="en-US" sz="1800" dirty="0" smtClean="0"/>
              <a:t>uch </a:t>
            </a:r>
            <a:r>
              <a:rPr lang="en-US" sz="1800" dirty="0"/>
              <a:t>of the work on the </a:t>
            </a:r>
            <a:r>
              <a:rPr lang="en-US" sz="1800" dirty="0" smtClean="0"/>
              <a:t>remaining components </a:t>
            </a:r>
            <a:r>
              <a:rPr lang="en-US" sz="1800" dirty="0"/>
              <a:t>can be </a:t>
            </a:r>
            <a:r>
              <a:rPr lang="en-US" sz="1800" dirty="0" smtClean="0"/>
              <a:t>performed by internal ERCOT staff in </a:t>
            </a:r>
            <a:r>
              <a:rPr lang="en-US" sz="1800" dirty="0"/>
              <a:t>parallel with the vendor </a:t>
            </a:r>
            <a:r>
              <a:rPr lang="en-US" sz="1800" dirty="0" smtClean="0"/>
              <a:t>development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Why </a:t>
            </a:r>
            <a:r>
              <a:rPr lang="en-US" dirty="0" smtClean="0"/>
              <a:t>isn’t there an estimate for NPRR626 as a stand-alone effort?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626/665 were originally estimated as a stand-alone option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After considerable discussion, it was determined that the internal software development for the other components recommended as part of Option 1 could be accomplished without impacting the delivery date of NPRR626</a:t>
            </a: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/>
          </a:p>
          <a:p>
            <a:pPr marL="17145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762000"/>
            <a:ext cx="8915400" cy="5486400"/>
          </a:xfrm>
        </p:spPr>
        <p:txBody>
          <a:bodyPr/>
          <a:lstStyle/>
          <a:p>
            <a:pPr marL="171450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Assumptions to meet estimated timelines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NPRR665 and NPRR645 will be approved by the Board in February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Market </a:t>
            </a:r>
            <a:r>
              <a:rPr lang="en-US" dirty="0" smtClean="0"/>
              <a:t>input can </a:t>
            </a:r>
            <a:r>
              <a:rPr lang="en-US" dirty="0"/>
              <a:t>be obtained by </a:t>
            </a:r>
            <a:r>
              <a:rPr lang="en-US" dirty="0" smtClean="0"/>
              <a:t>1/30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The MMS/OS Tech Refresh project (scheduled for go-live on 3/26 with an 8 week stabilization period) will stay on schedule and allow the NPRR626 project to enter the integrated testing environment on </a:t>
            </a:r>
            <a:r>
              <a:rPr lang="en-US" dirty="0" smtClean="0"/>
              <a:t>5/4</a:t>
            </a:r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EMS changes can be accomplished by early Q3 in order to avoid conflict with the in-flight EMS Upgrade project</a:t>
            </a:r>
            <a:endParaRPr lang="en-US" dirty="0" smtClean="0"/>
          </a:p>
          <a:p>
            <a:pPr marL="742950" lvl="2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79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Delivery Options for NPRR626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14400"/>
            <a:ext cx="8839200" cy="5334000"/>
          </a:xfrm>
        </p:spPr>
        <p:txBody>
          <a:bodyPr/>
          <a:lstStyle/>
          <a:p>
            <a:pPr marL="171450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Discussion points</a:t>
            </a:r>
            <a:endParaRPr lang="en-US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Which option is most efficient from a resource and funding perspective?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Option </a:t>
            </a:r>
            <a:r>
              <a:rPr lang="en-US" dirty="0" smtClean="0"/>
              <a:t>2  (single project produces maximum efficiencies)</a:t>
            </a:r>
            <a:endParaRPr lang="en-US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What are the costs of each option?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The focus has been on schedule up to this </a:t>
            </a:r>
            <a:r>
              <a:rPr lang="en-US" dirty="0" smtClean="0"/>
              <a:t>point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ERCOT will provide cost estimates for each option at PRS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266588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Delivery Options for NPRR626</a:t>
            </a:r>
            <a:endParaRPr lang="en-US" sz="1800" dirty="0" smtClean="0"/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5442510"/>
          </a:xfrm>
        </p:spPr>
        <p:txBody>
          <a:bodyPr/>
          <a:lstStyle/>
          <a:p>
            <a:pPr eaLnBrk="1" hangingPunct="1"/>
            <a:r>
              <a:rPr lang="en-US" dirty="0" smtClean="0"/>
              <a:t>Market input is needed in January in order to meet any of the target schedules outlined in this presentation</a:t>
            </a:r>
          </a:p>
          <a:p>
            <a:pPr lvl="1" eaLnBrk="1" hangingPunct="1"/>
            <a:r>
              <a:rPr lang="en-US" dirty="0" smtClean="0"/>
              <a:t>Preferred option (1, 2, or 3)</a:t>
            </a:r>
          </a:p>
          <a:p>
            <a:pPr lvl="1" eaLnBrk="1" hangingPunct="1"/>
            <a:r>
              <a:rPr lang="en-US" dirty="0" smtClean="0"/>
              <a:t>Any timing requests</a:t>
            </a:r>
          </a:p>
          <a:p>
            <a:pPr lvl="2" eaLnBrk="1" hangingPunct="1"/>
            <a:r>
              <a:rPr lang="en-US" i="1" dirty="0" smtClean="0"/>
              <a:t>Example</a:t>
            </a:r>
            <a:r>
              <a:rPr lang="en-US" dirty="0" smtClean="0"/>
              <a:t> – Preferred day of week, time of year, etc.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b="1" dirty="0">
                <a:ea typeface="+mn-ea"/>
                <a:cs typeface="+mn-cs"/>
              </a:rPr>
              <a:t>What is happening while PRS and TAC consider these options</a:t>
            </a:r>
            <a:r>
              <a:rPr lang="en-US" b="1" dirty="0" smtClean="0">
                <a:ea typeface="+mn-ea"/>
                <a:cs typeface="+mn-cs"/>
              </a:rPr>
              <a:t>?</a:t>
            </a:r>
          </a:p>
          <a:p>
            <a:pPr lvl="1" eaLnBrk="1" hangingPunct="1"/>
            <a:r>
              <a:rPr lang="en-US" dirty="0" smtClean="0">
                <a:ea typeface="+mn-ea"/>
                <a:cs typeface="+mn-cs"/>
              </a:rPr>
              <a:t>NPRR626 will gate to </a:t>
            </a:r>
            <a:r>
              <a:rPr lang="en-US" dirty="0" smtClean="0">
                <a:ea typeface="+mn-ea"/>
                <a:cs typeface="+mn-cs"/>
              </a:rPr>
              <a:t>Execution on </a:t>
            </a:r>
            <a:r>
              <a:rPr lang="en-US" dirty="0" smtClean="0">
                <a:ea typeface="+mn-ea"/>
                <a:cs typeface="+mn-cs"/>
              </a:rPr>
              <a:t>1/14/2015</a:t>
            </a:r>
            <a:endParaRPr lang="en-US" dirty="0" smtClean="0">
              <a:ea typeface="+mn-ea"/>
              <a:cs typeface="+mn-cs"/>
            </a:endParaRPr>
          </a:p>
          <a:p>
            <a:pPr lvl="1" eaLnBrk="1" hangingPunct="1"/>
            <a:r>
              <a:rPr lang="en-US" dirty="0" smtClean="0"/>
              <a:t>Based </a:t>
            </a:r>
            <a:r>
              <a:rPr lang="en-US" dirty="0" smtClean="0"/>
              <a:t>on market input, </a:t>
            </a:r>
            <a:r>
              <a:rPr lang="en-US" dirty="0" smtClean="0"/>
              <a:t>scope </a:t>
            </a:r>
            <a:r>
              <a:rPr lang="en-US" dirty="0" smtClean="0"/>
              <a:t>will be added to the in-flight project</a:t>
            </a:r>
            <a:endParaRPr lang="en-US" dirty="0"/>
          </a:p>
          <a:p>
            <a:pPr lvl="2" eaLnBrk="1" hangingPunct="1"/>
            <a:endParaRPr lang="en-US" dirty="0"/>
          </a:p>
          <a:p>
            <a:pPr eaLnBrk="1" hangingPunct="1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73710</TotalTime>
  <Words>502</Words>
  <Application>Microsoft Office PowerPoint</Application>
  <PresentationFormat>On-screen Show (4:3)</PresentationFormat>
  <Paragraphs>79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PowerPoint Presentation</vt:lpstr>
      <vt:lpstr>Delivery Options for NPRR626</vt:lpstr>
      <vt:lpstr>Delivery Options for NPRR626</vt:lpstr>
      <vt:lpstr>Delivery Options for NPRR626</vt:lpstr>
      <vt:lpstr>Delivery Options for NPRR626</vt:lpstr>
      <vt:lpstr>Delivery Options for NPRR626</vt:lpstr>
      <vt:lpstr>Delivery Options for NPRR626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1781</cp:revision>
  <cp:lastPrinted>2014-10-08T13:21:08Z</cp:lastPrinted>
  <dcterms:created xsi:type="dcterms:W3CDTF">2005-04-21T14:28:35Z</dcterms:created>
  <dcterms:modified xsi:type="dcterms:W3CDTF">2015-01-08T21:00:40Z</dcterms:modified>
</cp:coreProperties>
</file>