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914400"/>
          </a:xfrm>
        </p:spPr>
        <p:txBody>
          <a:bodyPr>
            <a:noAutofit/>
          </a:bodyPr>
          <a:lstStyle/>
          <a:p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remain tabled –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01/15/15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</a:rPr>
              <a:t>NPRR190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smtClean="0">
                <a:solidFill>
                  <a:schemeClr val="tx1"/>
                </a:solidFill>
              </a:rPr>
              <a:t>Clarification </a:t>
            </a:r>
            <a:r>
              <a:rPr lang="en-US" sz="1800" dirty="0">
                <a:solidFill>
                  <a:schemeClr val="tx1"/>
                </a:solidFill>
              </a:rPr>
              <a:t>of Resource Definitions and Resource Registration of Self-Serve </a:t>
            </a:r>
            <a:r>
              <a:rPr lang="en-US" sz="1800" dirty="0" smtClean="0">
                <a:solidFill>
                  <a:schemeClr val="tx1"/>
                </a:solidFill>
              </a:rPr>
              <a:t>    	  Generators </a:t>
            </a:r>
            <a:r>
              <a:rPr lang="en-US" sz="1800" dirty="0">
                <a:solidFill>
                  <a:schemeClr val="tx1"/>
                </a:solidFill>
              </a:rPr>
              <a:t>for Reliability Purposes </a:t>
            </a:r>
            <a:r>
              <a:rPr lang="en-US" sz="1800" i="1" dirty="0" smtClean="0">
                <a:solidFill>
                  <a:schemeClr val="tx1"/>
                </a:solidFill>
              </a:rPr>
              <a:t>(PRS)</a:t>
            </a:r>
            <a:endParaRPr lang="en-US" sz="1800" i="1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NPRR562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>
                <a:solidFill>
                  <a:schemeClr val="tx1"/>
                </a:solidFill>
              </a:rPr>
              <a:t>Subsynchronous</a:t>
            </a:r>
            <a:r>
              <a:rPr lang="en-US" sz="1800" dirty="0">
                <a:solidFill>
                  <a:schemeClr val="tx1"/>
                </a:solidFill>
              </a:rPr>
              <a:t> Resonance </a:t>
            </a:r>
            <a:r>
              <a:rPr lang="en-US" sz="1800" i="1" dirty="0">
                <a:solidFill>
                  <a:schemeClr val="tx1"/>
                </a:solidFill>
              </a:rPr>
              <a:t>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NPRR625</a:t>
            </a:r>
            <a:r>
              <a:rPr lang="en-US" sz="1800" dirty="0">
                <a:solidFill>
                  <a:schemeClr val="tx1"/>
                </a:solidFill>
              </a:rPr>
              <a:t>, Clarification of Non-Spin Requirements and Operational Procedures </a:t>
            </a:r>
            <a:r>
              <a:rPr lang="en-US" sz="1800" i="1" dirty="0">
                <a:solidFill>
                  <a:schemeClr val="tx1"/>
                </a:solidFill>
              </a:rPr>
              <a:t>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NPRR638</a:t>
            </a:r>
            <a:r>
              <a:rPr lang="en-US" sz="1800" dirty="0">
                <a:solidFill>
                  <a:schemeClr val="tx1"/>
                </a:solidFill>
              </a:rPr>
              <a:t>, Revisions to Certain Price Components of EAL </a:t>
            </a:r>
            <a:r>
              <a:rPr lang="en-US" sz="1800" i="1" dirty="0">
                <a:solidFill>
                  <a:schemeClr val="tx1"/>
                </a:solidFill>
              </a:rPr>
              <a:t>(Credit WG)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NPRR650</a:t>
            </a:r>
            <a:r>
              <a:rPr lang="en-US" sz="1800" dirty="0">
                <a:solidFill>
                  <a:schemeClr val="tx1"/>
                </a:solidFill>
              </a:rPr>
              <a:t>, Clarification of Real-Time Telemetry for Split Generation Resource </a:t>
            </a:r>
            <a:r>
              <a:rPr lang="en-US" sz="1800" i="1" dirty="0">
                <a:solidFill>
                  <a:schemeClr val="tx1"/>
                </a:solidFill>
              </a:rPr>
              <a:t>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NPRR662</a:t>
            </a:r>
            <a:r>
              <a:rPr lang="en-US" sz="1800" dirty="0">
                <a:solidFill>
                  <a:schemeClr val="tx1"/>
                </a:solidFill>
              </a:rPr>
              <a:t>, Proxy Energy Offer Curves </a:t>
            </a:r>
            <a:r>
              <a:rPr lang="en-US" sz="1800" i="1" dirty="0">
                <a:solidFill>
                  <a:schemeClr val="tx1"/>
                </a:solidFill>
              </a:rPr>
              <a:t>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NPRR663</a:t>
            </a:r>
            <a:r>
              <a:rPr lang="en-US" sz="1800" dirty="0">
                <a:solidFill>
                  <a:schemeClr val="tx1"/>
                </a:solidFill>
              </a:rPr>
              <a:t>, Ancillary Service Insufficiency Actions </a:t>
            </a:r>
            <a:r>
              <a:rPr lang="en-US" sz="1800" i="1" dirty="0">
                <a:solidFill>
                  <a:schemeClr val="tx1"/>
                </a:solidFill>
              </a:rPr>
              <a:t>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NPRR667</a:t>
            </a:r>
            <a:r>
              <a:rPr lang="en-US" sz="1800" dirty="0">
                <a:solidFill>
                  <a:schemeClr val="tx1"/>
                </a:solidFill>
              </a:rPr>
              <a:t>, Ancillary Service Redesign </a:t>
            </a:r>
            <a:r>
              <a:rPr lang="en-US" sz="1800" i="1" dirty="0">
                <a:solidFill>
                  <a:schemeClr val="tx1"/>
                </a:solidFill>
              </a:rPr>
              <a:t>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NPRR670</a:t>
            </a:r>
            <a:r>
              <a:rPr lang="en-US" sz="1800" dirty="0">
                <a:solidFill>
                  <a:schemeClr val="tx1"/>
                </a:solidFill>
              </a:rPr>
              <a:t>, Clarification of Portfolio Weighted Auction Clearing Price </a:t>
            </a:r>
            <a:r>
              <a:rPr lang="en-US" sz="1800" i="1" dirty="0">
                <a:solidFill>
                  <a:schemeClr val="tx1"/>
                </a:solidFill>
              </a:rPr>
              <a:t>(PWACP) </a:t>
            </a:r>
            <a:endParaRPr lang="en-US" sz="1800" i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  </a:t>
            </a:r>
            <a:r>
              <a:rPr lang="en-US" sz="1800" i="1" dirty="0" smtClean="0">
                <a:solidFill>
                  <a:schemeClr val="tx1"/>
                </a:solidFill>
              </a:rPr>
              <a:t>(</a:t>
            </a:r>
            <a:r>
              <a:rPr lang="en-US" sz="1800" i="1" dirty="0">
                <a:solidFill>
                  <a:schemeClr val="tx1"/>
                </a:solidFill>
              </a:rPr>
              <a:t>Credit WG / 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NPRR671</a:t>
            </a:r>
            <a:r>
              <a:rPr lang="en-US" sz="1800" dirty="0">
                <a:solidFill>
                  <a:schemeClr val="tx1"/>
                </a:solidFill>
              </a:rPr>
              <a:t>, Incorporation of DAM Credit Parameters into Protocols </a:t>
            </a:r>
            <a:r>
              <a:rPr lang="en-US" sz="1800" i="1" dirty="0">
                <a:solidFill>
                  <a:schemeClr val="tx1"/>
                </a:solidFill>
              </a:rPr>
              <a:t>(Credit WG / 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NPRR673</a:t>
            </a:r>
            <a:r>
              <a:rPr lang="en-US" sz="1800" dirty="0">
                <a:solidFill>
                  <a:schemeClr val="tx1"/>
                </a:solidFill>
              </a:rPr>
              <a:t>, Correction to Estimated Aggregate Liability (EAL) for a QSE that Represents </a:t>
            </a:r>
            <a:r>
              <a:rPr lang="en-US" sz="1800" dirty="0" smtClean="0">
                <a:solidFill>
                  <a:schemeClr val="tx1"/>
                </a:solidFill>
              </a:rPr>
              <a:t>	 Neither </a:t>
            </a:r>
            <a:r>
              <a:rPr lang="en-US" sz="1800" dirty="0">
                <a:solidFill>
                  <a:schemeClr val="tx1"/>
                </a:solidFill>
              </a:rPr>
              <a:t>Load nor Generation </a:t>
            </a:r>
            <a:r>
              <a:rPr lang="en-US" sz="1800" i="1" dirty="0">
                <a:solidFill>
                  <a:schemeClr val="tx1"/>
                </a:solidFill>
              </a:rPr>
              <a:t>(Credit WG)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</a:rPr>
              <a:t>SCR785</a:t>
            </a:r>
            <a:r>
              <a:rPr lang="en-US" sz="1800" dirty="0">
                <a:solidFill>
                  <a:schemeClr val="tx1"/>
                </a:solidFill>
              </a:rPr>
              <a:t>, Update RTL calculation to include Real-Time Reserve Price Adder based </a:t>
            </a:r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dirty="0" smtClean="0">
                <a:solidFill>
                  <a:schemeClr val="tx1"/>
                </a:solidFill>
              </a:rPr>
              <a:t>components </a:t>
            </a:r>
            <a:r>
              <a:rPr lang="en-US" sz="1800" i="1" dirty="0">
                <a:solidFill>
                  <a:schemeClr val="tx1"/>
                </a:solidFill>
              </a:rPr>
              <a:t>(PRS)</a:t>
            </a:r>
          </a:p>
          <a:p>
            <a:endParaRPr lang="en-US" sz="14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19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 No action required by 01/15/15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42</cp:revision>
  <dcterms:created xsi:type="dcterms:W3CDTF">2012-06-21T12:05:52Z</dcterms:created>
  <dcterms:modified xsi:type="dcterms:W3CDTF">2015-01-14T17:42:01Z</dcterms:modified>
</cp:coreProperties>
</file>