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258" r:id="rId2"/>
    <p:sldId id="266" r:id="rId3"/>
    <p:sldId id="271" r:id="rId4"/>
    <p:sldId id="270" r:id="rId5"/>
    <p:sldId id="262" r:id="rId6"/>
    <p:sldId id="274" r:id="rId7"/>
    <p:sldId id="275" r:id="rId8"/>
    <p:sldId id="257" r:id="rId9"/>
    <p:sldId id="264" r:id="rId10"/>
    <p:sldId id="276" r:id="rId11"/>
    <p:sldId id="267" r:id="rId12"/>
    <p:sldId id="268" r:id="rId13"/>
    <p:sldId id="273" r:id="rId14"/>
    <p:sldId id="2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zzam, Joseph" initials="B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43" autoAdjust="0"/>
    <p:restoredTop sz="94660"/>
  </p:normalViewPr>
  <p:slideViewPr>
    <p:cSldViewPr>
      <p:cViewPr>
        <p:scale>
          <a:sx n="95" d="100"/>
          <a:sy n="95" d="100"/>
        </p:scale>
        <p:origin x="-90" y="-19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E126BB1-8A1C-46F5-8405-DC1D3D901F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224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BD5E31F-3A3D-4DCC-A241-80B9AE191E8A}" type="slidenum">
              <a:rPr lang="en-US" altLang="en-US"/>
              <a:pPr eaLnBrk="1" hangingPunct="1"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126BB1-8A1C-46F5-8405-DC1D3D901FA6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6442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</p:spTree>
    <p:extLst>
      <p:ext uri="{BB962C8B-B14F-4D97-AF65-F5344CB8AC3E}">
        <p14:creationId xmlns:p14="http://schemas.microsoft.com/office/powerpoint/2010/main" val="158888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43ADB-BB78-4D89-87CF-03FE57C534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427796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73D1B-A2F0-44ED-B686-A6F8B3D19B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378488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A468A-3326-46B3-91D7-342DAA7383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122987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B5A87-E28B-4F28-B190-EA05FE9400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13735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5F48B-B49F-4719-A3A8-C8FD3FBC88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283283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B9A82-359C-42F4-BDAD-84077A7C5F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3950720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60038-C7DB-410A-8780-E747E5DFE3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354715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D4596-3BA8-48A4-B987-E838665FC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20655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90198-8326-4EB4-A054-08FAB2003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33763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F4F96-E11B-4F4B-8CFD-FCE6F09790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</p:spTree>
    <p:extLst>
      <p:ext uri="{BB962C8B-B14F-4D97-AF65-F5344CB8AC3E}">
        <p14:creationId xmlns:p14="http://schemas.microsoft.com/office/powerpoint/2010/main" val="113860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29A3C8D-3910-492C-9CA9-E9D1229DCB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ROS Meeting</a:t>
            </a:r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01/08/2015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fld id="{D4617915-D723-4CDC-9BCC-3BB6B73BA11D}" type="slidenum">
              <a:rPr lang="en-US" altLang="en-US" sz="1200"/>
              <a:pPr algn="ctr" eaLnBrk="1" hangingPunct="1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ClientServices@ercot.co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is.ercot.com/misapp/GetReports.do?reportTypeId=13453&amp;noOfDaysofArchive=365&amp;reportTitle=ERCOT%20Interconnection%20Minimum%20Frequency%20Response%20Computation%20Methodology&amp;showHTMLView=undefined&amp;mimicKey=" TargetMode="External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6.png"/><Relationship Id="rId21" Type="http://schemas.openxmlformats.org/officeDocument/2006/relationships/image" Target="../media/image20.emf"/><Relationship Id="rId7" Type="http://schemas.openxmlformats.org/officeDocument/2006/relationships/image" Target="../media/image8.png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5" Type="http://schemas.openxmlformats.org/officeDocument/2006/relationships/image" Target="../media/image24.emf"/><Relationship Id="rId2" Type="http://schemas.openxmlformats.org/officeDocument/2006/relationships/hyperlink" Target="https://mis.ercot.com/misapp/GetReports.do?reportTypeId=13450&amp;noOfDaysofArchive=365&amp;reportTitle=Frequency%20Measurable%20Events%20in%20ERCOT%20Interconnection&amp;showHTMLView=undefined&amp;mimicKey=" TargetMode="Externa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is.ercot.com/misapp/GetReports.do?reportTypeId=13452&amp;noOfDaysofArchive=365&amp;reportTitle=Initial%20and%20Sustained%20Primary%20Frequency%20Response%2012-month%20rolling%20average%20Unit%20Performance&amp;showHTMLView=undefined&amp;mimicKey=" TargetMode="External"/><Relationship Id="rId11" Type="http://schemas.openxmlformats.org/officeDocument/2006/relationships/image" Target="../media/image10.png"/><Relationship Id="rId24" Type="http://schemas.openxmlformats.org/officeDocument/2006/relationships/image" Target="../media/image23.emf"/><Relationship Id="rId5" Type="http://schemas.openxmlformats.org/officeDocument/2006/relationships/image" Target="../media/image7.png"/><Relationship Id="rId15" Type="http://schemas.openxmlformats.org/officeDocument/2006/relationships/image" Target="../media/image14.png"/><Relationship Id="rId23" Type="http://schemas.openxmlformats.org/officeDocument/2006/relationships/image" Target="../media/image22.emf"/><Relationship Id="rId10" Type="http://schemas.openxmlformats.org/officeDocument/2006/relationships/hyperlink" Target="https://mis.ercot.com/misapp/GetReports.do?reportTypeId=13454&amp;noOfDaysofArchive=365&amp;reportTitle=ERCOT%20Interconnection%20combined%20Frequency%20Response%20Performance&amp;showHTMLView=undefined&amp;mimicKey=" TargetMode="External"/><Relationship Id="rId19" Type="http://schemas.openxmlformats.org/officeDocument/2006/relationships/image" Target="../media/image18.emf"/><Relationship Id="rId4" Type="http://schemas.openxmlformats.org/officeDocument/2006/relationships/hyperlink" Target="https://mis.ercot.com/misapp/GetReports.do?reportTypeId=13451&amp;noOfDaysofArchive=365&amp;reportTitle=Initial%20and%20Sustained%20Primary%20Frequency%20Response%20Unit%20Performance&amp;showHTMLView=undefined&amp;mimicKey=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lientServices@ercot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info/reports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MarketInfoServices@ercot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6858000" cy="123825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ERCOT Update </a:t>
            </a:r>
            <a:br>
              <a:rPr lang="en-US" altLang="en-US" dirty="0" smtClean="0"/>
            </a:br>
            <a:r>
              <a:rPr lang="en-US" altLang="en-US" dirty="0" smtClean="0"/>
              <a:t>BAL-001-TRE-1 Implementation</a:t>
            </a:r>
            <a:endParaRPr lang="en-US" altLang="en-US" dirty="0" smtClean="0"/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800600"/>
            <a:ext cx="6343650" cy="11430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Matt Mereness</a:t>
            </a:r>
          </a:p>
          <a:p>
            <a:pPr eaLnBrk="1" hangingPunct="1"/>
            <a:r>
              <a:rPr lang="en-US" altLang="en-US" dirty="0" smtClean="0"/>
              <a:t>ROS Meeting</a:t>
            </a:r>
            <a:endParaRPr lang="en-US" altLang="en-US" dirty="0"/>
          </a:p>
          <a:p>
            <a:pPr eaLnBrk="1" hangingPunct="1"/>
            <a:r>
              <a:rPr lang="en-US" altLang="en-US" dirty="0" smtClean="0"/>
              <a:t>January 8, 2015</a:t>
            </a: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dirty="0" smtClean="0"/>
              <a:t>In conclusion…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pPr lvl="0"/>
            <a:r>
              <a:rPr lang="en-US" sz="1600" b="0" dirty="0" smtClean="0"/>
              <a:t>ERCOT will be reaching out to Generation Owners for declaration of which 50% of their portfolio should be measured. </a:t>
            </a:r>
          </a:p>
          <a:p>
            <a:pPr lvl="1"/>
            <a:r>
              <a:rPr lang="en-US" sz="1600" dirty="0" smtClean="0"/>
              <a:t>ERCOT will send listing in February (working with TexasRE to create list)</a:t>
            </a:r>
          </a:p>
          <a:p>
            <a:pPr lvl="1"/>
            <a:r>
              <a:rPr lang="en-US" sz="1600" b="0" dirty="0" smtClean="0"/>
              <a:t>Generation Owners </a:t>
            </a:r>
            <a:r>
              <a:rPr lang="en-US" sz="1600" b="0" dirty="0" smtClean="0"/>
              <a:t>will complete declaration list and send to </a:t>
            </a:r>
            <a:r>
              <a:rPr lang="en-US" sz="1600" dirty="0" smtClean="0">
                <a:hlinkClick r:id="rId2"/>
              </a:rPr>
              <a:t>ClientServices@ercot.com</a:t>
            </a:r>
            <a:r>
              <a:rPr lang="en-US" sz="1600" dirty="0" smtClean="0"/>
              <a:t> by 3/24/2015</a:t>
            </a:r>
            <a:endParaRPr lang="en-US" sz="1600" b="0" dirty="0" smtClean="0"/>
          </a:p>
          <a:p>
            <a:pPr lvl="1"/>
            <a:endParaRPr lang="en-US" sz="1600" dirty="0"/>
          </a:p>
          <a:p>
            <a:r>
              <a:rPr lang="en-US" sz="1600" b="0" dirty="0" smtClean="0"/>
              <a:t>Generation Owners </a:t>
            </a:r>
            <a:r>
              <a:rPr lang="en-US" sz="1600" b="0" dirty="0" smtClean="0"/>
              <a:t>should be updating their RARFs when any Droop/</a:t>
            </a:r>
            <a:r>
              <a:rPr lang="en-US" sz="1600" b="0" dirty="0" err="1" smtClean="0"/>
              <a:t>Deadband</a:t>
            </a:r>
            <a:r>
              <a:rPr lang="en-US" sz="1600" b="0" dirty="0" smtClean="0"/>
              <a:t> changes are made and submit through regular process with 3/24/15 deadline for those to be measured April 1.</a:t>
            </a:r>
          </a:p>
          <a:p>
            <a:endParaRPr lang="en-US" sz="1600" b="0" dirty="0"/>
          </a:p>
          <a:p>
            <a:r>
              <a:rPr lang="en-US" sz="1600" b="0" dirty="0" smtClean="0"/>
              <a:t>All changes should be completed for measurement on April 1 when new reporting begins.</a:t>
            </a:r>
          </a:p>
          <a:p>
            <a:endParaRPr lang="en-US" sz="1600" b="0" dirty="0" smtClean="0"/>
          </a:p>
          <a:p>
            <a:endParaRPr lang="en-US" sz="1600" b="0" dirty="0"/>
          </a:p>
          <a:p>
            <a:pPr marL="0" indent="0">
              <a:buNone/>
            </a:pPr>
            <a:r>
              <a:rPr lang="en-US" dirty="0" smtClean="0">
                <a:solidFill>
                  <a:srgbClr val="FF3300"/>
                </a:solidFill>
              </a:rPr>
              <a:t>Any 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4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3600" dirty="0" smtClean="0"/>
              <a:t>Appendix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1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1" y="533400"/>
            <a:ext cx="8839200" cy="4876800"/>
          </a:xfrm>
        </p:spPr>
        <p:txBody>
          <a:bodyPr/>
          <a:lstStyle/>
          <a:p>
            <a:pPr marL="800100" lvl="2" indent="0">
              <a:lnSpc>
                <a:spcPct val="120000"/>
              </a:lnSpc>
              <a:buNone/>
            </a:pPr>
            <a:endParaRPr lang="en-US" sz="16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/>
              <a:t>R6. </a:t>
            </a:r>
            <a:r>
              <a:rPr lang="en-US" sz="1600" b="0" dirty="0"/>
              <a:t>Each GO shall set its Governor parameters as follows</a:t>
            </a:r>
            <a:r>
              <a:rPr lang="en-US" sz="1600" b="0" dirty="0" smtClean="0"/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 smtClean="0"/>
              <a:t>6.1. </a:t>
            </a:r>
            <a:r>
              <a:rPr lang="en-US" sz="1600" b="0" dirty="0" smtClean="0"/>
              <a:t>Governor </a:t>
            </a:r>
            <a:r>
              <a:rPr lang="en-US" sz="1600" b="0" dirty="0" err="1"/>
              <a:t>Deadband</a:t>
            </a:r>
            <a:r>
              <a:rPr lang="en-US" sz="1600" b="0" dirty="0"/>
              <a:t> </a:t>
            </a:r>
            <a:r>
              <a:rPr lang="en-US" sz="1600" b="0" dirty="0" smtClean="0"/>
              <a:t>Settings: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600" b="0" dirty="0"/>
          </a:p>
          <a:p>
            <a:pPr marL="0" indent="0">
              <a:lnSpc>
                <a:spcPct val="120000"/>
              </a:lnSpc>
              <a:buNone/>
            </a:pPr>
            <a:endParaRPr lang="en-US" sz="1600" b="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1600" b="0" dirty="0"/>
          </a:p>
          <a:p>
            <a:pPr marL="0" indent="0">
              <a:lnSpc>
                <a:spcPct val="120000"/>
              </a:lnSpc>
              <a:buNone/>
            </a:pPr>
            <a:endParaRPr lang="en-US" sz="1600" b="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 smtClean="0"/>
              <a:t>6.2</a:t>
            </a:r>
            <a:r>
              <a:rPr lang="en-US" sz="1600" dirty="0"/>
              <a:t>. </a:t>
            </a:r>
            <a:r>
              <a:rPr lang="en-US" sz="1600" b="0" dirty="0"/>
              <a:t>Governor Droop </a:t>
            </a:r>
            <a:r>
              <a:rPr lang="en-US" sz="1600" b="0" dirty="0" smtClean="0"/>
              <a:t>Settings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600" b="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53" y="3124200"/>
            <a:ext cx="3429000" cy="296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76400"/>
            <a:ext cx="46513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3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379413" y="179388"/>
            <a:ext cx="845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>
                <a:solidFill>
                  <a:schemeClr val="bg1"/>
                </a:solidFill>
                <a:latin typeface="Arial Black" pitchFamily="34" charset="0"/>
              </a:rPr>
              <a:t>Appendix - BAL-001-TRE-1 </a:t>
            </a:r>
            <a:r>
              <a:rPr lang="en-US" altLang="en-US" sz="2000" dirty="0">
                <a:solidFill>
                  <a:schemeClr val="bg1"/>
                </a:solidFill>
                <a:latin typeface="Arial Black" pitchFamily="34" charset="0"/>
              </a:rPr>
              <a:t>Conceptual Design</a:t>
            </a:r>
          </a:p>
        </p:txBody>
      </p:sp>
      <p:grpSp>
        <p:nvGrpSpPr>
          <p:cNvPr id="5124" name="Group 3"/>
          <p:cNvGrpSpPr>
            <a:grpSpLocks/>
          </p:cNvGrpSpPr>
          <p:nvPr/>
        </p:nvGrpSpPr>
        <p:grpSpPr bwMode="auto">
          <a:xfrm>
            <a:off x="6338888" y="762000"/>
            <a:ext cx="2584450" cy="5521325"/>
            <a:chOff x="5718176" y="704850"/>
            <a:chExt cx="2592577" cy="6508434"/>
          </a:xfrm>
        </p:grpSpPr>
        <p:pic>
          <p:nvPicPr>
            <p:cNvPr id="5164" name="Picture 6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525" y="704850"/>
              <a:ext cx="2581275" cy="137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5" name="Picture 7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526" y="2082800"/>
              <a:ext cx="2578608" cy="1376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6" name="Picture 8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176" y="3456840"/>
              <a:ext cx="2590800" cy="99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7" name="Picture 9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808" y="4448175"/>
              <a:ext cx="2586816" cy="1380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8" name="Picture 11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2145" y="5836921"/>
              <a:ext cx="2578608" cy="137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63" y="1106488"/>
            <a:ext cx="1239837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5125" idx="3"/>
            <a:endCxn id="5164" idx="1"/>
          </p:cNvCxnSpPr>
          <p:nvPr/>
        </p:nvCxnSpPr>
        <p:spPr>
          <a:xfrm>
            <a:off x="5181600" y="1343025"/>
            <a:ext cx="1163638" cy="317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252663"/>
            <a:ext cx="6397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3171825"/>
            <a:ext cx="652462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4106863"/>
            <a:ext cx="639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5148263"/>
            <a:ext cx="455612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06650"/>
            <a:ext cx="51593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168900"/>
            <a:ext cx="13716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924050"/>
            <a:ext cx="1179513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716338"/>
            <a:ext cx="14478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988" y="4578350"/>
            <a:ext cx="13700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Arrow Connector 37"/>
          <p:cNvCxnSpPr>
            <a:stCxn id="2127" idx="3"/>
          </p:cNvCxnSpPr>
          <p:nvPr/>
        </p:nvCxnSpPr>
        <p:spPr>
          <a:xfrm>
            <a:off x="5181600" y="2665413"/>
            <a:ext cx="1163638" cy="317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7"/>
          <p:cNvCxnSpPr>
            <a:stCxn id="5135" idx="3"/>
            <a:endCxn id="5167" idx="1"/>
          </p:cNvCxnSpPr>
          <p:nvPr/>
        </p:nvCxnSpPr>
        <p:spPr>
          <a:xfrm flipV="1">
            <a:off x="5334000" y="4522788"/>
            <a:ext cx="1004888" cy="293687"/>
          </a:xfrm>
          <a:prstGeom prst="bentConnector3">
            <a:avLst>
              <a:gd name="adj1" fmla="val 72220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37"/>
          <p:cNvCxnSpPr>
            <a:endCxn id="5166" idx="1"/>
          </p:cNvCxnSpPr>
          <p:nvPr/>
        </p:nvCxnSpPr>
        <p:spPr>
          <a:xfrm flipV="1">
            <a:off x="5021263" y="3516313"/>
            <a:ext cx="1317625" cy="457200"/>
          </a:xfrm>
          <a:prstGeom prst="bentConnector3">
            <a:avLst>
              <a:gd name="adj1" fmla="val 50000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37"/>
          <p:cNvCxnSpPr/>
          <p:nvPr/>
        </p:nvCxnSpPr>
        <p:spPr>
          <a:xfrm>
            <a:off x="5410200" y="3028950"/>
            <a:ext cx="419100" cy="387350"/>
          </a:xfrm>
          <a:prstGeom prst="bentConnector3">
            <a:avLst>
              <a:gd name="adj1" fmla="val 100801"/>
            </a:avLst>
          </a:prstGeom>
          <a:ln w="28575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40" name="Group 45"/>
          <p:cNvGrpSpPr>
            <a:grpSpLocks/>
          </p:cNvGrpSpPr>
          <p:nvPr/>
        </p:nvGrpSpPr>
        <p:grpSpPr bwMode="auto">
          <a:xfrm>
            <a:off x="5832475" y="3389313"/>
            <a:ext cx="127000" cy="290512"/>
            <a:chOff x="5615765" y="3537105"/>
            <a:chExt cx="128088" cy="289704"/>
          </a:xfrm>
        </p:grpSpPr>
        <p:cxnSp>
          <p:nvCxnSpPr>
            <p:cNvPr id="61" name="Straight Arrow Connector 37"/>
            <p:cNvCxnSpPr/>
            <p:nvPr/>
          </p:nvCxnSpPr>
          <p:spPr>
            <a:xfrm rot="5400000">
              <a:off x="5606195" y="3689152"/>
              <a:ext cx="147226" cy="128088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37"/>
            <p:cNvCxnSpPr/>
            <p:nvPr/>
          </p:nvCxnSpPr>
          <p:spPr>
            <a:xfrm rot="16200000" flipV="1">
              <a:off x="5614974" y="3550705"/>
              <a:ext cx="142478" cy="11527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Arrow Connector 37"/>
          <p:cNvCxnSpPr/>
          <p:nvPr/>
        </p:nvCxnSpPr>
        <p:spPr>
          <a:xfrm flipH="1">
            <a:off x="5805488" y="3656013"/>
            <a:ext cx="17462" cy="1022350"/>
          </a:xfrm>
          <a:prstGeom prst="straightConnector1">
            <a:avLst/>
          </a:prstGeom>
          <a:ln w="28575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42" name="Group 91"/>
          <p:cNvGrpSpPr>
            <a:grpSpLocks/>
          </p:cNvGrpSpPr>
          <p:nvPr/>
        </p:nvGrpSpPr>
        <p:grpSpPr bwMode="auto">
          <a:xfrm>
            <a:off x="5807075" y="4672013"/>
            <a:ext cx="128588" cy="292100"/>
            <a:chOff x="5605132" y="3811908"/>
            <a:chExt cx="128088" cy="289704"/>
          </a:xfrm>
        </p:grpSpPr>
        <p:cxnSp>
          <p:nvCxnSpPr>
            <p:cNvPr id="93" name="Straight Arrow Connector 37"/>
            <p:cNvCxnSpPr/>
            <p:nvPr/>
          </p:nvCxnSpPr>
          <p:spPr>
            <a:xfrm rot="5400000">
              <a:off x="5595175" y="3963568"/>
              <a:ext cx="148001" cy="128088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37"/>
            <p:cNvCxnSpPr/>
            <p:nvPr/>
          </p:nvCxnSpPr>
          <p:spPr>
            <a:xfrm rot="16200000" flipV="1">
              <a:off x="5604649" y="3825041"/>
              <a:ext cx="141703" cy="115437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43" name="Picture 3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874713"/>
            <a:ext cx="17145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1" name="Straight Arrow Connector 110"/>
          <p:cNvCxnSpPr>
            <a:endCxn id="2065" idx="0"/>
          </p:cNvCxnSpPr>
          <p:nvPr/>
        </p:nvCxnSpPr>
        <p:spPr>
          <a:xfrm rot="10800000" flipV="1">
            <a:off x="3154363" y="1343025"/>
            <a:ext cx="787400" cy="1063625"/>
          </a:xfrm>
          <a:prstGeom prst="bentConnector2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V="1">
            <a:off x="1066800" y="2752725"/>
            <a:ext cx="0" cy="495300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V="1">
            <a:off x="1066800" y="3684588"/>
            <a:ext cx="0" cy="495300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V="1">
            <a:off x="1128713" y="4614863"/>
            <a:ext cx="0" cy="614362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2065" idx="3"/>
            <a:endCxn id="2127" idx="1"/>
          </p:cNvCxnSpPr>
          <p:nvPr/>
        </p:nvCxnSpPr>
        <p:spPr>
          <a:xfrm>
            <a:off x="3411538" y="2665413"/>
            <a:ext cx="80645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2061" idx="3"/>
            <a:endCxn id="2065" idx="1"/>
          </p:cNvCxnSpPr>
          <p:nvPr/>
        </p:nvCxnSpPr>
        <p:spPr>
          <a:xfrm flipV="1">
            <a:off x="1216025" y="2665413"/>
            <a:ext cx="1679575" cy="31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50" name="Picture 14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13128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981200" y="3413125"/>
            <a:ext cx="1189038" cy="1755775"/>
            <a:chOff x="1981200" y="3413455"/>
            <a:chExt cx="1189623" cy="1755463"/>
          </a:xfrm>
        </p:grpSpPr>
        <p:cxnSp>
          <p:nvCxnSpPr>
            <p:cNvPr id="148" name="Straight Arrow Connector 147"/>
            <p:cNvCxnSpPr>
              <a:stCxn id="2066" idx="0"/>
            </p:cNvCxnSpPr>
            <p:nvPr/>
          </p:nvCxnSpPr>
          <p:spPr>
            <a:xfrm flipV="1">
              <a:off x="1981200" y="3413455"/>
              <a:ext cx="1189623" cy="175546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59" name="Picture 1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082" y="3810000"/>
              <a:ext cx="849313" cy="111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52" name="Picture 13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196" y="619125"/>
            <a:ext cx="31591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7" name="Picture 79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2324100"/>
            <a:ext cx="96361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5" name="Picture 8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388" y="3019425"/>
            <a:ext cx="1322387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2" name="Straight Arrow Connector 37"/>
          <p:cNvCxnSpPr/>
          <p:nvPr/>
        </p:nvCxnSpPr>
        <p:spPr>
          <a:xfrm rot="16200000" flipH="1">
            <a:off x="5711032" y="5058569"/>
            <a:ext cx="735012" cy="546100"/>
          </a:xfrm>
          <a:prstGeom prst="bentConnector3">
            <a:avLst>
              <a:gd name="adj1" fmla="val 98466"/>
            </a:avLst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6" name="Date Placeholder 26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01/08/2015</a:t>
            </a:r>
          </a:p>
        </p:txBody>
      </p:sp>
      <p:sp>
        <p:nvSpPr>
          <p:cNvPr id="5157" name="Footer Placeholder 2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ROS Meeting</a:t>
            </a:r>
          </a:p>
        </p:txBody>
      </p:sp>
    </p:spTree>
    <p:extLst>
      <p:ext uri="{BB962C8B-B14F-4D97-AF65-F5344CB8AC3E}">
        <p14:creationId xmlns:p14="http://schemas.microsoft.com/office/powerpoint/2010/main" val="34742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Appendix- BAL-001-TRE Project Timeline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3375" y="4297680"/>
            <a:ext cx="3886200" cy="16478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To be implemented in two phases</a:t>
            </a:r>
          </a:p>
          <a:p>
            <a:pPr lvl="1"/>
            <a:r>
              <a:rPr lang="en-US" sz="1100" dirty="0" smtClean="0"/>
              <a:t>Phase 1 – Targets updating MIS, RARF &amp; MPIM</a:t>
            </a:r>
          </a:p>
          <a:p>
            <a:pPr lvl="2"/>
            <a:r>
              <a:rPr lang="en-US" sz="1100" dirty="0" smtClean="0"/>
              <a:t>Key Dates - </a:t>
            </a:r>
            <a:r>
              <a:rPr lang="en-US" sz="1100" dirty="0" smtClean="0"/>
              <a:t>10/3/14 </a:t>
            </a:r>
            <a:r>
              <a:rPr lang="en-US" sz="1100" dirty="0"/>
              <a:t>thru </a:t>
            </a:r>
            <a:r>
              <a:rPr lang="en-US" sz="1100" dirty="0" smtClean="0"/>
              <a:t>12/10/14</a:t>
            </a:r>
            <a:endParaRPr lang="en-US" sz="1100" dirty="0" smtClean="0"/>
          </a:p>
          <a:p>
            <a:pPr lvl="2"/>
            <a:endParaRPr lang="en-US" sz="1100" dirty="0" smtClean="0"/>
          </a:p>
          <a:p>
            <a:pPr lvl="1"/>
            <a:r>
              <a:rPr lang="en-US" sz="1100" dirty="0" smtClean="0"/>
              <a:t>Phase 2 – Targets updating EMS &amp; PDC reports </a:t>
            </a:r>
          </a:p>
          <a:p>
            <a:pPr lvl="2"/>
            <a:r>
              <a:rPr lang="en-US" sz="1100" dirty="0"/>
              <a:t>Key Dates - </a:t>
            </a:r>
            <a:r>
              <a:rPr lang="en-US" sz="1100" dirty="0" smtClean="0"/>
              <a:t>12/22/14 </a:t>
            </a:r>
            <a:r>
              <a:rPr lang="en-US" sz="1100" dirty="0"/>
              <a:t>thru </a:t>
            </a:r>
            <a:r>
              <a:rPr lang="en-US" sz="1100" dirty="0" smtClean="0"/>
              <a:t>2/15/15</a:t>
            </a:r>
            <a:endParaRPr lang="en-US" sz="1100" dirty="0"/>
          </a:p>
          <a:p>
            <a:pPr lvl="2"/>
            <a:endParaRPr lang="en-US" sz="800" dirty="0" smtClean="0"/>
          </a:p>
          <a:p>
            <a:endParaRPr lang="en-US" sz="1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95750" y="4297680"/>
            <a:ext cx="4819650" cy="19431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Tasks Accomplished to </a:t>
            </a:r>
            <a:r>
              <a:rPr lang="en-US" sz="1400" dirty="0" smtClean="0"/>
              <a:t>Date- 2014</a:t>
            </a:r>
            <a:endParaRPr lang="en-US" sz="1400" dirty="0" smtClean="0"/>
          </a:p>
          <a:p>
            <a:pPr lvl="1"/>
            <a:r>
              <a:rPr lang="en-US" sz="1100" dirty="0" smtClean="0"/>
              <a:t>10/31 - Phase 1 System Changes have been migrated to </a:t>
            </a:r>
            <a:r>
              <a:rPr lang="en-US" sz="1100" dirty="0" err="1" smtClean="0"/>
              <a:t>iTest</a:t>
            </a:r>
            <a:endParaRPr lang="en-US" sz="1100" dirty="0" smtClean="0"/>
          </a:p>
          <a:p>
            <a:pPr lvl="1"/>
            <a:r>
              <a:rPr lang="en-US" sz="1100" dirty="0" smtClean="0"/>
              <a:t>11/3 – RFI For Steam Pressure Due </a:t>
            </a:r>
          </a:p>
          <a:p>
            <a:pPr lvl="1"/>
            <a:r>
              <a:rPr lang="en-US" sz="1100" dirty="0" smtClean="0"/>
              <a:t>12/11 – Phase 1 System Changes Migrate to Prod</a:t>
            </a:r>
          </a:p>
          <a:p>
            <a:pPr lvl="1"/>
            <a:r>
              <a:rPr lang="en-US" sz="1100" dirty="0" smtClean="0"/>
              <a:t>12/22 – Phase 2 Development kick off</a:t>
            </a:r>
          </a:p>
          <a:p>
            <a:pPr lvl="1"/>
            <a:endParaRPr lang="en-US" sz="1100" dirty="0" smtClean="0"/>
          </a:p>
          <a:p>
            <a:pPr indent="-285750"/>
            <a:r>
              <a:rPr lang="en-US" sz="1400" dirty="0" smtClean="0"/>
              <a:t>Upcoming </a:t>
            </a:r>
            <a:r>
              <a:rPr lang="en-US" sz="1400" dirty="0"/>
              <a:t>Key </a:t>
            </a:r>
            <a:r>
              <a:rPr lang="en-US" sz="1400" dirty="0" smtClean="0"/>
              <a:t>Dates- 2015</a:t>
            </a:r>
            <a:endParaRPr lang="en-US" sz="1400" dirty="0" smtClean="0"/>
          </a:p>
          <a:p>
            <a:pPr lvl="1"/>
            <a:r>
              <a:rPr lang="en-US" sz="1100" dirty="0"/>
              <a:t>1/12 – Phase 2 Migration to </a:t>
            </a:r>
            <a:r>
              <a:rPr lang="en-US" sz="1100" dirty="0" err="1"/>
              <a:t>iTest</a:t>
            </a:r>
            <a:endParaRPr lang="en-US" sz="1100" dirty="0"/>
          </a:p>
          <a:p>
            <a:pPr lvl="1"/>
            <a:r>
              <a:rPr lang="en-US" sz="1100" dirty="0" smtClean="0"/>
              <a:t>2/1 – Post FMEs to MIS</a:t>
            </a:r>
          </a:p>
          <a:p>
            <a:pPr lvl="2"/>
            <a:endParaRPr lang="en-US" sz="800" dirty="0" smtClean="0"/>
          </a:p>
          <a:p>
            <a:endParaRPr lang="en-US"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255589" y="684213"/>
            <a:ext cx="8720138" cy="3911599"/>
            <a:chOff x="255589" y="684213"/>
            <a:chExt cx="8720138" cy="3911599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55589" y="684213"/>
              <a:ext cx="8632825" cy="381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205"/>
            <p:cNvGrpSpPr>
              <a:grpSpLocks/>
            </p:cNvGrpSpPr>
            <p:nvPr/>
          </p:nvGrpSpPr>
          <p:grpSpPr bwMode="auto">
            <a:xfrm>
              <a:off x="273052" y="709613"/>
              <a:ext cx="8702675" cy="3886199"/>
              <a:chOff x="172" y="447"/>
              <a:chExt cx="5482" cy="2448"/>
            </a:xfrm>
          </p:grpSpPr>
          <p:sp>
            <p:nvSpPr>
              <p:cNvPr id="31" name="Rectangle 5"/>
              <p:cNvSpPr>
                <a:spLocks noChangeArrowheads="1"/>
              </p:cNvSpPr>
              <p:nvPr/>
            </p:nvSpPr>
            <p:spPr bwMode="auto">
              <a:xfrm>
                <a:off x="375" y="181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4" name="Rectangle 6"/>
              <p:cNvSpPr>
                <a:spLocks noChangeArrowheads="1"/>
              </p:cNvSpPr>
              <p:nvPr/>
            </p:nvSpPr>
            <p:spPr bwMode="auto">
              <a:xfrm>
                <a:off x="412" y="181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5" name="Rectangle 7"/>
              <p:cNvSpPr>
                <a:spLocks noChangeArrowheads="1"/>
              </p:cNvSpPr>
              <p:nvPr/>
            </p:nvSpPr>
            <p:spPr bwMode="auto">
              <a:xfrm>
                <a:off x="439" y="181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7" name="Rectangle 8"/>
              <p:cNvSpPr>
                <a:spLocks noChangeArrowheads="1"/>
              </p:cNvSpPr>
              <p:nvPr/>
            </p:nvSpPr>
            <p:spPr bwMode="auto">
              <a:xfrm>
                <a:off x="513" y="181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8" name="Rectangle 9"/>
              <p:cNvSpPr>
                <a:spLocks noChangeArrowheads="1"/>
              </p:cNvSpPr>
              <p:nvPr/>
            </p:nvSpPr>
            <p:spPr bwMode="auto">
              <a:xfrm>
                <a:off x="540" y="1813"/>
                <a:ext cx="17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2014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Rectangle 10"/>
              <p:cNvSpPr>
                <a:spLocks noChangeArrowheads="1"/>
              </p:cNvSpPr>
              <p:nvPr/>
            </p:nvSpPr>
            <p:spPr bwMode="auto">
              <a:xfrm>
                <a:off x="4986" y="181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0" name="Rectangle 11"/>
              <p:cNvSpPr>
                <a:spLocks noChangeArrowheads="1"/>
              </p:cNvSpPr>
              <p:nvPr/>
            </p:nvSpPr>
            <p:spPr bwMode="auto">
              <a:xfrm>
                <a:off x="5024" y="181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12"/>
              <p:cNvSpPr>
                <a:spLocks noChangeArrowheads="1"/>
              </p:cNvSpPr>
              <p:nvPr/>
            </p:nvSpPr>
            <p:spPr bwMode="auto">
              <a:xfrm>
                <a:off x="5051" y="181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13"/>
              <p:cNvSpPr>
                <a:spLocks noChangeArrowheads="1"/>
              </p:cNvSpPr>
              <p:nvPr/>
            </p:nvSpPr>
            <p:spPr bwMode="auto">
              <a:xfrm>
                <a:off x="5125" y="181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14"/>
              <p:cNvSpPr>
                <a:spLocks noChangeArrowheads="1"/>
              </p:cNvSpPr>
              <p:nvPr/>
            </p:nvSpPr>
            <p:spPr bwMode="auto">
              <a:xfrm>
                <a:off x="5152" y="1813"/>
                <a:ext cx="17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2015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5"/>
              <p:cNvSpPr>
                <a:spLocks noChangeArrowheads="1"/>
              </p:cNvSpPr>
              <p:nvPr/>
            </p:nvSpPr>
            <p:spPr bwMode="auto">
              <a:xfrm>
                <a:off x="524" y="1520"/>
                <a:ext cx="4676" cy="5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Rectangle 16"/>
              <p:cNvSpPr>
                <a:spLocks noChangeArrowheads="1"/>
              </p:cNvSpPr>
              <p:nvPr/>
            </p:nvSpPr>
            <p:spPr bwMode="auto">
              <a:xfrm>
                <a:off x="524" y="1525"/>
                <a:ext cx="4676" cy="5"/>
              </a:xfrm>
              <a:prstGeom prst="rect">
                <a:avLst/>
              </a:pr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Rectangle 17"/>
              <p:cNvSpPr>
                <a:spLocks noChangeArrowheads="1"/>
              </p:cNvSpPr>
              <p:nvPr/>
            </p:nvSpPr>
            <p:spPr bwMode="auto">
              <a:xfrm>
                <a:off x="524" y="1530"/>
                <a:ext cx="4676" cy="6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Rectangle 18"/>
              <p:cNvSpPr>
                <a:spLocks noChangeArrowheads="1"/>
              </p:cNvSpPr>
              <p:nvPr/>
            </p:nvSpPr>
            <p:spPr bwMode="auto">
              <a:xfrm>
                <a:off x="524" y="1536"/>
                <a:ext cx="4676" cy="5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Rectangle 19"/>
              <p:cNvSpPr>
                <a:spLocks noChangeArrowheads="1"/>
              </p:cNvSpPr>
              <p:nvPr/>
            </p:nvSpPr>
            <p:spPr bwMode="auto">
              <a:xfrm>
                <a:off x="524" y="1541"/>
                <a:ext cx="4676" cy="5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Rectangle 20"/>
              <p:cNvSpPr>
                <a:spLocks noChangeArrowheads="1"/>
              </p:cNvSpPr>
              <p:nvPr/>
            </p:nvSpPr>
            <p:spPr bwMode="auto">
              <a:xfrm>
                <a:off x="524" y="1546"/>
                <a:ext cx="4676" cy="6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Rectangle 21"/>
              <p:cNvSpPr>
                <a:spLocks noChangeArrowheads="1"/>
              </p:cNvSpPr>
              <p:nvPr/>
            </p:nvSpPr>
            <p:spPr bwMode="auto">
              <a:xfrm>
                <a:off x="524" y="1552"/>
                <a:ext cx="4676" cy="5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Rectangle 22"/>
              <p:cNvSpPr>
                <a:spLocks noChangeArrowheads="1"/>
              </p:cNvSpPr>
              <p:nvPr/>
            </p:nvSpPr>
            <p:spPr bwMode="auto">
              <a:xfrm>
                <a:off x="524" y="1557"/>
                <a:ext cx="4676" cy="5"/>
              </a:xfrm>
              <a:prstGeom prst="rect">
                <a:avLst/>
              </a:pr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Rectangle 23"/>
              <p:cNvSpPr>
                <a:spLocks noChangeArrowheads="1"/>
              </p:cNvSpPr>
              <p:nvPr/>
            </p:nvSpPr>
            <p:spPr bwMode="auto">
              <a:xfrm>
                <a:off x="524" y="1562"/>
                <a:ext cx="4676" cy="6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Rectangle 24"/>
              <p:cNvSpPr>
                <a:spLocks noChangeArrowheads="1"/>
              </p:cNvSpPr>
              <p:nvPr/>
            </p:nvSpPr>
            <p:spPr bwMode="auto">
              <a:xfrm>
                <a:off x="524" y="1568"/>
                <a:ext cx="4676" cy="5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Rectangle 25"/>
              <p:cNvSpPr>
                <a:spLocks noChangeArrowheads="1"/>
              </p:cNvSpPr>
              <p:nvPr/>
            </p:nvSpPr>
            <p:spPr bwMode="auto">
              <a:xfrm>
                <a:off x="524" y="1573"/>
                <a:ext cx="4676" cy="5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Rectangle 26"/>
              <p:cNvSpPr>
                <a:spLocks noChangeArrowheads="1"/>
              </p:cNvSpPr>
              <p:nvPr/>
            </p:nvSpPr>
            <p:spPr bwMode="auto">
              <a:xfrm>
                <a:off x="524" y="1578"/>
                <a:ext cx="4676" cy="6"/>
              </a:xfrm>
              <a:prstGeom prst="rect">
                <a:avLst/>
              </a:prstGeom>
              <a:solidFill>
                <a:srgbClr val="B9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Rectangle 27"/>
              <p:cNvSpPr>
                <a:spLocks noChangeArrowheads="1"/>
              </p:cNvSpPr>
              <p:nvPr/>
            </p:nvSpPr>
            <p:spPr bwMode="auto">
              <a:xfrm>
                <a:off x="524" y="1584"/>
                <a:ext cx="4676" cy="5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Rectangle 28"/>
              <p:cNvSpPr>
                <a:spLocks noChangeArrowheads="1"/>
              </p:cNvSpPr>
              <p:nvPr/>
            </p:nvSpPr>
            <p:spPr bwMode="auto">
              <a:xfrm>
                <a:off x="524" y="1589"/>
                <a:ext cx="4676" cy="5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Rectangle 29"/>
              <p:cNvSpPr>
                <a:spLocks noChangeArrowheads="1"/>
              </p:cNvSpPr>
              <p:nvPr/>
            </p:nvSpPr>
            <p:spPr bwMode="auto">
              <a:xfrm>
                <a:off x="524" y="1594"/>
                <a:ext cx="4676" cy="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Rectangle 30"/>
              <p:cNvSpPr>
                <a:spLocks noChangeArrowheads="1"/>
              </p:cNvSpPr>
              <p:nvPr/>
            </p:nvSpPr>
            <p:spPr bwMode="auto">
              <a:xfrm>
                <a:off x="524" y="1600"/>
                <a:ext cx="4676" cy="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Rectangle 31"/>
              <p:cNvSpPr>
                <a:spLocks noChangeArrowheads="1"/>
              </p:cNvSpPr>
              <p:nvPr/>
            </p:nvSpPr>
            <p:spPr bwMode="auto">
              <a:xfrm>
                <a:off x="524" y="1605"/>
                <a:ext cx="4676" cy="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Rectangle 32"/>
              <p:cNvSpPr>
                <a:spLocks noChangeArrowheads="1"/>
              </p:cNvSpPr>
              <p:nvPr/>
            </p:nvSpPr>
            <p:spPr bwMode="auto">
              <a:xfrm>
                <a:off x="524" y="1610"/>
                <a:ext cx="4676" cy="6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Rectangle 33"/>
              <p:cNvSpPr>
                <a:spLocks noChangeArrowheads="1"/>
              </p:cNvSpPr>
              <p:nvPr/>
            </p:nvSpPr>
            <p:spPr bwMode="auto">
              <a:xfrm>
                <a:off x="524" y="1616"/>
                <a:ext cx="4676" cy="5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Rectangle 34"/>
              <p:cNvSpPr>
                <a:spLocks noChangeArrowheads="1"/>
              </p:cNvSpPr>
              <p:nvPr/>
            </p:nvSpPr>
            <p:spPr bwMode="auto">
              <a:xfrm>
                <a:off x="524" y="1621"/>
                <a:ext cx="4676" cy="5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Rectangle 35"/>
              <p:cNvSpPr>
                <a:spLocks noChangeArrowheads="1"/>
              </p:cNvSpPr>
              <p:nvPr/>
            </p:nvSpPr>
            <p:spPr bwMode="auto">
              <a:xfrm>
                <a:off x="524" y="1626"/>
                <a:ext cx="4676" cy="6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Rectangle 36"/>
              <p:cNvSpPr>
                <a:spLocks noChangeArrowheads="1"/>
              </p:cNvSpPr>
              <p:nvPr/>
            </p:nvSpPr>
            <p:spPr bwMode="auto">
              <a:xfrm>
                <a:off x="524" y="1424"/>
                <a:ext cx="4676" cy="5"/>
              </a:xfrm>
              <a:prstGeom prst="rect">
                <a:avLst/>
              </a:pr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Rectangle 37"/>
              <p:cNvSpPr>
                <a:spLocks noChangeArrowheads="1"/>
              </p:cNvSpPr>
              <p:nvPr/>
            </p:nvSpPr>
            <p:spPr bwMode="auto">
              <a:xfrm>
                <a:off x="524" y="1429"/>
                <a:ext cx="4676" cy="5"/>
              </a:xfrm>
              <a:prstGeom prst="rect">
                <a:avLst/>
              </a:prstGeom>
              <a:solidFill>
                <a:srgbClr val="FD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Rectangle 38"/>
              <p:cNvSpPr>
                <a:spLocks noChangeArrowheads="1"/>
              </p:cNvSpPr>
              <p:nvPr/>
            </p:nvSpPr>
            <p:spPr bwMode="auto">
              <a:xfrm>
                <a:off x="524" y="1434"/>
                <a:ext cx="4676" cy="6"/>
              </a:xfrm>
              <a:prstGeom prst="rect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Rectangle 39"/>
              <p:cNvSpPr>
                <a:spLocks noChangeArrowheads="1"/>
              </p:cNvSpPr>
              <p:nvPr/>
            </p:nvSpPr>
            <p:spPr bwMode="auto">
              <a:xfrm>
                <a:off x="524" y="1440"/>
                <a:ext cx="4676" cy="5"/>
              </a:xfrm>
              <a:prstGeom prst="rect">
                <a:avLst/>
              </a:pr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Rectangle 40"/>
              <p:cNvSpPr>
                <a:spLocks noChangeArrowheads="1"/>
              </p:cNvSpPr>
              <p:nvPr/>
            </p:nvSpPr>
            <p:spPr bwMode="auto">
              <a:xfrm>
                <a:off x="524" y="1445"/>
                <a:ext cx="4676" cy="5"/>
              </a:xfrm>
              <a:prstGeom prst="rect">
                <a:avLst/>
              </a:pr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Rectangle 41"/>
              <p:cNvSpPr>
                <a:spLocks noChangeArrowheads="1"/>
              </p:cNvSpPr>
              <p:nvPr/>
            </p:nvSpPr>
            <p:spPr bwMode="auto">
              <a:xfrm>
                <a:off x="524" y="1450"/>
                <a:ext cx="4676" cy="6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Rectangle 42"/>
              <p:cNvSpPr>
                <a:spLocks noChangeArrowheads="1"/>
              </p:cNvSpPr>
              <p:nvPr/>
            </p:nvSpPr>
            <p:spPr bwMode="auto">
              <a:xfrm>
                <a:off x="524" y="1456"/>
                <a:ext cx="4676" cy="5"/>
              </a:xfrm>
              <a:prstGeom prst="rect">
                <a:avLst/>
              </a:pr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Rectangle 43"/>
              <p:cNvSpPr>
                <a:spLocks noChangeArrowheads="1"/>
              </p:cNvSpPr>
              <p:nvPr/>
            </p:nvSpPr>
            <p:spPr bwMode="auto">
              <a:xfrm>
                <a:off x="524" y="1461"/>
                <a:ext cx="4676" cy="5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Rectangle 44"/>
              <p:cNvSpPr>
                <a:spLocks noChangeArrowheads="1"/>
              </p:cNvSpPr>
              <p:nvPr/>
            </p:nvSpPr>
            <p:spPr bwMode="auto">
              <a:xfrm>
                <a:off x="524" y="1466"/>
                <a:ext cx="4676" cy="6"/>
              </a:xfrm>
              <a:prstGeom prst="rect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Rectangle 45"/>
              <p:cNvSpPr>
                <a:spLocks noChangeArrowheads="1"/>
              </p:cNvSpPr>
              <p:nvPr/>
            </p:nvSpPr>
            <p:spPr bwMode="auto">
              <a:xfrm>
                <a:off x="524" y="1472"/>
                <a:ext cx="4676" cy="5"/>
              </a:xfrm>
              <a:prstGeom prst="rect">
                <a:avLst/>
              </a:prstGeom>
              <a:solidFill>
                <a:srgbClr val="E7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Rectangle 46"/>
              <p:cNvSpPr>
                <a:spLocks noChangeArrowheads="1"/>
              </p:cNvSpPr>
              <p:nvPr/>
            </p:nvSpPr>
            <p:spPr bwMode="auto">
              <a:xfrm>
                <a:off x="524" y="1477"/>
                <a:ext cx="4676" cy="5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Rectangle 47"/>
              <p:cNvSpPr>
                <a:spLocks noChangeArrowheads="1"/>
              </p:cNvSpPr>
              <p:nvPr/>
            </p:nvSpPr>
            <p:spPr bwMode="auto">
              <a:xfrm>
                <a:off x="524" y="1482"/>
                <a:ext cx="4676" cy="6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Rectangle 48"/>
              <p:cNvSpPr>
                <a:spLocks noChangeArrowheads="1"/>
              </p:cNvSpPr>
              <p:nvPr/>
            </p:nvSpPr>
            <p:spPr bwMode="auto">
              <a:xfrm>
                <a:off x="524" y="1488"/>
                <a:ext cx="4676" cy="5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Rectangle 49"/>
              <p:cNvSpPr>
                <a:spLocks noChangeArrowheads="1"/>
              </p:cNvSpPr>
              <p:nvPr/>
            </p:nvSpPr>
            <p:spPr bwMode="auto">
              <a:xfrm>
                <a:off x="524" y="1493"/>
                <a:ext cx="4676" cy="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Rectangle 50"/>
              <p:cNvSpPr>
                <a:spLocks noChangeArrowheads="1"/>
              </p:cNvSpPr>
              <p:nvPr/>
            </p:nvSpPr>
            <p:spPr bwMode="auto">
              <a:xfrm>
                <a:off x="524" y="1498"/>
                <a:ext cx="4676" cy="6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Rectangle 51"/>
              <p:cNvSpPr>
                <a:spLocks noChangeArrowheads="1"/>
              </p:cNvSpPr>
              <p:nvPr/>
            </p:nvSpPr>
            <p:spPr bwMode="auto">
              <a:xfrm>
                <a:off x="524" y="1504"/>
                <a:ext cx="4676" cy="5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Rectangle 52"/>
              <p:cNvSpPr>
                <a:spLocks noChangeArrowheads="1"/>
              </p:cNvSpPr>
              <p:nvPr/>
            </p:nvSpPr>
            <p:spPr bwMode="auto">
              <a:xfrm>
                <a:off x="524" y="1509"/>
                <a:ext cx="4676" cy="5"/>
              </a:xfrm>
              <a:prstGeom prst="rect">
                <a:avLst/>
              </a:prstGeom>
              <a:solidFill>
                <a:srgbClr val="D5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Rectangle 53"/>
              <p:cNvSpPr>
                <a:spLocks noChangeArrowheads="1"/>
              </p:cNvSpPr>
              <p:nvPr/>
            </p:nvSpPr>
            <p:spPr bwMode="auto">
              <a:xfrm>
                <a:off x="524" y="1514"/>
                <a:ext cx="4676" cy="6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Rectangle 54"/>
              <p:cNvSpPr>
                <a:spLocks noChangeArrowheads="1"/>
              </p:cNvSpPr>
              <p:nvPr/>
            </p:nvSpPr>
            <p:spPr bwMode="auto">
              <a:xfrm>
                <a:off x="379" y="1509"/>
                <a:ext cx="4676" cy="5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Rectangle 55"/>
              <p:cNvSpPr>
                <a:spLocks noChangeArrowheads="1"/>
              </p:cNvSpPr>
              <p:nvPr/>
            </p:nvSpPr>
            <p:spPr bwMode="auto">
              <a:xfrm>
                <a:off x="515" y="1525"/>
                <a:ext cx="4676" cy="5"/>
              </a:xfrm>
              <a:prstGeom prst="rect">
                <a:avLst/>
              </a:prstGeom>
              <a:solidFill>
                <a:srgbClr val="CDCD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Rectangle 56"/>
              <p:cNvSpPr>
                <a:spLocks noChangeArrowheads="1"/>
              </p:cNvSpPr>
              <p:nvPr/>
            </p:nvSpPr>
            <p:spPr bwMode="auto">
              <a:xfrm>
                <a:off x="524" y="1530"/>
                <a:ext cx="4676" cy="6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Line 57"/>
              <p:cNvSpPr>
                <a:spLocks noChangeShapeType="1"/>
              </p:cNvSpPr>
              <p:nvPr/>
            </p:nvSpPr>
            <p:spPr bwMode="auto">
              <a:xfrm>
                <a:off x="535" y="1623"/>
                <a:ext cx="4602" cy="0"/>
              </a:xfrm>
              <a:prstGeom prst="line">
                <a:avLst/>
              </a:pr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58"/>
              <p:cNvSpPr>
                <a:spLocks/>
              </p:cNvSpPr>
              <p:nvPr/>
            </p:nvSpPr>
            <p:spPr bwMode="auto">
              <a:xfrm>
                <a:off x="530" y="1430"/>
                <a:ext cx="4661" cy="195"/>
              </a:xfrm>
              <a:custGeom>
                <a:avLst/>
                <a:gdLst>
                  <a:gd name="T0" fmla="*/ 0 w 13970"/>
                  <a:gd name="T1" fmla="*/ 585 h 585"/>
                  <a:gd name="T2" fmla="*/ 13824 w 13970"/>
                  <a:gd name="T3" fmla="*/ 585 h 585"/>
                  <a:gd name="T4" fmla="*/ 13970 w 13970"/>
                  <a:gd name="T5" fmla="*/ 292 h 585"/>
                  <a:gd name="T6" fmla="*/ 13824 w 13970"/>
                  <a:gd name="T7" fmla="*/ 0 h 585"/>
                  <a:gd name="T8" fmla="*/ 13824 w 13970"/>
                  <a:gd name="T9" fmla="*/ 0 h 585"/>
                  <a:gd name="T10" fmla="*/ 0 w 13970"/>
                  <a:gd name="T11" fmla="*/ 0 h 585"/>
                  <a:gd name="T12" fmla="*/ 0 w 13970"/>
                  <a:gd name="T13" fmla="*/ 58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70" h="585">
                    <a:moveTo>
                      <a:pt x="0" y="585"/>
                    </a:moveTo>
                    <a:lnTo>
                      <a:pt x="13824" y="585"/>
                    </a:lnTo>
                    <a:cubicBezTo>
                      <a:pt x="13905" y="585"/>
                      <a:pt x="13970" y="454"/>
                      <a:pt x="13970" y="292"/>
                    </a:cubicBezTo>
                    <a:cubicBezTo>
                      <a:pt x="13970" y="131"/>
                      <a:pt x="13905" y="0"/>
                      <a:pt x="13824" y="0"/>
                    </a:cubicBezTo>
                    <a:cubicBezTo>
                      <a:pt x="13824" y="0"/>
                      <a:pt x="13824" y="0"/>
                      <a:pt x="13824" y="0"/>
                    </a:cubicBezTo>
                    <a:lnTo>
                      <a:pt x="0" y="0"/>
                    </a:lnTo>
                    <a:lnTo>
                      <a:pt x="0" y="585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83" name="Picture 5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" y="1424"/>
                <a:ext cx="112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4" name="Picture 6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" y="1424"/>
                <a:ext cx="112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78" name="Freeform 61"/>
              <p:cNvSpPr>
                <a:spLocks/>
              </p:cNvSpPr>
              <p:nvPr/>
            </p:nvSpPr>
            <p:spPr bwMode="auto">
              <a:xfrm>
                <a:off x="481" y="1430"/>
                <a:ext cx="98" cy="195"/>
              </a:xfrm>
              <a:custGeom>
                <a:avLst/>
                <a:gdLst>
                  <a:gd name="T0" fmla="*/ 49 w 98"/>
                  <a:gd name="T1" fmla="*/ 195 h 195"/>
                  <a:gd name="T2" fmla="*/ 98 w 98"/>
                  <a:gd name="T3" fmla="*/ 98 h 195"/>
                  <a:gd name="T4" fmla="*/ 49 w 98"/>
                  <a:gd name="T5" fmla="*/ 0 h 195"/>
                  <a:gd name="T6" fmla="*/ 49 w 98"/>
                  <a:gd name="T7" fmla="*/ 0 h 195"/>
                  <a:gd name="T8" fmla="*/ 0 w 98"/>
                  <a:gd name="T9" fmla="*/ 98 h 195"/>
                  <a:gd name="T10" fmla="*/ 49 w 98"/>
                  <a:gd name="T11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95">
                    <a:moveTo>
                      <a:pt x="49" y="195"/>
                    </a:moveTo>
                    <a:cubicBezTo>
                      <a:pt x="76" y="195"/>
                      <a:pt x="98" y="152"/>
                      <a:pt x="98" y="98"/>
                    </a:cubicBezTo>
                    <a:cubicBezTo>
                      <a:pt x="98" y="44"/>
                      <a:pt x="76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44"/>
                      <a:pt x="0" y="98"/>
                    </a:cubicBezTo>
                    <a:cubicBezTo>
                      <a:pt x="0" y="152"/>
                      <a:pt x="22" y="195"/>
                      <a:pt x="49" y="195"/>
                    </a:cubicBez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62"/>
              <p:cNvSpPr>
                <a:spLocks/>
              </p:cNvSpPr>
              <p:nvPr/>
            </p:nvSpPr>
            <p:spPr bwMode="auto">
              <a:xfrm>
                <a:off x="701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Rectangle 63"/>
              <p:cNvSpPr>
                <a:spLocks noChangeArrowheads="1"/>
              </p:cNvSpPr>
              <p:nvPr/>
            </p:nvSpPr>
            <p:spPr bwMode="auto">
              <a:xfrm>
                <a:off x="652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1" name="Rectangle 64"/>
              <p:cNvSpPr>
                <a:spLocks noChangeArrowheads="1"/>
              </p:cNvSpPr>
              <p:nvPr/>
            </p:nvSpPr>
            <p:spPr bwMode="auto">
              <a:xfrm>
                <a:off x="689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Rectangle 65"/>
              <p:cNvSpPr>
                <a:spLocks noChangeArrowheads="1"/>
              </p:cNvSpPr>
              <p:nvPr/>
            </p:nvSpPr>
            <p:spPr bwMode="auto">
              <a:xfrm>
                <a:off x="716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Freeform 66"/>
              <p:cNvSpPr>
                <a:spLocks/>
              </p:cNvSpPr>
              <p:nvPr/>
            </p:nvSpPr>
            <p:spPr bwMode="auto">
              <a:xfrm>
                <a:off x="1365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Rectangle 67"/>
              <p:cNvSpPr>
                <a:spLocks noChangeArrowheads="1"/>
              </p:cNvSpPr>
              <p:nvPr/>
            </p:nvSpPr>
            <p:spPr bwMode="auto">
              <a:xfrm>
                <a:off x="1314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68"/>
              <p:cNvSpPr>
                <a:spLocks noChangeArrowheads="1"/>
              </p:cNvSpPr>
              <p:nvPr/>
            </p:nvSpPr>
            <p:spPr bwMode="auto">
              <a:xfrm>
                <a:off x="1351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69"/>
              <p:cNvSpPr>
                <a:spLocks noChangeArrowheads="1"/>
              </p:cNvSpPr>
              <p:nvPr/>
            </p:nvSpPr>
            <p:spPr bwMode="auto">
              <a:xfrm>
                <a:off x="1378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Freeform 70"/>
              <p:cNvSpPr>
                <a:spLocks/>
              </p:cNvSpPr>
              <p:nvPr/>
            </p:nvSpPr>
            <p:spPr bwMode="auto">
              <a:xfrm>
                <a:off x="2011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Rectangle 71"/>
              <p:cNvSpPr>
                <a:spLocks noChangeArrowheads="1"/>
              </p:cNvSpPr>
              <p:nvPr/>
            </p:nvSpPr>
            <p:spPr bwMode="auto">
              <a:xfrm>
                <a:off x="1944" y="165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72"/>
              <p:cNvSpPr>
                <a:spLocks noChangeArrowheads="1"/>
              </p:cNvSpPr>
              <p:nvPr/>
            </p:nvSpPr>
            <p:spPr bwMode="auto">
              <a:xfrm>
                <a:off x="2013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Rectangle 73"/>
              <p:cNvSpPr>
                <a:spLocks noChangeArrowheads="1"/>
              </p:cNvSpPr>
              <p:nvPr/>
            </p:nvSpPr>
            <p:spPr bwMode="auto">
              <a:xfrm>
                <a:off x="2040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Freeform 74"/>
              <p:cNvSpPr>
                <a:spLocks/>
              </p:cNvSpPr>
              <p:nvPr/>
            </p:nvSpPr>
            <p:spPr bwMode="auto">
              <a:xfrm>
                <a:off x="2675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Rectangle 75"/>
              <p:cNvSpPr>
                <a:spLocks noChangeArrowheads="1"/>
              </p:cNvSpPr>
              <p:nvPr/>
            </p:nvSpPr>
            <p:spPr bwMode="auto">
              <a:xfrm>
                <a:off x="2606" y="165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Rectangle 76"/>
              <p:cNvSpPr>
                <a:spLocks noChangeArrowheads="1"/>
              </p:cNvSpPr>
              <p:nvPr/>
            </p:nvSpPr>
            <p:spPr bwMode="auto">
              <a:xfrm>
                <a:off x="2681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Rectangle 77"/>
              <p:cNvSpPr>
                <a:spLocks noChangeArrowheads="1"/>
              </p:cNvSpPr>
              <p:nvPr/>
            </p:nvSpPr>
            <p:spPr bwMode="auto">
              <a:xfrm>
                <a:off x="2707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Freeform 78"/>
              <p:cNvSpPr>
                <a:spLocks/>
              </p:cNvSpPr>
              <p:nvPr/>
            </p:nvSpPr>
            <p:spPr bwMode="auto">
              <a:xfrm>
                <a:off x="3320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Rectangle 79"/>
              <p:cNvSpPr>
                <a:spLocks noChangeArrowheads="1"/>
              </p:cNvSpPr>
              <p:nvPr/>
            </p:nvSpPr>
            <p:spPr bwMode="auto">
              <a:xfrm>
                <a:off x="3252" y="165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80"/>
              <p:cNvSpPr>
                <a:spLocks noChangeArrowheads="1"/>
              </p:cNvSpPr>
              <p:nvPr/>
            </p:nvSpPr>
            <p:spPr bwMode="auto">
              <a:xfrm>
                <a:off x="3326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Rectangle 81"/>
              <p:cNvSpPr>
                <a:spLocks noChangeArrowheads="1"/>
              </p:cNvSpPr>
              <p:nvPr/>
            </p:nvSpPr>
            <p:spPr bwMode="auto">
              <a:xfrm>
                <a:off x="3353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1" name="Freeform 82"/>
              <p:cNvSpPr>
                <a:spLocks/>
              </p:cNvSpPr>
              <p:nvPr/>
            </p:nvSpPr>
            <p:spPr bwMode="auto">
              <a:xfrm>
                <a:off x="3985" y="1430"/>
                <a:ext cx="48" cy="195"/>
              </a:xfrm>
              <a:custGeom>
                <a:avLst/>
                <a:gdLst>
                  <a:gd name="T0" fmla="*/ 0 w 48"/>
                  <a:gd name="T1" fmla="*/ 195 h 195"/>
                  <a:gd name="T2" fmla="*/ 48 w 48"/>
                  <a:gd name="T3" fmla="*/ 98 h 195"/>
                  <a:gd name="T4" fmla="*/ 0 w 48"/>
                  <a:gd name="T5" fmla="*/ 0 h 195"/>
                  <a:gd name="T6" fmla="*/ 0 w 48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195">
                    <a:moveTo>
                      <a:pt x="0" y="195"/>
                    </a:moveTo>
                    <a:cubicBezTo>
                      <a:pt x="27" y="195"/>
                      <a:pt x="48" y="152"/>
                      <a:pt x="48" y="98"/>
                    </a:cubicBezTo>
                    <a:cubicBezTo>
                      <a:pt x="48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Rectangle 83"/>
              <p:cNvSpPr>
                <a:spLocks noChangeArrowheads="1"/>
              </p:cNvSpPr>
              <p:nvPr/>
            </p:nvSpPr>
            <p:spPr bwMode="auto">
              <a:xfrm>
                <a:off x="3935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Rectangle 84"/>
              <p:cNvSpPr>
                <a:spLocks noChangeArrowheads="1"/>
              </p:cNvSpPr>
              <p:nvPr/>
            </p:nvSpPr>
            <p:spPr bwMode="auto">
              <a:xfrm>
                <a:off x="3972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Rectangle 85"/>
              <p:cNvSpPr>
                <a:spLocks noChangeArrowheads="1"/>
              </p:cNvSpPr>
              <p:nvPr/>
            </p:nvSpPr>
            <p:spPr bwMode="auto">
              <a:xfrm>
                <a:off x="3999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Freeform 86"/>
              <p:cNvSpPr>
                <a:spLocks/>
              </p:cNvSpPr>
              <p:nvPr/>
            </p:nvSpPr>
            <p:spPr bwMode="auto">
              <a:xfrm>
                <a:off x="4649" y="1430"/>
                <a:ext cx="49" cy="195"/>
              </a:xfrm>
              <a:custGeom>
                <a:avLst/>
                <a:gdLst>
                  <a:gd name="T0" fmla="*/ 0 w 49"/>
                  <a:gd name="T1" fmla="*/ 195 h 195"/>
                  <a:gd name="T2" fmla="*/ 49 w 49"/>
                  <a:gd name="T3" fmla="*/ 98 h 195"/>
                  <a:gd name="T4" fmla="*/ 0 w 49"/>
                  <a:gd name="T5" fmla="*/ 0 h 195"/>
                  <a:gd name="T6" fmla="*/ 0 w 49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95">
                    <a:moveTo>
                      <a:pt x="0" y="195"/>
                    </a:moveTo>
                    <a:cubicBezTo>
                      <a:pt x="27" y="195"/>
                      <a:pt x="49" y="152"/>
                      <a:pt x="49" y="98"/>
                    </a:cubicBezTo>
                    <a:cubicBezTo>
                      <a:pt x="49" y="44"/>
                      <a:pt x="27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Rectangle 87"/>
              <p:cNvSpPr>
                <a:spLocks noChangeArrowheads="1"/>
              </p:cNvSpPr>
              <p:nvPr/>
            </p:nvSpPr>
            <p:spPr bwMode="auto">
              <a:xfrm>
                <a:off x="4597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7" name="Rectangle 88"/>
              <p:cNvSpPr>
                <a:spLocks noChangeArrowheads="1"/>
              </p:cNvSpPr>
              <p:nvPr/>
            </p:nvSpPr>
            <p:spPr bwMode="auto">
              <a:xfrm>
                <a:off x="4634" y="165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Rectangle 89"/>
              <p:cNvSpPr>
                <a:spLocks noChangeArrowheads="1"/>
              </p:cNvSpPr>
              <p:nvPr/>
            </p:nvSpPr>
            <p:spPr bwMode="auto">
              <a:xfrm>
                <a:off x="4661" y="165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9" name="Freeform 90"/>
              <p:cNvSpPr>
                <a:spLocks/>
              </p:cNvSpPr>
              <p:nvPr/>
            </p:nvSpPr>
            <p:spPr bwMode="auto">
              <a:xfrm>
                <a:off x="1922" y="1021"/>
                <a:ext cx="1691" cy="51"/>
              </a:xfrm>
              <a:custGeom>
                <a:avLst/>
                <a:gdLst>
                  <a:gd name="T0" fmla="*/ 0 w 5069"/>
                  <a:gd name="T1" fmla="*/ 151 h 151"/>
                  <a:gd name="T2" fmla="*/ 75 w 5069"/>
                  <a:gd name="T3" fmla="*/ 76 h 151"/>
                  <a:gd name="T4" fmla="*/ 75 w 5069"/>
                  <a:gd name="T5" fmla="*/ 76 h 151"/>
                  <a:gd name="T6" fmla="*/ 2612 w 5069"/>
                  <a:gd name="T7" fmla="*/ 76 h 151"/>
                  <a:gd name="T8" fmla="*/ 2688 w 5069"/>
                  <a:gd name="T9" fmla="*/ 0 h 151"/>
                  <a:gd name="T10" fmla="*/ 2763 w 5069"/>
                  <a:gd name="T11" fmla="*/ 76 h 151"/>
                  <a:gd name="T12" fmla="*/ 2763 w 5069"/>
                  <a:gd name="T13" fmla="*/ 76 h 151"/>
                  <a:gd name="T14" fmla="*/ 4993 w 5069"/>
                  <a:gd name="T15" fmla="*/ 76 h 151"/>
                  <a:gd name="T16" fmla="*/ 5069 w 5069"/>
                  <a:gd name="T17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69" h="151">
                    <a:moveTo>
                      <a:pt x="0" y="151"/>
                    </a:moveTo>
                    <a:cubicBezTo>
                      <a:pt x="4" y="112"/>
                      <a:pt x="36" y="80"/>
                      <a:pt x="75" y="76"/>
                    </a:cubicBezTo>
                    <a:lnTo>
                      <a:pt x="75" y="76"/>
                    </a:lnTo>
                    <a:lnTo>
                      <a:pt x="2612" y="76"/>
                    </a:lnTo>
                    <a:cubicBezTo>
                      <a:pt x="2652" y="71"/>
                      <a:pt x="2683" y="40"/>
                      <a:pt x="2688" y="0"/>
                    </a:cubicBezTo>
                    <a:cubicBezTo>
                      <a:pt x="2692" y="40"/>
                      <a:pt x="2724" y="71"/>
                      <a:pt x="2763" y="76"/>
                    </a:cubicBezTo>
                    <a:lnTo>
                      <a:pt x="2763" y="76"/>
                    </a:lnTo>
                    <a:lnTo>
                      <a:pt x="4993" y="76"/>
                    </a:lnTo>
                    <a:cubicBezTo>
                      <a:pt x="5033" y="80"/>
                      <a:pt x="5064" y="112"/>
                      <a:pt x="5069" y="151"/>
                    </a:cubicBezTo>
                  </a:path>
                </a:pathLst>
              </a:custGeom>
              <a:noFill/>
              <a:ln w="25400" cap="rnd">
                <a:solidFill>
                  <a:srgbClr val="C050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Rectangle 91"/>
              <p:cNvSpPr>
                <a:spLocks noChangeArrowheads="1"/>
              </p:cNvSpPr>
              <p:nvPr/>
            </p:nvSpPr>
            <p:spPr bwMode="auto">
              <a:xfrm>
                <a:off x="2542" y="757"/>
                <a:ext cx="278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Phase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Rectangle 92"/>
              <p:cNvSpPr>
                <a:spLocks noChangeArrowheads="1"/>
              </p:cNvSpPr>
              <p:nvPr/>
            </p:nvSpPr>
            <p:spPr bwMode="auto">
              <a:xfrm>
                <a:off x="2771" y="757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Rectangle 93"/>
              <p:cNvSpPr>
                <a:spLocks noChangeArrowheads="1"/>
              </p:cNvSpPr>
              <p:nvPr/>
            </p:nvSpPr>
            <p:spPr bwMode="auto">
              <a:xfrm>
                <a:off x="2835" y="757"/>
                <a:ext cx="112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Rectangle 94"/>
              <p:cNvSpPr>
                <a:spLocks noChangeArrowheads="1"/>
              </p:cNvSpPr>
              <p:nvPr/>
            </p:nvSpPr>
            <p:spPr bwMode="auto">
              <a:xfrm>
                <a:off x="2899" y="757"/>
                <a:ext cx="7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4" name="Rectangle 95"/>
              <p:cNvSpPr>
                <a:spLocks noChangeArrowheads="1"/>
              </p:cNvSpPr>
              <p:nvPr/>
            </p:nvSpPr>
            <p:spPr bwMode="auto">
              <a:xfrm>
                <a:off x="2926" y="757"/>
                <a:ext cx="96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96"/>
              <p:cNvSpPr>
                <a:spLocks noChangeArrowheads="1"/>
              </p:cNvSpPr>
              <p:nvPr/>
            </p:nvSpPr>
            <p:spPr bwMode="auto">
              <a:xfrm>
                <a:off x="2974" y="757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6" name="Rectangle 97"/>
              <p:cNvSpPr>
                <a:spLocks noChangeArrowheads="1"/>
              </p:cNvSpPr>
              <p:nvPr/>
            </p:nvSpPr>
            <p:spPr bwMode="auto">
              <a:xfrm>
                <a:off x="3017" y="757"/>
                <a:ext cx="7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" name="Rectangle 98"/>
              <p:cNvSpPr>
                <a:spLocks noChangeArrowheads="1"/>
              </p:cNvSpPr>
              <p:nvPr/>
            </p:nvSpPr>
            <p:spPr bwMode="auto">
              <a:xfrm>
                <a:off x="2478" y="858"/>
                <a:ext cx="187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MIS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Rectangle 99"/>
              <p:cNvSpPr>
                <a:spLocks noChangeArrowheads="1"/>
              </p:cNvSpPr>
              <p:nvPr/>
            </p:nvSpPr>
            <p:spPr bwMode="auto">
              <a:xfrm>
                <a:off x="2616" y="858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,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Rectangle 100"/>
              <p:cNvSpPr>
                <a:spLocks noChangeArrowheads="1"/>
              </p:cNvSpPr>
              <p:nvPr/>
            </p:nvSpPr>
            <p:spPr bwMode="auto">
              <a:xfrm>
                <a:off x="2659" y="858"/>
                <a:ext cx="23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RARF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Rectangle 101"/>
              <p:cNvSpPr>
                <a:spLocks noChangeArrowheads="1"/>
              </p:cNvSpPr>
              <p:nvPr/>
            </p:nvSpPr>
            <p:spPr bwMode="auto">
              <a:xfrm>
                <a:off x="2846" y="858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,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1" name="Rectangle 102"/>
              <p:cNvSpPr>
                <a:spLocks noChangeArrowheads="1"/>
              </p:cNvSpPr>
              <p:nvPr/>
            </p:nvSpPr>
            <p:spPr bwMode="auto">
              <a:xfrm>
                <a:off x="2889" y="858"/>
                <a:ext cx="283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MPIM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" name="Freeform 103"/>
              <p:cNvSpPr>
                <a:spLocks/>
              </p:cNvSpPr>
              <p:nvPr/>
            </p:nvSpPr>
            <p:spPr bwMode="auto">
              <a:xfrm>
                <a:off x="3554" y="683"/>
                <a:ext cx="1691" cy="51"/>
              </a:xfrm>
              <a:custGeom>
                <a:avLst/>
                <a:gdLst>
                  <a:gd name="T0" fmla="*/ 0 w 5069"/>
                  <a:gd name="T1" fmla="*/ 152 h 152"/>
                  <a:gd name="T2" fmla="*/ 76 w 5069"/>
                  <a:gd name="T3" fmla="*/ 76 h 152"/>
                  <a:gd name="T4" fmla="*/ 76 w 5069"/>
                  <a:gd name="T5" fmla="*/ 76 h 152"/>
                  <a:gd name="T6" fmla="*/ 2613 w 5069"/>
                  <a:gd name="T7" fmla="*/ 76 h 152"/>
                  <a:gd name="T8" fmla="*/ 2688 w 5069"/>
                  <a:gd name="T9" fmla="*/ 0 h 152"/>
                  <a:gd name="T10" fmla="*/ 2764 w 5069"/>
                  <a:gd name="T11" fmla="*/ 76 h 152"/>
                  <a:gd name="T12" fmla="*/ 2764 w 5069"/>
                  <a:gd name="T13" fmla="*/ 76 h 152"/>
                  <a:gd name="T14" fmla="*/ 4993 w 5069"/>
                  <a:gd name="T15" fmla="*/ 76 h 152"/>
                  <a:gd name="T16" fmla="*/ 5069 w 5069"/>
                  <a:gd name="T17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69" h="152">
                    <a:moveTo>
                      <a:pt x="0" y="152"/>
                    </a:moveTo>
                    <a:cubicBezTo>
                      <a:pt x="5" y="112"/>
                      <a:pt x="36" y="80"/>
                      <a:pt x="76" y="76"/>
                    </a:cubicBezTo>
                    <a:lnTo>
                      <a:pt x="76" y="76"/>
                    </a:lnTo>
                    <a:lnTo>
                      <a:pt x="2613" y="76"/>
                    </a:lnTo>
                    <a:cubicBezTo>
                      <a:pt x="2652" y="72"/>
                      <a:pt x="2684" y="40"/>
                      <a:pt x="2688" y="0"/>
                    </a:cubicBezTo>
                    <a:cubicBezTo>
                      <a:pt x="2693" y="40"/>
                      <a:pt x="2724" y="72"/>
                      <a:pt x="2764" y="76"/>
                    </a:cubicBezTo>
                    <a:lnTo>
                      <a:pt x="2764" y="76"/>
                    </a:lnTo>
                    <a:lnTo>
                      <a:pt x="4993" y="76"/>
                    </a:lnTo>
                    <a:cubicBezTo>
                      <a:pt x="5033" y="80"/>
                      <a:pt x="5065" y="112"/>
                      <a:pt x="5069" y="152"/>
                    </a:cubicBezTo>
                  </a:path>
                </a:pathLst>
              </a:custGeom>
              <a:noFill/>
              <a:ln w="25400" cap="rnd">
                <a:solidFill>
                  <a:srgbClr val="FF33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Rectangle 104"/>
              <p:cNvSpPr>
                <a:spLocks noChangeArrowheads="1"/>
              </p:cNvSpPr>
              <p:nvPr/>
            </p:nvSpPr>
            <p:spPr bwMode="auto">
              <a:xfrm>
                <a:off x="4229" y="447"/>
                <a:ext cx="278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Phase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Rectangle 105"/>
              <p:cNvSpPr>
                <a:spLocks noChangeArrowheads="1"/>
              </p:cNvSpPr>
              <p:nvPr/>
            </p:nvSpPr>
            <p:spPr bwMode="auto">
              <a:xfrm>
                <a:off x="4458" y="447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" name="Rectangle 106"/>
              <p:cNvSpPr>
                <a:spLocks noChangeArrowheads="1"/>
              </p:cNvSpPr>
              <p:nvPr/>
            </p:nvSpPr>
            <p:spPr bwMode="auto">
              <a:xfrm>
                <a:off x="4517" y="447"/>
                <a:ext cx="112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6" name="Rectangle 107"/>
              <p:cNvSpPr>
                <a:spLocks noChangeArrowheads="1"/>
              </p:cNvSpPr>
              <p:nvPr/>
            </p:nvSpPr>
            <p:spPr bwMode="auto">
              <a:xfrm>
                <a:off x="4581" y="447"/>
                <a:ext cx="7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" name="Rectangle 108"/>
              <p:cNvSpPr>
                <a:spLocks noChangeArrowheads="1"/>
              </p:cNvSpPr>
              <p:nvPr/>
            </p:nvSpPr>
            <p:spPr bwMode="auto">
              <a:xfrm>
                <a:off x="4607" y="447"/>
                <a:ext cx="96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Rectangle 109"/>
              <p:cNvSpPr>
                <a:spLocks noChangeArrowheads="1"/>
              </p:cNvSpPr>
              <p:nvPr/>
            </p:nvSpPr>
            <p:spPr bwMode="auto">
              <a:xfrm>
                <a:off x="4656" y="447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9" name="Rectangle 110"/>
              <p:cNvSpPr>
                <a:spLocks noChangeArrowheads="1"/>
              </p:cNvSpPr>
              <p:nvPr/>
            </p:nvSpPr>
            <p:spPr bwMode="auto">
              <a:xfrm>
                <a:off x="4698" y="447"/>
                <a:ext cx="7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Rectangle 111"/>
              <p:cNvSpPr>
                <a:spLocks noChangeArrowheads="1"/>
              </p:cNvSpPr>
              <p:nvPr/>
            </p:nvSpPr>
            <p:spPr bwMode="auto">
              <a:xfrm>
                <a:off x="4159" y="554"/>
                <a:ext cx="203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EMS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1" name="Rectangle 112"/>
              <p:cNvSpPr>
                <a:spLocks noChangeArrowheads="1"/>
              </p:cNvSpPr>
              <p:nvPr/>
            </p:nvSpPr>
            <p:spPr bwMode="auto">
              <a:xfrm>
                <a:off x="4314" y="554"/>
                <a:ext cx="9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,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" name="Rectangle 113"/>
              <p:cNvSpPr>
                <a:spLocks noChangeArrowheads="1"/>
              </p:cNvSpPr>
              <p:nvPr/>
            </p:nvSpPr>
            <p:spPr bwMode="auto">
              <a:xfrm>
                <a:off x="4357" y="554"/>
                <a:ext cx="507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PDC Reports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" name="Rectangle 114"/>
              <p:cNvSpPr>
                <a:spLocks noChangeArrowheads="1"/>
              </p:cNvSpPr>
              <p:nvPr/>
            </p:nvSpPr>
            <p:spPr bwMode="auto">
              <a:xfrm>
                <a:off x="1045" y="2548"/>
                <a:ext cx="167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r>
                  <a:rPr kumimoji="0" lang="en-US" alt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RRGRR 004- </a:t>
                </a:r>
                <a:r>
                  <a:rPr lang="en-US" altLang="en-US" sz="1100" b="1" dirty="0">
                    <a:solidFill>
                      <a:srgbClr val="000000"/>
                    </a:solidFill>
                    <a:latin typeface="Calibri" pitchFamily="34" charset="0"/>
                  </a:rPr>
                  <a:t>Steam Pressure </a:t>
                </a:r>
                <a:r>
                  <a:rPr lang="en-US" altLang="en-US" sz="11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Curve &amp; K-Factor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134" name="Rectangle 115"/>
              <p:cNvSpPr>
                <a:spLocks noChangeArrowheads="1"/>
              </p:cNvSpPr>
              <p:nvPr/>
            </p:nvSpPr>
            <p:spPr bwMode="auto">
              <a:xfrm>
                <a:off x="2011" y="2512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8" name="Rectangle 119"/>
              <p:cNvSpPr>
                <a:spLocks noChangeArrowheads="1"/>
              </p:cNvSpPr>
              <p:nvPr/>
            </p:nvSpPr>
            <p:spPr bwMode="auto">
              <a:xfrm>
                <a:off x="1794" y="272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1" name="Freeform 122"/>
              <p:cNvSpPr>
                <a:spLocks/>
              </p:cNvSpPr>
              <p:nvPr/>
            </p:nvSpPr>
            <p:spPr bwMode="auto">
              <a:xfrm>
                <a:off x="934" y="2496"/>
                <a:ext cx="1849" cy="51"/>
              </a:xfrm>
              <a:custGeom>
                <a:avLst/>
                <a:gdLst>
                  <a:gd name="T0" fmla="*/ 5542 w 5542"/>
                  <a:gd name="T1" fmla="*/ 0 h 151"/>
                  <a:gd name="T2" fmla="*/ 5467 w 5542"/>
                  <a:gd name="T3" fmla="*/ 76 h 151"/>
                  <a:gd name="T4" fmla="*/ 5467 w 5542"/>
                  <a:gd name="T5" fmla="*/ 76 h 151"/>
                  <a:gd name="T6" fmla="*/ 2901 w 5542"/>
                  <a:gd name="T7" fmla="*/ 76 h 151"/>
                  <a:gd name="T8" fmla="*/ 2825 w 5542"/>
                  <a:gd name="T9" fmla="*/ 151 h 151"/>
                  <a:gd name="T10" fmla="*/ 2750 w 5542"/>
                  <a:gd name="T11" fmla="*/ 76 h 151"/>
                  <a:gd name="T12" fmla="*/ 2750 w 5542"/>
                  <a:gd name="T13" fmla="*/ 76 h 151"/>
                  <a:gd name="T14" fmla="*/ 76 w 5542"/>
                  <a:gd name="T15" fmla="*/ 76 h 151"/>
                  <a:gd name="T16" fmla="*/ 0 w 5542"/>
                  <a:gd name="T17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42" h="151">
                    <a:moveTo>
                      <a:pt x="5542" y="0"/>
                    </a:moveTo>
                    <a:cubicBezTo>
                      <a:pt x="5538" y="40"/>
                      <a:pt x="5506" y="71"/>
                      <a:pt x="5467" y="76"/>
                    </a:cubicBezTo>
                    <a:lnTo>
                      <a:pt x="5467" y="76"/>
                    </a:lnTo>
                    <a:lnTo>
                      <a:pt x="2901" y="76"/>
                    </a:lnTo>
                    <a:cubicBezTo>
                      <a:pt x="2861" y="80"/>
                      <a:pt x="2830" y="111"/>
                      <a:pt x="2825" y="151"/>
                    </a:cubicBezTo>
                    <a:cubicBezTo>
                      <a:pt x="2821" y="111"/>
                      <a:pt x="2790" y="80"/>
                      <a:pt x="2750" y="76"/>
                    </a:cubicBezTo>
                    <a:lnTo>
                      <a:pt x="2750" y="76"/>
                    </a:lnTo>
                    <a:lnTo>
                      <a:pt x="76" y="76"/>
                    </a:lnTo>
                    <a:cubicBezTo>
                      <a:pt x="36" y="71"/>
                      <a:pt x="5" y="4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442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Rectangle 123"/>
              <p:cNvSpPr>
                <a:spLocks noChangeArrowheads="1"/>
              </p:cNvSpPr>
              <p:nvPr/>
            </p:nvSpPr>
            <p:spPr bwMode="auto">
              <a:xfrm>
                <a:off x="4060" y="1487"/>
                <a:ext cx="161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effectLst/>
                    <a:latin typeface="Calibri" pitchFamily="34" charset="0"/>
                    <a:cs typeface="Arial" pitchFamily="34" charset="0"/>
                  </a:rPr>
                  <a:t>Today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effectLst/>
                  <a:cs typeface="Arial" pitchFamily="34" charset="0"/>
                </a:endParaRPr>
              </a:p>
            </p:txBody>
          </p:sp>
          <p:sp>
            <p:nvSpPr>
              <p:cNvPr id="1143" name="Freeform 124"/>
              <p:cNvSpPr>
                <a:spLocks noEditPoints="1"/>
              </p:cNvSpPr>
              <p:nvPr/>
            </p:nvSpPr>
            <p:spPr bwMode="auto">
              <a:xfrm>
                <a:off x="428" y="1300"/>
                <a:ext cx="102" cy="130"/>
              </a:xfrm>
              <a:custGeom>
                <a:avLst/>
                <a:gdLst>
                  <a:gd name="T0" fmla="*/ 102 w 102"/>
                  <a:gd name="T1" fmla="*/ 130 h 130"/>
                  <a:gd name="T2" fmla="*/ 102 w 102"/>
                  <a:gd name="T3" fmla="*/ 0 h 130"/>
                  <a:gd name="T4" fmla="*/ 102 w 102"/>
                  <a:gd name="T5" fmla="*/ 0 h 130"/>
                  <a:gd name="T6" fmla="*/ 0 w 102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130">
                    <a:moveTo>
                      <a:pt x="102" y="130"/>
                    </a:moveTo>
                    <a:lnTo>
                      <a:pt x="102" y="0"/>
                    </a:lnTo>
                    <a:moveTo>
                      <a:pt x="102" y="0"/>
                    </a:move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Freeform 125"/>
              <p:cNvSpPr>
                <a:spLocks/>
              </p:cNvSpPr>
              <p:nvPr/>
            </p:nvSpPr>
            <p:spPr bwMode="auto">
              <a:xfrm>
                <a:off x="518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Freeform 126"/>
              <p:cNvSpPr>
                <a:spLocks/>
              </p:cNvSpPr>
              <p:nvPr/>
            </p:nvSpPr>
            <p:spPr bwMode="auto">
              <a:xfrm>
                <a:off x="518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Rectangle 127"/>
              <p:cNvSpPr>
                <a:spLocks noChangeArrowheads="1"/>
              </p:cNvSpPr>
              <p:nvPr/>
            </p:nvSpPr>
            <p:spPr bwMode="auto">
              <a:xfrm>
                <a:off x="359" y="1061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7" name="Rectangle 128"/>
              <p:cNvSpPr>
                <a:spLocks noChangeArrowheads="1"/>
              </p:cNvSpPr>
              <p:nvPr/>
            </p:nvSpPr>
            <p:spPr bwMode="auto">
              <a:xfrm>
                <a:off x="396" y="1061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Rectangle 129"/>
              <p:cNvSpPr>
                <a:spLocks noChangeArrowheads="1"/>
              </p:cNvSpPr>
              <p:nvPr/>
            </p:nvSpPr>
            <p:spPr bwMode="auto">
              <a:xfrm>
                <a:off x="423" y="1061"/>
                <a:ext cx="17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24/14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9" name="Rectangle 130"/>
              <p:cNvSpPr>
                <a:spLocks noChangeArrowheads="1"/>
              </p:cNvSpPr>
              <p:nvPr/>
            </p:nvSpPr>
            <p:spPr bwMode="auto">
              <a:xfrm>
                <a:off x="172" y="1146"/>
                <a:ext cx="576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Project Start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Freeform 131"/>
              <p:cNvSpPr>
                <a:spLocks noEditPoints="1"/>
              </p:cNvSpPr>
              <p:nvPr/>
            </p:nvSpPr>
            <p:spPr bwMode="auto">
              <a:xfrm>
                <a:off x="2370" y="1625"/>
                <a:ext cx="305" cy="159"/>
              </a:xfrm>
              <a:custGeom>
                <a:avLst/>
                <a:gdLst>
                  <a:gd name="T0" fmla="*/ 305 w 305"/>
                  <a:gd name="T1" fmla="*/ 0 h 159"/>
                  <a:gd name="T2" fmla="*/ 305 w 305"/>
                  <a:gd name="T3" fmla="*/ 159 h 159"/>
                  <a:gd name="T4" fmla="*/ 305 w 305"/>
                  <a:gd name="T5" fmla="*/ 159 h 159"/>
                  <a:gd name="T6" fmla="*/ 0 w 305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159">
                    <a:moveTo>
                      <a:pt x="305" y="0"/>
                    </a:moveTo>
                    <a:lnTo>
                      <a:pt x="305" y="159"/>
                    </a:lnTo>
                    <a:moveTo>
                      <a:pt x="305" y="159"/>
                    </a:moveTo>
                    <a:lnTo>
                      <a:pt x="0" y="159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Freeform 132"/>
              <p:cNvSpPr>
                <a:spLocks/>
              </p:cNvSpPr>
              <p:nvPr/>
            </p:nvSpPr>
            <p:spPr bwMode="auto">
              <a:xfrm>
                <a:off x="2663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Freeform 133"/>
              <p:cNvSpPr>
                <a:spLocks/>
              </p:cNvSpPr>
              <p:nvPr/>
            </p:nvSpPr>
            <p:spPr bwMode="auto">
              <a:xfrm>
                <a:off x="2663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3" name="Rectangle 134"/>
              <p:cNvSpPr>
                <a:spLocks noChangeArrowheads="1"/>
              </p:cNvSpPr>
              <p:nvPr/>
            </p:nvSpPr>
            <p:spPr bwMode="auto">
              <a:xfrm>
                <a:off x="2302" y="181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4" name="Rectangle 135"/>
              <p:cNvSpPr>
                <a:spLocks noChangeArrowheads="1"/>
              </p:cNvSpPr>
              <p:nvPr/>
            </p:nvSpPr>
            <p:spPr bwMode="auto">
              <a:xfrm>
                <a:off x="2376" y="181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5" name="Rectangle 136"/>
              <p:cNvSpPr>
                <a:spLocks noChangeArrowheads="1"/>
              </p:cNvSpPr>
              <p:nvPr/>
            </p:nvSpPr>
            <p:spPr bwMode="auto">
              <a:xfrm>
                <a:off x="2403" y="181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Rectangle 137"/>
              <p:cNvSpPr>
                <a:spLocks noChangeArrowheads="1"/>
              </p:cNvSpPr>
              <p:nvPr/>
            </p:nvSpPr>
            <p:spPr bwMode="auto">
              <a:xfrm>
                <a:off x="2184" y="1904"/>
                <a:ext cx="40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NFRC in EMS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7" name="Freeform 138"/>
              <p:cNvSpPr>
                <a:spLocks noEditPoints="1"/>
              </p:cNvSpPr>
              <p:nvPr/>
            </p:nvSpPr>
            <p:spPr bwMode="auto">
              <a:xfrm>
                <a:off x="2052" y="1300"/>
                <a:ext cx="1" cy="130"/>
              </a:xfrm>
              <a:custGeom>
                <a:avLst/>
                <a:gdLst>
                  <a:gd name="T0" fmla="*/ 1 w 1"/>
                  <a:gd name="T1" fmla="*/ 130 h 130"/>
                  <a:gd name="T2" fmla="*/ 1 w 1"/>
                  <a:gd name="T3" fmla="*/ 0 h 130"/>
                  <a:gd name="T4" fmla="*/ 1 w 1"/>
                  <a:gd name="T5" fmla="*/ 0 h 130"/>
                  <a:gd name="T6" fmla="*/ 0 w 1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30">
                    <a:moveTo>
                      <a:pt x="1" y="130"/>
                    </a:moveTo>
                    <a:lnTo>
                      <a:pt x="1" y="0"/>
                    </a:lnTo>
                    <a:moveTo>
                      <a:pt x="1" y="0"/>
                    </a:move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8" name="Freeform 139"/>
              <p:cNvSpPr>
                <a:spLocks/>
              </p:cNvSpPr>
              <p:nvPr/>
            </p:nvSpPr>
            <p:spPr bwMode="auto">
              <a:xfrm>
                <a:off x="2041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Freeform 140"/>
              <p:cNvSpPr>
                <a:spLocks/>
              </p:cNvSpPr>
              <p:nvPr/>
            </p:nvSpPr>
            <p:spPr bwMode="auto">
              <a:xfrm>
                <a:off x="2041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Rectangle 141"/>
              <p:cNvSpPr>
                <a:spLocks noChangeArrowheads="1"/>
              </p:cNvSpPr>
              <p:nvPr/>
            </p:nvSpPr>
            <p:spPr bwMode="auto">
              <a:xfrm>
                <a:off x="1987" y="1093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1" name="Rectangle 142"/>
              <p:cNvSpPr>
                <a:spLocks noChangeArrowheads="1"/>
              </p:cNvSpPr>
              <p:nvPr/>
            </p:nvSpPr>
            <p:spPr bwMode="auto">
              <a:xfrm>
                <a:off x="2056" y="1093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2" name="Rectangle 143"/>
              <p:cNvSpPr>
                <a:spLocks noChangeArrowheads="1"/>
              </p:cNvSpPr>
              <p:nvPr/>
            </p:nvSpPr>
            <p:spPr bwMode="auto">
              <a:xfrm>
                <a:off x="2083" y="1093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3" name="Rectangle 144"/>
              <p:cNvSpPr>
                <a:spLocks noChangeArrowheads="1"/>
              </p:cNvSpPr>
              <p:nvPr/>
            </p:nvSpPr>
            <p:spPr bwMode="auto">
              <a:xfrm>
                <a:off x="1917" y="1184"/>
                <a:ext cx="30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C05046"/>
                    </a:solidFill>
                    <a:effectLst/>
                    <a:latin typeface="Calibri" pitchFamily="34" charset="0"/>
                    <a:cs typeface="Arial" pitchFamily="34" charset="0"/>
                  </a:rPr>
                  <a:t>Dev Start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4" name="Freeform 145"/>
              <p:cNvSpPr>
                <a:spLocks noEditPoints="1"/>
              </p:cNvSpPr>
              <p:nvPr/>
            </p:nvSpPr>
            <p:spPr bwMode="auto">
              <a:xfrm>
                <a:off x="2652" y="1300"/>
                <a:ext cx="2" cy="130"/>
              </a:xfrm>
              <a:custGeom>
                <a:avLst/>
                <a:gdLst>
                  <a:gd name="T0" fmla="*/ 2 w 2"/>
                  <a:gd name="T1" fmla="*/ 130 h 130"/>
                  <a:gd name="T2" fmla="*/ 2 w 2"/>
                  <a:gd name="T3" fmla="*/ 0 h 130"/>
                  <a:gd name="T4" fmla="*/ 2 w 2"/>
                  <a:gd name="T5" fmla="*/ 0 h 130"/>
                  <a:gd name="T6" fmla="*/ 0 w 2"/>
                  <a:gd name="T7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30">
                    <a:moveTo>
                      <a:pt x="2" y="130"/>
                    </a:moveTo>
                    <a:lnTo>
                      <a:pt x="2" y="0"/>
                    </a:lnTo>
                    <a:moveTo>
                      <a:pt x="2" y="0"/>
                    </a:moveTo>
                    <a:lnTo>
                      <a:pt x="0" y="3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5" name="Freeform 146"/>
              <p:cNvSpPr>
                <a:spLocks/>
              </p:cNvSpPr>
              <p:nvPr/>
            </p:nvSpPr>
            <p:spPr bwMode="auto">
              <a:xfrm>
                <a:off x="2641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2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2" y="454"/>
                      <a:pt x="152" y="292"/>
                    </a:cubicBezTo>
                    <a:cubicBezTo>
                      <a:pt x="152" y="131"/>
                      <a:pt x="84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6" name="Freeform 147"/>
              <p:cNvSpPr>
                <a:spLocks/>
              </p:cNvSpPr>
              <p:nvPr/>
            </p:nvSpPr>
            <p:spPr bwMode="auto">
              <a:xfrm>
                <a:off x="2641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2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2" y="454"/>
                      <a:pt x="152" y="292"/>
                    </a:cubicBezTo>
                    <a:cubicBezTo>
                      <a:pt x="152" y="131"/>
                      <a:pt x="84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7" name="Rectangle 148"/>
              <p:cNvSpPr>
                <a:spLocks noChangeArrowheads="1"/>
              </p:cNvSpPr>
              <p:nvPr/>
            </p:nvSpPr>
            <p:spPr bwMode="auto">
              <a:xfrm>
                <a:off x="2563" y="1098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8" name="Rectangle 149"/>
              <p:cNvSpPr>
                <a:spLocks noChangeArrowheads="1"/>
              </p:cNvSpPr>
              <p:nvPr/>
            </p:nvSpPr>
            <p:spPr bwMode="auto">
              <a:xfrm>
                <a:off x="2638" y="1098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9" name="Rectangle 150"/>
              <p:cNvSpPr>
                <a:spLocks noChangeArrowheads="1"/>
              </p:cNvSpPr>
              <p:nvPr/>
            </p:nvSpPr>
            <p:spPr bwMode="auto">
              <a:xfrm>
                <a:off x="2664" y="1098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0" name="Rectangle 151"/>
              <p:cNvSpPr>
                <a:spLocks noChangeArrowheads="1"/>
              </p:cNvSpPr>
              <p:nvPr/>
            </p:nvSpPr>
            <p:spPr bwMode="auto">
              <a:xfrm>
                <a:off x="2414" y="1189"/>
                <a:ext cx="49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C05046"/>
                    </a:solidFill>
                    <a:effectLst/>
                    <a:latin typeface="Calibri" pitchFamily="34" charset="0"/>
                    <a:cs typeface="Arial" pitchFamily="34" charset="0"/>
                  </a:rPr>
                  <a:t>Migrate to iTest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1" name="Rectangle 152"/>
              <p:cNvSpPr>
                <a:spLocks noChangeArrowheads="1"/>
              </p:cNvSpPr>
              <p:nvPr/>
            </p:nvSpPr>
            <p:spPr bwMode="auto">
              <a:xfrm>
                <a:off x="2606" y="2368"/>
                <a:ext cx="262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RFI Due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2" name="Freeform 153"/>
              <p:cNvSpPr>
                <a:spLocks noEditPoints="1"/>
              </p:cNvSpPr>
              <p:nvPr/>
            </p:nvSpPr>
            <p:spPr bwMode="auto">
              <a:xfrm>
                <a:off x="2718" y="1625"/>
                <a:ext cx="0" cy="620"/>
              </a:xfrm>
              <a:custGeom>
                <a:avLst/>
                <a:gdLst>
                  <a:gd name="T0" fmla="*/ 0 h 620"/>
                  <a:gd name="T1" fmla="*/ 159 h 620"/>
                  <a:gd name="T2" fmla="*/ 159 h 620"/>
                  <a:gd name="T3" fmla="*/ 620 h 6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20">
                    <a:moveTo>
                      <a:pt x="0" y="0"/>
                    </a:moveTo>
                    <a:lnTo>
                      <a:pt x="0" y="159"/>
                    </a:lnTo>
                    <a:moveTo>
                      <a:pt x="0" y="159"/>
                    </a:moveTo>
                    <a:lnTo>
                      <a:pt x="0" y="62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3" name="Freeform 154"/>
              <p:cNvSpPr>
                <a:spLocks/>
              </p:cNvSpPr>
              <p:nvPr/>
            </p:nvSpPr>
            <p:spPr bwMode="auto">
              <a:xfrm>
                <a:off x="2706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2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2" y="454"/>
                      <a:pt x="152" y="292"/>
                    </a:cubicBezTo>
                    <a:cubicBezTo>
                      <a:pt x="152" y="131"/>
                      <a:pt x="84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4" name="Freeform 155"/>
              <p:cNvSpPr>
                <a:spLocks/>
              </p:cNvSpPr>
              <p:nvPr/>
            </p:nvSpPr>
            <p:spPr bwMode="auto">
              <a:xfrm>
                <a:off x="2706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2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2" y="454"/>
                      <a:pt x="152" y="292"/>
                    </a:cubicBezTo>
                    <a:cubicBezTo>
                      <a:pt x="152" y="131"/>
                      <a:pt x="84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5" name="Rectangle 156"/>
              <p:cNvSpPr>
                <a:spLocks noChangeArrowheads="1"/>
              </p:cNvSpPr>
              <p:nvPr/>
            </p:nvSpPr>
            <p:spPr bwMode="auto">
              <a:xfrm>
                <a:off x="2648" y="2272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6" name="Rectangle 157"/>
              <p:cNvSpPr>
                <a:spLocks noChangeArrowheads="1"/>
              </p:cNvSpPr>
              <p:nvPr/>
            </p:nvSpPr>
            <p:spPr bwMode="auto">
              <a:xfrm>
                <a:off x="2723" y="2272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7" name="Rectangle 158"/>
              <p:cNvSpPr>
                <a:spLocks noChangeArrowheads="1"/>
              </p:cNvSpPr>
              <p:nvPr/>
            </p:nvSpPr>
            <p:spPr bwMode="auto">
              <a:xfrm>
                <a:off x="2750" y="2272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85" name="Picture 16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97" y="1424"/>
                <a:ext cx="64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79" name="Freeform 162"/>
              <p:cNvSpPr>
                <a:spLocks/>
              </p:cNvSpPr>
              <p:nvPr/>
            </p:nvSpPr>
            <p:spPr bwMode="auto">
              <a:xfrm>
                <a:off x="4099" y="1564"/>
                <a:ext cx="49" cy="61"/>
              </a:xfrm>
              <a:custGeom>
                <a:avLst/>
                <a:gdLst>
                  <a:gd name="T0" fmla="*/ 49 w 49"/>
                  <a:gd name="T1" fmla="*/ 61 h 61"/>
                  <a:gd name="T2" fmla="*/ 25 w 49"/>
                  <a:gd name="T3" fmla="*/ 0 h 61"/>
                  <a:gd name="T4" fmla="*/ 0 w 49"/>
                  <a:gd name="T5" fmla="*/ 61 h 61"/>
                  <a:gd name="T6" fmla="*/ 49 w 49"/>
                  <a:gd name="T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1">
                    <a:moveTo>
                      <a:pt x="49" y="61"/>
                    </a:moveTo>
                    <a:lnTo>
                      <a:pt x="25" y="0"/>
                    </a:lnTo>
                    <a:lnTo>
                      <a:pt x="0" y="61"/>
                    </a:lnTo>
                    <a:lnTo>
                      <a:pt x="49" y="61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0" name="Freeform 163"/>
              <p:cNvSpPr>
                <a:spLocks/>
              </p:cNvSpPr>
              <p:nvPr/>
            </p:nvSpPr>
            <p:spPr bwMode="auto">
              <a:xfrm>
                <a:off x="4099" y="1430"/>
                <a:ext cx="49" cy="61"/>
              </a:xfrm>
              <a:custGeom>
                <a:avLst/>
                <a:gdLst>
                  <a:gd name="T0" fmla="*/ 0 w 49"/>
                  <a:gd name="T1" fmla="*/ 0 h 61"/>
                  <a:gd name="T2" fmla="*/ 25 w 49"/>
                  <a:gd name="T3" fmla="*/ 61 h 61"/>
                  <a:gd name="T4" fmla="*/ 49 w 49"/>
                  <a:gd name="T5" fmla="*/ 0 h 61"/>
                  <a:gd name="T6" fmla="*/ 0 w 49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1">
                    <a:moveTo>
                      <a:pt x="0" y="0"/>
                    </a:moveTo>
                    <a:lnTo>
                      <a:pt x="25" y="61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1" name="Rectangle 164"/>
              <p:cNvSpPr>
                <a:spLocks noChangeArrowheads="1"/>
              </p:cNvSpPr>
              <p:nvPr/>
            </p:nvSpPr>
            <p:spPr bwMode="auto">
              <a:xfrm>
                <a:off x="2835" y="1285"/>
                <a:ext cx="75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Rectangle 165"/>
              <p:cNvSpPr>
                <a:spLocks noChangeArrowheads="1"/>
              </p:cNvSpPr>
              <p:nvPr/>
            </p:nvSpPr>
            <p:spPr bwMode="auto">
              <a:xfrm>
                <a:off x="2878" y="1285"/>
                <a:ext cx="48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3" name="Rectangle 166"/>
              <p:cNvSpPr>
                <a:spLocks noChangeArrowheads="1"/>
              </p:cNvSpPr>
              <p:nvPr/>
            </p:nvSpPr>
            <p:spPr bwMode="auto">
              <a:xfrm>
                <a:off x="2894" y="1285"/>
                <a:ext cx="75" cy="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6" name="Freeform 167"/>
              <p:cNvSpPr>
                <a:spLocks/>
              </p:cNvSpPr>
              <p:nvPr/>
            </p:nvSpPr>
            <p:spPr bwMode="auto">
              <a:xfrm>
                <a:off x="4105" y="1572"/>
                <a:ext cx="42" cy="53"/>
              </a:xfrm>
              <a:custGeom>
                <a:avLst/>
                <a:gdLst>
                  <a:gd name="T0" fmla="*/ 42 w 42"/>
                  <a:gd name="T1" fmla="*/ 53 h 53"/>
                  <a:gd name="T2" fmla="*/ 21 w 42"/>
                  <a:gd name="T3" fmla="*/ 0 h 53"/>
                  <a:gd name="T4" fmla="*/ 0 w 42"/>
                  <a:gd name="T5" fmla="*/ 53 h 53"/>
                  <a:gd name="T6" fmla="*/ 42 w 42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53">
                    <a:moveTo>
                      <a:pt x="42" y="53"/>
                    </a:moveTo>
                    <a:lnTo>
                      <a:pt x="21" y="0"/>
                    </a:lnTo>
                    <a:lnTo>
                      <a:pt x="0" y="53"/>
                    </a:lnTo>
                    <a:lnTo>
                      <a:pt x="42" y="53"/>
                    </a:lnTo>
                  </a:path>
                </a:pathLst>
              </a:custGeom>
              <a:noFill/>
              <a:ln w="4763" cap="rnd">
                <a:solidFill>
                  <a:srgbClr val="F5281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Freeform 168"/>
              <p:cNvSpPr>
                <a:spLocks/>
              </p:cNvSpPr>
              <p:nvPr/>
            </p:nvSpPr>
            <p:spPr bwMode="auto">
              <a:xfrm>
                <a:off x="4105" y="1435"/>
                <a:ext cx="42" cy="53"/>
              </a:xfrm>
              <a:custGeom>
                <a:avLst/>
                <a:gdLst>
                  <a:gd name="T0" fmla="*/ 0 w 42"/>
                  <a:gd name="T1" fmla="*/ 0 h 53"/>
                  <a:gd name="T2" fmla="*/ 21 w 42"/>
                  <a:gd name="T3" fmla="*/ 53 h 53"/>
                  <a:gd name="T4" fmla="*/ 42 w 42"/>
                  <a:gd name="T5" fmla="*/ 0 h 53"/>
                  <a:gd name="T6" fmla="*/ 0 w 42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53">
                    <a:moveTo>
                      <a:pt x="0" y="0"/>
                    </a:moveTo>
                    <a:lnTo>
                      <a:pt x="21" y="53"/>
                    </a:lnTo>
                    <a:lnTo>
                      <a:pt x="42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rnd">
                <a:solidFill>
                  <a:srgbClr val="F5281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Freeform 169"/>
              <p:cNvSpPr>
                <a:spLocks noEditPoints="1"/>
              </p:cNvSpPr>
              <p:nvPr/>
            </p:nvSpPr>
            <p:spPr bwMode="auto">
              <a:xfrm>
                <a:off x="4220" y="1026"/>
                <a:ext cx="0" cy="404"/>
              </a:xfrm>
              <a:custGeom>
                <a:avLst/>
                <a:gdLst>
                  <a:gd name="T0" fmla="*/ 404 h 404"/>
                  <a:gd name="T1" fmla="*/ 274 h 404"/>
                  <a:gd name="T2" fmla="*/ 274 h 404"/>
                  <a:gd name="T3" fmla="*/ 0 h 40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04">
                    <a:moveTo>
                      <a:pt x="0" y="404"/>
                    </a:moveTo>
                    <a:lnTo>
                      <a:pt x="0" y="274"/>
                    </a:lnTo>
                    <a:moveTo>
                      <a:pt x="0" y="274"/>
                    </a:move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9" name="Freeform 170"/>
              <p:cNvSpPr>
                <a:spLocks/>
              </p:cNvSpPr>
              <p:nvPr/>
            </p:nvSpPr>
            <p:spPr bwMode="auto">
              <a:xfrm>
                <a:off x="4207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0" name="Freeform 171"/>
              <p:cNvSpPr>
                <a:spLocks/>
              </p:cNvSpPr>
              <p:nvPr/>
            </p:nvSpPr>
            <p:spPr bwMode="auto">
              <a:xfrm>
                <a:off x="4207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Rectangle 172"/>
              <p:cNvSpPr>
                <a:spLocks noChangeArrowheads="1"/>
              </p:cNvSpPr>
              <p:nvPr/>
            </p:nvSpPr>
            <p:spPr bwMode="auto">
              <a:xfrm>
                <a:off x="4154" y="821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2" name="Rectangle 173"/>
              <p:cNvSpPr>
                <a:spLocks noChangeArrowheads="1"/>
              </p:cNvSpPr>
              <p:nvPr/>
            </p:nvSpPr>
            <p:spPr bwMode="auto">
              <a:xfrm>
                <a:off x="4186" y="821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Rectangle 174"/>
              <p:cNvSpPr>
                <a:spLocks noChangeArrowheads="1"/>
              </p:cNvSpPr>
              <p:nvPr/>
            </p:nvSpPr>
            <p:spPr bwMode="auto">
              <a:xfrm>
                <a:off x="4218" y="821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4" name="Rectangle 175"/>
              <p:cNvSpPr>
                <a:spLocks noChangeArrowheads="1"/>
              </p:cNvSpPr>
              <p:nvPr/>
            </p:nvSpPr>
            <p:spPr bwMode="auto">
              <a:xfrm>
                <a:off x="3983" y="911"/>
                <a:ext cx="49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FF33CC"/>
                    </a:solidFill>
                    <a:effectLst/>
                    <a:latin typeface="Calibri" pitchFamily="34" charset="0"/>
                    <a:cs typeface="Arial" pitchFamily="34" charset="0"/>
                  </a:rPr>
                  <a:t>Migrate to iTest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Freeform 176"/>
              <p:cNvSpPr>
                <a:spLocks noEditPoints="1"/>
              </p:cNvSpPr>
              <p:nvPr/>
            </p:nvSpPr>
            <p:spPr bwMode="auto">
              <a:xfrm>
                <a:off x="4947" y="1067"/>
                <a:ext cx="2" cy="363"/>
              </a:xfrm>
              <a:custGeom>
                <a:avLst/>
                <a:gdLst>
                  <a:gd name="T0" fmla="*/ 2 w 2"/>
                  <a:gd name="T1" fmla="*/ 363 h 363"/>
                  <a:gd name="T2" fmla="*/ 2 w 2"/>
                  <a:gd name="T3" fmla="*/ 233 h 363"/>
                  <a:gd name="T4" fmla="*/ 2 w 2"/>
                  <a:gd name="T5" fmla="*/ 233 h 363"/>
                  <a:gd name="T6" fmla="*/ 0 w 2"/>
                  <a:gd name="T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63">
                    <a:moveTo>
                      <a:pt x="2" y="363"/>
                    </a:moveTo>
                    <a:lnTo>
                      <a:pt x="2" y="233"/>
                    </a:lnTo>
                    <a:moveTo>
                      <a:pt x="2" y="233"/>
                    </a:move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6" name="Freeform 177"/>
              <p:cNvSpPr>
                <a:spLocks/>
              </p:cNvSpPr>
              <p:nvPr/>
            </p:nvSpPr>
            <p:spPr bwMode="auto">
              <a:xfrm>
                <a:off x="4936" y="1430"/>
                <a:ext cx="64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7" name="Freeform 178"/>
              <p:cNvSpPr>
                <a:spLocks/>
              </p:cNvSpPr>
              <p:nvPr/>
            </p:nvSpPr>
            <p:spPr bwMode="auto">
              <a:xfrm>
                <a:off x="4936" y="1430"/>
                <a:ext cx="64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2" y="0"/>
                      <a:pt x="189" y="131"/>
                      <a:pt x="189" y="292"/>
                    </a:cubicBezTo>
                    <a:cubicBezTo>
                      <a:pt x="189" y="454"/>
                      <a:pt x="122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4" y="585"/>
                      <a:pt x="151" y="454"/>
                      <a:pt x="151" y="292"/>
                    </a:cubicBezTo>
                    <a:cubicBezTo>
                      <a:pt x="151" y="131"/>
                      <a:pt x="84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" name="Rectangle 179"/>
              <p:cNvSpPr>
                <a:spLocks noChangeArrowheads="1"/>
              </p:cNvSpPr>
              <p:nvPr/>
            </p:nvSpPr>
            <p:spPr bwMode="auto">
              <a:xfrm>
                <a:off x="4880" y="858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Rectangle 180"/>
              <p:cNvSpPr>
                <a:spLocks noChangeArrowheads="1"/>
              </p:cNvSpPr>
              <p:nvPr/>
            </p:nvSpPr>
            <p:spPr bwMode="auto">
              <a:xfrm>
                <a:off x="4917" y="858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0" name="Rectangle 181"/>
              <p:cNvSpPr>
                <a:spLocks noChangeArrowheads="1"/>
              </p:cNvSpPr>
              <p:nvPr/>
            </p:nvSpPr>
            <p:spPr bwMode="auto">
              <a:xfrm>
                <a:off x="4944" y="858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182"/>
              <p:cNvSpPr>
                <a:spLocks noChangeArrowheads="1"/>
              </p:cNvSpPr>
              <p:nvPr/>
            </p:nvSpPr>
            <p:spPr bwMode="auto">
              <a:xfrm>
                <a:off x="4714" y="954"/>
                <a:ext cx="49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FF33CC"/>
                    </a:solidFill>
                    <a:effectLst/>
                    <a:latin typeface="Calibri" pitchFamily="34" charset="0"/>
                    <a:cs typeface="Arial" pitchFamily="34" charset="0"/>
                  </a:rPr>
                  <a:t>Migrate to Prod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Freeform 183"/>
              <p:cNvSpPr>
                <a:spLocks noEditPoints="1"/>
              </p:cNvSpPr>
              <p:nvPr/>
            </p:nvSpPr>
            <p:spPr bwMode="auto">
              <a:xfrm>
                <a:off x="1002" y="1625"/>
                <a:ext cx="0" cy="559"/>
              </a:xfrm>
              <a:custGeom>
                <a:avLst/>
                <a:gdLst>
                  <a:gd name="T0" fmla="*/ 0 h 559"/>
                  <a:gd name="T1" fmla="*/ 159 h 559"/>
                  <a:gd name="T2" fmla="*/ 159 h 559"/>
                  <a:gd name="T3" fmla="*/ 559 h 55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59">
                    <a:moveTo>
                      <a:pt x="0" y="0"/>
                    </a:moveTo>
                    <a:lnTo>
                      <a:pt x="0" y="159"/>
                    </a:lnTo>
                    <a:moveTo>
                      <a:pt x="0" y="159"/>
                    </a:moveTo>
                    <a:lnTo>
                      <a:pt x="0" y="559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3" name="Freeform 184"/>
              <p:cNvSpPr>
                <a:spLocks/>
              </p:cNvSpPr>
              <p:nvPr/>
            </p:nvSpPr>
            <p:spPr bwMode="auto">
              <a:xfrm>
                <a:off x="990" y="1430"/>
                <a:ext cx="62" cy="195"/>
              </a:xfrm>
              <a:custGeom>
                <a:avLst/>
                <a:gdLst>
                  <a:gd name="T0" fmla="*/ 0 w 188"/>
                  <a:gd name="T1" fmla="*/ 0 h 585"/>
                  <a:gd name="T2" fmla="*/ 37 w 188"/>
                  <a:gd name="T3" fmla="*/ 0 h 585"/>
                  <a:gd name="T4" fmla="*/ 188 w 188"/>
                  <a:gd name="T5" fmla="*/ 292 h 585"/>
                  <a:gd name="T6" fmla="*/ 37 w 188"/>
                  <a:gd name="T7" fmla="*/ 585 h 585"/>
                  <a:gd name="T8" fmla="*/ 37 w 188"/>
                  <a:gd name="T9" fmla="*/ 585 h 585"/>
                  <a:gd name="T10" fmla="*/ 0 w 188"/>
                  <a:gd name="T11" fmla="*/ 585 h 585"/>
                  <a:gd name="T12" fmla="*/ 151 w 188"/>
                  <a:gd name="T13" fmla="*/ 292 h 585"/>
                  <a:gd name="T14" fmla="*/ 0 w 188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585">
                    <a:moveTo>
                      <a:pt x="0" y="0"/>
                    </a:moveTo>
                    <a:lnTo>
                      <a:pt x="37" y="0"/>
                    </a:lnTo>
                    <a:cubicBezTo>
                      <a:pt x="121" y="0"/>
                      <a:pt x="188" y="131"/>
                      <a:pt x="188" y="292"/>
                    </a:cubicBezTo>
                    <a:cubicBezTo>
                      <a:pt x="188" y="454"/>
                      <a:pt x="121" y="585"/>
                      <a:pt x="37" y="585"/>
                    </a:cubicBezTo>
                    <a:cubicBezTo>
                      <a:pt x="37" y="585"/>
                      <a:pt x="37" y="585"/>
                      <a:pt x="37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4" name="Freeform 185"/>
              <p:cNvSpPr>
                <a:spLocks/>
              </p:cNvSpPr>
              <p:nvPr/>
            </p:nvSpPr>
            <p:spPr bwMode="auto">
              <a:xfrm>
                <a:off x="990" y="1430"/>
                <a:ext cx="62" cy="195"/>
              </a:xfrm>
              <a:custGeom>
                <a:avLst/>
                <a:gdLst>
                  <a:gd name="T0" fmla="*/ 0 w 188"/>
                  <a:gd name="T1" fmla="*/ 0 h 585"/>
                  <a:gd name="T2" fmla="*/ 37 w 188"/>
                  <a:gd name="T3" fmla="*/ 0 h 585"/>
                  <a:gd name="T4" fmla="*/ 188 w 188"/>
                  <a:gd name="T5" fmla="*/ 292 h 585"/>
                  <a:gd name="T6" fmla="*/ 37 w 188"/>
                  <a:gd name="T7" fmla="*/ 585 h 585"/>
                  <a:gd name="T8" fmla="*/ 37 w 188"/>
                  <a:gd name="T9" fmla="*/ 585 h 585"/>
                  <a:gd name="T10" fmla="*/ 0 w 188"/>
                  <a:gd name="T11" fmla="*/ 585 h 585"/>
                  <a:gd name="T12" fmla="*/ 151 w 188"/>
                  <a:gd name="T13" fmla="*/ 292 h 585"/>
                  <a:gd name="T14" fmla="*/ 0 w 188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585">
                    <a:moveTo>
                      <a:pt x="0" y="0"/>
                    </a:moveTo>
                    <a:lnTo>
                      <a:pt x="37" y="0"/>
                    </a:lnTo>
                    <a:cubicBezTo>
                      <a:pt x="121" y="0"/>
                      <a:pt x="188" y="131"/>
                      <a:pt x="188" y="292"/>
                    </a:cubicBezTo>
                    <a:cubicBezTo>
                      <a:pt x="188" y="454"/>
                      <a:pt x="121" y="585"/>
                      <a:pt x="37" y="585"/>
                    </a:cubicBezTo>
                    <a:cubicBezTo>
                      <a:pt x="37" y="585"/>
                      <a:pt x="37" y="585"/>
                      <a:pt x="37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5" name="Rectangle 186"/>
              <p:cNvSpPr>
                <a:spLocks noChangeArrowheads="1"/>
              </p:cNvSpPr>
              <p:nvPr/>
            </p:nvSpPr>
            <p:spPr bwMode="auto">
              <a:xfrm>
                <a:off x="935" y="2214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6" name="Rectangle 187"/>
              <p:cNvSpPr>
                <a:spLocks noChangeArrowheads="1"/>
              </p:cNvSpPr>
              <p:nvPr/>
            </p:nvSpPr>
            <p:spPr bwMode="auto">
              <a:xfrm>
                <a:off x="972" y="2214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Rectangle 188"/>
              <p:cNvSpPr>
                <a:spLocks noChangeArrowheads="1"/>
              </p:cNvSpPr>
              <p:nvPr/>
            </p:nvSpPr>
            <p:spPr bwMode="auto">
              <a:xfrm>
                <a:off x="999" y="2214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8" name="Rectangle 189"/>
              <p:cNvSpPr>
                <a:spLocks noChangeArrowheads="1"/>
              </p:cNvSpPr>
              <p:nvPr/>
            </p:nvSpPr>
            <p:spPr bwMode="auto">
              <a:xfrm>
                <a:off x="898" y="2304"/>
                <a:ext cx="251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RRGRR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Rectangle 190"/>
              <p:cNvSpPr>
                <a:spLocks noChangeArrowheads="1"/>
              </p:cNvSpPr>
              <p:nvPr/>
            </p:nvSpPr>
            <p:spPr bwMode="auto">
              <a:xfrm>
                <a:off x="850" y="2390"/>
                <a:ext cx="336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Submitted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Freeform 191"/>
              <p:cNvSpPr>
                <a:spLocks noEditPoints="1"/>
              </p:cNvSpPr>
              <p:nvPr/>
            </p:nvSpPr>
            <p:spPr bwMode="auto">
              <a:xfrm>
                <a:off x="5142" y="1300"/>
                <a:ext cx="154" cy="130"/>
              </a:xfrm>
              <a:custGeom>
                <a:avLst/>
                <a:gdLst>
                  <a:gd name="T0" fmla="*/ 0 w 154"/>
                  <a:gd name="T1" fmla="*/ 130 h 130"/>
                  <a:gd name="T2" fmla="*/ 0 w 154"/>
                  <a:gd name="T3" fmla="*/ 0 h 130"/>
                  <a:gd name="T4" fmla="*/ 0 w 154"/>
                  <a:gd name="T5" fmla="*/ 0 h 130"/>
                  <a:gd name="T6" fmla="*/ 154 w 154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4" h="130">
                    <a:moveTo>
                      <a:pt x="0" y="13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154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1" name="Freeform 192"/>
              <p:cNvSpPr>
                <a:spLocks/>
              </p:cNvSpPr>
              <p:nvPr/>
            </p:nvSpPr>
            <p:spPr bwMode="auto">
              <a:xfrm>
                <a:off x="5130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2" name="Freeform 193"/>
              <p:cNvSpPr>
                <a:spLocks/>
              </p:cNvSpPr>
              <p:nvPr/>
            </p:nvSpPr>
            <p:spPr bwMode="auto">
              <a:xfrm>
                <a:off x="5130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3" name="Rectangle 194"/>
              <p:cNvSpPr>
                <a:spLocks noChangeArrowheads="1"/>
              </p:cNvSpPr>
              <p:nvPr/>
            </p:nvSpPr>
            <p:spPr bwMode="auto">
              <a:xfrm>
                <a:off x="5227" y="1061"/>
                <a:ext cx="75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Rectangle 195"/>
              <p:cNvSpPr>
                <a:spLocks noChangeArrowheads="1"/>
              </p:cNvSpPr>
              <p:nvPr/>
            </p:nvSpPr>
            <p:spPr bwMode="auto">
              <a:xfrm>
                <a:off x="5264" y="1061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5" name="Rectangle 196"/>
              <p:cNvSpPr>
                <a:spLocks noChangeArrowheads="1"/>
              </p:cNvSpPr>
              <p:nvPr/>
            </p:nvSpPr>
            <p:spPr bwMode="auto">
              <a:xfrm>
                <a:off x="5291" y="1061"/>
                <a:ext cx="17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24/15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6" name="Rectangle 197"/>
              <p:cNvSpPr>
                <a:spLocks noChangeArrowheads="1"/>
              </p:cNvSpPr>
              <p:nvPr/>
            </p:nvSpPr>
            <p:spPr bwMode="auto">
              <a:xfrm>
                <a:off x="5003" y="1146"/>
                <a:ext cx="651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Project Closed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Freeform 198"/>
              <p:cNvSpPr>
                <a:spLocks noEditPoints="1"/>
              </p:cNvSpPr>
              <p:nvPr/>
            </p:nvSpPr>
            <p:spPr bwMode="auto">
              <a:xfrm>
                <a:off x="3769" y="939"/>
                <a:ext cx="0" cy="491"/>
              </a:xfrm>
              <a:custGeom>
                <a:avLst/>
                <a:gdLst>
                  <a:gd name="T0" fmla="*/ 491 h 491"/>
                  <a:gd name="T1" fmla="*/ 361 h 491"/>
                  <a:gd name="T2" fmla="*/ 361 h 491"/>
                  <a:gd name="T3" fmla="*/ 0 h 49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91">
                    <a:moveTo>
                      <a:pt x="0" y="491"/>
                    </a:moveTo>
                    <a:lnTo>
                      <a:pt x="0" y="361"/>
                    </a:lnTo>
                    <a:moveTo>
                      <a:pt x="0" y="361"/>
                    </a:move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40404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8" name="Freeform 199"/>
              <p:cNvSpPr>
                <a:spLocks/>
              </p:cNvSpPr>
              <p:nvPr/>
            </p:nvSpPr>
            <p:spPr bwMode="auto">
              <a:xfrm>
                <a:off x="3757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solidFill>
                <a:srgbClr val="C0504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" name="Freeform 200"/>
              <p:cNvSpPr>
                <a:spLocks/>
              </p:cNvSpPr>
              <p:nvPr/>
            </p:nvSpPr>
            <p:spPr bwMode="auto">
              <a:xfrm>
                <a:off x="3757" y="1430"/>
                <a:ext cx="63" cy="195"/>
              </a:xfrm>
              <a:custGeom>
                <a:avLst/>
                <a:gdLst>
                  <a:gd name="T0" fmla="*/ 0 w 189"/>
                  <a:gd name="T1" fmla="*/ 0 h 585"/>
                  <a:gd name="T2" fmla="*/ 38 w 189"/>
                  <a:gd name="T3" fmla="*/ 0 h 585"/>
                  <a:gd name="T4" fmla="*/ 189 w 189"/>
                  <a:gd name="T5" fmla="*/ 292 h 585"/>
                  <a:gd name="T6" fmla="*/ 38 w 189"/>
                  <a:gd name="T7" fmla="*/ 585 h 585"/>
                  <a:gd name="T8" fmla="*/ 38 w 189"/>
                  <a:gd name="T9" fmla="*/ 585 h 585"/>
                  <a:gd name="T10" fmla="*/ 0 w 189"/>
                  <a:gd name="T11" fmla="*/ 585 h 585"/>
                  <a:gd name="T12" fmla="*/ 151 w 189"/>
                  <a:gd name="T13" fmla="*/ 292 h 585"/>
                  <a:gd name="T14" fmla="*/ 0 w 189"/>
                  <a:gd name="T1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585">
                    <a:moveTo>
                      <a:pt x="0" y="0"/>
                    </a:moveTo>
                    <a:lnTo>
                      <a:pt x="38" y="0"/>
                    </a:lnTo>
                    <a:cubicBezTo>
                      <a:pt x="121" y="0"/>
                      <a:pt x="189" y="131"/>
                      <a:pt x="189" y="292"/>
                    </a:cubicBezTo>
                    <a:cubicBezTo>
                      <a:pt x="189" y="454"/>
                      <a:pt x="121" y="585"/>
                      <a:pt x="38" y="585"/>
                    </a:cubicBezTo>
                    <a:cubicBezTo>
                      <a:pt x="38" y="585"/>
                      <a:pt x="38" y="585"/>
                      <a:pt x="38" y="585"/>
                    </a:cubicBezTo>
                    <a:lnTo>
                      <a:pt x="0" y="585"/>
                    </a:lnTo>
                    <a:cubicBezTo>
                      <a:pt x="83" y="585"/>
                      <a:pt x="151" y="454"/>
                      <a:pt x="151" y="292"/>
                    </a:cubicBezTo>
                    <a:cubicBezTo>
                      <a:pt x="151" y="131"/>
                      <a:pt x="83" y="0"/>
                      <a:pt x="0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07BA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0" name="Rectangle 201"/>
              <p:cNvSpPr>
                <a:spLocks noChangeArrowheads="1"/>
              </p:cNvSpPr>
              <p:nvPr/>
            </p:nvSpPr>
            <p:spPr bwMode="auto">
              <a:xfrm>
                <a:off x="3684" y="730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1" name="Rectangle 202"/>
              <p:cNvSpPr>
                <a:spLocks noChangeArrowheads="1"/>
              </p:cNvSpPr>
              <p:nvPr/>
            </p:nvSpPr>
            <p:spPr bwMode="auto">
              <a:xfrm>
                <a:off x="3753" y="730"/>
                <a:ext cx="6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/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Rectangle 203"/>
              <p:cNvSpPr>
                <a:spLocks noChangeArrowheads="1"/>
              </p:cNvSpPr>
              <p:nvPr/>
            </p:nvSpPr>
            <p:spPr bwMode="auto">
              <a:xfrm>
                <a:off x="3780" y="730"/>
                <a:ext cx="107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3" name="Rectangle 204"/>
              <p:cNvSpPr>
                <a:spLocks noChangeArrowheads="1"/>
              </p:cNvSpPr>
              <p:nvPr/>
            </p:nvSpPr>
            <p:spPr bwMode="auto">
              <a:xfrm>
                <a:off x="3631" y="826"/>
                <a:ext cx="304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smtClean="0">
                    <a:ln>
                      <a:noFill/>
                    </a:ln>
                    <a:solidFill>
                      <a:srgbClr val="FF33CC"/>
                    </a:solidFill>
                    <a:effectLst/>
                    <a:latin typeface="Calibri" pitchFamily="34" charset="0"/>
                    <a:cs typeface="Arial" pitchFamily="34" charset="0"/>
                  </a:rPr>
                  <a:t>Dev Start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Freeform 206"/>
            <p:cNvSpPr>
              <a:spLocks noEditPoints="1"/>
            </p:cNvSpPr>
            <p:nvPr/>
          </p:nvSpPr>
          <p:spPr bwMode="auto">
            <a:xfrm>
              <a:off x="5575302" y="2063750"/>
              <a:ext cx="1588" cy="206375"/>
            </a:xfrm>
            <a:custGeom>
              <a:avLst/>
              <a:gdLst>
                <a:gd name="T0" fmla="*/ 0 w 1"/>
                <a:gd name="T1" fmla="*/ 130 h 130"/>
                <a:gd name="T2" fmla="*/ 0 w 1"/>
                <a:gd name="T3" fmla="*/ 0 h 130"/>
                <a:gd name="T4" fmla="*/ 0 w 1"/>
                <a:gd name="T5" fmla="*/ 0 h 130"/>
                <a:gd name="T6" fmla="*/ 1 w 1"/>
                <a:gd name="T7" fmla="*/ 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30">
                  <a:moveTo>
                    <a:pt x="0" y="13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1" y="3"/>
                  </a:lnTo>
                </a:path>
              </a:pathLst>
            </a:custGeom>
            <a:noFill/>
            <a:ln w="7938" cap="rnd">
              <a:solidFill>
                <a:srgbClr val="40404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7"/>
            <p:cNvSpPr>
              <a:spLocks/>
            </p:cNvSpPr>
            <p:nvPr/>
          </p:nvSpPr>
          <p:spPr bwMode="auto">
            <a:xfrm>
              <a:off x="5554664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2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2" y="0"/>
                    <a:pt x="189" y="131"/>
                    <a:pt x="189" y="292"/>
                  </a:cubicBezTo>
                  <a:cubicBezTo>
                    <a:pt x="189" y="454"/>
                    <a:pt x="122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4" y="585"/>
                    <a:pt x="152" y="454"/>
                    <a:pt x="152" y="292"/>
                  </a:cubicBezTo>
                  <a:cubicBezTo>
                    <a:pt x="152" y="131"/>
                    <a:pt x="84" y="0"/>
                    <a:pt x="0" y="0"/>
                  </a:cubicBezTo>
                  <a:close/>
                </a:path>
              </a:pathLst>
            </a:custGeom>
            <a:solidFill>
              <a:srgbClr val="C0504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08"/>
            <p:cNvSpPr>
              <a:spLocks/>
            </p:cNvSpPr>
            <p:nvPr/>
          </p:nvSpPr>
          <p:spPr bwMode="auto">
            <a:xfrm>
              <a:off x="5554664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2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2" y="0"/>
                    <a:pt x="189" y="131"/>
                    <a:pt x="189" y="292"/>
                  </a:cubicBezTo>
                  <a:cubicBezTo>
                    <a:pt x="189" y="454"/>
                    <a:pt x="122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4" y="585"/>
                    <a:pt x="152" y="454"/>
                    <a:pt x="152" y="292"/>
                  </a:cubicBezTo>
                  <a:cubicBezTo>
                    <a:pt x="152" y="131"/>
                    <a:pt x="84" y="0"/>
                    <a:pt x="0" y="0"/>
                  </a:cubicBezTo>
                  <a:close/>
                </a:path>
              </a:pathLst>
            </a:custGeom>
            <a:noFill/>
            <a:ln w="7938" cap="rnd">
              <a:solidFill>
                <a:srgbClr val="507B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209"/>
            <p:cNvSpPr>
              <a:spLocks noChangeArrowheads="1"/>
            </p:cNvSpPr>
            <p:nvPr/>
          </p:nvSpPr>
          <p:spPr bwMode="auto">
            <a:xfrm>
              <a:off x="5441952" y="1743075"/>
              <a:ext cx="1698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10"/>
            <p:cNvSpPr>
              <a:spLocks noChangeArrowheads="1"/>
            </p:cNvSpPr>
            <p:nvPr/>
          </p:nvSpPr>
          <p:spPr bwMode="auto">
            <a:xfrm>
              <a:off x="5551489" y="1743075"/>
              <a:ext cx="1016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11"/>
            <p:cNvSpPr>
              <a:spLocks noChangeArrowheads="1"/>
            </p:cNvSpPr>
            <p:nvPr/>
          </p:nvSpPr>
          <p:spPr bwMode="auto">
            <a:xfrm>
              <a:off x="5594352" y="1743075"/>
              <a:ext cx="1698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12"/>
            <p:cNvSpPr>
              <a:spLocks noChangeArrowheads="1"/>
            </p:cNvSpPr>
            <p:nvPr/>
          </p:nvSpPr>
          <p:spPr bwMode="auto">
            <a:xfrm>
              <a:off x="5203827" y="1887538"/>
              <a:ext cx="7874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C05046"/>
                  </a:solidFill>
                  <a:effectLst/>
                  <a:latin typeface="Calibri" pitchFamily="34" charset="0"/>
                  <a:cs typeface="Arial" pitchFamily="34" charset="0"/>
                </a:rPr>
                <a:t>Migrate to Prod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213"/>
            <p:cNvSpPr>
              <a:spLocks noEditPoints="1"/>
            </p:cNvSpPr>
            <p:nvPr/>
          </p:nvSpPr>
          <p:spPr bwMode="auto">
            <a:xfrm>
              <a:off x="3225802" y="2579688"/>
              <a:ext cx="0" cy="1009650"/>
            </a:xfrm>
            <a:custGeom>
              <a:avLst/>
              <a:gdLst>
                <a:gd name="T0" fmla="*/ 0 h 636"/>
                <a:gd name="T1" fmla="*/ 159 h 636"/>
                <a:gd name="T2" fmla="*/ 159 h 636"/>
                <a:gd name="T3" fmla="*/ 636 h 63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36">
                  <a:moveTo>
                    <a:pt x="0" y="0"/>
                  </a:moveTo>
                  <a:lnTo>
                    <a:pt x="0" y="159"/>
                  </a:lnTo>
                  <a:moveTo>
                    <a:pt x="0" y="159"/>
                  </a:moveTo>
                  <a:lnTo>
                    <a:pt x="0" y="636"/>
                  </a:lnTo>
                </a:path>
              </a:pathLst>
            </a:custGeom>
            <a:noFill/>
            <a:ln w="7938" cap="rnd">
              <a:solidFill>
                <a:srgbClr val="40404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4"/>
            <p:cNvSpPr>
              <a:spLocks/>
            </p:cNvSpPr>
            <p:nvPr/>
          </p:nvSpPr>
          <p:spPr bwMode="auto">
            <a:xfrm>
              <a:off x="3205164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1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1" y="0"/>
                    <a:pt x="189" y="131"/>
                    <a:pt x="189" y="292"/>
                  </a:cubicBezTo>
                  <a:cubicBezTo>
                    <a:pt x="189" y="454"/>
                    <a:pt x="121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3" y="585"/>
                    <a:pt x="151" y="454"/>
                    <a:pt x="151" y="292"/>
                  </a:cubicBezTo>
                  <a:cubicBezTo>
                    <a:pt x="151" y="131"/>
                    <a:pt x="83" y="0"/>
                    <a:pt x="0" y="0"/>
                  </a:cubicBezTo>
                  <a:close/>
                </a:path>
              </a:pathLst>
            </a:custGeom>
            <a:solidFill>
              <a:srgbClr val="C0504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5"/>
            <p:cNvSpPr>
              <a:spLocks/>
            </p:cNvSpPr>
            <p:nvPr/>
          </p:nvSpPr>
          <p:spPr bwMode="auto">
            <a:xfrm>
              <a:off x="3205164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1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1" y="0"/>
                    <a:pt x="189" y="131"/>
                    <a:pt x="189" y="292"/>
                  </a:cubicBezTo>
                  <a:cubicBezTo>
                    <a:pt x="189" y="454"/>
                    <a:pt x="121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3" y="585"/>
                    <a:pt x="151" y="454"/>
                    <a:pt x="151" y="292"/>
                  </a:cubicBezTo>
                  <a:cubicBezTo>
                    <a:pt x="151" y="131"/>
                    <a:pt x="83" y="0"/>
                    <a:pt x="0" y="0"/>
                  </a:cubicBezTo>
                  <a:close/>
                </a:path>
              </a:pathLst>
            </a:custGeom>
            <a:noFill/>
            <a:ln w="7938" cap="rnd">
              <a:solidFill>
                <a:srgbClr val="507B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16"/>
            <p:cNvSpPr>
              <a:spLocks noChangeArrowheads="1"/>
            </p:cNvSpPr>
            <p:nvPr/>
          </p:nvSpPr>
          <p:spPr bwMode="auto">
            <a:xfrm>
              <a:off x="3111502" y="3632200"/>
              <a:ext cx="1698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17"/>
            <p:cNvSpPr>
              <a:spLocks noChangeArrowheads="1"/>
            </p:cNvSpPr>
            <p:nvPr/>
          </p:nvSpPr>
          <p:spPr bwMode="auto">
            <a:xfrm>
              <a:off x="3230564" y="3632200"/>
              <a:ext cx="1095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18"/>
            <p:cNvSpPr>
              <a:spLocks noChangeArrowheads="1"/>
            </p:cNvSpPr>
            <p:nvPr/>
          </p:nvSpPr>
          <p:spPr bwMode="auto">
            <a:xfrm>
              <a:off x="3281364" y="3632200"/>
              <a:ext cx="1190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19"/>
            <p:cNvSpPr>
              <a:spLocks noChangeArrowheads="1"/>
            </p:cNvSpPr>
            <p:nvPr/>
          </p:nvSpPr>
          <p:spPr bwMode="auto">
            <a:xfrm>
              <a:off x="3035302" y="3776663"/>
              <a:ext cx="4318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RFI Sent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220"/>
            <p:cNvSpPr>
              <a:spLocks noEditPoints="1"/>
            </p:cNvSpPr>
            <p:nvPr/>
          </p:nvSpPr>
          <p:spPr bwMode="auto">
            <a:xfrm>
              <a:off x="2987677" y="2579688"/>
              <a:ext cx="1588" cy="577850"/>
            </a:xfrm>
            <a:custGeom>
              <a:avLst/>
              <a:gdLst>
                <a:gd name="T0" fmla="*/ 0 w 1"/>
                <a:gd name="T1" fmla="*/ 0 h 364"/>
                <a:gd name="T2" fmla="*/ 0 w 1"/>
                <a:gd name="T3" fmla="*/ 159 h 364"/>
                <a:gd name="T4" fmla="*/ 0 w 1"/>
                <a:gd name="T5" fmla="*/ 159 h 364"/>
                <a:gd name="T6" fmla="*/ 1 w 1"/>
                <a:gd name="T7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64">
                  <a:moveTo>
                    <a:pt x="0" y="0"/>
                  </a:moveTo>
                  <a:lnTo>
                    <a:pt x="0" y="159"/>
                  </a:lnTo>
                  <a:moveTo>
                    <a:pt x="0" y="159"/>
                  </a:moveTo>
                  <a:lnTo>
                    <a:pt x="1" y="364"/>
                  </a:lnTo>
                </a:path>
              </a:pathLst>
            </a:custGeom>
            <a:noFill/>
            <a:ln w="7938" cap="rnd">
              <a:solidFill>
                <a:srgbClr val="40404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1"/>
            <p:cNvSpPr>
              <a:spLocks/>
            </p:cNvSpPr>
            <p:nvPr/>
          </p:nvSpPr>
          <p:spPr bwMode="auto">
            <a:xfrm>
              <a:off x="2967039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1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1" y="0"/>
                    <a:pt x="189" y="131"/>
                    <a:pt x="189" y="292"/>
                  </a:cubicBezTo>
                  <a:cubicBezTo>
                    <a:pt x="189" y="454"/>
                    <a:pt x="121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3" y="585"/>
                    <a:pt x="151" y="454"/>
                    <a:pt x="151" y="292"/>
                  </a:cubicBezTo>
                  <a:cubicBezTo>
                    <a:pt x="151" y="131"/>
                    <a:pt x="83" y="0"/>
                    <a:pt x="0" y="0"/>
                  </a:cubicBezTo>
                  <a:close/>
                </a:path>
              </a:pathLst>
            </a:custGeom>
            <a:solidFill>
              <a:srgbClr val="C0504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2"/>
            <p:cNvSpPr>
              <a:spLocks/>
            </p:cNvSpPr>
            <p:nvPr/>
          </p:nvSpPr>
          <p:spPr bwMode="auto">
            <a:xfrm>
              <a:off x="2967039" y="2270125"/>
              <a:ext cx="100013" cy="309562"/>
            </a:xfrm>
            <a:custGeom>
              <a:avLst/>
              <a:gdLst>
                <a:gd name="T0" fmla="*/ 0 w 189"/>
                <a:gd name="T1" fmla="*/ 0 h 585"/>
                <a:gd name="T2" fmla="*/ 38 w 189"/>
                <a:gd name="T3" fmla="*/ 0 h 585"/>
                <a:gd name="T4" fmla="*/ 189 w 189"/>
                <a:gd name="T5" fmla="*/ 292 h 585"/>
                <a:gd name="T6" fmla="*/ 38 w 189"/>
                <a:gd name="T7" fmla="*/ 585 h 585"/>
                <a:gd name="T8" fmla="*/ 38 w 189"/>
                <a:gd name="T9" fmla="*/ 585 h 585"/>
                <a:gd name="T10" fmla="*/ 0 w 189"/>
                <a:gd name="T11" fmla="*/ 585 h 585"/>
                <a:gd name="T12" fmla="*/ 151 w 189"/>
                <a:gd name="T13" fmla="*/ 292 h 585"/>
                <a:gd name="T14" fmla="*/ 0 w 189"/>
                <a:gd name="T1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585">
                  <a:moveTo>
                    <a:pt x="0" y="0"/>
                  </a:moveTo>
                  <a:lnTo>
                    <a:pt x="38" y="0"/>
                  </a:lnTo>
                  <a:cubicBezTo>
                    <a:pt x="121" y="0"/>
                    <a:pt x="189" y="131"/>
                    <a:pt x="189" y="292"/>
                  </a:cubicBezTo>
                  <a:cubicBezTo>
                    <a:pt x="189" y="454"/>
                    <a:pt x="121" y="585"/>
                    <a:pt x="38" y="585"/>
                  </a:cubicBezTo>
                  <a:cubicBezTo>
                    <a:pt x="38" y="585"/>
                    <a:pt x="38" y="585"/>
                    <a:pt x="38" y="585"/>
                  </a:cubicBezTo>
                  <a:lnTo>
                    <a:pt x="0" y="585"/>
                  </a:lnTo>
                  <a:cubicBezTo>
                    <a:pt x="83" y="585"/>
                    <a:pt x="151" y="454"/>
                    <a:pt x="151" y="292"/>
                  </a:cubicBezTo>
                  <a:cubicBezTo>
                    <a:pt x="151" y="131"/>
                    <a:pt x="83" y="0"/>
                    <a:pt x="0" y="0"/>
                  </a:cubicBezTo>
                  <a:close/>
                </a:path>
              </a:pathLst>
            </a:custGeom>
            <a:noFill/>
            <a:ln w="7938" cap="rnd">
              <a:solidFill>
                <a:srgbClr val="507B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23"/>
            <p:cNvSpPr>
              <a:spLocks noChangeArrowheads="1"/>
            </p:cNvSpPr>
            <p:nvPr/>
          </p:nvSpPr>
          <p:spPr bwMode="auto">
            <a:xfrm>
              <a:off x="2882902" y="3200400"/>
              <a:ext cx="1190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24"/>
            <p:cNvSpPr>
              <a:spLocks noChangeArrowheads="1"/>
            </p:cNvSpPr>
            <p:nvPr/>
          </p:nvSpPr>
          <p:spPr bwMode="auto">
            <a:xfrm>
              <a:off x="2941639" y="3200400"/>
              <a:ext cx="1016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25"/>
            <p:cNvSpPr>
              <a:spLocks noChangeArrowheads="1"/>
            </p:cNvSpPr>
            <p:nvPr/>
          </p:nvSpPr>
          <p:spPr bwMode="auto">
            <a:xfrm>
              <a:off x="2984502" y="3200400"/>
              <a:ext cx="1698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26"/>
            <p:cNvSpPr>
              <a:spLocks noChangeArrowheads="1"/>
            </p:cNvSpPr>
            <p:nvPr/>
          </p:nvSpPr>
          <p:spPr bwMode="auto">
            <a:xfrm>
              <a:off x="2822577" y="3352800"/>
              <a:ext cx="3984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RRGRR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27"/>
            <p:cNvSpPr>
              <a:spLocks noChangeArrowheads="1"/>
            </p:cNvSpPr>
            <p:nvPr/>
          </p:nvSpPr>
          <p:spPr bwMode="auto">
            <a:xfrm>
              <a:off x="2738439" y="3489325"/>
              <a:ext cx="54292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TAC Apprv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427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dirty="0" smtClean="0"/>
              <a:t>BAL-001-TRE-1 Discussion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endParaRPr lang="en-US" sz="1600" b="0" dirty="0" smtClean="0"/>
          </a:p>
          <a:p>
            <a:r>
              <a:rPr lang="en-US" b="0" dirty="0" smtClean="0"/>
              <a:t>What is it? </a:t>
            </a:r>
          </a:p>
          <a:p>
            <a:r>
              <a:rPr lang="en-US" b="0" dirty="0" smtClean="0"/>
              <a:t>Who does it impact?</a:t>
            </a:r>
          </a:p>
          <a:p>
            <a:r>
              <a:rPr lang="en-US" b="0" dirty="0" smtClean="0"/>
              <a:t>When is it?</a:t>
            </a:r>
          </a:p>
          <a:p>
            <a:r>
              <a:rPr lang="en-US" b="0" dirty="0" smtClean="0"/>
              <a:t>Where are the reports?</a:t>
            </a:r>
          </a:p>
          <a:p>
            <a:r>
              <a:rPr lang="en-US" b="0" dirty="0" smtClean="0"/>
              <a:t>Appendix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21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is </a:t>
            </a:r>
            <a:r>
              <a:rPr lang="en-US" dirty="0" smtClean="0"/>
              <a:t>BAL-001-TRE-1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endParaRPr lang="en-US" sz="1600" b="0" dirty="0" smtClean="0"/>
          </a:p>
          <a:p>
            <a:pPr marL="0" indent="0">
              <a:buNone/>
            </a:pPr>
            <a:r>
              <a:rPr lang="en-US" sz="1600" b="0" dirty="0" smtClean="0"/>
              <a:t>BAL-001-TRE-1 is a NERC Standard being implemented this year which generally creates: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Requirements for Generation Owners:</a:t>
            </a:r>
          </a:p>
          <a:p>
            <a:pPr lvl="1"/>
            <a:r>
              <a:rPr lang="en-US" sz="1600" dirty="0" smtClean="0"/>
              <a:t>Specifies Droop and </a:t>
            </a:r>
            <a:r>
              <a:rPr lang="en-US" sz="1600" dirty="0" err="1" smtClean="0"/>
              <a:t>Deadband</a:t>
            </a:r>
            <a:r>
              <a:rPr lang="en-US" sz="1600" dirty="0" smtClean="0"/>
              <a:t> settings (details in Appendix)</a:t>
            </a:r>
          </a:p>
          <a:p>
            <a:pPr lvl="1"/>
            <a:r>
              <a:rPr lang="en-US" sz="1600" dirty="0" smtClean="0"/>
              <a:t>Rolling 12-month performance requirements for generation </a:t>
            </a:r>
            <a:r>
              <a:rPr lang="en-US" sz="1600" dirty="0" smtClean="0"/>
              <a:t>resources</a:t>
            </a:r>
          </a:p>
          <a:p>
            <a:pPr lvl="1"/>
            <a:r>
              <a:rPr lang="en-US" sz="1600" dirty="0" smtClean="0"/>
              <a:t>Notify ERCOT (via QSE) within 30 minutes if governor is out of service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Requirements for the Balancing Authority/ERCOT:</a:t>
            </a:r>
          </a:p>
          <a:p>
            <a:pPr lvl="1"/>
            <a:r>
              <a:rPr lang="en-US" sz="1600" dirty="0" smtClean="0"/>
              <a:t>Public posting of Frequency Measurable Event occurrences</a:t>
            </a:r>
          </a:p>
          <a:p>
            <a:pPr lvl="1"/>
            <a:r>
              <a:rPr lang="en-US" sz="1600" dirty="0" smtClean="0"/>
              <a:t>Calculation changes for Frequency Response measurements</a:t>
            </a:r>
          </a:p>
          <a:p>
            <a:pPr lvl="1"/>
            <a:r>
              <a:rPr lang="en-US" sz="1600" dirty="0" smtClean="0"/>
              <a:t>Calculation of 12-month rolling performance averages for each Generator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49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dirty="0" smtClean="0"/>
              <a:t>Who does BAL-001-TRE-1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endParaRPr lang="en-US" sz="1600" b="0" dirty="0" smtClean="0"/>
          </a:p>
          <a:p>
            <a:pPr marL="0" lvl="2" indent="0">
              <a:buNone/>
            </a:pPr>
            <a:r>
              <a:rPr lang="en-US" sz="1600" b="0" dirty="0" smtClean="0"/>
              <a:t>As already required per Protocols, all registered Generation Resources are expected to have governors in service and comply with </a:t>
            </a:r>
            <a:r>
              <a:rPr lang="en-US" sz="1600" dirty="0"/>
              <a:t>Droop and </a:t>
            </a:r>
            <a:r>
              <a:rPr lang="en-US" sz="1600" dirty="0" err="1"/>
              <a:t>Deadband</a:t>
            </a:r>
            <a:r>
              <a:rPr lang="en-US" sz="1600" dirty="0"/>
              <a:t> </a:t>
            </a:r>
            <a:r>
              <a:rPr lang="en-US" sz="1600" dirty="0" smtClean="0"/>
              <a:t>settings as well as meet performance requirements, </a:t>
            </a:r>
            <a:r>
              <a:rPr lang="en-US" sz="1600" u="sng" dirty="0" smtClean="0">
                <a:solidFill>
                  <a:srgbClr val="FF0000"/>
                </a:solidFill>
              </a:rPr>
              <a:t>with the exception of</a:t>
            </a:r>
            <a:endParaRPr lang="en-US" sz="1600" u="sng" dirty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  <a:p>
            <a:pPr lvl="1"/>
            <a:r>
              <a:rPr lang="en-US" sz="1600" dirty="0"/>
              <a:t>4.2.1 </a:t>
            </a:r>
            <a:r>
              <a:rPr lang="en-US" sz="1600" dirty="0" smtClean="0"/>
              <a:t> Existing </a:t>
            </a:r>
            <a:r>
              <a:rPr lang="en-US" sz="1600" dirty="0"/>
              <a:t>generating facilities regulated by the U.S. </a:t>
            </a:r>
            <a:r>
              <a:rPr lang="en-US" sz="1600" dirty="0">
                <a:solidFill>
                  <a:srgbClr val="FF0000"/>
                </a:solidFill>
              </a:rPr>
              <a:t>Nuclear</a:t>
            </a:r>
            <a:r>
              <a:rPr lang="en-US" sz="1600" dirty="0"/>
              <a:t> Regulatory Commission prior to the Effective Date are exempt from Standard BAL-001-TRE-01</a:t>
            </a:r>
          </a:p>
          <a:p>
            <a:pPr lvl="1"/>
            <a:r>
              <a:rPr lang="en-US" sz="1600" dirty="0"/>
              <a:t>4.2.2 </a:t>
            </a:r>
            <a:r>
              <a:rPr lang="en-US" sz="1600" dirty="0" smtClean="0"/>
              <a:t> Generating </a:t>
            </a:r>
            <a:r>
              <a:rPr lang="en-US" sz="1600" dirty="0"/>
              <a:t>units/generating facilities while operating in </a:t>
            </a:r>
            <a:r>
              <a:rPr lang="en-US" sz="1600" dirty="0">
                <a:solidFill>
                  <a:srgbClr val="FF0000"/>
                </a:solidFill>
              </a:rPr>
              <a:t>synchronous condenser mode</a:t>
            </a:r>
            <a:r>
              <a:rPr lang="en-US" sz="1600" dirty="0"/>
              <a:t> are exempt from Standard BAL-001-TRE-01</a:t>
            </a:r>
          </a:p>
          <a:p>
            <a:pPr lvl="1"/>
            <a:r>
              <a:rPr lang="en-US" sz="1600" dirty="0"/>
              <a:t>4.2.3 </a:t>
            </a:r>
            <a:r>
              <a:rPr lang="en-US" sz="1600" dirty="0" smtClean="0"/>
              <a:t>  Any </a:t>
            </a:r>
            <a:r>
              <a:rPr lang="en-US" sz="1600" dirty="0"/>
              <a:t>generators that are not required by the BA to provide primary frequency response are exempt from this </a:t>
            </a:r>
            <a:r>
              <a:rPr lang="en-US" sz="1600" dirty="0" smtClean="0"/>
              <a:t>standard </a:t>
            </a:r>
            <a:r>
              <a:rPr lang="en-US" sz="1600" dirty="0">
                <a:solidFill>
                  <a:srgbClr val="FF0000"/>
                </a:solidFill>
              </a:rPr>
              <a:t>[</a:t>
            </a:r>
            <a:r>
              <a:rPr lang="en-US" sz="1600" dirty="0" smtClean="0">
                <a:solidFill>
                  <a:srgbClr val="FF0000"/>
                </a:solidFill>
              </a:rPr>
              <a:t>i.e</a:t>
            </a:r>
            <a:r>
              <a:rPr lang="en-US" sz="1600" dirty="0" smtClean="0">
                <a:solidFill>
                  <a:srgbClr val="FF0000"/>
                </a:solidFill>
              </a:rPr>
              <a:t>. currently exempted older wind </a:t>
            </a:r>
            <a:r>
              <a:rPr lang="en-US" sz="1600" dirty="0" smtClean="0">
                <a:solidFill>
                  <a:srgbClr val="FF0000"/>
                </a:solidFill>
              </a:rPr>
              <a:t>farms]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0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When?  Timeline for BAL-001-TRE-1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719138"/>
            <a:ext cx="7962900" cy="54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4400" y="5105400"/>
            <a:ext cx="17526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86200" y="5466948"/>
            <a:ext cx="1600200" cy="656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67000" y="5105400"/>
            <a:ext cx="1447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5-Point Star 2"/>
          <p:cNvSpPr/>
          <p:nvPr/>
        </p:nvSpPr>
        <p:spPr>
          <a:xfrm>
            <a:off x="3467100" y="3657600"/>
            <a:ext cx="190500" cy="15240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4551402"/>
            <a:ext cx="1752600" cy="507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3/24/2015</a:t>
            </a:r>
          </a:p>
          <a:p>
            <a:pPr algn="ctr"/>
            <a:r>
              <a:rPr lang="en-US" sz="900" dirty="0" smtClean="0"/>
              <a:t>RARFs and “50% declaration” filed with ERCOT</a:t>
            </a:r>
            <a:endParaRPr lang="en-US" sz="900" dirty="0"/>
          </a:p>
        </p:txBody>
      </p:sp>
      <p:cxnSp>
        <p:nvCxnSpPr>
          <p:cNvPr id="8" name="Straight Connector 7"/>
          <p:cNvCxnSpPr>
            <a:endCxn id="3" idx="2"/>
          </p:cNvCxnSpPr>
          <p:nvPr/>
        </p:nvCxnSpPr>
        <p:spPr>
          <a:xfrm flipV="1">
            <a:off x="2209800" y="3810000"/>
            <a:ext cx="1293682" cy="741402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altLang="en-US" dirty="0"/>
              <a:t>When? </a:t>
            </a:r>
            <a:r>
              <a:rPr lang="en-US" altLang="en-US" dirty="0" smtClean="0"/>
              <a:t> Timeline </a:t>
            </a:r>
            <a:r>
              <a:rPr lang="en-US" altLang="en-US" dirty="0"/>
              <a:t>for BAL-001-TRE-1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endParaRPr lang="en-US" sz="1400" b="0" dirty="0" smtClean="0"/>
          </a:p>
          <a:p>
            <a:pPr marL="0" lvl="2" indent="0">
              <a:buNone/>
            </a:pPr>
            <a:r>
              <a:rPr lang="en-US" sz="1600" dirty="0"/>
              <a:t>S</a:t>
            </a:r>
            <a:r>
              <a:rPr lang="en-US" sz="1600" b="0" dirty="0" smtClean="0"/>
              <a:t>ubmission deadlines to ERCOT for the first 50% of the generation portfolio for </a:t>
            </a:r>
            <a:r>
              <a:rPr lang="en-US" sz="1600" b="0" dirty="0" smtClean="0"/>
              <a:t>compliance </a:t>
            </a:r>
            <a:r>
              <a:rPr lang="en-US" sz="1600" dirty="0"/>
              <a:t>m</a:t>
            </a:r>
            <a:r>
              <a:rPr lang="en-US" sz="1600" b="0" dirty="0" smtClean="0"/>
              <a:t>easurement </a:t>
            </a:r>
            <a:r>
              <a:rPr lang="en-US" sz="1600" b="0" dirty="0" smtClean="0"/>
              <a:t>are </a:t>
            </a:r>
            <a:r>
              <a:rPr lang="en-US" sz="1600" b="0" dirty="0" smtClean="0">
                <a:solidFill>
                  <a:srgbClr val="FF0000"/>
                </a:solidFill>
              </a:rPr>
              <a:t>March 24, 2015 </a:t>
            </a:r>
            <a:r>
              <a:rPr lang="en-US" sz="1600" b="0" dirty="0" smtClean="0"/>
              <a:t>(RARF and Declaration)</a:t>
            </a:r>
          </a:p>
          <a:p>
            <a:pPr marL="285750" lvl="2" indent="-285750"/>
            <a:endParaRPr lang="en-US" sz="1600" dirty="0"/>
          </a:p>
          <a:p>
            <a:pPr marL="285750" lvl="2" indent="-285750"/>
            <a:r>
              <a:rPr lang="en-US" sz="1600" b="0" dirty="0" smtClean="0"/>
              <a:t>RARFs reflecting changes to Droop and </a:t>
            </a:r>
            <a:r>
              <a:rPr lang="en-US" sz="1600" b="0" dirty="0" err="1" smtClean="0"/>
              <a:t>Deadband</a:t>
            </a:r>
            <a:r>
              <a:rPr lang="en-US" sz="1600" b="0" dirty="0" smtClean="0"/>
              <a:t> setting should always be communicated </a:t>
            </a:r>
            <a:r>
              <a:rPr lang="en-US" sz="1600" dirty="0" smtClean="0"/>
              <a:t>to ERCOT </a:t>
            </a:r>
            <a:r>
              <a:rPr lang="en-US" sz="1600" b="0" dirty="0" smtClean="0"/>
              <a:t>as soon as they are changed </a:t>
            </a:r>
            <a:r>
              <a:rPr lang="en-US" sz="1600" dirty="0" smtClean="0"/>
              <a:t>at the generation resource (can be done early for any resources), but no later than March 24, 2015 for the 50% of portfolio to be measured for compliance</a:t>
            </a:r>
          </a:p>
          <a:p>
            <a:pPr marL="0" lvl="2" indent="0">
              <a:buNone/>
            </a:pPr>
            <a:endParaRPr lang="en-US" sz="1600" b="0" dirty="0" smtClean="0"/>
          </a:p>
          <a:p>
            <a:pPr marL="285750" lvl="2" indent="-285750"/>
            <a:r>
              <a:rPr lang="en-US" sz="1600" dirty="0" smtClean="0"/>
              <a:t>“Declaring” which generation resources are part of the 50% to be measured in the portfolio is also due on Mach 24, 2015.</a:t>
            </a:r>
          </a:p>
          <a:p>
            <a:pPr marL="742950" lvl="3" indent="-285750"/>
            <a:r>
              <a:rPr lang="en-US" sz="1600" dirty="0" smtClean="0"/>
              <a:t>ERCOT is developing template/listing of GOs/Resources to email in February</a:t>
            </a:r>
          </a:p>
          <a:p>
            <a:pPr marL="742950" lvl="3" indent="-285750"/>
            <a:endParaRPr lang="en-US" sz="300" dirty="0" smtClean="0"/>
          </a:p>
          <a:p>
            <a:pPr marL="457200" lvl="3" indent="0">
              <a:buNone/>
            </a:pPr>
            <a:r>
              <a:rPr lang="en-US" sz="1600" i="1" dirty="0" smtClean="0">
                <a:solidFill>
                  <a:srgbClr val="00B050"/>
                </a:solidFill>
              </a:rPr>
              <a:t>	</a:t>
            </a:r>
            <a:r>
              <a:rPr lang="en-US" sz="1600" i="1" u="sng" dirty="0" err="1" smtClean="0">
                <a:solidFill>
                  <a:srgbClr val="00B050"/>
                </a:solidFill>
              </a:rPr>
              <a:t>GenOwner</a:t>
            </a:r>
            <a:r>
              <a:rPr lang="en-US" sz="1600" i="1" dirty="0" smtClean="0">
                <a:solidFill>
                  <a:srgbClr val="00B050"/>
                </a:solidFill>
              </a:rPr>
              <a:t>    	</a:t>
            </a:r>
            <a:r>
              <a:rPr lang="en-US" sz="1600" i="1" u="sng" dirty="0" err="1" smtClean="0">
                <a:solidFill>
                  <a:srgbClr val="00B050"/>
                </a:solidFill>
              </a:rPr>
              <a:t>GenResource</a:t>
            </a:r>
            <a:r>
              <a:rPr lang="en-US" sz="1600" i="1" u="sng" dirty="0" smtClean="0">
                <a:solidFill>
                  <a:srgbClr val="00B050"/>
                </a:solidFill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</a:rPr>
              <a:t>       	</a:t>
            </a:r>
            <a:r>
              <a:rPr lang="en-US" sz="1600" i="1" u="sng" dirty="0" smtClean="0">
                <a:solidFill>
                  <a:srgbClr val="00B050"/>
                </a:solidFill>
              </a:rPr>
              <a:t>Compliant for Measurement 4/1/2015</a:t>
            </a:r>
          </a:p>
          <a:p>
            <a:pPr marL="457200" lvl="3" indent="0">
              <a:buNone/>
            </a:pPr>
            <a:r>
              <a:rPr lang="en-US" sz="1600" i="1" dirty="0" smtClean="0">
                <a:solidFill>
                  <a:srgbClr val="00B050"/>
                </a:solidFill>
              </a:rPr>
              <a:t>	Gen X		Coal-1		Yes</a:t>
            </a:r>
          </a:p>
          <a:p>
            <a:pPr marL="457200" lvl="3" indent="0">
              <a:buNone/>
            </a:pPr>
            <a:r>
              <a:rPr lang="en-US" sz="1600" i="1" dirty="0" smtClean="0">
                <a:solidFill>
                  <a:srgbClr val="00B050"/>
                </a:solidFill>
              </a:rPr>
              <a:t>	Gen X		Coal-2		No</a:t>
            </a:r>
          </a:p>
          <a:p>
            <a:pPr marL="457200" lvl="3" indent="0">
              <a:buNone/>
            </a:pPr>
            <a:endParaRPr lang="en-US" sz="1200" i="1" dirty="0">
              <a:solidFill>
                <a:srgbClr val="00B050"/>
              </a:solidFill>
            </a:endParaRPr>
          </a:p>
          <a:p>
            <a:pPr marL="742950" lvl="3" indent="-285750"/>
            <a:r>
              <a:rPr lang="en-US" sz="1600" dirty="0" smtClean="0"/>
              <a:t>GOs </a:t>
            </a:r>
            <a:r>
              <a:rPr lang="en-US" sz="1600" dirty="0"/>
              <a:t>are required to send the completed declaration list of </a:t>
            </a:r>
            <a:r>
              <a:rPr lang="en-US" sz="1600" dirty="0" smtClean="0"/>
              <a:t>generators to </a:t>
            </a:r>
            <a:r>
              <a:rPr lang="en-US" sz="1600" dirty="0"/>
              <a:t>ERCOT Client Services via email at </a:t>
            </a:r>
            <a:r>
              <a:rPr lang="en-US" sz="1600" dirty="0">
                <a:hlinkClick r:id="rId2"/>
              </a:rPr>
              <a:t>ClientServices@ercot.com</a:t>
            </a:r>
            <a:r>
              <a:rPr lang="en-US" sz="1600" dirty="0"/>
              <a:t> by March 24, 2015</a:t>
            </a:r>
          </a:p>
          <a:p>
            <a:pPr marL="0" lvl="3" indent="0">
              <a:buNone/>
            </a:pPr>
            <a:endParaRPr lang="en-US" sz="1600" dirty="0" smtClean="0"/>
          </a:p>
          <a:p>
            <a:pPr marL="0" lvl="3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108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800" dirty="0"/>
              <a:t>When? </a:t>
            </a:r>
            <a:r>
              <a:rPr lang="en-US" altLang="en-US" sz="1800" dirty="0" smtClean="0"/>
              <a:t> Timeline </a:t>
            </a:r>
            <a:r>
              <a:rPr lang="en-US" altLang="en-US" sz="1800" dirty="0"/>
              <a:t>for BAL-001-TRE-1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572000"/>
          </a:xfrm>
        </p:spPr>
        <p:txBody>
          <a:bodyPr/>
          <a:lstStyle/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ERCOT will use the 7 days </a:t>
            </a:r>
            <a:r>
              <a:rPr lang="en-US" sz="1600" dirty="0" smtClean="0"/>
              <a:t>between March 24 - April </a:t>
            </a:r>
            <a:r>
              <a:rPr lang="en-US" sz="1600" dirty="0"/>
              <a:t>1 to configure in system and outreach for missing Generators</a:t>
            </a:r>
          </a:p>
          <a:p>
            <a:endParaRPr lang="en-US" sz="1600" b="0" dirty="0" smtClean="0"/>
          </a:p>
          <a:p>
            <a:r>
              <a:rPr lang="en-US" sz="1600" b="0" dirty="0" smtClean="0"/>
              <a:t>All </a:t>
            </a:r>
            <a:r>
              <a:rPr lang="en-US" sz="1600" b="0" dirty="0"/>
              <a:t>NERC registered Generation Owners </a:t>
            </a:r>
            <a:r>
              <a:rPr lang="en-US" sz="1600" b="0" dirty="0" smtClean="0"/>
              <a:t>with more than one unit/facility are required to change </a:t>
            </a:r>
            <a:r>
              <a:rPr lang="en-US" sz="1600" b="0" dirty="0"/>
              <a:t>at least 50% of </a:t>
            </a:r>
            <a:r>
              <a:rPr lang="en-US" sz="1600" b="0" dirty="0" smtClean="0"/>
              <a:t>its generating units/facilities Governor </a:t>
            </a:r>
            <a:r>
              <a:rPr lang="en-US" sz="1600" b="0" dirty="0" err="1" smtClean="0"/>
              <a:t>Deadband</a:t>
            </a:r>
            <a:r>
              <a:rPr lang="en-US" sz="1600" b="0" dirty="0" smtClean="0"/>
              <a:t> (tighter for most units) and Droop settings</a:t>
            </a:r>
          </a:p>
          <a:p>
            <a:pPr lvl="1"/>
            <a:r>
              <a:rPr lang="en-US" sz="1600" dirty="0" smtClean="0"/>
              <a:t>50% is number of generation resources (not MW weighted)</a:t>
            </a:r>
          </a:p>
          <a:p>
            <a:pPr lvl="1"/>
            <a:r>
              <a:rPr lang="en-US" sz="1600" dirty="0" smtClean="0"/>
              <a:t>If only one </a:t>
            </a:r>
            <a:r>
              <a:rPr lang="en-US" sz="1600" smtClean="0"/>
              <a:t>registered generation </a:t>
            </a:r>
            <a:r>
              <a:rPr lang="en-US" sz="1600" dirty="0" smtClean="0"/>
              <a:t>resource, can defer to Oct 1, 2015</a:t>
            </a:r>
          </a:p>
          <a:p>
            <a:pPr lvl="1"/>
            <a:endParaRPr lang="en-US" sz="1600" b="0" dirty="0" smtClean="0"/>
          </a:p>
          <a:p>
            <a:r>
              <a:rPr lang="en-US" sz="1600" b="0" dirty="0" smtClean="0"/>
              <a:t>“Generator RARF forms” were amended and released to all applicable resources</a:t>
            </a:r>
          </a:p>
          <a:p>
            <a:pPr lvl="1"/>
            <a:r>
              <a:rPr lang="en-US" sz="1600" dirty="0" smtClean="0"/>
              <a:t>For stand-alone Steam Turbines, </a:t>
            </a:r>
            <a:r>
              <a:rPr lang="en-US" sz="1600" b="0" dirty="0" smtClean="0"/>
              <a:t>throttle pressure curve data was solicited</a:t>
            </a:r>
            <a:r>
              <a:rPr lang="en-US" sz="1600" dirty="0" smtClean="0"/>
              <a:t> using 13 </a:t>
            </a:r>
            <a:r>
              <a:rPr lang="en-US" sz="1600" dirty="0"/>
              <a:t>new </a:t>
            </a:r>
            <a:r>
              <a:rPr lang="en-US" sz="1600" dirty="0" smtClean="0"/>
              <a:t>fields in </a:t>
            </a:r>
            <a:r>
              <a:rPr lang="en-US" sz="1600" b="0" dirty="0" smtClean="0"/>
              <a:t>pre-populated RARFs with information provided in response to ERCOT’s RFI.</a:t>
            </a:r>
          </a:p>
          <a:p>
            <a:pPr marL="342900" lvl="4" indent="-342900">
              <a:buFontTx/>
              <a:buChar char="•"/>
            </a:pPr>
            <a:endParaRPr lang="en-US" sz="1600" dirty="0" smtClean="0"/>
          </a:p>
          <a:p>
            <a:pPr marL="342900" lvl="4" indent="-342900">
              <a:buFontTx/>
              <a:buChar char="•"/>
            </a:pPr>
            <a:r>
              <a:rPr lang="en-US" sz="1600" dirty="0" smtClean="0"/>
              <a:t>All </a:t>
            </a:r>
            <a:r>
              <a:rPr lang="en-US" sz="1600" dirty="0"/>
              <a:t>remaining </a:t>
            </a:r>
            <a:r>
              <a:rPr lang="en-US" sz="1600" dirty="0" smtClean="0"/>
              <a:t>generation resources are to </a:t>
            </a:r>
            <a:r>
              <a:rPr lang="en-US" sz="1600" dirty="0"/>
              <a:t>be </a:t>
            </a:r>
            <a:r>
              <a:rPr lang="en-US" sz="1600" dirty="0" smtClean="0"/>
              <a:t>compliant </a:t>
            </a:r>
            <a:r>
              <a:rPr lang="en-US" sz="1600" dirty="0"/>
              <a:t>by Oct 1, 2015</a:t>
            </a:r>
          </a:p>
          <a:p>
            <a:pPr marL="0" indent="0">
              <a:buNone/>
            </a:pPr>
            <a:endParaRPr lang="en-US" sz="1400" b="0" dirty="0"/>
          </a:p>
          <a:p>
            <a:endParaRPr lang="en-US" sz="1600" b="0" dirty="0" smtClean="0"/>
          </a:p>
          <a:p>
            <a:endParaRPr lang="en-US" sz="1600" b="0" dirty="0"/>
          </a:p>
          <a:p>
            <a:endParaRPr lang="en-US" sz="1600" b="0" dirty="0" smtClean="0"/>
          </a:p>
          <a:p>
            <a:endParaRPr lang="en-US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ROS Meeting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01/08/2015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Where are the Reports?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257800"/>
          </a:xfrm>
        </p:spPr>
        <p:txBody>
          <a:bodyPr/>
          <a:lstStyle/>
          <a:p>
            <a:pPr eaLnBrk="1" hangingPunct="1"/>
            <a:r>
              <a:rPr lang="en-US" altLang="en-US" sz="1600" b="0" dirty="0" smtClean="0"/>
              <a:t>ERCOT will begin </a:t>
            </a:r>
            <a:r>
              <a:rPr lang="en-US" altLang="en-US" sz="1600" b="0" dirty="0" smtClean="0"/>
              <a:t>posting</a:t>
            </a:r>
            <a:r>
              <a:rPr lang="en-US" altLang="en-US" sz="1600" b="0" dirty="0" smtClean="0">
                <a:solidFill>
                  <a:srgbClr val="FF0000"/>
                </a:solidFill>
              </a:rPr>
              <a:t> </a:t>
            </a:r>
            <a:r>
              <a:rPr lang="en-US" altLang="en-US" sz="1600" b="0" dirty="0" smtClean="0"/>
              <a:t>reports supporting </a:t>
            </a:r>
            <a:r>
              <a:rPr lang="en-US" altLang="en-US" sz="1600" b="0" dirty="0" smtClean="0"/>
              <a:t>BAL-001-TRE-1 </a:t>
            </a:r>
            <a:r>
              <a:rPr lang="en-US" altLang="en-US" sz="1600" b="0" dirty="0" smtClean="0"/>
              <a:t>on </a:t>
            </a:r>
            <a:r>
              <a:rPr lang="en-US" altLang="en-US" sz="1600" b="0" dirty="0" smtClean="0"/>
              <a:t>April 1, 2015</a:t>
            </a:r>
          </a:p>
          <a:p>
            <a:pPr marL="0" indent="0" eaLnBrk="1" hangingPunct="1">
              <a:buNone/>
            </a:pPr>
            <a:endParaRPr lang="en-US" altLang="en-US" sz="1600" b="0" dirty="0" smtClean="0"/>
          </a:p>
          <a:p>
            <a:pPr eaLnBrk="1" hangingPunct="1"/>
            <a:r>
              <a:rPr lang="en-US" altLang="en-US" sz="1600" b="0" dirty="0" smtClean="0"/>
              <a:t>ERCOT is adding five new report links to the Market Information System (MIS). Three public reports can also be viewed on ERCOT.com website.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marL="0" indent="0" eaLnBrk="1" hangingPunct="1">
              <a:buNone/>
            </a:pPr>
            <a:endParaRPr lang="en-US" altLang="en-US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935795"/>
              </p:ext>
            </p:extLst>
          </p:nvPr>
        </p:nvGraphicFramePr>
        <p:xfrm>
          <a:off x="304800" y="2613960"/>
          <a:ext cx="8458200" cy="3482742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750038"/>
                <a:gridCol w="1500075"/>
                <a:gridCol w="721687"/>
                <a:gridCol w="838200"/>
                <a:gridCol w="533400"/>
                <a:gridCol w="762000"/>
                <a:gridCol w="3352800"/>
              </a:tblGrid>
              <a:tr h="3034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EMIL ID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Product Name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Frequency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Posting Classification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Report Type ID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MIS Landing Page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ERCOT.COM Landing Page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5493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u="none" strike="noStrike" dirty="0">
                          <a:effectLst/>
                        </a:rPr>
                        <a:t>NP12-261-M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Frequency Measurable Events in ERCOT Interconnection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Weekly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effectLst/>
                        </a:rPr>
                        <a:t>Public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13450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Compliance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 smtClean="0">
                          <a:effectLst/>
                          <a:hlinkClick r:id="rId2"/>
                        </a:rPr>
                        <a:t>http</a:t>
                      </a:r>
                      <a:r>
                        <a:rPr lang="en-US" sz="1100" u="sng" strike="noStrike" dirty="0">
                          <a:effectLst/>
                          <a:hlinkClick r:id="rId2"/>
                        </a:rPr>
                        <a:t>://www.ercot.com/mktinfo/reports/index.html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574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u="none" strike="noStrike" dirty="0">
                          <a:effectLst/>
                        </a:rPr>
                        <a:t>NP12-262-M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Initial and Sustained Primary Frequency Response Unit Performance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Monthly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Certified-PDCWG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13451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PDCWG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819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u="none" strike="noStrike" dirty="0">
                          <a:effectLst/>
                        </a:rPr>
                        <a:t>NP12-263-M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effectLst/>
                        </a:rPr>
                        <a:t>Initial and Sustained Primary Frequency Response 12-month rolling average Unit Performance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Monthly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effectLst/>
                        </a:rPr>
                        <a:t>Certified-</a:t>
                      </a:r>
                      <a:r>
                        <a:rPr lang="en-US" sz="900" u="none" strike="noStrike" baseline="0" dirty="0" smtClean="0">
                          <a:effectLst/>
                        </a:rPr>
                        <a:t> QSE/RE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13452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Compliance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574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u="none" strike="noStrike" dirty="0">
                          <a:effectLst/>
                        </a:rPr>
                        <a:t>NP12-264-M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ERCOT Interconnection Minimum Frequency Response Computation Methodology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Annual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effectLst/>
                        </a:rPr>
                        <a:t>Public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13453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Compliance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 smtClean="0">
                          <a:effectLst/>
                          <a:hlinkClick r:id="rId2"/>
                        </a:rPr>
                        <a:t>http</a:t>
                      </a:r>
                      <a:r>
                        <a:rPr lang="en-US" sz="1100" u="sng" strike="noStrike" dirty="0">
                          <a:effectLst/>
                          <a:hlinkClick r:id="rId2"/>
                        </a:rPr>
                        <a:t>://www.ercot.com/mktinfo/reports/index.html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56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u="none" strike="noStrike" dirty="0">
                          <a:effectLst/>
                        </a:rPr>
                        <a:t>NP12-265-M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ERCOT Interconnection combined Frequency Response Performance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Monthly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 smtClean="0">
                          <a:effectLst/>
                        </a:rPr>
                        <a:t>Public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13454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Compliance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 smtClean="0">
                          <a:effectLst/>
                          <a:hlinkClick r:id="rId2"/>
                        </a:rPr>
                        <a:t>http</a:t>
                      </a:r>
                      <a:r>
                        <a:rPr lang="en-US" sz="1100" u="sng" strike="noStrike" dirty="0">
                          <a:effectLst/>
                          <a:hlinkClick r:id="rId2"/>
                        </a:rPr>
                        <a:t>://www.ercot.com/mktinfo/reports/index.html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85800"/>
          </a:xfrm>
        </p:spPr>
        <p:txBody>
          <a:bodyPr/>
          <a:lstStyle/>
          <a:p>
            <a:r>
              <a:rPr lang="en-US" dirty="0" smtClean="0"/>
              <a:t>Access to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endParaRPr lang="en-US" sz="1600" b="0" dirty="0" smtClean="0"/>
          </a:p>
          <a:p>
            <a:pPr lvl="0"/>
            <a:r>
              <a:rPr lang="en-US" sz="1600" b="0" dirty="0"/>
              <a:t>No Digital Certificate is needed to view public reports.</a:t>
            </a:r>
          </a:p>
          <a:p>
            <a:endParaRPr lang="en-US" sz="1600" b="0" dirty="0" smtClean="0"/>
          </a:p>
          <a:p>
            <a:r>
              <a:rPr lang="en-US" sz="1600" b="0" dirty="0" smtClean="0"/>
              <a:t>Unit 12-month rolling average performance report is confidential and accessible to the entities that represent the unit.</a:t>
            </a:r>
          </a:p>
          <a:p>
            <a:endParaRPr lang="en-US" sz="1600" b="0" dirty="0"/>
          </a:p>
          <a:p>
            <a:r>
              <a:rPr lang="en-US" sz="1600" b="0" dirty="0"/>
              <a:t>Initial and Sustained Primary Frequency Response Unit </a:t>
            </a:r>
            <a:r>
              <a:rPr lang="en-US" sz="1600" b="0" dirty="0" smtClean="0"/>
              <a:t>Performance report during each FME is posted to </a:t>
            </a:r>
            <a:r>
              <a:rPr lang="en-US" sz="1600" b="0" dirty="0"/>
              <a:t>PDCWG page on Market Information System (</a:t>
            </a:r>
            <a:r>
              <a:rPr lang="en-US" sz="1600" b="0" dirty="0" smtClean="0"/>
              <a:t>MIS)</a:t>
            </a:r>
          </a:p>
          <a:p>
            <a:pPr lvl="1"/>
            <a:r>
              <a:rPr lang="en-US" sz="1600" b="0" dirty="0" smtClean="0"/>
              <a:t>To view the reports on PDCWG page, market </a:t>
            </a:r>
            <a:r>
              <a:rPr lang="en-US" sz="1600" b="0" dirty="0"/>
              <a:t>participant should be PDCWG </a:t>
            </a:r>
            <a:r>
              <a:rPr lang="en-US" sz="1600" b="0" dirty="0" smtClean="0"/>
              <a:t>member and need to have a Digital Certificate with “ICE_M_VIEW_PDCWG” added to the current roles.</a:t>
            </a:r>
          </a:p>
          <a:p>
            <a:pPr lvl="1"/>
            <a:r>
              <a:rPr lang="en-US" sz="1400" b="0" dirty="0" smtClean="0"/>
              <a:t>If </a:t>
            </a:r>
            <a:r>
              <a:rPr lang="en-US" sz="1400" b="0" dirty="0"/>
              <a:t>“ICE_M_VIEW_PDCWG” </a:t>
            </a:r>
            <a:r>
              <a:rPr lang="en-US" sz="1400" b="0" dirty="0" smtClean="0"/>
              <a:t>is not seen in the current roles</a:t>
            </a:r>
            <a:r>
              <a:rPr lang="en-US" sz="1400" b="0" dirty="0" smtClean="0"/>
              <a:t>, </a:t>
            </a:r>
            <a:r>
              <a:rPr lang="en-US" sz="1400" b="0" dirty="0"/>
              <a:t>please contact </a:t>
            </a:r>
            <a:r>
              <a:rPr lang="en-US" sz="1400" b="0" dirty="0">
                <a:hlinkClick r:id="rId2"/>
              </a:rPr>
              <a:t>MarketInfoServices@ercot.com</a:t>
            </a:r>
            <a:r>
              <a:rPr lang="en-US" sz="1400" b="0" dirty="0"/>
              <a:t>  to verify </a:t>
            </a:r>
            <a:r>
              <a:rPr lang="en-US" sz="1400" b="0" dirty="0" smtClean="0"/>
              <a:t>the NDA </a:t>
            </a:r>
            <a:r>
              <a:rPr lang="en-US" sz="1400" b="0" dirty="0"/>
              <a:t>and/or </a:t>
            </a:r>
            <a:r>
              <a:rPr lang="en-US" sz="1400" b="0" dirty="0" smtClean="0"/>
              <a:t>USA </a:t>
            </a:r>
            <a:r>
              <a:rPr lang="en-US" sz="1400" b="0" dirty="0"/>
              <a:t>to have the “ICE_M_VIEW_PDCWG” role </a:t>
            </a:r>
            <a:r>
              <a:rPr lang="en-US" sz="1400" b="0" dirty="0" smtClean="0"/>
              <a:t>added.</a:t>
            </a:r>
          </a:p>
          <a:p>
            <a:pPr lvl="0"/>
            <a:endParaRPr lang="en-US" sz="1600" b="0" dirty="0"/>
          </a:p>
          <a:p>
            <a:endParaRPr lang="en-US" sz="1600" b="0" dirty="0" smtClean="0"/>
          </a:p>
          <a:p>
            <a:endParaRPr lang="en-US" sz="1600" b="0" dirty="0"/>
          </a:p>
          <a:p>
            <a:endParaRPr lang="en-US" sz="1600" b="0" dirty="0" smtClean="0"/>
          </a:p>
          <a:p>
            <a:endParaRPr lang="en-US" sz="1600" b="0" dirty="0"/>
          </a:p>
          <a:p>
            <a:endParaRPr lang="en-US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ROS Meeting</a:t>
            </a:r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01/08/2015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3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4608</TotalTime>
  <Words>1135</Words>
  <Application>Microsoft Office PowerPoint</Application>
  <PresentationFormat>On-screen Show (4:3)</PresentationFormat>
  <Paragraphs>300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ERCOT Update  BAL-001-TRE-1 Implementation</vt:lpstr>
      <vt:lpstr>BAL-001-TRE-1 Discussion outline</vt:lpstr>
      <vt:lpstr>What is BAL-001-TRE-1</vt:lpstr>
      <vt:lpstr>Who does BAL-001-TRE-1 impact</vt:lpstr>
      <vt:lpstr>When?  Timeline for BAL-001-TRE-1 </vt:lpstr>
      <vt:lpstr>When?  Timeline for BAL-001-TRE-1 </vt:lpstr>
      <vt:lpstr>When?  Timeline for BAL-001-TRE-1 </vt:lpstr>
      <vt:lpstr>Where are the Reports?</vt:lpstr>
      <vt:lpstr>Access to Reports</vt:lpstr>
      <vt:lpstr>In conclusion…</vt:lpstr>
      <vt:lpstr>PowerPoint Presentation</vt:lpstr>
      <vt:lpstr>Appendix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Bezzam, Joseph</dc:creator>
  <cp:lastModifiedBy>MMereness</cp:lastModifiedBy>
  <cp:revision>70</cp:revision>
  <dcterms:created xsi:type="dcterms:W3CDTF">2005-04-21T14:28:35Z</dcterms:created>
  <dcterms:modified xsi:type="dcterms:W3CDTF">2015-01-07T22:51:01Z</dcterms:modified>
</cp:coreProperties>
</file>