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3" r:id="rId3"/>
    <p:sldId id="264" r:id="rId4"/>
    <p:sldId id="266" r:id="rId5"/>
    <p:sldId id="267"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485"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DAF0FC4-EADD-4D6B-A9A4-D65E47FD781D}" type="datetimeFigureOut">
              <a:rPr lang="en-US" smtClean="0"/>
              <a:t>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1623274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AF0FC4-EADD-4D6B-A9A4-D65E47FD781D}" type="datetimeFigureOut">
              <a:rPr lang="en-US" smtClean="0"/>
              <a:t>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1456250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AF0FC4-EADD-4D6B-A9A4-D65E47FD781D}" type="datetimeFigureOut">
              <a:rPr lang="en-US" smtClean="0"/>
              <a:t>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583461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AF0FC4-EADD-4D6B-A9A4-D65E47FD781D}" type="datetimeFigureOut">
              <a:rPr lang="en-US" smtClean="0"/>
              <a:t>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559268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AF0FC4-EADD-4D6B-A9A4-D65E47FD781D}" type="datetimeFigureOut">
              <a:rPr lang="en-US" smtClean="0"/>
              <a:t>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3602294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DAF0FC4-EADD-4D6B-A9A4-D65E47FD781D}" type="datetimeFigureOut">
              <a:rPr lang="en-US" smtClean="0"/>
              <a:t>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416183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DAF0FC4-EADD-4D6B-A9A4-D65E47FD781D}" type="datetimeFigureOut">
              <a:rPr lang="en-US" smtClean="0"/>
              <a:t>1/6/2015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1409230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DAF0FC4-EADD-4D6B-A9A4-D65E47FD781D}" type="datetimeFigureOut">
              <a:rPr lang="en-US" smtClean="0"/>
              <a:t>1/6/2015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2863435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AF0FC4-EADD-4D6B-A9A4-D65E47FD781D}" type="datetimeFigureOut">
              <a:rPr lang="en-US" smtClean="0"/>
              <a:t>1/6/2015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223035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AF0FC4-EADD-4D6B-A9A4-D65E47FD781D}" type="datetimeFigureOut">
              <a:rPr lang="en-US" smtClean="0"/>
              <a:t>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1111645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AF0FC4-EADD-4D6B-A9A4-D65E47FD781D}" type="datetimeFigureOut">
              <a:rPr lang="en-US" smtClean="0"/>
              <a:t>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1837237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AF0FC4-EADD-4D6B-A9A4-D65E47FD781D}" type="datetimeFigureOut">
              <a:rPr lang="en-US" smtClean="0"/>
              <a:t>1/6/2015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FD2EBC-F77E-49D4-BCFC-C9C8DCB6BD47}" type="slidenum">
              <a:rPr lang="en-US" smtClean="0"/>
              <a:t>‹#›</a:t>
            </a:fld>
            <a:endParaRPr lang="en-US" dirty="0"/>
          </a:p>
        </p:txBody>
      </p:sp>
    </p:spTree>
    <p:extLst>
      <p:ext uri="{BB962C8B-B14F-4D97-AF65-F5344CB8AC3E}">
        <p14:creationId xmlns:p14="http://schemas.microsoft.com/office/powerpoint/2010/main" val="1516096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interchange.puc.state.tx.us/WebApp/Interchange/Documents/42302_19_827168.PDF" TargetMode="External"/><Relationship Id="rId2" Type="http://schemas.openxmlformats.org/officeDocument/2006/relationships/hyperlink" Target="http://www.ercot.com/content/news/presentations/2015/2012%20Long%20Term%20System%20Assessment.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ercot.com/mktrules/issues/nprr/651-675/675/index" TargetMode="External"/><Relationship Id="rId2" Type="http://schemas.openxmlformats.org/officeDocument/2006/relationships/hyperlink" Target="http://www.ercot.com/content/meetings/gatf/keydocs/2014/1210/XXXNPRR-01%20Posting%20of%20Wind%20Peak%20Average%20Capacity%20Percentage%20.doc" TargetMode="External"/><Relationship Id="rId1" Type="http://schemas.openxmlformats.org/officeDocument/2006/relationships/slideLayout" Target="../slideLayouts/slideLayout2.xml"/><Relationship Id="rId5" Type="http://schemas.openxmlformats.org/officeDocument/2006/relationships/hyperlink" Target="http://www.ercot.com/content/meetings/gatf/keydocs/2014/1210/XXXNPRR-01_Changes_to_PUN_Capacity_Reporting_Requirements_an.doc" TargetMode="External"/><Relationship Id="rId4" Type="http://schemas.openxmlformats.org/officeDocument/2006/relationships/hyperlink" Target="http://www.ercot.com/content/meetings/gatf/keydocs/2014/1210/ERS_CDR_GATF.ppt"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mailto:smoorty@ercot.com" TargetMode="External"/><Relationship Id="rId2" Type="http://schemas.openxmlformats.org/officeDocument/2006/relationships/hyperlink" Target="http://www.ercot.com/content/meetings/tac/keydocs/2014/0925/11.%20Co_optimization_Multi-interval_DRAFT_09192014.r1.doc" TargetMode="External"/><Relationship Id="rId1" Type="http://schemas.openxmlformats.org/officeDocument/2006/relationships/slideLayout" Target="../slideLayouts/slideLayout2.xml"/><Relationship Id="rId4" Type="http://schemas.openxmlformats.org/officeDocument/2006/relationships/hyperlink" Target="mailto:generationadequacywg@lists.ercot.co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en-US" dirty="0" smtClean="0"/>
              <a:t>SAWG Update to WMS</a:t>
            </a:r>
          </a:p>
        </p:txBody>
      </p:sp>
      <p:sp>
        <p:nvSpPr>
          <p:cNvPr id="2051" name="Subtitle 2"/>
          <p:cNvSpPr>
            <a:spLocks noGrp="1"/>
          </p:cNvSpPr>
          <p:nvPr>
            <p:ph type="subTitle" idx="1"/>
          </p:nvPr>
        </p:nvSpPr>
        <p:spPr/>
        <p:txBody>
          <a:bodyPr/>
          <a:lstStyle/>
          <a:p>
            <a:r>
              <a:rPr lang="en-US" dirty="0" smtClean="0"/>
              <a:t>January 7</a:t>
            </a:r>
            <a:r>
              <a:rPr lang="en-US" baseline="30000" dirty="0" smtClean="0"/>
              <a:t>th</a:t>
            </a:r>
            <a:r>
              <a:rPr lang="en-US" dirty="0" smtClean="0"/>
              <a:t>, 2015</a:t>
            </a:r>
          </a:p>
          <a:p>
            <a:endParaRPr lang="en-US" dirty="0" smtClean="0"/>
          </a:p>
          <a:p>
            <a:r>
              <a:rPr lang="en-US" dirty="0" smtClean="0"/>
              <a:t>Brandon Whittle</a:t>
            </a:r>
          </a:p>
        </p:txBody>
      </p:sp>
    </p:spTree>
    <p:extLst>
      <p:ext uri="{BB962C8B-B14F-4D97-AF65-F5344CB8AC3E}">
        <p14:creationId xmlns:p14="http://schemas.microsoft.com/office/powerpoint/2010/main" val="3836546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 Releases</a:t>
            </a:r>
            <a:endParaRPr lang="en-US" dirty="0"/>
          </a:p>
        </p:txBody>
      </p:sp>
      <p:sp>
        <p:nvSpPr>
          <p:cNvPr id="3" name="Content Placeholder 2"/>
          <p:cNvSpPr>
            <a:spLocks noGrp="1"/>
          </p:cNvSpPr>
          <p:nvPr>
            <p:ph idx="1"/>
          </p:nvPr>
        </p:nvSpPr>
        <p:spPr>
          <a:xfrm>
            <a:off x="838200" y="1825625"/>
            <a:ext cx="10515600" cy="1512887"/>
          </a:xfrm>
        </p:spPr>
        <p:txBody>
          <a:bodyPr>
            <a:normAutofit/>
          </a:bodyPr>
          <a:lstStyle/>
          <a:p>
            <a:r>
              <a:rPr lang="en-US" dirty="0" smtClean="0"/>
              <a:t>ERCOT Long </a:t>
            </a:r>
            <a:r>
              <a:rPr lang="en-US" dirty="0"/>
              <a:t>Term </a:t>
            </a:r>
            <a:r>
              <a:rPr lang="en-US" dirty="0" smtClean="0"/>
              <a:t>Assessment </a:t>
            </a:r>
            <a:r>
              <a:rPr lang="en-US" dirty="0" smtClean="0">
                <a:hlinkClick r:id="rId2"/>
              </a:rPr>
              <a:t>posted</a:t>
            </a:r>
            <a:r>
              <a:rPr lang="en-US" dirty="0"/>
              <a:t> </a:t>
            </a:r>
            <a:endParaRPr lang="en-US" dirty="0" smtClean="0"/>
          </a:p>
          <a:p>
            <a:r>
              <a:rPr lang="en-US" dirty="0" smtClean="0"/>
              <a:t>ERCOT Review of Reliability Standards </a:t>
            </a:r>
            <a:r>
              <a:rPr lang="en-US" dirty="0" smtClean="0">
                <a:hlinkClick r:id="rId3"/>
              </a:rPr>
              <a:t>filed at the PUCT.</a:t>
            </a:r>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endParaRPr lang="en-US" dirty="0"/>
          </a:p>
        </p:txBody>
      </p:sp>
      <p:sp>
        <p:nvSpPr>
          <p:cNvPr id="4" name="Title 1"/>
          <p:cNvSpPr txBox="1">
            <a:spLocks/>
          </p:cNvSpPr>
          <p:nvPr/>
        </p:nvSpPr>
        <p:spPr>
          <a:xfrm>
            <a:off x="838200" y="3575050"/>
            <a:ext cx="10515600" cy="12731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t>Housekeeping</a:t>
            </a:r>
          </a:p>
          <a:p>
            <a:endParaRPr lang="en-US" dirty="0"/>
          </a:p>
        </p:txBody>
      </p:sp>
      <p:sp>
        <p:nvSpPr>
          <p:cNvPr id="5" name="Content Placeholder 2"/>
          <p:cNvSpPr txBox="1">
            <a:spLocks/>
          </p:cNvSpPr>
          <p:nvPr/>
        </p:nvSpPr>
        <p:spPr>
          <a:xfrm>
            <a:off x="838200" y="4464050"/>
            <a:ext cx="10515600" cy="15128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Looking for Stakeholder vice-chair</a:t>
            </a:r>
          </a:p>
          <a:p>
            <a:r>
              <a:rPr lang="en-US" dirty="0" smtClean="0"/>
              <a:t>SAWG mailing list, web page, exploder, and calendar in the works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10236674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CDR Input </a:t>
            </a:r>
            <a:r>
              <a:rPr lang="en-US" dirty="0" smtClean="0"/>
              <a:t>Review</a:t>
            </a:r>
            <a:endParaRPr lang="en-US" dirty="0"/>
          </a:p>
        </p:txBody>
      </p:sp>
      <p:sp>
        <p:nvSpPr>
          <p:cNvPr id="3" name="Content Placeholder 2"/>
          <p:cNvSpPr>
            <a:spLocks noGrp="1"/>
          </p:cNvSpPr>
          <p:nvPr>
            <p:ph idx="1"/>
          </p:nvPr>
        </p:nvSpPr>
        <p:spPr>
          <a:xfrm>
            <a:off x="838200" y="1825625"/>
            <a:ext cx="10515600" cy="3999442"/>
          </a:xfrm>
        </p:spPr>
        <p:txBody>
          <a:bodyPr>
            <a:normAutofit fontScale="85000" lnSpcReduction="20000"/>
          </a:bodyPr>
          <a:lstStyle/>
          <a:p>
            <a:r>
              <a:rPr lang="en-US" dirty="0" smtClean="0"/>
              <a:t>Wind Capacity - ERCOT has proposed a </a:t>
            </a:r>
            <a:r>
              <a:rPr lang="en-US" dirty="0" smtClean="0">
                <a:hlinkClick r:id="rId2"/>
              </a:rPr>
              <a:t>draft NPRR </a:t>
            </a:r>
            <a:r>
              <a:rPr lang="en-US" dirty="0" smtClean="0"/>
              <a:t>which specifies that Wind Capacity percentages for use in the CDR should be posted online prior to the release of the CDR.  GATF Recommends WMS vote to endorse the NPRR once it has been filed.</a:t>
            </a:r>
          </a:p>
          <a:p>
            <a:r>
              <a:rPr lang="en-US" dirty="0" smtClean="0"/>
              <a:t>ERS Methodology – ERCOT has filed </a:t>
            </a:r>
            <a:r>
              <a:rPr lang="en-US" dirty="0" smtClean="0">
                <a:hlinkClick r:id="rId3"/>
              </a:rPr>
              <a:t>NPRR675</a:t>
            </a:r>
            <a:r>
              <a:rPr lang="en-US" dirty="0" smtClean="0"/>
              <a:t>, </a:t>
            </a:r>
            <a:r>
              <a:rPr lang="en-US" dirty="0"/>
              <a:t>Modifications for ERS Estimates in Calculating Future Planning </a:t>
            </a:r>
            <a:r>
              <a:rPr lang="en-US" dirty="0" smtClean="0"/>
              <a:t>Reserves.  GATF reviewed but did not reach consensus.  Primary disagreement centers around expectations of increased quantities of ERS. </a:t>
            </a:r>
            <a:r>
              <a:rPr lang="en-US" dirty="0" smtClean="0">
                <a:hlinkClick r:id="rId4"/>
              </a:rPr>
              <a:t>ERCOT PPT on ERS</a:t>
            </a:r>
            <a:r>
              <a:rPr lang="en-US" dirty="0" smtClean="0"/>
              <a:t>. </a:t>
            </a:r>
          </a:p>
          <a:p>
            <a:r>
              <a:rPr lang="en-US" dirty="0" smtClean="0"/>
              <a:t>PUN Capacity Forecasting – </a:t>
            </a:r>
            <a:r>
              <a:rPr lang="en-US" dirty="0" smtClean="0">
                <a:hlinkClick r:id="rId5"/>
              </a:rPr>
              <a:t>ERCOT drafted an NPRR</a:t>
            </a:r>
            <a:r>
              <a:rPr lang="en-US" dirty="0" smtClean="0"/>
              <a:t>.  Concerns exist on whether capacity from PUNs would be appropriately counted.   SAWG intends to continue this discussion.</a:t>
            </a:r>
          </a:p>
          <a:p>
            <a:r>
              <a:rPr lang="en-US" dirty="0" smtClean="0"/>
              <a:t>Discussion on whether SARA inputs should be memorialized in Protocols will continue in January.</a:t>
            </a:r>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3085666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RT Co-Op &amp; Multi-Interval SCED</a:t>
            </a:r>
            <a:br>
              <a:rPr lang="en-US" dirty="0" smtClean="0"/>
            </a:br>
            <a:r>
              <a:rPr lang="en-US" dirty="0" smtClean="0"/>
              <a:t>NPRR Development</a:t>
            </a:r>
            <a:endParaRPr lang="en-US" dirty="0"/>
          </a:p>
        </p:txBody>
      </p:sp>
      <p:sp>
        <p:nvSpPr>
          <p:cNvPr id="3" name="Content Placeholder 2"/>
          <p:cNvSpPr>
            <a:spLocks noGrp="1"/>
          </p:cNvSpPr>
          <p:nvPr>
            <p:ph idx="1"/>
          </p:nvPr>
        </p:nvSpPr>
        <p:spPr/>
        <p:txBody>
          <a:bodyPr/>
          <a:lstStyle/>
          <a:p>
            <a:r>
              <a:rPr lang="en-US" dirty="0" smtClean="0"/>
              <a:t>ERCOT and others have open questions that need to be addressed before writing NPRRs.  ERCOT and other stakeholders have been invited to submit written comments (No Redlines) on </a:t>
            </a:r>
            <a:r>
              <a:rPr lang="en-US" dirty="0" smtClean="0">
                <a:hlinkClick r:id="rId2"/>
              </a:rPr>
              <a:t>ERCOT’s whitepaper</a:t>
            </a:r>
            <a:r>
              <a:rPr lang="en-US" dirty="0" smtClean="0"/>
              <a:t> by Jan 15th.   Comments should be sent to Sai Moorty (</a:t>
            </a:r>
            <a:r>
              <a:rPr lang="en-US" dirty="0" smtClean="0">
                <a:hlinkClick r:id="rId3"/>
              </a:rPr>
              <a:t>smoorty@ercot.com</a:t>
            </a:r>
            <a:r>
              <a:rPr lang="en-US" dirty="0" smtClean="0"/>
              <a:t>) and the GATF mailing list (</a:t>
            </a:r>
            <a:r>
              <a:rPr lang="en-US" dirty="0" smtClean="0">
                <a:hlinkClick r:id="rId4"/>
              </a:rPr>
              <a:t>generationadequacywg@lists.ercot.com</a:t>
            </a:r>
            <a:r>
              <a:rPr lang="en-US" dirty="0" smtClean="0"/>
              <a:t>).</a:t>
            </a:r>
          </a:p>
          <a:p>
            <a:r>
              <a:rPr lang="en-US" dirty="0" smtClean="0"/>
              <a:t>SAWG’s next meeting will focus on a review of all comments. </a:t>
            </a:r>
            <a:endParaRPr lang="en-US" b="1" dirty="0"/>
          </a:p>
        </p:txBody>
      </p:sp>
    </p:spTree>
    <p:extLst>
      <p:ext uri="{BB962C8B-B14F-4D97-AF65-F5344CB8AC3E}">
        <p14:creationId xmlns:p14="http://schemas.microsoft.com/office/powerpoint/2010/main" val="2232446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Plan</a:t>
            </a:r>
            <a:endParaRPr lang="en-US" dirty="0"/>
          </a:p>
        </p:txBody>
      </p:sp>
      <p:sp>
        <p:nvSpPr>
          <p:cNvPr id="3" name="Content Placeholder 2"/>
          <p:cNvSpPr>
            <a:spLocks noGrp="1"/>
          </p:cNvSpPr>
          <p:nvPr>
            <p:ph idx="1"/>
          </p:nvPr>
        </p:nvSpPr>
        <p:spPr>
          <a:xfrm>
            <a:off x="479393" y="1464816"/>
            <a:ext cx="11425561" cy="5033638"/>
          </a:xfrm>
        </p:spPr>
        <p:txBody>
          <a:bodyPr numCol="2">
            <a:normAutofit/>
          </a:bodyPr>
          <a:lstStyle/>
          <a:p>
            <a:pPr marL="514350" indent="-514350">
              <a:buAutoNum type="arabicParenR"/>
            </a:pPr>
            <a:r>
              <a:rPr lang="en-US" dirty="0" smtClean="0"/>
              <a:t>ERCOT </a:t>
            </a:r>
            <a:r>
              <a:rPr lang="en-US" dirty="0"/>
              <a:t>provide Concept Paper </a:t>
            </a:r>
            <a:endParaRPr lang="en-US" dirty="0" smtClean="0"/>
          </a:p>
          <a:p>
            <a:pPr marL="514350" indent="-514350">
              <a:buAutoNum type="arabicParenR"/>
            </a:pPr>
            <a:r>
              <a:rPr lang="en-US" dirty="0" smtClean="0"/>
              <a:t>Get </a:t>
            </a:r>
            <a:r>
              <a:rPr lang="en-US" dirty="0"/>
              <a:t>written comments on concept paper </a:t>
            </a:r>
            <a:endParaRPr lang="en-US" dirty="0" smtClean="0"/>
          </a:p>
          <a:p>
            <a:pPr marL="514350" indent="-514350">
              <a:buAutoNum type="arabicParenR"/>
            </a:pPr>
            <a:r>
              <a:rPr lang="en-US" dirty="0" smtClean="0"/>
              <a:t>ERCOT </a:t>
            </a:r>
            <a:r>
              <a:rPr lang="en-US" dirty="0"/>
              <a:t>and MPs discuss the Concept Paper and comments </a:t>
            </a:r>
            <a:r>
              <a:rPr lang="en-US" dirty="0" smtClean="0"/>
              <a:t>received and </a:t>
            </a:r>
            <a:r>
              <a:rPr lang="en-US" dirty="0"/>
              <a:t>make policy cuts at </a:t>
            </a:r>
            <a:r>
              <a:rPr lang="en-US" dirty="0" smtClean="0"/>
              <a:t>focused </a:t>
            </a:r>
            <a:r>
              <a:rPr lang="en-US" dirty="0"/>
              <a:t>SAWG </a:t>
            </a:r>
            <a:r>
              <a:rPr lang="en-US" dirty="0" smtClean="0"/>
              <a:t>meetings</a:t>
            </a:r>
          </a:p>
          <a:p>
            <a:pPr marL="514350" indent="-514350">
              <a:buAutoNum type="arabicParenR"/>
            </a:pPr>
            <a:r>
              <a:rPr lang="en-US" dirty="0" smtClean="0"/>
              <a:t>Get </a:t>
            </a:r>
            <a:r>
              <a:rPr lang="en-US" dirty="0"/>
              <a:t>help from WMS and/or TAC on sticky policy </a:t>
            </a:r>
            <a:r>
              <a:rPr lang="en-US" dirty="0" smtClean="0"/>
              <a:t>cuts</a:t>
            </a:r>
          </a:p>
          <a:p>
            <a:pPr marL="514350" indent="-514350">
              <a:buAutoNum type="arabicParenR"/>
            </a:pPr>
            <a:endParaRPr lang="en-US" dirty="0"/>
          </a:p>
          <a:p>
            <a:pPr marL="514350" indent="-514350">
              <a:buAutoNum type="arabicParenR"/>
            </a:pPr>
            <a:endParaRPr lang="en-US" dirty="0" smtClean="0"/>
          </a:p>
          <a:p>
            <a:pPr marL="514350" indent="-514350">
              <a:buAutoNum type="arabicParenR"/>
            </a:pPr>
            <a:r>
              <a:rPr lang="en-US" dirty="0" smtClean="0"/>
              <a:t>ERCOT </a:t>
            </a:r>
            <a:r>
              <a:rPr lang="en-US" dirty="0"/>
              <a:t>write draft </a:t>
            </a:r>
            <a:r>
              <a:rPr lang="en-US" dirty="0" smtClean="0"/>
              <a:t>NPRRs</a:t>
            </a:r>
          </a:p>
          <a:p>
            <a:pPr marL="573088" lvl="2" indent="-61913">
              <a:buNone/>
            </a:pPr>
            <a:r>
              <a:rPr lang="en-US" dirty="0" smtClean="0"/>
              <a:t>a. RT Co-optimization</a:t>
            </a:r>
          </a:p>
          <a:p>
            <a:pPr marL="573088" lvl="2" indent="-61913">
              <a:buNone/>
            </a:pPr>
            <a:r>
              <a:rPr lang="en-US" dirty="0" smtClean="0"/>
              <a:t>b</a:t>
            </a:r>
            <a:r>
              <a:rPr lang="en-US" dirty="0"/>
              <a:t>. Multi-Interval SCED</a:t>
            </a:r>
          </a:p>
          <a:p>
            <a:pPr marL="573088" lvl="2" indent="-61913">
              <a:buNone/>
            </a:pPr>
            <a:r>
              <a:rPr lang="en-US" dirty="0" smtClean="0"/>
              <a:t>c</a:t>
            </a:r>
            <a:r>
              <a:rPr lang="en-US" dirty="0"/>
              <a:t>. RT Co-optimization and Multi-Interval SCED </a:t>
            </a:r>
            <a:r>
              <a:rPr lang="en-US" dirty="0" smtClean="0"/>
              <a:t>together</a:t>
            </a:r>
          </a:p>
          <a:p>
            <a:pPr marL="115888" indent="-61913">
              <a:buNone/>
            </a:pPr>
            <a:r>
              <a:rPr lang="en-US" dirty="0" smtClean="0"/>
              <a:t>6) Market Participants provide comments on draft NPRRs</a:t>
            </a:r>
          </a:p>
          <a:p>
            <a:pPr marL="115888" indent="-61913">
              <a:buNone/>
            </a:pPr>
            <a:r>
              <a:rPr lang="en-US" dirty="0" smtClean="0"/>
              <a:t>7</a:t>
            </a:r>
            <a:r>
              <a:rPr lang="en-US" dirty="0"/>
              <a:t>) ERCOT and MPs discuss framework of Cost Benefit Analysis</a:t>
            </a:r>
          </a:p>
          <a:p>
            <a:pPr marL="115888" indent="-61913">
              <a:buNone/>
            </a:pPr>
            <a:r>
              <a:rPr lang="en-US" dirty="0" smtClean="0"/>
              <a:t>8</a:t>
            </a:r>
            <a:r>
              <a:rPr lang="en-US" dirty="0"/>
              <a:t>) ERCOT provide numbered NPRRs with preliminary Impact Analysis</a:t>
            </a:r>
          </a:p>
          <a:p>
            <a:pPr marL="115888" indent="-61913">
              <a:buNone/>
            </a:pPr>
            <a:r>
              <a:rPr lang="en-US" dirty="0" smtClean="0"/>
              <a:t>9</a:t>
            </a:r>
            <a:r>
              <a:rPr lang="en-US" dirty="0"/>
              <a:t>) Complete CBA</a:t>
            </a:r>
          </a:p>
        </p:txBody>
      </p:sp>
    </p:spTree>
    <p:extLst>
      <p:ext uri="{BB962C8B-B14F-4D97-AF65-F5344CB8AC3E}">
        <p14:creationId xmlns:p14="http://schemas.microsoft.com/office/powerpoint/2010/main" val="790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Next </a:t>
            </a:r>
            <a:r>
              <a:rPr lang="en-US" dirty="0"/>
              <a:t>Meeting </a:t>
            </a:r>
            <a:r>
              <a:rPr lang="en-US" dirty="0" smtClean="0"/>
              <a:t>– January 16</a:t>
            </a:r>
            <a:r>
              <a:rPr lang="en-US" baseline="30000" dirty="0" smtClean="0"/>
              <a:t>th</a:t>
            </a:r>
            <a:r>
              <a:rPr lang="en-US" dirty="0" smtClean="0"/>
              <a:t>, 2015</a:t>
            </a: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r>
              <a:rPr lang="en-US" dirty="0" smtClean="0"/>
              <a:t>Expected Agenda Items</a:t>
            </a:r>
          </a:p>
          <a:p>
            <a:r>
              <a:rPr lang="en-US" dirty="0" smtClean="0"/>
              <a:t>RT – Co-Op &amp; Multi Interval SCED stakeholder </a:t>
            </a:r>
            <a:r>
              <a:rPr lang="en-US" dirty="0"/>
              <a:t>c</a:t>
            </a:r>
            <a:r>
              <a:rPr lang="en-US" dirty="0" smtClean="0"/>
              <a:t>omment review</a:t>
            </a:r>
          </a:p>
          <a:p>
            <a:r>
              <a:rPr lang="en-US" dirty="0" smtClean="0"/>
              <a:t>PUN Capacity Methodology</a:t>
            </a:r>
          </a:p>
          <a:p>
            <a:r>
              <a:rPr lang="en-US" dirty="0" smtClean="0"/>
              <a:t>SARA Protocol Development</a:t>
            </a:r>
          </a:p>
          <a:p>
            <a:r>
              <a:rPr lang="en-US" dirty="0" smtClean="0"/>
              <a:t>WMS Assignments</a:t>
            </a:r>
          </a:p>
          <a:p>
            <a:endParaRPr lang="en-US" dirty="0" smtClean="0"/>
          </a:p>
          <a:p>
            <a:endParaRPr lang="en-US" dirty="0" smtClean="0"/>
          </a:p>
          <a:p>
            <a:endParaRPr lang="en-US" dirty="0" smtClean="0"/>
          </a:p>
        </p:txBody>
      </p:sp>
    </p:spTree>
    <p:extLst>
      <p:ext uri="{BB962C8B-B14F-4D97-AF65-F5344CB8AC3E}">
        <p14:creationId xmlns:p14="http://schemas.microsoft.com/office/powerpoint/2010/main" val="25722131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1965</TotalTime>
  <Words>374</Words>
  <Application>Microsoft Office PowerPoint</Application>
  <PresentationFormat>Widescreen</PresentationFormat>
  <Paragraphs>51</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SAWG Update to WMS</vt:lpstr>
      <vt:lpstr>Report Releases</vt:lpstr>
      <vt:lpstr>CDR Input Review</vt:lpstr>
      <vt:lpstr>RT Co-Op &amp; Multi-Interval SCED NPRR Development</vt:lpstr>
      <vt:lpstr>General Plan</vt:lpstr>
      <vt:lpstr>Next Meeting – January 16th, 2015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Brandon Whittle</dc:creator>
  <cp:lastModifiedBy>Brandon Whittle</cp:lastModifiedBy>
  <cp:revision>27</cp:revision>
  <dcterms:created xsi:type="dcterms:W3CDTF">2014-06-25T14:47:16Z</dcterms:created>
  <dcterms:modified xsi:type="dcterms:W3CDTF">2015-01-06T17:49:27Z</dcterms:modified>
</cp:coreProperties>
</file>