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8"/>
  </p:notesMasterIdLst>
  <p:sldIdLst>
    <p:sldId id="256" r:id="rId2"/>
    <p:sldId id="257" r:id="rId3"/>
    <p:sldId id="262" r:id="rId4"/>
    <p:sldId id="266" r:id="rId5"/>
    <p:sldId id="259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1B1BC-7AAD-46F0-BF03-34FFD6E59EC0}" type="datetimeFigureOut">
              <a:rPr lang="en-US" smtClean="0"/>
              <a:t>12/18/2014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2BE5C-3B84-4C03-B445-5764A8E29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96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EB58A-DD29-44DB-A90C-C792FB93A6C9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6434-6A72-4567-BAE4-E453F14B1404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646D-71F2-4559-B8E7-F107066E9449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553-303B-48BD-8A49-07B6361911FD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123B4-4CE5-4768-968C-91B956B110D5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3B20C-673B-49C7-8370-DBA260778F34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30009-72A6-4BFE-8867-4DF98E7EFB04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368B-CD98-4CBE-89D3-21BF3AEEF76C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0285-799D-4AEF-A65C-495F2C2A6CBF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D5FF3-3976-4195-9B89-23929A30C35B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219C9-D995-47C2-85C5-406111958B0C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E92DEC-9BE4-4717-8914-A7110CA04E86}" type="datetime1">
              <a:rPr lang="en-US" smtClean="0"/>
              <a:t>12/18/2014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F9B5F8-15F9-4B42-A359-1054D275252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cops/keydocs/2014/1202/12_02_14_Workshop_II-_IDR_Market_Action_Item_Responses_v5.doc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Microsoft_Word_97_-_2003_Document1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Kathy.Scott@CenterPointEnergy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January 6, 2015 </a:t>
            </a:r>
          </a:p>
          <a:p>
            <a:pPr algn="ctr"/>
            <a:r>
              <a:rPr lang="en-US" dirty="0" smtClean="0"/>
              <a:t>Update to RMS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599" cy="3630057"/>
          </a:xfrm>
        </p:spPr>
        <p:txBody>
          <a:bodyPr/>
          <a:lstStyle/>
          <a:p>
            <a:r>
              <a:rPr lang="en-US" sz="4000" dirty="0" smtClean="0"/>
              <a:t>RMS/COPS Workshop II Update: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IDR </a:t>
            </a:r>
            <a:r>
              <a:rPr lang="en-US" sz="4400" dirty="0"/>
              <a:t>Meter Protocol Requirement Threshold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689" y="5334000"/>
            <a:ext cx="6512511" cy="1143000"/>
          </a:xfrm>
        </p:spPr>
        <p:txBody>
          <a:bodyPr/>
          <a:lstStyle/>
          <a:p>
            <a:r>
              <a:rPr lang="en-US" sz="2800" dirty="0" smtClean="0"/>
              <a:t>12.02.14 </a:t>
            </a:r>
            <a:br>
              <a:rPr lang="en-US" sz="2800" dirty="0" smtClean="0"/>
            </a:br>
            <a:r>
              <a:rPr lang="en-US" sz="2800" dirty="0" smtClean="0"/>
              <a:t>ERCOT Met &amp; WebEx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28600"/>
            <a:ext cx="8610600" cy="5105400"/>
          </a:xfrm>
        </p:spPr>
        <p:txBody>
          <a:bodyPr>
            <a:normAutofit fontScale="70000" lnSpcReduction="20000"/>
          </a:bodyPr>
          <a:lstStyle/>
          <a:p>
            <a:endParaRPr lang="en-US" sz="3100" dirty="0" smtClean="0"/>
          </a:p>
          <a:p>
            <a:r>
              <a:rPr lang="en-US" sz="3100" dirty="0" smtClean="0"/>
              <a:t>IDR Required Workshop II was held on 12/2/14 following RMS: </a:t>
            </a:r>
          </a:p>
          <a:p>
            <a:pPr lvl="1"/>
            <a:r>
              <a:rPr lang="en-US" sz="2900" dirty="0" smtClean="0"/>
              <a:t>32 MPs were in attendance either </a:t>
            </a:r>
            <a:r>
              <a:rPr lang="en-US" sz="2900" dirty="0"/>
              <a:t>via </a:t>
            </a:r>
            <a:r>
              <a:rPr lang="en-US" sz="2900" dirty="0" smtClean="0"/>
              <a:t>WebEx or at ERCOT’s MET CTR.  Attendance includes: CRs, TDSPs, MOU/EC, </a:t>
            </a:r>
            <a:r>
              <a:rPr lang="en-US" sz="2900" dirty="0"/>
              <a:t>PUCT </a:t>
            </a:r>
            <a:r>
              <a:rPr lang="en-US" sz="2900" dirty="0" smtClean="0"/>
              <a:t>and ERCOT’s Staff.  </a:t>
            </a:r>
          </a:p>
          <a:p>
            <a:pPr lvl="1"/>
            <a:endParaRPr lang="en-US" sz="2900" dirty="0" smtClean="0"/>
          </a:p>
          <a:p>
            <a:r>
              <a:rPr lang="en-US" sz="3100" dirty="0" smtClean="0"/>
              <a:t>The Team reviewed and discussed </a:t>
            </a:r>
            <a:r>
              <a:rPr lang="en-US" sz="3100" dirty="0"/>
              <a:t>ERCOT’s </a:t>
            </a:r>
            <a:r>
              <a:rPr lang="en-US" sz="3100" dirty="0" smtClean="0"/>
              <a:t>and Market Participant’s responses to questions/action items that were identified during our </a:t>
            </a:r>
            <a:r>
              <a:rPr lang="en-US" sz="3100" dirty="0" smtClean="0"/>
              <a:t>IDR </a:t>
            </a:r>
            <a:r>
              <a:rPr lang="en-US" sz="3100" dirty="0" smtClean="0"/>
              <a:t>Required Workshop I WebEx held on October </a:t>
            </a:r>
            <a:r>
              <a:rPr lang="en-US" sz="3100" dirty="0"/>
              <a:t>20</a:t>
            </a:r>
            <a:r>
              <a:rPr lang="en-US" sz="3100" baseline="30000" dirty="0"/>
              <a:t>th</a:t>
            </a:r>
            <a:r>
              <a:rPr lang="en-US" sz="3100" dirty="0"/>
              <a:t> . </a:t>
            </a:r>
            <a:endParaRPr lang="en-US" sz="3100" dirty="0" smtClean="0"/>
          </a:p>
          <a:p>
            <a:pPr lvl="1"/>
            <a:r>
              <a:rPr lang="en-US" sz="2100" dirty="0" smtClean="0">
                <a:hlinkClick r:id="rId3"/>
              </a:rPr>
              <a:t>http</a:t>
            </a:r>
            <a:r>
              <a:rPr lang="en-US" sz="2100" dirty="0">
                <a:hlinkClick r:id="rId3"/>
              </a:rPr>
              <a:t>://www.ercot.com/content/meetings/cops/keydocs/2014/1202/12_02_14_Workshop_II-_</a:t>
            </a:r>
            <a:r>
              <a:rPr lang="en-US" sz="2100" dirty="0" smtClean="0">
                <a:hlinkClick r:id="rId3"/>
              </a:rPr>
              <a:t>IDR_Market_Action_Item_Responses_v5.doc</a:t>
            </a:r>
            <a:r>
              <a:rPr lang="en-US" sz="2100" dirty="0" smtClean="0"/>
              <a:t> </a:t>
            </a:r>
          </a:p>
          <a:p>
            <a:pPr lvl="3"/>
            <a:endParaRPr lang="en-US" sz="2200" b="1" dirty="0" smtClean="0"/>
          </a:p>
          <a:p>
            <a:endParaRPr lang="en-US" sz="2600" dirty="0" smtClean="0"/>
          </a:p>
          <a:p>
            <a:r>
              <a:rPr lang="en-US" sz="3100" dirty="0" smtClean="0"/>
              <a:t>Based upon Workshop II’s Market discussions, we couldn’t come </a:t>
            </a:r>
            <a:r>
              <a:rPr lang="en-US" sz="3100" dirty="0"/>
              <a:t>to </a:t>
            </a:r>
            <a:r>
              <a:rPr lang="en-US" sz="3100" dirty="0" smtClean="0"/>
              <a:t>a consensus in responding to the question should the IDR Required Threshold be </a:t>
            </a:r>
            <a:r>
              <a:rPr lang="en-US" sz="3100" dirty="0"/>
              <a:t>increased, eliminated or remain the same as </a:t>
            </a:r>
            <a:r>
              <a:rPr lang="en-US" sz="3100" dirty="0" smtClean="0"/>
              <a:t>posted </a:t>
            </a:r>
            <a:r>
              <a:rPr lang="en-US" sz="3100" dirty="0"/>
              <a:t>in </a:t>
            </a:r>
            <a:r>
              <a:rPr lang="en-US" sz="3100" dirty="0" smtClean="0"/>
              <a:t>ERCOT’s Protocols </a:t>
            </a:r>
            <a:r>
              <a:rPr lang="en-US" sz="3100" dirty="0"/>
              <a:t>Section </a:t>
            </a:r>
            <a:r>
              <a:rPr lang="en-US" sz="3100" dirty="0" smtClean="0"/>
              <a:t>18.6? </a:t>
            </a:r>
          </a:p>
          <a:p>
            <a:pPr lvl="2"/>
            <a:endParaRPr lang="en-US" altLang="en-US" sz="1600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378497"/>
              </p:ext>
            </p:extLst>
          </p:nvPr>
        </p:nvGraphicFramePr>
        <p:xfrm>
          <a:off x="5181600" y="3352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Document" showAsIcon="1" r:id="rId4" imgW="914400" imgH="771480" progId="Word.Document.8">
                  <p:embed/>
                </p:oleObj>
              </mc:Choice>
              <mc:Fallback>
                <p:oleObj name="Document" showAsIcon="1" r:id="rId4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81600" y="3352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393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6689" y="5486400"/>
            <a:ext cx="6512511" cy="1143000"/>
          </a:xfrm>
        </p:spPr>
        <p:txBody>
          <a:bodyPr/>
          <a:lstStyle/>
          <a:p>
            <a:r>
              <a:rPr lang="en-US" sz="2800" dirty="0" smtClean="0"/>
              <a:t>ERCOT’s Protocol Section: 18.6.1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8534400" cy="5105400"/>
          </a:xfrm>
        </p:spPr>
        <p:txBody>
          <a:bodyPr>
            <a:normAutofit/>
          </a:bodyPr>
          <a:lstStyle/>
          <a:p>
            <a:endParaRPr lang="en-US" altLang="en-US" sz="2000" b="1" dirty="0" smtClean="0">
              <a:solidFill>
                <a:srgbClr val="C00000"/>
              </a:solidFill>
            </a:endParaRPr>
          </a:p>
          <a:p>
            <a:r>
              <a:rPr lang="en-US" altLang="en-US" sz="2000" b="1" dirty="0" smtClean="0">
                <a:solidFill>
                  <a:srgbClr val="C00000"/>
                </a:solidFill>
              </a:rPr>
              <a:t>Reminder of Language found in ERCOT Protocols Section 18.6: </a:t>
            </a:r>
          </a:p>
          <a:p>
            <a:pPr lvl="2">
              <a:defRPr/>
            </a:pPr>
            <a:endParaRPr lang="en-US" sz="2200" b="1" dirty="0" smtClean="0"/>
          </a:p>
          <a:p>
            <a:pPr lvl="2">
              <a:defRPr/>
            </a:pPr>
            <a:r>
              <a:rPr lang="en-US" sz="2200" b="1" dirty="0" smtClean="0"/>
              <a:t>Installation </a:t>
            </a:r>
            <a:r>
              <a:rPr lang="en-US" sz="2200" b="1" dirty="0"/>
              <a:t>and Use of Interval Data Recorder Meters: </a:t>
            </a:r>
          </a:p>
          <a:p>
            <a:pPr lvl="3">
              <a:defRPr/>
            </a:pPr>
            <a:r>
              <a:rPr lang="en-US" sz="1800" b="1" i="1" dirty="0"/>
              <a:t>18.6.1 Interval Data Recorder Meter Mandatory </a:t>
            </a:r>
            <a:r>
              <a:rPr lang="en-US" sz="1800" b="1" i="1" dirty="0" smtClean="0"/>
              <a:t>Installation Requirements</a:t>
            </a:r>
            <a:endParaRPr lang="en-US" sz="1800" b="1" i="1" dirty="0"/>
          </a:p>
          <a:p>
            <a:pPr marL="1115568" lvl="4" indent="0">
              <a:buFont typeface="Wingdings" pitchFamily="2" charset="2"/>
              <a:buNone/>
              <a:defRPr/>
            </a:pPr>
            <a:r>
              <a:rPr lang="en-US" b="1" dirty="0"/>
              <a:t>(</a:t>
            </a:r>
            <a:r>
              <a:rPr lang="en-US" sz="1600" b="1" dirty="0"/>
              <a:t>1) Interval Data Recorder (IDR) Meters are required and shall be installed and utilized for Settlement of Premises having </a:t>
            </a:r>
          </a:p>
          <a:p>
            <a:pPr marL="1115568" lvl="4" indent="0">
              <a:buFont typeface="Wingdings" pitchFamily="2" charset="2"/>
              <a:buNone/>
              <a:defRPr/>
            </a:pPr>
            <a:r>
              <a:rPr lang="en-US" sz="1600" b="1" dirty="0"/>
              <a:t>either:</a:t>
            </a:r>
          </a:p>
          <a:p>
            <a:pPr marL="1783080" lvl="5" indent="-457200">
              <a:buFont typeface="Wingdings" pitchFamily="2" charset="2"/>
              <a:buAutoNum type="alphaLcParenBoth"/>
              <a:defRPr/>
            </a:pPr>
            <a:r>
              <a:rPr lang="en-US" b="1" dirty="0">
                <a:solidFill>
                  <a:srgbClr val="C00000"/>
                </a:solidFill>
              </a:rPr>
              <a:t>A peak Demand greater than 700 kW (or 700 kVA in CenterPoint Energy’s service territory); or</a:t>
            </a:r>
          </a:p>
          <a:p>
            <a:pPr marL="1783080" lvl="5" indent="-457200">
              <a:buFont typeface="Wingdings" pitchFamily="2" charset="2"/>
              <a:buAutoNum type="alphaLcParenBoth"/>
              <a:defRPr/>
            </a:pPr>
            <a:endParaRPr lang="en-US" b="1" dirty="0">
              <a:solidFill>
                <a:srgbClr val="C00000"/>
              </a:solidFill>
            </a:endParaRPr>
          </a:p>
          <a:p>
            <a:pPr marL="1325880" lvl="5" indent="0">
              <a:buFont typeface="Wingdings" pitchFamily="2" charset="2"/>
              <a:buNone/>
              <a:defRPr/>
            </a:pPr>
            <a:r>
              <a:rPr lang="en-US" b="1" dirty="0"/>
              <a:t>(b) </a:t>
            </a:r>
            <a:r>
              <a:rPr lang="en-US" b="1" dirty="0" smtClean="0"/>
              <a:t>   Service </a:t>
            </a:r>
            <a:r>
              <a:rPr lang="en-US" b="1" dirty="0"/>
              <a:t>provided at transmission voltage (above 60 kV).</a:t>
            </a:r>
          </a:p>
          <a:p>
            <a:pPr lvl="1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689" y="5334000"/>
            <a:ext cx="6512511" cy="1143000"/>
          </a:xfrm>
        </p:spPr>
        <p:txBody>
          <a:bodyPr/>
          <a:lstStyle/>
          <a:p>
            <a:r>
              <a:rPr lang="en-US" sz="2800" dirty="0" smtClean="0"/>
              <a:t>12.02.14 </a:t>
            </a:r>
            <a:br>
              <a:rPr lang="en-US" sz="2800" dirty="0" smtClean="0"/>
            </a:br>
            <a:r>
              <a:rPr lang="en-US" sz="2800" dirty="0" smtClean="0"/>
              <a:t>ERCOT Met &amp; WebEx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228600"/>
            <a:ext cx="8610600" cy="5105400"/>
          </a:xfrm>
        </p:spPr>
        <p:txBody>
          <a:bodyPr>
            <a:normAutofit fontScale="92500"/>
          </a:bodyPr>
          <a:lstStyle/>
          <a:p>
            <a:r>
              <a:rPr lang="en-US" sz="2600" b="1" dirty="0"/>
              <a:t>Action Items</a:t>
            </a:r>
            <a:r>
              <a:rPr lang="en-US" sz="2600" dirty="0"/>
              <a:t>:  </a:t>
            </a:r>
            <a:r>
              <a:rPr lang="en-US" sz="2600" dirty="0" smtClean="0"/>
              <a:t>Workshop II identified additional </a:t>
            </a:r>
            <a:r>
              <a:rPr lang="en-US" sz="2600" dirty="0"/>
              <a:t>investigations and feedback </a:t>
            </a:r>
            <a:r>
              <a:rPr lang="en-US" sz="2600" dirty="0" smtClean="0"/>
              <a:t>were requested by MPs:  </a:t>
            </a:r>
            <a:endParaRPr lang="en-US" sz="2600" dirty="0"/>
          </a:p>
          <a:p>
            <a:pPr lvl="1"/>
            <a:r>
              <a:rPr lang="en-US" sz="2300" b="1" dirty="0"/>
              <a:t>ERCOT</a:t>
            </a:r>
            <a:r>
              <a:rPr lang="en-US" sz="2300" dirty="0"/>
              <a:t>:  Are there </a:t>
            </a:r>
            <a:r>
              <a:rPr lang="en-US" sz="2300" dirty="0" smtClean="0"/>
              <a:t>additional options that should be considered to </a:t>
            </a:r>
            <a:r>
              <a:rPr lang="en-US" sz="2300" dirty="0"/>
              <a:t>address </a:t>
            </a:r>
            <a:r>
              <a:rPr lang="en-US" sz="2300" dirty="0" smtClean="0"/>
              <a:t>ERCOT’s Load </a:t>
            </a:r>
            <a:r>
              <a:rPr lang="en-US" sz="2300" dirty="0"/>
              <a:t>Forecasting </a:t>
            </a:r>
            <a:r>
              <a:rPr lang="en-US" sz="2300" dirty="0" smtClean="0"/>
              <a:t>concerns without </a:t>
            </a:r>
            <a:r>
              <a:rPr lang="en-US" sz="2300" dirty="0"/>
              <a:t>the creation of a new Load Profile assignment?</a:t>
            </a:r>
            <a:r>
              <a:rPr lang="en-US" sz="2300" b="1" dirty="0"/>
              <a:t> </a:t>
            </a:r>
          </a:p>
          <a:p>
            <a:pPr lvl="1"/>
            <a:r>
              <a:rPr lang="en-US" sz="2300" b="1" dirty="0" smtClean="0"/>
              <a:t>ERCOT</a:t>
            </a:r>
            <a:r>
              <a:rPr lang="en-US" sz="2300" dirty="0" smtClean="0"/>
              <a:t>:  Can </a:t>
            </a:r>
            <a:r>
              <a:rPr lang="en-US" sz="2300" dirty="0"/>
              <a:t>ERCOT provide a report of the current number of ESI IDs assigned </a:t>
            </a:r>
            <a:r>
              <a:rPr lang="en-US" sz="2300" dirty="0" smtClean="0"/>
              <a:t>with BUSIDRRQ Load Profile</a:t>
            </a:r>
            <a:r>
              <a:rPr lang="en-US" sz="2300" dirty="0"/>
              <a:t>, but display the report in 500kW increments starting at 1MW to 5MW? </a:t>
            </a:r>
            <a:endParaRPr lang="en-US" sz="2300" dirty="0" smtClean="0"/>
          </a:p>
          <a:p>
            <a:pPr lvl="1"/>
            <a:r>
              <a:rPr lang="en-US" sz="2300" b="1" dirty="0" smtClean="0"/>
              <a:t>K. Scott</a:t>
            </a:r>
            <a:r>
              <a:rPr lang="en-US" sz="2300" dirty="0" smtClean="0"/>
              <a:t>:  To ensure the market is on the same page concerning TDSPs’ 4CP Tariff requirements, each TDSP will provide their 4CP Tariff language to </a:t>
            </a:r>
            <a:r>
              <a:rPr lang="en-US" sz="2300" dirty="0" smtClean="0">
                <a:hlinkClick r:id="rId2"/>
              </a:rPr>
              <a:t>Kathy.Scott@CenterPointEnergy.com</a:t>
            </a:r>
            <a:r>
              <a:rPr lang="en-US" sz="2300" dirty="0" smtClean="0"/>
              <a:t> for Workshop III Market discussions and understanding. </a:t>
            </a:r>
          </a:p>
          <a:p>
            <a:pPr lvl="1"/>
            <a:r>
              <a:rPr lang="en-US" sz="2300" b="1" dirty="0" smtClean="0"/>
              <a:t>K. Scott</a:t>
            </a:r>
            <a:r>
              <a:rPr lang="en-US" sz="2300" dirty="0" smtClean="0"/>
              <a:t>:  Work with ERCOT to schedule IDR Meter Protocol Requirement Threshold Workshop III. (Date To Be Determined)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9B5F8-15F9-4B42-A359-1054D27525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9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4289" y="5105400"/>
            <a:ext cx="6512511" cy="1143000"/>
          </a:xfrm>
        </p:spPr>
        <p:txBody>
          <a:bodyPr/>
          <a:lstStyle/>
          <a:p>
            <a:r>
              <a:rPr lang="en-US" dirty="0" smtClean="0"/>
              <a:t>BUSIDRRQ </a:t>
            </a:r>
            <a:br>
              <a:rPr lang="en-US" dirty="0" smtClean="0"/>
            </a:br>
            <a:r>
              <a:rPr lang="en-US" dirty="0" smtClean="0"/>
              <a:t>Counts by Load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648200"/>
            <a:ext cx="6512511" cy="1143000"/>
          </a:xfrm>
        </p:spPr>
        <p:txBody>
          <a:bodyPr/>
          <a:lstStyle/>
          <a:p>
            <a:r>
              <a:rPr lang="en-US" smtClean="0"/>
              <a:t>Questions?</a:t>
            </a:r>
            <a:endParaRPr lang="en-US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881" y="731838"/>
            <a:ext cx="3475037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000" y="6492875"/>
            <a:ext cx="1828800" cy="365125"/>
          </a:xfrm>
        </p:spPr>
        <p:txBody>
          <a:bodyPr/>
          <a:lstStyle/>
          <a:p>
            <a:fld id="{0DF9B5F8-15F9-4B42-A359-1054D27525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250</TotalTime>
  <Words>357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Slipstream</vt:lpstr>
      <vt:lpstr>Microsoft Word 97 - 2003 Document</vt:lpstr>
      <vt:lpstr>RMS/COPS Workshop II Update:   IDR Meter Protocol Requirement Threshold</vt:lpstr>
      <vt:lpstr>12.02.14  ERCOT Met &amp; WebEx</vt:lpstr>
      <vt:lpstr>ERCOT’s Protocol Section: 18.6.1</vt:lpstr>
      <vt:lpstr>12.02.14  ERCOT Met &amp; WebEx</vt:lpstr>
      <vt:lpstr>BUSIDRRQ  Counts by Load </vt:lpstr>
      <vt:lpstr>Questions?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RMS/COPS Workshop I IDR Meter Protocol Requirement Threshold</dc:title>
  <dc:creator>Scott, Kathy D.</dc:creator>
  <cp:lastModifiedBy>Scott, Kathy D.</cp:lastModifiedBy>
  <cp:revision>24</cp:revision>
  <dcterms:created xsi:type="dcterms:W3CDTF">2014-10-24T21:12:16Z</dcterms:created>
  <dcterms:modified xsi:type="dcterms:W3CDTF">2014-12-18T19:00:00Z</dcterms:modified>
</cp:coreProperties>
</file>