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3" r:id="rId1"/>
  </p:sldMasterIdLst>
  <p:notesMasterIdLst>
    <p:notesMasterId r:id="rId6"/>
  </p:notesMasterIdLst>
  <p:handoutMasterIdLst>
    <p:handoutMasterId r:id="rId7"/>
  </p:handoutMasterIdLst>
  <p:sldIdLst>
    <p:sldId id="264" r:id="rId2"/>
    <p:sldId id="309" r:id="rId3"/>
    <p:sldId id="315" r:id="rId4"/>
    <p:sldId id="314" r:id="rId5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gency FB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gency FB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gency FB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gency FB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66"/>
    <a:srgbClr val="FF0000"/>
    <a:srgbClr val="EFD491"/>
    <a:srgbClr val="FABE00"/>
    <a:srgbClr val="009900"/>
    <a:srgbClr val="66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1" autoAdjust="0"/>
    <p:restoredTop sz="74083" autoAdjust="0"/>
  </p:normalViewPr>
  <p:slideViewPr>
    <p:cSldViewPr>
      <p:cViewPr>
        <p:scale>
          <a:sx n="75" d="100"/>
          <a:sy n="75" d="100"/>
        </p:scale>
        <p:origin x="-1014" y="-19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cs typeface="Arial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885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cs typeface="Arial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885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cs typeface="Arial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885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cs typeface="Arial" charset="0"/>
              </a:defRPr>
            </a:lvl1pPr>
          </a:lstStyle>
          <a:p>
            <a:pPr>
              <a:defRPr/>
            </a:pPr>
            <a:fld id="{DFD91F2D-CB3E-413E-BBD7-68ADE5B555C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28750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1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61E339D6-DD98-498F-9591-42E991CED9A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72006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2A538B2-DC8E-4E7B-93EB-F3F59AFFE4FB}" type="slidenum">
              <a:rPr lang="en-US" smtClean="0"/>
              <a:pPr/>
              <a:t>1</a:t>
            </a:fld>
            <a:endParaRPr lang="en-US" dirty="0" smtClean="0"/>
          </a:p>
        </p:txBody>
      </p:sp>
      <p:sp>
        <p:nvSpPr>
          <p:cNvPr id="92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2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1E339D6-DD98-498F-9591-42E991CED9A5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1E339D6-DD98-498F-9591-42E991CED9A5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1E339D6-DD98-498F-9591-42E991CED9A5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2" name="Rectangle 2"/>
          <p:cNvSpPr>
            <a:spLocks noGrp="1" noRot="1" noChangeArrowheads="1"/>
          </p:cNvSpPr>
          <p:nvPr>
            <p:ph type="ctrTitle"/>
          </p:nvPr>
        </p:nvSpPr>
        <p:spPr>
          <a:xfrm>
            <a:off x="685800" y="1981200"/>
            <a:ext cx="7772400" cy="1600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92163" name="Rectangle 3"/>
          <p:cNvSpPr>
            <a:spLocks noGrp="1" noRot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Agency FB" pitchFamily="34" charset="0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DCDCEE-C103-4268-9EB6-3981ED61C4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575B4E-58CB-4FF9-B79F-C829BCCF92F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07188" y="228600"/>
            <a:ext cx="2135187" cy="58705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1625" y="228600"/>
            <a:ext cx="6253163" cy="58705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92FC8D-0BAF-43D9-B72F-C7FB0BDF821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8658BA8-A283-4170-8BCD-11A7F419412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03DE16-E376-4B43-8EDE-DB475F36A31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1625" y="1676400"/>
            <a:ext cx="4194175" cy="44227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6400"/>
            <a:ext cx="4194175" cy="44227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957FF3-E7C6-4E7A-8F5C-51AC57A33F2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B723598-7F5E-4D30-814E-058A66521C5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F0C576-EA73-4CE6-8892-C0DCFA9C796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10A1DE-3542-4BB6-98B7-8D4270DD17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E9237B-5E33-4396-94AD-348689B0965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C861AF-E049-473D-A63E-9314FDED966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301625" y="228600"/>
            <a:ext cx="8510588" cy="1325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91139" name="Rectangle 3"/>
          <p:cNvSpPr>
            <a:spLocks noGrp="1" noRot="1" noChangeArrowheads="1"/>
          </p:cNvSpPr>
          <p:nvPr>
            <p:ph type="body" idx="1"/>
          </p:nvPr>
        </p:nvSpPr>
        <p:spPr bwMode="auto">
          <a:xfrm>
            <a:off x="301625" y="1676400"/>
            <a:ext cx="8540750" cy="4422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1140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04800" y="6245225"/>
            <a:ext cx="22860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114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114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2860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EA18DB61-E5D3-4D7A-8C1C-0B248CACF83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04" r:id="rId1"/>
    <p:sldLayoutId id="2147483705" r:id="rId2"/>
    <p:sldLayoutId id="2147483706" r:id="rId3"/>
    <p:sldLayoutId id="2147483707" r:id="rId4"/>
    <p:sldLayoutId id="2147483708" r:id="rId5"/>
    <p:sldLayoutId id="2147483709" r:id="rId6"/>
    <p:sldLayoutId id="2147483710" r:id="rId7"/>
    <p:sldLayoutId id="2147483711" r:id="rId8"/>
    <p:sldLayoutId id="2147483712" r:id="rId9"/>
    <p:sldLayoutId id="2147483713" r:id="rId10"/>
    <p:sldLayoutId id="2147483714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0F80F04-51E7-4A82-B7B3-66055ADBB3C0}" type="slidenum">
              <a:rPr lang="en-US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73742" name="Rectangle 14"/>
          <p:cNvSpPr>
            <a:spLocks noGrp="1" noRot="1" noChangeArrowheads="1"/>
          </p:cNvSpPr>
          <p:nvPr>
            <p:ph type="title"/>
          </p:nvPr>
        </p:nvSpPr>
        <p:spPr>
          <a:xfrm>
            <a:off x="127000" y="4038600"/>
            <a:ext cx="8305800" cy="22098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 dirty="0" smtClean="0">
                <a:solidFill>
                  <a:schemeClr val="bg1"/>
                </a:solidFill>
                <a:effectLst/>
              </a:rPr>
              <a:t>Update to RMS </a:t>
            </a:r>
            <a:br>
              <a:rPr lang="en-US" sz="4800" b="1" dirty="0" smtClean="0">
                <a:solidFill>
                  <a:schemeClr val="bg1"/>
                </a:solidFill>
                <a:effectLst/>
              </a:rPr>
            </a:br>
            <a:r>
              <a:rPr lang="en-US" sz="4800" b="1" dirty="0" smtClean="0">
                <a:solidFill>
                  <a:schemeClr val="bg1"/>
                </a:solidFill>
                <a:effectLst/>
              </a:rPr>
              <a:t>January </a:t>
            </a:r>
            <a:r>
              <a:rPr lang="en-US" sz="4800" b="1" dirty="0">
                <a:solidFill>
                  <a:schemeClr val="bg1"/>
                </a:solidFill>
                <a:effectLst/>
              </a:rPr>
              <a:t>6</a:t>
            </a:r>
            <a:r>
              <a:rPr lang="en-US" sz="4800" b="1" dirty="0" smtClean="0">
                <a:solidFill>
                  <a:schemeClr val="bg1"/>
                </a:solidFill>
                <a:effectLst/>
              </a:rPr>
              <a:t>, </a:t>
            </a:r>
            <a:r>
              <a:rPr lang="en-US" sz="4800" b="1" dirty="0" smtClean="0">
                <a:solidFill>
                  <a:schemeClr val="bg1"/>
                </a:solidFill>
                <a:effectLst/>
              </a:rPr>
              <a:t>2015</a:t>
            </a:r>
            <a:endParaRPr lang="en-US" sz="4800" dirty="0" smtClean="0">
              <a:solidFill>
                <a:schemeClr val="bg1"/>
              </a:solidFill>
              <a:effectLst/>
            </a:endParaRPr>
          </a:p>
        </p:txBody>
      </p:sp>
      <p:sp>
        <p:nvSpPr>
          <p:cNvPr id="2052" name="AutoShape 26"/>
          <p:cNvSpPr>
            <a:spLocks noChangeAspect="1" noChangeArrowheads="1"/>
          </p:cNvSpPr>
          <p:nvPr/>
        </p:nvSpPr>
        <p:spPr bwMode="auto">
          <a:xfrm>
            <a:off x="2819400" y="673100"/>
            <a:ext cx="3581400" cy="243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grpSp>
        <p:nvGrpSpPr>
          <p:cNvPr id="3" name="Group 2"/>
          <p:cNvGrpSpPr/>
          <p:nvPr/>
        </p:nvGrpSpPr>
        <p:grpSpPr>
          <a:xfrm>
            <a:off x="2628900" y="914400"/>
            <a:ext cx="3390900" cy="2895600"/>
            <a:chOff x="2819400" y="309563"/>
            <a:chExt cx="3390900" cy="2895600"/>
          </a:xfrm>
        </p:grpSpPr>
        <p:grpSp>
          <p:nvGrpSpPr>
            <p:cNvPr id="2" name="Group 1"/>
            <p:cNvGrpSpPr/>
            <p:nvPr/>
          </p:nvGrpSpPr>
          <p:grpSpPr>
            <a:xfrm>
              <a:off x="2844800" y="309563"/>
              <a:ext cx="3149600" cy="2895600"/>
              <a:chOff x="3048000" y="457200"/>
              <a:chExt cx="3149600" cy="2895600"/>
            </a:xfrm>
          </p:grpSpPr>
          <p:sp>
            <p:nvSpPr>
              <p:cNvPr id="7" name="Oval 27"/>
              <p:cNvSpPr>
                <a:spLocks noChangeArrowheads="1"/>
              </p:cNvSpPr>
              <p:nvPr/>
            </p:nvSpPr>
            <p:spPr bwMode="auto">
              <a:xfrm>
                <a:off x="3048000" y="457200"/>
                <a:ext cx="3149600" cy="2895600"/>
              </a:xfrm>
              <a:prstGeom prst="ellipse">
                <a:avLst/>
              </a:prstGeom>
              <a:solidFill>
                <a:srgbClr val="000080"/>
              </a:solidFill>
              <a:ln w="25400">
                <a:solidFill>
                  <a:srgbClr val="FF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 dirty="0"/>
              </a:p>
            </p:txBody>
          </p:sp>
          <p:sp>
            <p:nvSpPr>
              <p:cNvPr id="8" name="AutoShape 28"/>
              <p:cNvSpPr>
                <a:spLocks noChangeArrowheads="1"/>
              </p:cNvSpPr>
              <p:nvPr/>
            </p:nvSpPr>
            <p:spPr bwMode="auto">
              <a:xfrm>
                <a:off x="3424238" y="785813"/>
                <a:ext cx="2371725" cy="1943100"/>
              </a:xfrm>
              <a:prstGeom prst="star5">
                <a:avLst/>
              </a:prstGeom>
              <a:solidFill>
                <a:srgbClr val="FFFFFF"/>
              </a:solidFill>
              <a:ln w="57150" cmpd="thickThin">
                <a:solidFill>
                  <a:srgbClr val="000080"/>
                </a:solidFill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</p:grpSp>
        <p:sp>
          <p:nvSpPr>
            <p:cNvPr id="2055" name="WordArt 30"/>
            <p:cNvSpPr>
              <a:spLocks noChangeArrowheads="1" noChangeShapeType="1" noTextEdit="1"/>
            </p:cNvSpPr>
            <p:nvPr/>
          </p:nvSpPr>
          <p:spPr bwMode="auto">
            <a:xfrm>
              <a:off x="2819400" y="685800"/>
              <a:ext cx="3390900" cy="2109666"/>
            </a:xfrm>
            <a:prstGeom prst="rect">
              <a:avLst/>
            </a:prstGeom>
          </p:spPr>
          <p:txBody>
            <a:bodyPr wrap="none" fromWordArt="1">
              <a:prstTxWarp prst="textDeflate">
                <a:avLst>
                  <a:gd name="adj" fmla="val 18810"/>
                </a:avLst>
              </a:prstTxWarp>
            </a:bodyPr>
            <a:lstStyle/>
            <a:p>
              <a:pPr algn="ctr"/>
              <a:r>
                <a:rPr lang="en-US" sz="3600" kern="10" dirty="0">
                  <a:ln w="25400">
                    <a:solidFill>
                      <a:srgbClr val="FF0000"/>
                    </a:solidFill>
                    <a:round/>
                    <a:headEnd/>
                    <a:tailEnd/>
                  </a:ln>
                  <a:solidFill>
                    <a:srgbClr val="C00000"/>
                  </a:solidFill>
                  <a:latin typeface="Niagara Solid"/>
                </a:rPr>
                <a:t>TX </a:t>
              </a:r>
              <a:r>
                <a:rPr lang="en-US" sz="3600" kern="10" dirty="0" smtClean="0">
                  <a:ln w="25400">
                    <a:solidFill>
                      <a:srgbClr val="FF0000"/>
                    </a:solidFill>
                    <a:round/>
                    <a:headEnd/>
                    <a:tailEnd/>
                  </a:ln>
                  <a:solidFill>
                    <a:srgbClr val="C00000"/>
                  </a:solidFill>
                  <a:latin typeface="Niagara Solid"/>
                </a:rPr>
                <a:t>SET</a:t>
              </a:r>
              <a:endParaRPr lang="en-US" sz="3600" kern="10" dirty="0">
                <a:ln w="25400">
                  <a:solidFill>
                    <a:srgbClr val="FF0000"/>
                  </a:solidFill>
                  <a:round/>
                  <a:headEnd/>
                  <a:tailEnd/>
                </a:ln>
                <a:solidFill>
                  <a:srgbClr val="C00000"/>
                </a:solidFill>
                <a:latin typeface="Niagara Solid"/>
              </a:endParaRPr>
            </a:p>
          </p:txBody>
        </p:sp>
      </p:grp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37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374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610A1DE-3542-4BB6-98B7-8D4270DD176B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381000" y="152400"/>
            <a:ext cx="8510588" cy="1447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December Meeting Update</a:t>
            </a:r>
          </a:p>
        </p:txBody>
      </p:sp>
      <p:sp>
        <p:nvSpPr>
          <p:cNvPr id="4" name="Rectangle 3"/>
          <p:cNvSpPr/>
          <p:nvPr/>
        </p:nvSpPr>
        <p:spPr>
          <a:xfrm>
            <a:off x="533400" y="2064127"/>
            <a:ext cx="7772400" cy="40318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71500" lvl="0" indent="-571500">
              <a:buFont typeface="Arial" pitchFamily="34" charset="0"/>
              <a:buChar char="•"/>
            </a:pPr>
            <a:r>
              <a:rPr lang="en-US" sz="3200" b="1" dirty="0" smtClean="0">
                <a:solidFill>
                  <a:schemeClr val="bg1"/>
                </a:solidFill>
              </a:rPr>
              <a:t>NPRR668, Updates to TX SET Implementation Guide Process—TX SET Comments (Vote)</a:t>
            </a:r>
          </a:p>
          <a:p>
            <a:pPr marL="571500" lvl="0" indent="-571500">
              <a:buFont typeface="Arial" pitchFamily="34" charset="0"/>
              <a:buChar char="•"/>
            </a:pPr>
            <a:r>
              <a:rPr lang="en-US" sz="3200" b="1" dirty="0" smtClean="0">
                <a:solidFill>
                  <a:schemeClr val="bg1"/>
                </a:solidFill>
              </a:rPr>
              <a:t>RMGRR128</a:t>
            </a:r>
            <a:r>
              <a:rPr lang="en-US" sz="3200" b="1" dirty="0">
                <a:solidFill>
                  <a:schemeClr val="bg1"/>
                </a:solidFill>
              </a:rPr>
              <a:t>, Reinstate Critical Care Status After Resolution of an Inadvertent </a:t>
            </a:r>
            <a:r>
              <a:rPr lang="en-US" sz="3200" b="1" dirty="0" smtClean="0">
                <a:solidFill>
                  <a:schemeClr val="bg1"/>
                </a:solidFill>
              </a:rPr>
              <a:t>Gain (Vote)</a:t>
            </a:r>
            <a:endParaRPr lang="en-US" sz="3200" b="1" dirty="0">
              <a:solidFill>
                <a:schemeClr val="bg1"/>
              </a:solidFill>
            </a:endParaRPr>
          </a:p>
          <a:p>
            <a:pPr marL="571500" lvl="0" indent="-571500">
              <a:buFont typeface="Arial" pitchFamily="34" charset="0"/>
              <a:buChar char="•"/>
            </a:pPr>
            <a:r>
              <a:rPr lang="en-US" sz="3200" b="1" dirty="0">
                <a:solidFill>
                  <a:schemeClr val="bg1"/>
                </a:solidFill>
              </a:rPr>
              <a:t>ERCOT Market </a:t>
            </a:r>
            <a:r>
              <a:rPr lang="en-US" sz="3200" b="1" dirty="0" smtClean="0">
                <a:solidFill>
                  <a:schemeClr val="bg1"/>
                </a:solidFill>
              </a:rPr>
              <a:t>Testing—Update</a:t>
            </a:r>
          </a:p>
          <a:p>
            <a:pPr marL="1028700" lvl="1" indent="-571500">
              <a:buFont typeface="Arial" pitchFamily="34" charset="0"/>
              <a:buChar char="•"/>
            </a:pPr>
            <a:r>
              <a:rPr lang="en-US" sz="3200" b="1" dirty="0" smtClean="0">
                <a:solidFill>
                  <a:schemeClr val="bg1"/>
                </a:solidFill>
              </a:rPr>
              <a:t>Scripts Revised and Ready for 2015 Test Flights </a:t>
            </a:r>
          </a:p>
          <a:p>
            <a:pPr marL="1028700" lvl="1" indent="-571500">
              <a:buFont typeface="Arial" pitchFamily="34" charset="0"/>
              <a:buChar char="•"/>
            </a:pPr>
            <a:r>
              <a:rPr lang="en-US" sz="3200" b="1" dirty="0" smtClean="0">
                <a:solidFill>
                  <a:schemeClr val="bg1"/>
                </a:solidFill>
              </a:rPr>
              <a:t>TDSPs Agreed to January 12</a:t>
            </a:r>
            <a:r>
              <a:rPr lang="en-US" sz="3200" b="1" baseline="30000" dirty="0" smtClean="0">
                <a:solidFill>
                  <a:schemeClr val="bg1"/>
                </a:solidFill>
              </a:rPr>
              <a:t>th</a:t>
            </a:r>
            <a:r>
              <a:rPr lang="en-US" sz="3200" b="1" dirty="0" smtClean="0">
                <a:solidFill>
                  <a:schemeClr val="bg1"/>
                </a:solidFill>
              </a:rPr>
              <a:t> Day 1 SIM Date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610A1DE-3542-4BB6-98B7-8D4270DD176B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381000" y="152400"/>
            <a:ext cx="8510588" cy="1447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December Meeting Update</a:t>
            </a:r>
          </a:p>
        </p:txBody>
      </p:sp>
      <p:sp>
        <p:nvSpPr>
          <p:cNvPr id="4" name="Rectangle 3"/>
          <p:cNvSpPr/>
          <p:nvPr/>
        </p:nvSpPr>
        <p:spPr>
          <a:xfrm>
            <a:off x="533400" y="1638300"/>
            <a:ext cx="7772400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71500" indent="-571500">
              <a:buFont typeface="Arial" pitchFamily="34" charset="0"/>
              <a:buChar char="•"/>
            </a:pPr>
            <a:r>
              <a:rPr lang="en-US" sz="3200" b="1" dirty="0" smtClean="0">
                <a:solidFill>
                  <a:schemeClr val="bg1"/>
                </a:solidFill>
              </a:rPr>
              <a:t>Tariff </a:t>
            </a:r>
            <a:r>
              <a:rPr lang="en-US" sz="3200" b="1" dirty="0">
                <a:solidFill>
                  <a:schemeClr val="bg1"/>
                </a:solidFill>
              </a:rPr>
              <a:t>Project 41121--RMG Section 7 Market Processes updates related to TDSP tariff changes effective Jan </a:t>
            </a:r>
            <a:r>
              <a:rPr lang="en-US" sz="3200" b="1" dirty="0" smtClean="0">
                <a:solidFill>
                  <a:schemeClr val="bg1"/>
                </a:solidFill>
              </a:rPr>
              <a:t>2015</a:t>
            </a:r>
          </a:p>
          <a:p>
            <a:pPr marL="1028700" lvl="1" indent="-571500">
              <a:buFont typeface="Arial" pitchFamily="34" charset="0"/>
              <a:buChar char="•"/>
            </a:pPr>
            <a:r>
              <a:rPr lang="en-US" sz="3200" b="1" dirty="0" smtClean="0">
                <a:solidFill>
                  <a:schemeClr val="bg1"/>
                </a:solidFill>
              </a:rPr>
              <a:t>Timeline Matrix Finalized</a:t>
            </a:r>
          </a:p>
          <a:p>
            <a:pPr marL="1028700" lvl="1" indent="-571500">
              <a:buFont typeface="Arial" pitchFamily="34" charset="0"/>
              <a:buChar char="•"/>
            </a:pPr>
            <a:r>
              <a:rPr lang="en-US" sz="3200" b="1" dirty="0" smtClean="0">
                <a:solidFill>
                  <a:schemeClr val="bg1"/>
                </a:solidFill>
              </a:rPr>
              <a:t>Safety Net Timeline Changes Delayed</a:t>
            </a:r>
          </a:p>
          <a:p>
            <a:pPr marL="1485900" lvl="2" indent="-571500">
              <a:buFont typeface="Arial" pitchFamily="34" charset="0"/>
              <a:buChar char="•"/>
            </a:pPr>
            <a:r>
              <a:rPr lang="en-US" sz="3200" b="1" dirty="0" smtClean="0">
                <a:solidFill>
                  <a:schemeClr val="bg1"/>
                </a:solidFill>
              </a:rPr>
              <a:t>RMS Direction Requested</a:t>
            </a:r>
          </a:p>
          <a:p>
            <a:pPr marL="1028700" lvl="1" indent="-571500">
              <a:buFont typeface="Arial" pitchFamily="34" charset="0"/>
              <a:buChar char="•"/>
            </a:pPr>
            <a:r>
              <a:rPr lang="en-US" sz="3200" b="1" dirty="0" smtClean="0">
                <a:solidFill>
                  <a:schemeClr val="bg1"/>
                </a:solidFill>
              </a:rPr>
              <a:t>Review Continues</a:t>
            </a:r>
          </a:p>
          <a:p>
            <a:pPr marL="1028700" lvl="1" indent="-571500">
              <a:buFont typeface="Arial" pitchFamily="34" charset="0"/>
              <a:buChar char="•"/>
            </a:pPr>
            <a:endParaRPr lang="en-US" sz="3200" b="1" dirty="0" smtClean="0">
              <a:solidFill>
                <a:schemeClr val="bg1"/>
              </a:solidFill>
            </a:endParaRPr>
          </a:p>
          <a:p>
            <a:pPr marL="1028700" lvl="1" indent="-571500">
              <a:buFont typeface="Arial" pitchFamily="34" charset="0"/>
              <a:buChar char="•"/>
            </a:pPr>
            <a:endParaRPr lang="en-US" sz="3200" b="1" dirty="0">
              <a:solidFill>
                <a:schemeClr val="bg1"/>
              </a:solidFill>
            </a:endParaRPr>
          </a:p>
          <a:p>
            <a:pPr marL="571500" lvl="0" indent="-571500">
              <a:buFont typeface="Arial" pitchFamily="34" charset="0"/>
              <a:buChar char="•"/>
            </a:pPr>
            <a:endParaRPr lang="en-US" sz="3200" b="1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06660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610A1DE-3542-4BB6-98B7-8D4270DD176B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304800" y="-25400"/>
            <a:ext cx="8510588" cy="1447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 eaLnBrk="1" hangingPunct="1">
              <a:defRPr/>
            </a:pPr>
            <a: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lang="en-US" sz="4800" b="1" kern="0" dirty="0" smtClean="0">
                <a:solidFill>
                  <a:schemeClr val="bg1"/>
                </a:solidFill>
              </a:rPr>
              <a:t> December Meeting Update</a:t>
            </a:r>
            <a:endParaRPr kumimoji="0" lang="en-US" sz="4800" b="1" i="0" u="none" strike="noStrike" kern="0" cap="none" spc="0" normalizeH="0" baseline="0" noProof="0" dirty="0" smtClean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533400" y="1406465"/>
            <a:ext cx="7772400" cy="18774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3200" b="1" dirty="0" smtClean="0">
                <a:solidFill>
                  <a:schemeClr val="bg1"/>
                </a:solidFill>
              </a:rPr>
              <a:t>Next Meetings</a:t>
            </a:r>
          </a:p>
          <a:p>
            <a:pPr marL="800100" lvl="3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3200" b="1" dirty="0" smtClean="0">
                <a:solidFill>
                  <a:schemeClr val="bg1"/>
                </a:solidFill>
              </a:rPr>
              <a:t>January 21st 2015 ERCOT MET Center RM 168</a:t>
            </a:r>
          </a:p>
          <a:p>
            <a:pPr marL="800100" lvl="3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3200" b="1" dirty="0" smtClean="0">
                <a:solidFill>
                  <a:schemeClr val="bg1"/>
                </a:solidFill>
              </a:rPr>
              <a:t>January 22</a:t>
            </a:r>
            <a:r>
              <a:rPr lang="en-US" sz="3200" b="1" baseline="30000" dirty="0" smtClean="0">
                <a:solidFill>
                  <a:schemeClr val="bg1"/>
                </a:solidFill>
              </a:rPr>
              <a:t>nd</a:t>
            </a:r>
            <a:r>
              <a:rPr lang="en-US" sz="3200" b="1" dirty="0" smtClean="0">
                <a:solidFill>
                  <a:schemeClr val="bg1"/>
                </a:solidFill>
              </a:rPr>
              <a:t> 2015 ERCOT MET Center RM 168</a:t>
            </a:r>
          </a:p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2000" b="1" dirty="0" smtClean="0">
              <a:solidFill>
                <a:schemeClr val="bg1"/>
              </a:solidFill>
            </a:endParaRPr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7500" y="2819400"/>
            <a:ext cx="8229600" cy="60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louds">
  <a:themeElements>
    <a:clrScheme name="Clouds 1">
      <a:dk1>
        <a:srgbClr val="4D4D4D"/>
      </a:dk1>
      <a:lt1>
        <a:srgbClr val="FFFFFF"/>
      </a:lt1>
      <a:dk2>
        <a:srgbClr val="0000A4"/>
      </a:dk2>
      <a:lt2>
        <a:srgbClr val="B7E7FF"/>
      </a:lt2>
      <a:accent1>
        <a:srgbClr val="0099CC"/>
      </a:accent1>
      <a:accent2>
        <a:srgbClr val="00CC99"/>
      </a:accent2>
      <a:accent3>
        <a:srgbClr val="AAAACF"/>
      </a:accent3>
      <a:accent4>
        <a:srgbClr val="DADADA"/>
      </a:accent4>
      <a:accent5>
        <a:srgbClr val="AACAE2"/>
      </a:accent5>
      <a:accent6>
        <a:srgbClr val="00B98A"/>
      </a:accent6>
      <a:hlink>
        <a:srgbClr val="FFCC00"/>
      </a:hlink>
      <a:folHlink>
        <a:srgbClr val="EE941C"/>
      </a:folHlink>
    </a:clrScheme>
    <a:fontScheme name="Clouds">
      <a:majorFont>
        <a:latin typeface="Agency FB"/>
        <a:ea typeface=""/>
        <a:cs typeface=""/>
      </a:majorFont>
      <a:minorFont>
        <a:latin typeface="Agency FB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gency FB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gency FB" pitchFamily="34" charset="0"/>
          </a:defRPr>
        </a:defPPr>
      </a:lstStyle>
    </a:lnDef>
  </a:objectDefaults>
  <a:extraClrSchemeLst>
    <a:extraClrScheme>
      <a:clrScheme name="Clouds 1">
        <a:dk1>
          <a:srgbClr val="4D4D4D"/>
        </a:dk1>
        <a:lt1>
          <a:srgbClr val="FFFFFF"/>
        </a:lt1>
        <a:dk2>
          <a:srgbClr val="0000A4"/>
        </a:dk2>
        <a:lt2>
          <a:srgbClr val="B7E7FF"/>
        </a:lt2>
        <a:accent1>
          <a:srgbClr val="0099CC"/>
        </a:accent1>
        <a:accent2>
          <a:srgbClr val="00CC99"/>
        </a:accent2>
        <a:accent3>
          <a:srgbClr val="AAAACF"/>
        </a:accent3>
        <a:accent4>
          <a:srgbClr val="DADADA"/>
        </a:accent4>
        <a:accent5>
          <a:srgbClr val="AACAE2"/>
        </a:accent5>
        <a:accent6>
          <a:srgbClr val="00B98A"/>
        </a:accent6>
        <a:hlink>
          <a:srgbClr val="FFCC00"/>
        </a:hlink>
        <a:folHlink>
          <a:srgbClr val="EE941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2">
        <a:dk1>
          <a:srgbClr val="000066"/>
        </a:dk1>
        <a:lt1>
          <a:srgbClr val="FFFFFF"/>
        </a:lt1>
        <a:dk2>
          <a:srgbClr val="00A2DC"/>
        </a:dk2>
        <a:lt2>
          <a:srgbClr val="FFFFFF"/>
        </a:lt2>
        <a:accent1>
          <a:srgbClr val="0079A4"/>
        </a:accent1>
        <a:accent2>
          <a:srgbClr val="33CCCC"/>
        </a:accent2>
        <a:accent3>
          <a:srgbClr val="AACEEB"/>
        </a:accent3>
        <a:accent4>
          <a:srgbClr val="DADADA"/>
        </a:accent4>
        <a:accent5>
          <a:srgbClr val="AABECF"/>
        </a:accent5>
        <a:accent6>
          <a:srgbClr val="2DB9B9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3">
        <a:dk1>
          <a:srgbClr val="010199"/>
        </a:dk1>
        <a:lt1>
          <a:srgbClr val="FFFFFF"/>
        </a:lt1>
        <a:dk2>
          <a:srgbClr val="000092"/>
        </a:dk2>
        <a:lt2>
          <a:srgbClr val="CCFFFF"/>
        </a:lt2>
        <a:accent1>
          <a:srgbClr val="66CCFF"/>
        </a:accent1>
        <a:accent2>
          <a:srgbClr val="2EBDBA"/>
        </a:accent2>
        <a:accent3>
          <a:srgbClr val="AAAAC7"/>
        </a:accent3>
        <a:accent4>
          <a:srgbClr val="DADADA"/>
        </a:accent4>
        <a:accent5>
          <a:srgbClr val="B8E2FF"/>
        </a:accent5>
        <a:accent6>
          <a:srgbClr val="29ABA8"/>
        </a:accent6>
        <a:hlink>
          <a:srgbClr val="66FFFF"/>
        </a:hlink>
        <a:folHlink>
          <a:srgbClr val="CC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4">
        <a:dk1>
          <a:srgbClr val="000000"/>
        </a:dk1>
        <a:lt1>
          <a:srgbClr val="FFFFFF"/>
        </a:lt1>
        <a:dk2>
          <a:srgbClr val="006A67"/>
        </a:dk2>
        <a:lt2>
          <a:srgbClr val="FFFFCC"/>
        </a:lt2>
        <a:accent1>
          <a:srgbClr val="33CCCC"/>
        </a:accent1>
        <a:accent2>
          <a:srgbClr val="6D6FC7"/>
        </a:accent2>
        <a:accent3>
          <a:srgbClr val="AAB9B8"/>
        </a:accent3>
        <a:accent4>
          <a:srgbClr val="DADADA"/>
        </a:accent4>
        <a:accent5>
          <a:srgbClr val="ADE2E2"/>
        </a:accent5>
        <a:accent6>
          <a:srgbClr val="6264B4"/>
        </a:accent6>
        <a:hlink>
          <a:srgbClr val="00FFFF"/>
        </a:hlink>
        <a:folHlink>
          <a:srgbClr val="00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5">
        <a:dk1>
          <a:srgbClr val="4D4D4D"/>
        </a:dk1>
        <a:lt1>
          <a:srgbClr val="FFFFFF"/>
        </a:lt1>
        <a:dk2>
          <a:srgbClr val="650BB7"/>
        </a:dk2>
        <a:lt2>
          <a:srgbClr val="FFFFFF"/>
        </a:lt2>
        <a:accent1>
          <a:srgbClr val="FF66FF"/>
        </a:accent1>
        <a:accent2>
          <a:srgbClr val="666699"/>
        </a:accent2>
        <a:accent3>
          <a:srgbClr val="B8AAD8"/>
        </a:accent3>
        <a:accent4>
          <a:srgbClr val="DADADA"/>
        </a:accent4>
        <a:accent5>
          <a:srgbClr val="FFB8FF"/>
        </a:accent5>
        <a:accent6>
          <a:srgbClr val="5C5C8A"/>
        </a:accent6>
        <a:hlink>
          <a:srgbClr val="E9E9FF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6">
        <a:dk1>
          <a:srgbClr val="FFFFFF"/>
        </a:dk1>
        <a:lt1>
          <a:srgbClr val="FFFFFF"/>
        </a:lt1>
        <a:dk2>
          <a:srgbClr val="005000"/>
        </a:dk2>
        <a:lt2>
          <a:srgbClr val="DCEAAE"/>
        </a:lt2>
        <a:accent1>
          <a:srgbClr val="99CC00"/>
        </a:accent1>
        <a:accent2>
          <a:srgbClr val="6F801A"/>
        </a:accent2>
        <a:accent3>
          <a:srgbClr val="AAB3AA"/>
        </a:accent3>
        <a:accent4>
          <a:srgbClr val="DADADA"/>
        </a:accent4>
        <a:accent5>
          <a:srgbClr val="CAE2AA"/>
        </a:accent5>
        <a:accent6>
          <a:srgbClr val="647316"/>
        </a:accent6>
        <a:hlink>
          <a:srgbClr val="FFFFCC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7">
        <a:dk1>
          <a:srgbClr val="4F4F77"/>
        </a:dk1>
        <a:lt1>
          <a:srgbClr val="FFFFFF"/>
        </a:lt1>
        <a:dk2>
          <a:srgbClr val="7979A5"/>
        </a:dk2>
        <a:lt2>
          <a:srgbClr val="F3F3FF"/>
        </a:lt2>
        <a:accent1>
          <a:srgbClr val="5D5D8B"/>
        </a:accent1>
        <a:accent2>
          <a:srgbClr val="66CCFF"/>
        </a:accent2>
        <a:accent3>
          <a:srgbClr val="BEBECF"/>
        </a:accent3>
        <a:accent4>
          <a:srgbClr val="DADADA"/>
        </a:accent4>
        <a:accent5>
          <a:srgbClr val="B6B6C4"/>
        </a:accent5>
        <a:accent6>
          <a:srgbClr val="5CB9E7"/>
        </a:accent6>
        <a:hlink>
          <a:srgbClr val="CCECFF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8">
        <a:dk1>
          <a:srgbClr val="000000"/>
        </a:dk1>
        <a:lt1>
          <a:srgbClr val="B9B9B9"/>
        </a:lt1>
        <a:dk2>
          <a:srgbClr val="8A8472"/>
        </a:dk2>
        <a:lt2>
          <a:srgbClr val="4D4D4D"/>
        </a:lt2>
        <a:accent1>
          <a:srgbClr val="EDEEE2"/>
        </a:accent1>
        <a:accent2>
          <a:srgbClr val="7FAA7E"/>
        </a:accent2>
        <a:accent3>
          <a:srgbClr val="D9D9D9"/>
        </a:accent3>
        <a:accent4>
          <a:srgbClr val="000000"/>
        </a:accent4>
        <a:accent5>
          <a:srgbClr val="F4F5EE"/>
        </a:accent5>
        <a:accent6>
          <a:srgbClr val="729A72"/>
        </a:accent6>
        <a:hlink>
          <a:srgbClr val="008000"/>
        </a:hlink>
        <a:folHlink>
          <a:srgbClr val="9894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ouds 9">
        <a:dk1>
          <a:srgbClr val="000000"/>
        </a:dk1>
        <a:lt1>
          <a:srgbClr val="FEA24E"/>
        </a:lt1>
        <a:dk2>
          <a:srgbClr val="CC6600"/>
        </a:dk2>
        <a:lt2>
          <a:srgbClr val="808080"/>
        </a:lt2>
        <a:accent1>
          <a:srgbClr val="FBEECD"/>
        </a:accent1>
        <a:accent2>
          <a:srgbClr val="ECD044"/>
        </a:accent2>
        <a:accent3>
          <a:srgbClr val="FECEB2"/>
        </a:accent3>
        <a:accent4>
          <a:srgbClr val="000000"/>
        </a:accent4>
        <a:accent5>
          <a:srgbClr val="FDF5E3"/>
        </a:accent5>
        <a:accent6>
          <a:srgbClr val="D6BC3D"/>
        </a:accent6>
        <a:hlink>
          <a:srgbClr val="E42B00"/>
        </a:hlink>
        <a:folHlink>
          <a:srgbClr val="996633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Mountain Top</Template>
  <TotalTime>5113</TotalTime>
  <Words>111</Words>
  <Application>Microsoft Office PowerPoint</Application>
  <PresentationFormat>On-screen Show (4:3)</PresentationFormat>
  <Paragraphs>27</Paragraphs>
  <Slides>4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Clouds</vt:lpstr>
      <vt:lpstr>Update to RMS  January 6, 2015</vt:lpstr>
      <vt:lpstr>PowerPoint Presentation</vt:lpstr>
      <vt:lpstr>PowerPoint Presentation</vt:lpstr>
      <vt:lpstr>PowerPoint Presentation</vt:lpstr>
    </vt:vector>
  </TitlesOfParts>
  <Company>Reliant Resources,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kpatrick</dc:creator>
  <cp:lastModifiedBy>Texas SET 12172014</cp:lastModifiedBy>
  <cp:revision>365</cp:revision>
  <dcterms:created xsi:type="dcterms:W3CDTF">2004-12-01T20:37:34Z</dcterms:created>
  <dcterms:modified xsi:type="dcterms:W3CDTF">2014-12-22T18:23:46Z</dcterms:modified>
</cp:coreProperties>
</file>