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9"/>
  </p:notesMasterIdLst>
  <p:handoutMasterIdLst>
    <p:handoutMasterId r:id="rId10"/>
  </p:handoutMasterIdLst>
  <p:sldIdLst>
    <p:sldId id="267" r:id="rId6"/>
    <p:sldId id="269" r:id="rId7"/>
    <p:sldId id="270" r:id="rId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5E"/>
    <a:srgbClr val="132238"/>
    <a:srgbClr val="007B75"/>
    <a:srgbClr val="003A66"/>
    <a:srgbClr val="005386"/>
    <a:srgbClr val="55BAB7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41" autoAdjust="0"/>
    <p:restoredTop sz="94581" autoAdjust="0"/>
  </p:normalViewPr>
  <p:slideViewPr>
    <p:cSldViewPr snapToGrid="0" snapToObjects="1">
      <p:cViewPr>
        <p:scale>
          <a:sx n="185" d="100"/>
          <a:sy n="185" d="100"/>
        </p:scale>
        <p:origin x="438" y="96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82" d="100"/>
          <a:sy n="82" d="100"/>
        </p:scale>
        <p:origin x="-193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11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11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77800" y="1404938"/>
            <a:ext cx="8835767" cy="3533775"/>
          </a:xfrm>
          <a:prstGeom prst="rect">
            <a:avLst/>
          </a:prstGeom>
          <a:solidFill>
            <a:srgbClr val="00385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514475" y="2099325"/>
            <a:ext cx="6115050" cy="2498944"/>
            <a:chOff x="1514475" y="1909763"/>
            <a:chExt cx="6115050" cy="2498944"/>
          </a:xfrm>
        </p:grpSpPr>
        <p:sp>
          <p:nvSpPr>
            <p:cNvPr id="10" name="TextBox 9"/>
            <p:cNvSpPr txBox="1"/>
            <p:nvPr/>
          </p:nvSpPr>
          <p:spPr>
            <a:xfrm>
              <a:off x="1514475" y="3469988"/>
              <a:ext cx="611505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3200" b="1" dirty="0" smtClean="0">
                  <a:solidFill>
                    <a:schemeClr val="bg1"/>
                  </a:solidFill>
                </a:rPr>
                <a:t>Leadership Reorganization</a:t>
              </a:r>
            </a:p>
            <a:p>
              <a:pPr algn="ctr">
                <a:spcAft>
                  <a:spcPts val="600"/>
                </a:spcAft>
              </a:pPr>
              <a:r>
                <a:rPr lang="en-US" dirty="0" smtClean="0">
                  <a:solidFill>
                    <a:schemeClr val="bg1"/>
                  </a:solidFill>
                </a:rPr>
                <a:t>December 2014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923" y="1909763"/>
              <a:ext cx="3409701" cy="14478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425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elements</a:t>
            </a:r>
            <a:endParaRPr lang="en-US" dirty="0"/>
          </a:p>
        </p:txBody>
      </p:sp>
      <p:grpSp>
        <p:nvGrpSpPr>
          <p:cNvPr id="114" name="Group 113"/>
          <p:cNvGrpSpPr/>
          <p:nvPr/>
        </p:nvGrpSpPr>
        <p:grpSpPr>
          <a:xfrm>
            <a:off x="183252" y="1245489"/>
            <a:ext cx="9726844" cy="4767204"/>
            <a:chOff x="214061" y="1283589"/>
            <a:chExt cx="9726844" cy="4767204"/>
          </a:xfrm>
        </p:grpSpPr>
        <p:grpSp>
          <p:nvGrpSpPr>
            <p:cNvPr id="70" name="Group 69"/>
            <p:cNvGrpSpPr>
              <a:grpSpLocks noChangeAspect="1"/>
            </p:cNvGrpSpPr>
            <p:nvPr/>
          </p:nvGrpSpPr>
          <p:grpSpPr>
            <a:xfrm>
              <a:off x="270345" y="1283589"/>
              <a:ext cx="8723489" cy="3662172"/>
              <a:chOff x="-258939" y="1690688"/>
              <a:chExt cx="9801669" cy="4114800"/>
            </a:xfrm>
          </p:grpSpPr>
          <p:grpSp>
            <p:nvGrpSpPr>
              <p:cNvPr id="71" name="Group 5"/>
              <p:cNvGrpSpPr>
                <a:grpSpLocks/>
              </p:cNvGrpSpPr>
              <p:nvPr/>
            </p:nvGrpSpPr>
            <p:grpSpPr bwMode="auto">
              <a:xfrm>
                <a:off x="2190750" y="1690688"/>
                <a:ext cx="4752975" cy="4114800"/>
                <a:chOff x="2190751" y="1689894"/>
                <a:chExt cx="4752975" cy="4115594"/>
              </a:xfrm>
            </p:grpSpPr>
            <p:sp>
              <p:nvSpPr>
                <p:cNvPr id="97" name="Freeform 94"/>
                <p:cNvSpPr>
                  <a:spLocks/>
                </p:cNvSpPr>
                <p:nvPr/>
              </p:nvSpPr>
              <p:spPr bwMode="auto">
                <a:xfrm>
                  <a:off x="4154489" y="3750867"/>
                  <a:ext cx="1987550" cy="2054621"/>
                </a:xfrm>
                <a:custGeom>
                  <a:avLst/>
                  <a:gdLst/>
                  <a:ahLst/>
                  <a:cxnLst>
                    <a:cxn ang="0">
                      <a:pos x="747" y="0"/>
                    </a:cxn>
                    <a:cxn ang="0">
                      <a:pos x="505" y="421"/>
                    </a:cxn>
                    <a:cxn ang="0">
                      <a:pos x="502" y="421"/>
                    </a:cxn>
                    <a:cxn ang="0">
                      <a:pos x="502" y="421"/>
                    </a:cxn>
                    <a:cxn ang="0">
                      <a:pos x="502" y="421"/>
                    </a:cxn>
                    <a:cxn ang="0">
                      <a:pos x="505" y="421"/>
                    </a:cxn>
                    <a:cxn ang="0">
                      <a:pos x="251" y="862"/>
                    </a:cxn>
                    <a:cxn ang="0">
                      <a:pos x="0" y="1294"/>
                    </a:cxn>
                    <a:cxn ang="0">
                      <a:pos x="1005" y="1294"/>
                    </a:cxn>
                    <a:cxn ang="0">
                      <a:pos x="1252" y="869"/>
                    </a:cxn>
                    <a:cxn ang="0">
                      <a:pos x="1000" y="437"/>
                    </a:cxn>
                    <a:cxn ang="0">
                      <a:pos x="1000" y="437"/>
                    </a:cxn>
                    <a:cxn ang="0">
                      <a:pos x="747" y="0"/>
                    </a:cxn>
                  </a:cxnLst>
                  <a:rect l="0" t="0" r="r" b="b"/>
                  <a:pathLst>
                    <a:path w="1252" h="1294">
                      <a:moveTo>
                        <a:pt x="747" y="0"/>
                      </a:moveTo>
                      <a:lnTo>
                        <a:pt x="505" y="421"/>
                      </a:lnTo>
                      <a:lnTo>
                        <a:pt x="502" y="421"/>
                      </a:lnTo>
                      <a:lnTo>
                        <a:pt x="502" y="421"/>
                      </a:lnTo>
                      <a:lnTo>
                        <a:pt x="502" y="421"/>
                      </a:lnTo>
                      <a:lnTo>
                        <a:pt x="505" y="421"/>
                      </a:lnTo>
                      <a:lnTo>
                        <a:pt x="251" y="862"/>
                      </a:lnTo>
                      <a:lnTo>
                        <a:pt x="0" y="1294"/>
                      </a:lnTo>
                      <a:lnTo>
                        <a:pt x="1005" y="1294"/>
                      </a:lnTo>
                      <a:lnTo>
                        <a:pt x="1252" y="869"/>
                      </a:lnTo>
                      <a:lnTo>
                        <a:pt x="1000" y="437"/>
                      </a:lnTo>
                      <a:lnTo>
                        <a:pt x="1000" y="437"/>
                      </a:lnTo>
                      <a:lnTo>
                        <a:pt x="747" y="0"/>
                      </a:lnTo>
                      <a:close/>
                    </a:path>
                  </a:pathLst>
                </a:custGeom>
                <a:solidFill>
                  <a:srgbClr val="777777"/>
                </a:solidFill>
                <a:ln w="9525" cap="flat" cmpd="sng" algn="ctr">
                  <a:solidFill>
                    <a:srgbClr val="606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50800" dist="25400" dir="5400000" algn="ctr" rotWithShape="0">
                    <a:srgbClr val="000000">
                      <a:alpha val="26667"/>
                    </a:srgbClr>
                  </a:outerShdw>
                </a:effectLst>
              </p:spPr>
              <p:txBody>
                <a:bodyPr lIns="82124" tIns="41061" rIns="82124" bIns="41061" anchor="ctr"/>
                <a:lstStyle/>
                <a:p>
                  <a:pPr algn="ctr" defTabSz="814388">
                    <a:lnSpc>
                      <a:spcPct val="90000"/>
                    </a:lnSpc>
                    <a:defRPr/>
                  </a:pPr>
                  <a:endParaRPr lang="en-US" dirty="0">
                    <a:latin typeface="+mn-lt"/>
                  </a:endParaRPr>
                </a:p>
              </p:txBody>
            </p:sp>
            <p:sp>
              <p:nvSpPr>
                <p:cNvPr id="98" name="Freeform 90"/>
                <p:cNvSpPr>
                  <a:spLocks/>
                </p:cNvSpPr>
                <p:nvPr/>
              </p:nvSpPr>
              <p:spPr bwMode="auto">
                <a:xfrm>
                  <a:off x="2190751" y="1689894"/>
                  <a:ext cx="2779713" cy="2731027"/>
                </a:xfrm>
                <a:custGeom>
                  <a:avLst/>
                  <a:gdLst/>
                  <a:ahLst/>
                  <a:cxnLst>
                    <a:cxn ang="0">
                      <a:pos x="1246" y="872"/>
                    </a:cxn>
                    <a:cxn ang="0">
                      <a:pos x="1500" y="432"/>
                    </a:cxn>
                    <a:cxn ang="0">
                      <a:pos x="1751" y="0"/>
                    </a:cxn>
                    <a:cxn ang="0">
                      <a:pos x="749" y="0"/>
                    </a:cxn>
                    <a:cxn ang="0">
                      <a:pos x="0" y="1297"/>
                    </a:cxn>
                    <a:cxn ang="0">
                      <a:pos x="244" y="1720"/>
                    </a:cxn>
                    <a:cxn ang="0">
                      <a:pos x="1251" y="1720"/>
                    </a:cxn>
                    <a:cxn ang="0">
                      <a:pos x="1007" y="1297"/>
                    </a:cxn>
                    <a:cxn ang="0">
                      <a:pos x="1251" y="874"/>
                    </a:cxn>
                    <a:cxn ang="0">
                      <a:pos x="1246" y="872"/>
                    </a:cxn>
                  </a:cxnLst>
                  <a:rect l="0" t="0" r="r" b="b"/>
                  <a:pathLst>
                    <a:path w="1751" h="1720">
                      <a:moveTo>
                        <a:pt x="1246" y="872"/>
                      </a:moveTo>
                      <a:lnTo>
                        <a:pt x="1500" y="432"/>
                      </a:lnTo>
                      <a:lnTo>
                        <a:pt x="1751" y="0"/>
                      </a:lnTo>
                      <a:lnTo>
                        <a:pt x="749" y="0"/>
                      </a:lnTo>
                      <a:lnTo>
                        <a:pt x="0" y="1297"/>
                      </a:lnTo>
                      <a:lnTo>
                        <a:pt x="244" y="1720"/>
                      </a:lnTo>
                      <a:lnTo>
                        <a:pt x="1251" y="1720"/>
                      </a:lnTo>
                      <a:lnTo>
                        <a:pt x="1007" y="1297"/>
                      </a:lnTo>
                      <a:lnTo>
                        <a:pt x="1251" y="874"/>
                      </a:lnTo>
                      <a:lnTo>
                        <a:pt x="1246" y="872"/>
                      </a:lnTo>
                      <a:close/>
                    </a:path>
                  </a:pathLst>
                </a:custGeom>
                <a:solidFill>
                  <a:srgbClr val="777777"/>
                </a:solidFill>
                <a:ln w="9525" cap="flat" cmpd="sng" algn="ctr">
                  <a:solidFill>
                    <a:srgbClr val="606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50800" dist="25400" dir="5400000" algn="ctr" rotWithShape="0">
                    <a:srgbClr val="000000">
                      <a:alpha val="26667"/>
                    </a:srgbClr>
                  </a:outerShdw>
                </a:effectLst>
              </p:spPr>
              <p:txBody>
                <a:bodyPr lIns="82124" tIns="41061" rIns="82124" bIns="41061" anchor="ctr"/>
                <a:lstStyle/>
                <a:p>
                  <a:pPr algn="ctr" defTabSz="814388">
                    <a:lnSpc>
                      <a:spcPct val="90000"/>
                    </a:lnSpc>
                    <a:defRPr/>
                  </a:pPr>
                  <a:endParaRPr lang="en-US" dirty="0">
                    <a:latin typeface="+mn-lt"/>
                  </a:endParaRPr>
                </a:p>
              </p:txBody>
            </p:sp>
            <p:sp>
              <p:nvSpPr>
                <p:cNvPr id="99" name="Freeform 89"/>
                <p:cNvSpPr>
                  <a:spLocks/>
                </p:cNvSpPr>
                <p:nvPr/>
              </p:nvSpPr>
              <p:spPr bwMode="auto">
                <a:xfrm>
                  <a:off x="2578101" y="4419333"/>
                  <a:ext cx="2373313" cy="138615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505" y="873"/>
                    </a:cxn>
                    <a:cxn ang="0">
                      <a:pos x="993" y="873"/>
                    </a:cxn>
                    <a:cxn ang="0">
                      <a:pos x="993" y="873"/>
                    </a:cxn>
                    <a:cxn ang="0">
                      <a:pos x="991" y="873"/>
                    </a:cxn>
                    <a:cxn ang="0">
                      <a:pos x="1242" y="441"/>
                    </a:cxn>
                    <a:cxn ang="0">
                      <a:pos x="1242" y="441"/>
                    </a:cxn>
                    <a:cxn ang="0">
                      <a:pos x="1495" y="0"/>
                    </a:cxn>
                    <a:cxn ang="0">
                      <a:pos x="1491" y="0"/>
                    </a:cxn>
                    <a:cxn ang="0">
                      <a:pos x="1495" y="0"/>
                    </a:cxn>
                    <a:cxn ang="0">
                      <a:pos x="1495" y="0"/>
                    </a:cxn>
                    <a:cxn ang="0">
                      <a:pos x="1495" y="0"/>
                    </a:cxn>
                    <a:cxn ang="0">
                      <a:pos x="100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495" h="87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05" y="873"/>
                      </a:lnTo>
                      <a:lnTo>
                        <a:pt x="993" y="873"/>
                      </a:lnTo>
                      <a:lnTo>
                        <a:pt x="993" y="873"/>
                      </a:lnTo>
                      <a:lnTo>
                        <a:pt x="991" y="873"/>
                      </a:lnTo>
                      <a:lnTo>
                        <a:pt x="1242" y="441"/>
                      </a:lnTo>
                      <a:lnTo>
                        <a:pt x="1242" y="441"/>
                      </a:lnTo>
                      <a:lnTo>
                        <a:pt x="1495" y="0"/>
                      </a:lnTo>
                      <a:lnTo>
                        <a:pt x="1491" y="0"/>
                      </a:lnTo>
                      <a:lnTo>
                        <a:pt x="1495" y="0"/>
                      </a:lnTo>
                      <a:lnTo>
                        <a:pt x="1495" y="0"/>
                      </a:lnTo>
                      <a:lnTo>
                        <a:pt x="1495" y="0"/>
                      </a:lnTo>
                      <a:lnTo>
                        <a:pt x="100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7777"/>
                </a:solidFill>
                <a:ln w="9525" cap="flat" cmpd="sng" algn="ctr">
                  <a:solidFill>
                    <a:srgbClr val="606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50800" dist="25400" dir="5400000" algn="ctr" rotWithShape="0">
                    <a:srgbClr val="000000">
                      <a:alpha val="26667"/>
                    </a:srgbClr>
                  </a:outerShdw>
                </a:effectLst>
              </p:spPr>
              <p:txBody>
                <a:bodyPr lIns="82124" tIns="41061" rIns="82124" bIns="41061" anchor="ctr"/>
                <a:lstStyle/>
                <a:p>
                  <a:pPr algn="ctr" defTabSz="814388">
                    <a:lnSpc>
                      <a:spcPct val="90000"/>
                    </a:lnSpc>
                    <a:defRPr/>
                  </a:pPr>
                  <a:endParaRPr lang="en-US" dirty="0">
                    <a:latin typeface="+mn-lt"/>
                  </a:endParaRPr>
                </a:p>
              </p:txBody>
            </p:sp>
            <p:sp>
              <p:nvSpPr>
                <p:cNvPr id="100" name="Freeform 34"/>
                <p:cNvSpPr>
                  <a:spLocks/>
                </p:cNvSpPr>
                <p:nvPr/>
              </p:nvSpPr>
              <p:spPr bwMode="auto">
                <a:xfrm>
                  <a:off x="4956176" y="3074461"/>
                  <a:ext cx="1987550" cy="2057797"/>
                </a:xfrm>
                <a:custGeom>
                  <a:avLst/>
                  <a:gdLst/>
                  <a:ahLst/>
                  <a:cxnLst>
                    <a:cxn ang="0">
                      <a:pos x="1005" y="0"/>
                    </a:cxn>
                    <a:cxn ang="0">
                      <a:pos x="487" y="0"/>
                    </a:cxn>
                    <a:cxn ang="0">
                      <a:pos x="0" y="0"/>
                    </a:cxn>
                    <a:cxn ang="0">
                      <a:pos x="484" y="843"/>
                    </a:cxn>
                    <a:cxn ang="0">
                      <a:pos x="747" y="1296"/>
                    </a:cxn>
                    <a:cxn ang="0">
                      <a:pos x="1125" y="643"/>
                    </a:cxn>
                    <a:cxn ang="0">
                      <a:pos x="1252" y="425"/>
                    </a:cxn>
                    <a:cxn ang="0">
                      <a:pos x="1005" y="0"/>
                    </a:cxn>
                  </a:cxnLst>
                  <a:rect l="0" t="0" r="r" b="b"/>
                  <a:pathLst>
                    <a:path w="1252" h="1296">
                      <a:moveTo>
                        <a:pt x="1005" y="0"/>
                      </a:moveTo>
                      <a:lnTo>
                        <a:pt x="487" y="0"/>
                      </a:lnTo>
                      <a:lnTo>
                        <a:pt x="0" y="0"/>
                      </a:lnTo>
                      <a:lnTo>
                        <a:pt x="484" y="843"/>
                      </a:lnTo>
                      <a:lnTo>
                        <a:pt x="747" y="1296"/>
                      </a:lnTo>
                      <a:lnTo>
                        <a:pt x="1125" y="643"/>
                      </a:lnTo>
                      <a:lnTo>
                        <a:pt x="1252" y="425"/>
                      </a:lnTo>
                      <a:lnTo>
                        <a:pt x="1005" y="0"/>
                      </a:lnTo>
                      <a:close/>
                    </a:path>
                  </a:pathLst>
                </a:custGeom>
                <a:solidFill>
                  <a:srgbClr val="777777"/>
                </a:solidFill>
                <a:ln w="9525" cap="flat" cmpd="sng" algn="ctr">
                  <a:solidFill>
                    <a:srgbClr val="606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50800" dist="25400" dir="5400000" algn="ctr" rotWithShape="0">
                    <a:srgbClr val="000000">
                      <a:alpha val="26667"/>
                    </a:srgbClr>
                  </a:outerShdw>
                </a:effectLst>
              </p:spPr>
              <p:txBody>
                <a:bodyPr lIns="82124" tIns="41061" rIns="82124" bIns="41061" anchor="ctr"/>
                <a:lstStyle/>
                <a:p>
                  <a:pPr algn="ctr" defTabSz="814388">
                    <a:lnSpc>
                      <a:spcPct val="90000"/>
                    </a:lnSpc>
                    <a:defRPr/>
                  </a:pPr>
                  <a:endParaRPr lang="en-US" dirty="0">
                    <a:latin typeface="+mn-lt"/>
                  </a:endParaRPr>
                </a:p>
              </p:txBody>
            </p:sp>
            <p:sp>
              <p:nvSpPr>
                <p:cNvPr id="101" name="Freeform 33"/>
                <p:cNvSpPr>
                  <a:spLocks/>
                </p:cNvSpPr>
                <p:nvPr/>
              </p:nvSpPr>
              <p:spPr bwMode="auto">
                <a:xfrm>
                  <a:off x="4176714" y="1689894"/>
                  <a:ext cx="2374900" cy="1384567"/>
                </a:xfrm>
                <a:custGeom>
                  <a:avLst/>
                  <a:gdLst/>
                  <a:ahLst/>
                  <a:cxnLst>
                    <a:cxn ang="0">
                      <a:pos x="993" y="0"/>
                    </a:cxn>
                    <a:cxn ang="0">
                      <a:pos x="503" y="0"/>
                    </a:cxn>
                    <a:cxn ang="0">
                      <a:pos x="242" y="451"/>
                    </a:cxn>
                    <a:cxn ang="0">
                      <a:pos x="0" y="872"/>
                    </a:cxn>
                    <a:cxn ang="0">
                      <a:pos x="982" y="872"/>
                    </a:cxn>
                    <a:cxn ang="0">
                      <a:pos x="1496" y="872"/>
                    </a:cxn>
                    <a:cxn ang="0">
                      <a:pos x="993" y="0"/>
                    </a:cxn>
                  </a:cxnLst>
                  <a:rect l="0" t="0" r="r" b="b"/>
                  <a:pathLst>
                    <a:path w="1496" h="872">
                      <a:moveTo>
                        <a:pt x="993" y="0"/>
                      </a:moveTo>
                      <a:lnTo>
                        <a:pt x="503" y="0"/>
                      </a:lnTo>
                      <a:lnTo>
                        <a:pt x="242" y="451"/>
                      </a:lnTo>
                      <a:lnTo>
                        <a:pt x="0" y="872"/>
                      </a:lnTo>
                      <a:lnTo>
                        <a:pt x="982" y="872"/>
                      </a:lnTo>
                      <a:lnTo>
                        <a:pt x="1496" y="872"/>
                      </a:lnTo>
                      <a:lnTo>
                        <a:pt x="993" y="0"/>
                      </a:lnTo>
                      <a:close/>
                    </a:path>
                  </a:pathLst>
                </a:custGeom>
                <a:solidFill>
                  <a:srgbClr val="777777"/>
                </a:solidFill>
                <a:ln w="9525" cap="flat" cmpd="sng" algn="ctr">
                  <a:solidFill>
                    <a:srgbClr val="606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50800" dist="25400" dir="5400000" algn="ctr" rotWithShape="0">
                    <a:srgbClr val="000000">
                      <a:alpha val="26667"/>
                    </a:srgbClr>
                  </a:outerShdw>
                </a:effectLst>
              </p:spPr>
              <p:txBody>
                <a:bodyPr lIns="82124" tIns="41061" rIns="82124" bIns="41061" anchor="ctr"/>
                <a:lstStyle/>
                <a:p>
                  <a:pPr algn="ctr" defTabSz="814388">
                    <a:lnSpc>
                      <a:spcPct val="90000"/>
                    </a:lnSpc>
                    <a:defRPr/>
                  </a:pPr>
                  <a:endParaRPr lang="en-US" dirty="0">
                    <a:latin typeface="+mn-lt"/>
                  </a:endParaRPr>
                </a:p>
              </p:txBody>
            </p:sp>
          </p:grpSp>
          <p:grpSp>
            <p:nvGrpSpPr>
              <p:cNvPr id="72" name="Group 152"/>
              <p:cNvGrpSpPr>
                <a:grpSpLocks/>
              </p:cNvGrpSpPr>
              <p:nvPr/>
            </p:nvGrpSpPr>
            <p:grpSpPr bwMode="auto">
              <a:xfrm>
                <a:off x="2190750" y="1690688"/>
                <a:ext cx="3578225" cy="2752725"/>
                <a:chOff x="2190751" y="1689100"/>
                <a:chExt cx="3578225" cy="2753519"/>
              </a:xfrm>
            </p:grpSpPr>
            <p:sp>
              <p:nvSpPr>
                <p:cNvPr id="95" name="Freeform 90"/>
                <p:cNvSpPr>
                  <a:spLocks/>
                </p:cNvSpPr>
                <p:nvPr/>
              </p:nvSpPr>
              <p:spPr bwMode="auto">
                <a:xfrm>
                  <a:off x="2190751" y="1689100"/>
                  <a:ext cx="2779713" cy="2730500"/>
                </a:xfrm>
                <a:custGeom>
                  <a:avLst/>
                  <a:gdLst>
                    <a:gd name="T0" fmla="*/ 1246 w 1751"/>
                    <a:gd name="T1" fmla="*/ 872 h 1720"/>
                    <a:gd name="T2" fmla="*/ 1500 w 1751"/>
                    <a:gd name="T3" fmla="*/ 432 h 1720"/>
                    <a:gd name="T4" fmla="*/ 1751 w 1751"/>
                    <a:gd name="T5" fmla="*/ 0 h 1720"/>
                    <a:gd name="T6" fmla="*/ 749 w 1751"/>
                    <a:gd name="T7" fmla="*/ 0 h 1720"/>
                    <a:gd name="T8" fmla="*/ 0 w 1751"/>
                    <a:gd name="T9" fmla="*/ 1297 h 1720"/>
                    <a:gd name="T10" fmla="*/ 244 w 1751"/>
                    <a:gd name="T11" fmla="*/ 1720 h 1720"/>
                    <a:gd name="T12" fmla="*/ 1251 w 1751"/>
                    <a:gd name="T13" fmla="*/ 1720 h 1720"/>
                    <a:gd name="T14" fmla="*/ 1007 w 1751"/>
                    <a:gd name="T15" fmla="*/ 1297 h 1720"/>
                    <a:gd name="T16" fmla="*/ 1251 w 1751"/>
                    <a:gd name="T17" fmla="*/ 874 h 1720"/>
                    <a:gd name="T18" fmla="*/ 1246 w 1751"/>
                    <a:gd name="T19" fmla="*/ 872 h 172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751" h="1720">
                      <a:moveTo>
                        <a:pt x="1246" y="872"/>
                      </a:moveTo>
                      <a:lnTo>
                        <a:pt x="1500" y="432"/>
                      </a:lnTo>
                      <a:lnTo>
                        <a:pt x="1751" y="0"/>
                      </a:lnTo>
                      <a:lnTo>
                        <a:pt x="749" y="0"/>
                      </a:lnTo>
                      <a:lnTo>
                        <a:pt x="0" y="1297"/>
                      </a:lnTo>
                      <a:lnTo>
                        <a:pt x="244" y="1720"/>
                      </a:lnTo>
                      <a:lnTo>
                        <a:pt x="1251" y="1720"/>
                      </a:lnTo>
                      <a:lnTo>
                        <a:pt x="1007" y="1297"/>
                      </a:lnTo>
                      <a:lnTo>
                        <a:pt x="1251" y="874"/>
                      </a:lnTo>
                      <a:lnTo>
                        <a:pt x="1246" y="872"/>
                      </a:lnTo>
                      <a:close/>
                    </a:path>
                  </a:pathLst>
                </a:custGeom>
                <a:solidFill>
                  <a:srgbClr val="08A7EE"/>
                </a:solidFill>
                <a:ln w="9525" cap="flat" cmpd="sng" algn="ctr">
                  <a:solidFill>
                    <a:srgbClr val="0195F9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82124" tIns="41061" rIns="82124" bIns="41061" anchor="ctr"/>
                <a:lstStyle/>
                <a:p>
                  <a:endParaRPr lang="en-US"/>
                </a:p>
              </p:txBody>
            </p:sp>
            <p:sp>
              <p:nvSpPr>
                <p:cNvPr id="96" name="Freeform 119"/>
                <p:cNvSpPr>
                  <a:spLocks/>
                </p:cNvSpPr>
                <p:nvPr/>
              </p:nvSpPr>
              <p:spPr bwMode="auto">
                <a:xfrm>
                  <a:off x="2992438" y="2372519"/>
                  <a:ext cx="2776538" cy="2070100"/>
                </a:xfrm>
                <a:custGeom>
                  <a:avLst/>
                  <a:gdLst>
                    <a:gd name="T0" fmla="*/ 1749 w 1749"/>
                    <a:gd name="T1" fmla="*/ 440 h 1304"/>
                    <a:gd name="T2" fmla="*/ 746 w 1749"/>
                    <a:gd name="T3" fmla="*/ 440 h 1304"/>
                    <a:gd name="T4" fmla="*/ 1000 w 1749"/>
                    <a:gd name="T5" fmla="*/ 0 h 1304"/>
                    <a:gd name="T6" fmla="*/ 498 w 1749"/>
                    <a:gd name="T7" fmla="*/ 0 h 1304"/>
                    <a:gd name="T8" fmla="*/ 0 w 1749"/>
                    <a:gd name="T9" fmla="*/ 865 h 1304"/>
                    <a:gd name="T10" fmla="*/ 244 w 1749"/>
                    <a:gd name="T11" fmla="*/ 1288 h 1304"/>
                    <a:gd name="T12" fmla="*/ 751 w 1749"/>
                    <a:gd name="T13" fmla="*/ 1288 h 1304"/>
                    <a:gd name="T14" fmla="*/ 507 w 1749"/>
                    <a:gd name="T15" fmla="*/ 865 h 1304"/>
                    <a:gd name="T16" fmla="*/ 751 w 1749"/>
                    <a:gd name="T17" fmla="*/ 442 h 1304"/>
                    <a:gd name="T18" fmla="*/ 1242 w 1749"/>
                    <a:gd name="T19" fmla="*/ 442 h 1304"/>
                    <a:gd name="T20" fmla="*/ 1486 w 1749"/>
                    <a:gd name="T21" fmla="*/ 865 h 1304"/>
                    <a:gd name="T22" fmla="*/ 1484 w 1749"/>
                    <a:gd name="T23" fmla="*/ 867 h 1304"/>
                    <a:gd name="T24" fmla="*/ 1737 w 1749"/>
                    <a:gd name="T25" fmla="*/ 1304 h 1304"/>
                    <a:gd name="T26" fmla="*/ 1737 w 1749"/>
                    <a:gd name="T27" fmla="*/ 1302 h 1304"/>
                    <a:gd name="T28" fmla="*/ 1242 w 1749"/>
                    <a:gd name="T29" fmla="*/ 440 h 1304"/>
                    <a:gd name="T30" fmla="*/ 1749 w 1749"/>
                    <a:gd name="T31" fmla="*/ 440 h 1304"/>
                    <a:gd name="T32" fmla="*/ 1749 w 1749"/>
                    <a:gd name="T33" fmla="*/ 440 h 130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1749" h="1304">
                      <a:moveTo>
                        <a:pt x="1749" y="440"/>
                      </a:moveTo>
                      <a:lnTo>
                        <a:pt x="746" y="440"/>
                      </a:lnTo>
                      <a:lnTo>
                        <a:pt x="1000" y="0"/>
                      </a:lnTo>
                      <a:lnTo>
                        <a:pt x="498" y="0"/>
                      </a:lnTo>
                      <a:lnTo>
                        <a:pt x="0" y="865"/>
                      </a:lnTo>
                      <a:lnTo>
                        <a:pt x="244" y="1288"/>
                      </a:lnTo>
                      <a:lnTo>
                        <a:pt x="751" y="1288"/>
                      </a:lnTo>
                      <a:lnTo>
                        <a:pt x="507" y="865"/>
                      </a:lnTo>
                      <a:lnTo>
                        <a:pt x="751" y="442"/>
                      </a:lnTo>
                      <a:lnTo>
                        <a:pt x="1242" y="442"/>
                      </a:lnTo>
                      <a:lnTo>
                        <a:pt x="1486" y="865"/>
                      </a:lnTo>
                      <a:lnTo>
                        <a:pt x="1484" y="867"/>
                      </a:lnTo>
                      <a:lnTo>
                        <a:pt x="1737" y="1304"/>
                      </a:lnTo>
                      <a:lnTo>
                        <a:pt x="1737" y="1302"/>
                      </a:lnTo>
                      <a:lnTo>
                        <a:pt x="1242" y="440"/>
                      </a:lnTo>
                      <a:lnTo>
                        <a:pt x="1749" y="44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1315D">
                        <a:alpha val="2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3" name="Group 151"/>
              <p:cNvGrpSpPr>
                <a:grpSpLocks/>
              </p:cNvGrpSpPr>
              <p:nvPr/>
            </p:nvGrpSpPr>
            <p:grpSpPr bwMode="auto">
              <a:xfrm>
                <a:off x="2578100" y="4419600"/>
                <a:ext cx="2381250" cy="1385888"/>
                <a:chOff x="2578101" y="4419600"/>
                <a:chExt cx="2380456" cy="1385888"/>
              </a:xfrm>
            </p:grpSpPr>
            <p:sp>
              <p:nvSpPr>
                <p:cNvPr id="93" name="Freeform 89"/>
                <p:cNvSpPr>
                  <a:spLocks/>
                </p:cNvSpPr>
                <p:nvPr/>
              </p:nvSpPr>
              <p:spPr bwMode="auto">
                <a:xfrm>
                  <a:off x="2578101" y="4419600"/>
                  <a:ext cx="2373313" cy="1385888"/>
                </a:xfrm>
                <a:custGeom>
                  <a:avLst/>
                  <a:gdLst>
                    <a:gd name="T0" fmla="*/ 0 w 1495"/>
                    <a:gd name="T1" fmla="*/ 0 h 873"/>
                    <a:gd name="T2" fmla="*/ 0 w 1495"/>
                    <a:gd name="T3" fmla="*/ 0 h 873"/>
                    <a:gd name="T4" fmla="*/ 505 w 1495"/>
                    <a:gd name="T5" fmla="*/ 873 h 873"/>
                    <a:gd name="T6" fmla="*/ 993 w 1495"/>
                    <a:gd name="T7" fmla="*/ 873 h 873"/>
                    <a:gd name="T8" fmla="*/ 993 w 1495"/>
                    <a:gd name="T9" fmla="*/ 873 h 873"/>
                    <a:gd name="T10" fmla="*/ 991 w 1495"/>
                    <a:gd name="T11" fmla="*/ 873 h 873"/>
                    <a:gd name="T12" fmla="*/ 1242 w 1495"/>
                    <a:gd name="T13" fmla="*/ 441 h 873"/>
                    <a:gd name="T14" fmla="*/ 1242 w 1495"/>
                    <a:gd name="T15" fmla="*/ 441 h 873"/>
                    <a:gd name="T16" fmla="*/ 1495 w 1495"/>
                    <a:gd name="T17" fmla="*/ 0 h 873"/>
                    <a:gd name="T18" fmla="*/ 1491 w 1495"/>
                    <a:gd name="T19" fmla="*/ 0 h 873"/>
                    <a:gd name="T20" fmla="*/ 1495 w 1495"/>
                    <a:gd name="T21" fmla="*/ 0 h 873"/>
                    <a:gd name="T22" fmla="*/ 1495 w 1495"/>
                    <a:gd name="T23" fmla="*/ 0 h 873"/>
                    <a:gd name="T24" fmla="*/ 1495 w 1495"/>
                    <a:gd name="T25" fmla="*/ 0 h 873"/>
                    <a:gd name="T26" fmla="*/ 1007 w 1495"/>
                    <a:gd name="T27" fmla="*/ 0 h 873"/>
                    <a:gd name="T28" fmla="*/ 0 w 1495"/>
                    <a:gd name="T29" fmla="*/ 0 h 87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495" h="87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05" y="873"/>
                      </a:lnTo>
                      <a:lnTo>
                        <a:pt x="993" y="873"/>
                      </a:lnTo>
                      <a:lnTo>
                        <a:pt x="991" y="873"/>
                      </a:lnTo>
                      <a:lnTo>
                        <a:pt x="1242" y="441"/>
                      </a:lnTo>
                      <a:lnTo>
                        <a:pt x="1495" y="0"/>
                      </a:lnTo>
                      <a:lnTo>
                        <a:pt x="1491" y="0"/>
                      </a:lnTo>
                      <a:lnTo>
                        <a:pt x="1495" y="0"/>
                      </a:lnTo>
                      <a:lnTo>
                        <a:pt x="100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199A1"/>
                </a:solidFill>
                <a:ln w="9525" cap="flat" cmpd="sng" algn="ctr">
                  <a:solidFill>
                    <a:srgbClr val="048C89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82124" tIns="41061" rIns="82124" bIns="41061" anchor="ctr"/>
                <a:lstStyle/>
                <a:p>
                  <a:endParaRPr lang="en-US"/>
                </a:p>
              </p:txBody>
            </p:sp>
            <p:sp>
              <p:nvSpPr>
                <p:cNvPr id="94" name="Freeform 121"/>
                <p:cNvSpPr>
                  <a:spLocks/>
                </p:cNvSpPr>
                <p:nvPr/>
              </p:nvSpPr>
              <p:spPr bwMode="auto">
                <a:xfrm>
                  <a:off x="3378994" y="4419600"/>
                  <a:ext cx="1579563" cy="700088"/>
                </a:xfrm>
                <a:custGeom>
                  <a:avLst/>
                  <a:gdLst>
                    <a:gd name="T0" fmla="*/ 0 w 995"/>
                    <a:gd name="T1" fmla="*/ 0 h 441"/>
                    <a:gd name="T2" fmla="*/ 254 w 995"/>
                    <a:gd name="T3" fmla="*/ 441 h 441"/>
                    <a:gd name="T4" fmla="*/ 742 w 995"/>
                    <a:gd name="T5" fmla="*/ 441 h 441"/>
                    <a:gd name="T6" fmla="*/ 995 w 995"/>
                    <a:gd name="T7" fmla="*/ 0 h 441"/>
                    <a:gd name="T8" fmla="*/ 991 w 995"/>
                    <a:gd name="T9" fmla="*/ 0 h 441"/>
                    <a:gd name="T10" fmla="*/ 0 w 995"/>
                    <a:gd name="T11" fmla="*/ 0 h 44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995" h="441">
                      <a:moveTo>
                        <a:pt x="0" y="0"/>
                      </a:moveTo>
                      <a:lnTo>
                        <a:pt x="254" y="441"/>
                      </a:lnTo>
                      <a:lnTo>
                        <a:pt x="742" y="441"/>
                      </a:lnTo>
                      <a:lnTo>
                        <a:pt x="995" y="0"/>
                      </a:lnTo>
                      <a:lnTo>
                        <a:pt x="99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1315D">
                        <a:alpha val="2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" name="Group 155"/>
              <p:cNvGrpSpPr>
                <a:grpSpLocks/>
              </p:cNvGrpSpPr>
              <p:nvPr/>
            </p:nvGrpSpPr>
            <p:grpSpPr bwMode="auto">
              <a:xfrm>
                <a:off x="4154488" y="3751263"/>
                <a:ext cx="1987550" cy="2054225"/>
                <a:chOff x="4154488" y="3751263"/>
                <a:chExt cx="1987550" cy="2054225"/>
              </a:xfrm>
            </p:grpSpPr>
            <p:sp>
              <p:nvSpPr>
                <p:cNvPr id="91" name="Freeform 94"/>
                <p:cNvSpPr>
                  <a:spLocks/>
                </p:cNvSpPr>
                <p:nvPr/>
              </p:nvSpPr>
              <p:spPr bwMode="auto">
                <a:xfrm>
                  <a:off x="4154488" y="3751263"/>
                  <a:ext cx="1987550" cy="2054225"/>
                </a:xfrm>
                <a:custGeom>
                  <a:avLst/>
                  <a:gdLst>
                    <a:gd name="T0" fmla="*/ 747 w 1252"/>
                    <a:gd name="T1" fmla="*/ 0 h 1294"/>
                    <a:gd name="T2" fmla="*/ 505 w 1252"/>
                    <a:gd name="T3" fmla="*/ 421 h 1294"/>
                    <a:gd name="T4" fmla="*/ 502 w 1252"/>
                    <a:gd name="T5" fmla="*/ 421 h 1294"/>
                    <a:gd name="T6" fmla="*/ 502 w 1252"/>
                    <a:gd name="T7" fmla="*/ 421 h 1294"/>
                    <a:gd name="T8" fmla="*/ 502 w 1252"/>
                    <a:gd name="T9" fmla="*/ 421 h 1294"/>
                    <a:gd name="T10" fmla="*/ 505 w 1252"/>
                    <a:gd name="T11" fmla="*/ 421 h 1294"/>
                    <a:gd name="T12" fmla="*/ 251 w 1252"/>
                    <a:gd name="T13" fmla="*/ 862 h 1294"/>
                    <a:gd name="T14" fmla="*/ 0 w 1252"/>
                    <a:gd name="T15" fmla="*/ 1294 h 1294"/>
                    <a:gd name="T16" fmla="*/ 1005 w 1252"/>
                    <a:gd name="T17" fmla="*/ 1294 h 1294"/>
                    <a:gd name="T18" fmla="*/ 1252 w 1252"/>
                    <a:gd name="T19" fmla="*/ 869 h 1294"/>
                    <a:gd name="T20" fmla="*/ 1000 w 1252"/>
                    <a:gd name="T21" fmla="*/ 437 h 1294"/>
                    <a:gd name="T22" fmla="*/ 1000 w 1252"/>
                    <a:gd name="T23" fmla="*/ 437 h 1294"/>
                    <a:gd name="T24" fmla="*/ 747 w 1252"/>
                    <a:gd name="T25" fmla="*/ 0 h 129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252" h="1294">
                      <a:moveTo>
                        <a:pt x="747" y="0"/>
                      </a:moveTo>
                      <a:lnTo>
                        <a:pt x="505" y="421"/>
                      </a:lnTo>
                      <a:lnTo>
                        <a:pt x="502" y="421"/>
                      </a:lnTo>
                      <a:lnTo>
                        <a:pt x="505" y="421"/>
                      </a:lnTo>
                      <a:lnTo>
                        <a:pt x="251" y="862"/>
                      </a:lnTo>
                      <a:lnTo>
                        <a:pt x="0" y="1294"/>
                      </a:lnTo>
                      <a:lnTo>
                        <a:pt x="1005" y="1294"/>
                      </a:lnTo>
                      <a:lnTo>
                        <a:pt x="1252" y="869"/>
                      </a:lnTo>
                      <a:lnTo>
                        <a:pt x="1000" y="437"/>
                      </a:lnTo>
                      <a:lnTo>
                        <a:pt x="747" y="0"/>
                      </a:lnTo>
                      <a:close/>
                    </a:path>
                  </a:pathLst>
                </a:custGeom>
                <a:solidFill>
                  <a:srgbClr val="025663"/>
                </a:solidFill>
                <a:ln w="9525" cap="flat" cmpd="sng" algn="ctr">
                  <a:solidFill>
                    <a:srgbClr val="034543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82124" tIns="41061" rIns="82124" bIns="41061" anchor="ctr"/>
                <a:lstStyle/>
                <a:p>
                  <a:endParaRPr lang="en-US"/>
                </a:p>
              </p:txBody>
            </p:sp>
            <p:sp>
              <p:nvSpPr>
                <p:cNvPr id="92" name="Freeform 110"/>
                <p:cNvSpPr>
                  <a:spLocks/>
                </p:cNvSpPr>
                <p:nvPr/>
              </p:nvSpPr>
              <p:spPr bwMode="auto">
                <a:xfrm>
                  <a:off x="4552951" y="3751263"/>
                  <a:ext cx="1189038" cy="1368425"/>
                </a:xfrm>
                <a:custGeom>
                  <a:avLst/>
                  <a:gdLst>
                    <a:gd name="T0" fmla="*/ 254 w 749"/>
                    <a:gd name="T1" fmla="*/ 421 h 862"/>
                    <a:gd name="T2" fmla="*/ 0 w 749"/>
                    <a:gd name="T3" fmla="*/ 862 h 862"/>
                    <a:gd name="T4" fmla="*/ 503 w 749"/>
                    <a:gd name="T5" fmla="*/ 862 h 862"/>
                    <a:gd name="T6" fmla="*/ 749 w 749"/>
                    <a:gd name="T7" fmla="*/ 437 h 862"/>
                    <a:gd name="T8" fmla="*/ 496 w 749"/>
                    <a:gd name="T9" fmla="*/ 0 h 862"/>
                    <a:gd name="T10" fmla="*/ 254 w 749"/>
                    <a:gd name="T11" fmla="*/ 421 h 862"/>
                    <a:gd name="T12" fmla="*/ 251 w 749"/>
                    <a:gd name="T13" fmla="*/ 421 h 862"/>
                    <a:gd name="T14" fmla="*/ 251 w 749"/>
                    <a:gd name="T15" fmla="*/ 421 h 862"/>
                    <a:gd name="T16" fmla="*/ 251 w 749"/>
                    <a:gd name="T17" fmla="*/ 421 h 862"/>
                    <a:gd name="T18" fmla="*/ 254 w 749"/>
                    <a:gd name="T19" fmla="*/ 421 h 86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49" h="862">
                      <a:moveTo>
                        <a:pt x="254" y="421"/>
                      </a:moveTo>
                      <a:lnTo>
                        <a:pt x="0" y="862"/>
                      </a:lnTo>
                      <a:lnTo>
                        <a:pt x="503" y="862"/>
                      </a:lnTo>
                      <a:lnTo>
                        <a:pt x="749" y="437"/>
                      </a:lnTo>
                      <a:lnTo>
                        <a:pt x="496" y="0"/>
                      </a:lnTo>
                      <a:lnTo>
                        <a:pt x="254" y="421"/>
                      </a:lnTo>
                      <a:lnTo>
                        <a:pt x="251" y="421"/>
                      </a:lnTo>
                      <a:lnTo>
                        <a:pt x="254" y="42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1315D">
                        <a:alpha val="2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" name="Group 1"/>
              <p:cNvGrpSpPr>
                <a:grpSpLocks/>
              </p:cNvGrpSpPr>
              <p:nvPr/>
            </p:nvGrpSpPr>
            <p:grpSpPr bwMode="auto">
              <a:xfrm>
                <a:off x="4164013" y="1690688"/>
                <a:ext cx="2387600" cy="1384300"/>
                <a:chOff x="4164012" y="1689894"/>
                <a:chExt cx="2387602" cy="1384300"/>
              </a:xfrm>
            </p:grpSpPr>
            <p:sp>
              <p:nvSpPr>
                <p:cNvPr id="89" name="Freeform 33"/>
                <p:cNvSpPr>
                  <a:spLocks/>
                </p:cNvSpPr>
                <p:nvPr/>
              </p:nvSpPr>
              <p:spPr bwMode="auto">
                <a:xfrm>
                  <a:off x="4176714" y="1689894"/>
                  <a:ext cx="2374900" cy="1384300"/>
                </a:xfrm>
                <a:custGeom>
                  <a:avLst/>
                  <a:gdLst>
                    <a:gd name="T0" fmla="*/ 993 w 1496"/>
                    <a:gd name="T1" fmla="*/ 0 h 872"/>
                    <a:gd name="T2" fmla="*/ 503 w 1496"/>
                    <a:gd name="T3" fmla="*/ 0 h 872"/>
                    <a:gd name="T4" fmla="*/ 242 w 1496"/>
                    <a:gd name="T5" fmla="*/ 451 h 872"/>
                    <a:gd name="T6" fmla="*/ 0 w 1496"/>
                    <a:gd name="T7" fmla="*/ 872 h 872"/>
                    <a:gd name="T8" fmla="*/ 982 w 1496"/>
                    <a:gd name="T9" fmla="*/ 872 h 872"/>
                    <a:gd name="T10" fmla="*/ 1496 w 1496"/>
                    <a:gd name="T11" fmla="*/ 872 h 872"/>
                    <a:gd name="T12" fmla="*/ 993 w 1496"/>
                    <a:gd name="T13" fmla="*/ 0 h 87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96" h="872">
                      <a:moveTo>
                        <a:pt x="993" y="0"/>
                      </a:moveTo>
                      <a:lnTo>
                        <a:pt x="503" y="0"/>
                      </a:lnTo>
                      <a:lnTo>
                        <a:pt x="242" y="451"/>
                      </a:lnTo>
                      <a:lnTo>
                        <a:pt x="0" y="872"/>
                      </a:lnTo>
                      <a:lnTo>
                        <a:pt x="982" y="872"/>
                      </a:lnTo>
                      <a:lnTo>
                        <a:pt x="1496" y="872"/>
                      </a:lnTo>
                      <a:lnTo>
                        <a:pt x="993" y="0"/>
                      </a:lnTo>
                      <a:close/>
                    </a:path>
                  </a:pathLst>
                </a:custGeom>
                <a:solidFill>
                  <a:srgbClr val="0560B3"/>
                </a:solidFill>
                <a:ln w="9525" cap="flat" cmpd="sng" algn="ctr">
                  <a:solidFill>
                    <a:srgbClr val="01568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82124" tIns="41061" rIns="82124" bIns="41061" anchor="ctr"/>
                <a:lstStyle/>
                <a:p>
                  <a:endParaRPr lang="en-US"/>
                </a:p>
              </p:txBody>
            </p:sp>
            <p:sp>
              <p:nvSpPr>
                <p:cNvPr id="90" name="Freeform 106"/>
                <p:cNvSpPr>
                  <a:spLocks/>
                </p:cNvSpPr>
                <p:nvPr/>
              </p:nvSpPr>
              <p:spPr bwMode="auto">
                <a:xfrm>
                  <a:off x="4164012" y="2374900"/>
                  <a:ext cx="1592263" cy="698500"/>
                </a:xfrm>
                <a:custGeom>
                  <a:avLst/>
                  <a:gdLst>
                    <a:gd name="T0" fmla="*/ 1003 w 1003"/>
                    <a:gd name="T1" fmla="*/ 440 h 440"/>
                    <a:gd name="T2" fmla="*/ 749 w 1003"/>
                    <a:gd name="T3" fmla="*/ 0 h 440"/>
                    <a:gd name="T4" fmla="*/ 254 w 1003"/>
                    <a:gd name="T5" fmla="*/ 0 h 440"/>
                    <a:gd name="T6" fmla="*/ 0 w 1003"/>
                    <a:gd name="T7" fmla="*/ 440 h 440"/>
                    <a:gd name="T8" fmla="*/ 1003 w 1003"/>
                    <a:gd name="T9" fmla="*/ 440 h 4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03" h="440">
                      <a:moveTo>
                        <a:pt x="1003" y="440"/>
                      </a:moveTo>
                      <a:lnTo>
                        <a:pt x="749" y="0"/>
                      </a:lnTo>
                      <a:lnTo>
                        <a:pt x="254" y="0"/>
                      </a:lnTo>
                      <a:lnTo>
                        <a:pt x="0" y="440"/>
                      </a:lnTo>
                      <a:lnTo>
                        <a:pt x="1003" y="44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1315D">
                        <a:alpha val="28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08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cxnSp>
            <p:nvCxnSpPr>
              <p:cNvPr id="76" name="Straight Arrow Connector 75"/>
              <p:cNvCxnSpPr/>
              <p:nvPr/>
            </p:nvCxnSpPr>
            <p:spPr bwMode="auto">
              <a:xfrm>
                <a:off x="-258939" y="5303839"/>
                <a:ext cx="3698696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9B9B9B"/>
                </a:solidFill>
                <a:prstDash val="solid"/>
                <a:round/>
                <a:headEnd type="none" w="med" len="med"/>
                <a:tailEnd type="oval"/>
              </a:ln>
              <a:effectLst>
                <a:outerShdw blurRad="12700" dist="12700" dir="5400000" algn="t" rotWithShape="0">
                  <a:srgbClr val="000000">
                    <a:alpha val="49804"/>
                  </a:srgbClr>
                </a:outerShdw>
              </a:effectLst>
            </p:spPr>
          </p:cxnSp>
          <p:sp>
            <p:nvSpPr>
              <p:cNvPr id="77" name="TextBox 88"/>
              <p:cNvSpPr txBox="1">
                <a:spLocks noChangeArrowheads="1"/>
              </p:cNvSpPr>
              <p:nvPr/>
            </p:nvSpPr>
            <p:spPr bwMode="auto">
              <a:xfrm>
                <a:off x="-226833" y="5033364"/>
                <a:ext cx="3249612" cy="259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r>
                  <a:rPr lang="en-US" altLang="en-US" sz="1500" b="1" dirty="0" smtClean="0">
                    <a:solidFill>
                      <a:srgbClr val="595959"/>
                    </a:solidFill>
                    <a:cs typeface="Arial" pitchFamily="34" charset="0"/>
                  </a:rPr>
                  <a:t>Recognizes IT’s critical role</a:t>
                </a:r>
                <a:endParaRPr lang="en-US" altLang="en-US" sz="1500" b="1" dirty="0">
                  <a:solidFill>
                    <a:srgbClr val="595959"/>
                  </a:solidFill>
                  <a:cs typeface="Arial" pitchFamily="34" charset="0"/>
                </a:endParaRPr>
              </a:p>
            </p:txBody>
          </p:sp>
          <p:cxnSp>
            <p:nvCxnSpPr>
              <p:cNvPr id="78" name="Straight Arrow Connector 77"/>
              <p:cNvCxnSpPr/>
              <p:nvPr/>
            </p:nvCxnSpPr>
            <p:spPr bwMode="auto">
              <a:xfrm>
                <a:off x="5661023" y="2160588"/>
                <a:ext cx="3616503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9B9B9B"/>
                </a:solidFill>
                <a:prstDash val="solid"/>
                <a:round/>
                <a:headEnd type="oval" w="med" len="med"/>
                <a:tailEnd type="none"/>
              </a:ln>
              <a:effectLst>
                <a:outerShdw blurRad="12700" dist="12700" dir="5400000" algn="t" rotWithShape="0">
                  <a:srgbClr val="000000">
                    <a:alpha val="49804"/>
                  </a:srgbClr>
                </a:outerShdw>
              </a:effectLst>
            </p:spPr>
          </p:cxnSp>
          <p:cxnSp>
            <p:nvCxnSpPr>
              <p:cNvPr id="80" name="Straight Arrow Connector 79"/>
              <p:cNvCxnSpPr/>
              <p:nvPr/>
            </p:nvCxnSpPr>
            <p:spPr bwMode="auto">
              <a:xfrm>
                <a:off x="-258939" y="2160588"/>
                <a:ext cx="3698695" cy="7937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9B9B9B"/>
                </a:solidFill>
                <a:prstDash val="solid"/>
                <a:round/>
                <a:headEnd type="none" w="med" len="med"/>
                <a:tailEnd type="oval"/>
              </a:ln>
              <a:effectLst>
                <a:outerShdw blurRad="12700" dist="12700" dir="5400000" algn="t" rotWithShape="0">
                  <a:srgbClr val="000000">
                    <a:alpha val="49804"/>
                  </a:srgbClr>
                </a:outerShdw>
              </a:effectLst>
            </p:spPr>
          </p:cxnSp>
          <p:sp>
            <p:nvSpPr>
              <p:cNvPr id="81" name="TextBox 97"/>
              <p:cNvSpPr txBox="1">
                <a:spLocks noChangeArrowheads="1"/>
              </p:cNvSpPr>
              <p:nvPr/>
            </p:nvSpPr>
            <p:spPr bwMode="auto">
              <a:xfrm>
                <a:off x="-226833" y="1896463"/>
                <a:ext cx="3249612" cy="259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 sz="1500" b="1" dirty="0" smtClean="0">
                    <a:solidFill>
                      <a:srgbClr val="595959"/>
                    </a:solidFill>
                    <a:cs typeface="Arial" pitchFamily="34" charset="0"/>
                  </a:rPr>
                  <a:t>Centralizes Operations</a:t>
                </a:r>
                <a:endParaRPr lang="en-US" altLang="en-US" sz="1500" b="1" dirty="0">
                  <a:solidFill>
                    <a:srgbClr val="595959"/>
                  </a:solidFill>
                  <a:cs typeface="Arial" pitchFamily="34" charset="0"/>
                </a:endParaRPr>
              </a:p>
            </p:txBody>
          </p:sp>
          <p:cxnSp>
            <p:nvCxnSpPr>
              <p:cNvPr id="82" name="Straight Arrow Connector 81"/>
              <p:cNvCxnSpPr/>
              <p:nvPr/>
            </p:nvCxnSpPr>
            <p:spPr bwMode="auto">
              <a:xfrm>
                <a:off x="5661024" y="5303839"/>
                <a:ext cx="3616505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9B9B9B"/>
                </a:solidFill>
                <a:prstDash val="solid"/>
                <a:round/>
                <a:headEnd type="oval" w="med" len="med"/>
                <a:tailEnd type="none"/>
              </a:ln>
              <a:effectLst>
                <a:outerShdw blurRad="12700" dist="12700" dir="5400000" algn="t" rotWithShape="0">
                  <a:srgbClr val="000000">
                    <a:alpha val="49804"/>
                  </a:srgbClr>
                </a:outerShdw>
              </a:effectLst>
            </p:spPr>
          </p:cxnSp>
          <p:sp>
            <p:nvSpPr>
              <p:cNvPr id="83" name="TextBox 100"/>
              <p:cNvSpPr txBox="1">
                <a:spLocks noChangeArrowheads="1"/>
              </p:cNvSpPr>
              <p:nvPr/>
            </p:nvSpPr>
            <p:spPr bwMode="auto">
              <a:xfrm>
                <a:off x="6215794" y="5022661"/>
                <a:ext cx="3254373" cy="259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r>
                  <a:rPr lang="en-US" altLang="en-US" sz="1500" b="1" dirty="0" smtClean="0">
                    <a:solidFill>
                      <a:srgbClr val="595959"/>
                    </a:solidFill>
                    <a:cs typeface="Arial" pitchFamily="34" charset="0"/>
                  </a:rPr>
                  <a:t>Coordinates compliance  </a:t>
                </a:r>
                <a:endParaRPr lang="en-US" altLang="en-US" sz="1500" b="1" dirty="0">
                  <a:solidFill>
                    <a:srgbClr val="595959"/>
                  </a:solidFill>
                  <a:cs typeface="Arial" pitchFamily="34" charset="0"/>
                </a:endParaRPr>
              </a:p>
            </p:txBody>
          </p:sp>
          <p:grpSp>
            <p:nvGrpSpPr>
              <p:cNvPr id="84" name="Group 2"/>
              <p:cNvGrpSpPr>
                <a:grpSpLocks/>
              </p:cNvGrpSpPr>
              <p:nvPr/>
            </p:nvGrpSpPr>
            <p:grpSpPr bwMode="auto">
              <a:xfrm>
                <a:off x="4954588" y="3074988"/>
                <a:ext cx="1989137" cy="2057400"/>
                <a:chOff x="4953794" y="3074194"/>
                <a:chExt cx="1989932" cy="2057400"/>
              </a:xfrm>
            </p:grpSpPr>
            <p:sp>
              <p:nvSpPr>
                <p:cNvPr id="87" name="Freeform 34"/>
                <p:cNvSpPr>
                  <a:spLocks/>
                </p:cNvSpPr>
                <p:nvPr/>
              </p:nvSpPr>
              <p:spPr bwMode="auto">
                <a:xfrm>
                  <a:off x="4956176" y="3074194"/>
                  <a:ext cx="1987550" cy="2057400"/>
                </a:xfrm>
                <a:custGeom>
                  <a:avLst/>
                  <a:gdLst>
                    <a:gd name="T0" fmla="*/ 1005 w 1252"/>
                    <a:gd name="T1" fmla="*/ 0 h 1296"/>
                    <a:gd name="T2" fmla="*/ 487 w 1252"/>
                    <a:gd name="T3" fmla="*/ 0 h 1296"/>
                    <a:gd name="T4" fmla="*/ 0 w 1252"/>
                    <a:gd name="T5" fmla="*/ 0 h 1296"/>
                    <a:gd name="T6" fmla="*/ 484 w 1252"/>
                    <a:gd name="T7" fmla="*/ 843 h 1296"/>
                    <a:gd name="T8" fmla="*/ 747 w 1252"/>
                    <a:gd name="T9" fmla="*/ 1296 h 1296"/>
                    <a:gd name="T10" fmla="*/ 1125 w 1252"/>
                    <a:gd name="T11" fmla="*/ 643 h 1296"/>
                    <a:gd name="T12" fmla="*/ 1252 w 1252"/>
                    <a:gd name="T13" fmla="*/ 425 h 1296"/>
                    <a:gd name="T14" fmla="*/ 1005 w 1252"/>
                    <a:gd name="T15" fmla="*/ 0 h 129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252" h="1296">
                      <a:moveTo>
                        <a:pt x="1005" y="0"/>
                      </a:moveTo>
                      <a:lnTo>
                        <a:pt x="487" y="0"/>
                      </a:lnTo>
                      <a:lnTo>
                        <a:pt x="0" y="0"/>
                      </a:lnTo>
                      <a:lnTo>
                        <a:pt x="484" y="843"/>
                      </a:lnTo>
                      <a:lnTo>
                        <a:pt x="747" y="1296"/>
                      </a:lnTo>
                      <a:lnTo>
                        <a:pt x="1125" y="643"/>
                      </a:lnTo>
                      <a:lnTo>
                        <a:pt x="1252" y="425"/>
                      </a:lnTo>
                      <a:lnTo>
                        <a:pt x="1005" y="0"/>
                      </a:lnTo>
                      <a:close/>
                    </a:path>
                  </a:pathLst>
                </a:custGeom>
                <a:solidFill>
                  <a:srgbClr val="093667"/>
                </a:solidFill>
                <a:ln w="9525" cap="flat" cmpd="sng" algn="ctr">
                  <a:solidFill>
                    <a:srgbClr val="013253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82124" tIns="41061" rIns="82124" bIns="41061" anchor="ctr"/>
                <a:lstStyle/>
                <a:p>
                  <a:endParaRPr lang="en-US"/>
                </a:p>
              </p:txBody>
            </p:sp>
            <p:sp>
              <p:nvSpPr>
                <p:cNvPr id="88" name="Freeform 108"/>
                <p:cNvSpPr>
                  <a:spLocks/>
                </p:cNvSpPr>
                <p:nvPr/>
              </p:nvSpPr>
              <p:spPr bwMode="auto">
                <a:xfrm>
                  <a:off x="4953794" y="3078165"/>
                  <a:ext cx="1192213" cy="1368425"/>
                </a:xfrm>
                <a:custGeom>
                  <a:avLst/>
                  <a:gdLst>
                    <a:gd name="T0" fmla="*/ 495 w 751"/>
                    <a:gd name="T1" fmla="*/ 862 h 862"/>
                    <a:gd name="T2" fmla="*/ 749 w 751"/>
                    <a:gd name="T3" fmla="*/ 425 h 862"/>
                    <a:gd name="T4" fmla="*/ 751 w 751"/>
                    <a:gd name="T5" fmla="*/ 427 h 862"/>
                    <a:gd name="T6" fmla="*/ 751 w 751"/>
                    <a:gd name="T7" fmla="*/ 425 h 862"/>
                    <a:gd name="T8" fmla="*/ 507 w 751"/>
                    <a:gd name="T9" fmla="*/ 0 h 862"/>
                    <a:gd name="T10" fmla="*/ 0 w 751"/>
                    <a:gd name="T11" fmla="*/ 0 h 862"/>
                    <a:gd name="T12" fmla="*/ 495 w 751"/>
                    <a:gd name="T13" fmla="*/ 862 h 86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751" h="862">
                      <a:moveTo>
                        <a:pt x="495" y="862"/>
                      </a:moveTo>
                      <a:lnTo>
                        <a:pt x="749" y="425"/>
                      </a:lnTo>
                      <a:lnTo>
                        <a:pt x="751" y="427"/>
                      </a:lnTo>
                      <a:lnTo>
                        <a:pt x="751" y="425"/>
                      </a:lnTo>
                      <a:lnTo>
                        <a:pt x="507" y="0"/>
                      </a:lnTo>
                      <a:lnTo>
                        <a:pt x="0" y="0"/>
                      </a:lnTo>
                      <a:lnTo>
                        <a:pt x="495" y="86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C16">
                        <a:alpha val="34901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35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cxnSp>
            <p:nvCxnSpPr>
              <p:cNvPr id="85" name="Straight Arrow Connector 84"/>
              <p:cNvCxnSpPr/>
              <p:nvPr/>
            </p:nvCxnSpPr>
            <p:spPr bwMode="auto">
              <a:xfrm>
                <a:off x="6489700" y="3732213"/>
                <a:ext cx="305303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9B9B9B"/>
                </a:solidFill>
                <a:prstDash val="solid"/>
                <a:round/>
                <a:headEnd type="oval" w="med" len="med"/>
                <a:tailEnd type="none"/>
              </a:ln>
              <a:effectLst>
                <a:outerShdw blurRad="12700" dist="12700" dir="5400000" algn="t" rotWithShape="0">
                  <a:srgbClr val="000000">
                    <a:alpha val="49804"/>
                  </a:srgbClr>
                </a:outerShdw>
              </a:effectLst>
            </p:spPr>
          </p:cxnSp>
        </p:grpSp>
        <p:sp>
          <p:nvSpPr>
            <p:cNvPr id="4" name="Rectangle 3"/>
            <p:cNvSpPr/>
            <p:nvPr/>
          </p:nvSpPr>
          <p:spPr>
            <a:xfrm>
              <a:off x="214061" y="1732441"/>
              <a:ext cx="2495525" cy="1384995"/>
            </a:xfrm>
            <a:custGeom>
              <a:avLst/>
              <a:gdLst>
                <a:gd name="connsiteX0" fmla="*/ 0 w 2252915"/>
                <a:gd name="connsiteY0" fmla="*/ 0 h 2123658"/>
                <a:gd name="connsiteX1" fmla="*/ 2252915 w 2252915"/>
                <a:gd name="connsiteY1" fmla="*/ 0 h 2123658"/>
                <a:gd name="connsiteX2" fmla="*/ 2252915 w 2252915"/>
                <a:gd name="connsiteY2" fmla="*/ 2123658 h 2123658"/>
                <a:gd name="connsiteX3" fmla="*/ 0 w 2252915"/>
                <a:gd name="connsiteY3" fmla="*/ 2123658 h 2123658"/>
                <a:gd name="connsiteX4" fmla="*/ 0 w 22529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252915 w 2748215"/>
                <a:gd name="connsiteY2" fmla="*/ 2123658 h 2123658"/>
                <a:gd name="connsiteX3" fmla="*/ 0 w 2748215"/>
                <a:gd name="connsiteY3" fmla="*/ 2123658 h 2123658"/>
                <a:gd name="connsiteX4" fmla="*/ 0 w 27482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395790 w 2748215"/>
                <a:gd name="connsiteY2" fmla="*/ 1553684 h 2123658"/>
                <a:gd name="connsiteX3" fmla="*/ 2252915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062415 w 2748215"/>
                <a:gd name="connsiteY2" fmla="*/ 1277459 h 2123658"/>
                <a:gd name="connsiteX3" fmla="*/ 2252915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062415 w 2748215"/>
                <a:gd name="connsiteY2" fmla="*/ 1277459 h 2123658"/>
                <a:gd name="connsiteX3" fmla="*/ 2433890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1967165 w 2748215"/>
                <a:gd name="connsiteY2" fmla="*/ 1248884 h 2123658"/>
                <a:gd name="connsiteX3" fmla="*/ 2433890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48215" h="2123658">
                  <a:moveTo>
                    <a:pt x="0" y="0"/>
                  </a:moveTo>
                  <a:lnTo>
                    <a:pt x="2748215" y="0"/>
                  </a:lnTo>
                  <a:lnTo>
                    <a:pt x="1967165" y="1248884"/>
                  </a:lnTo>
                  <a:lnTo>
                    <a:pt x="2433890" y="2123658"/>
                  </a:lnTo>
                  <a:lnTo>
                    <a:pt x="0" y="2123658"/>
                  </a:lnTo>
                  <a:lnTo>
                    <a:pt x="0" y="0"/>
                  </a:lnTo>
                  <a:close/>
                </a:path>
              </a:pathLst>
            </a:cu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Centralizes the operations functions of the business under a single executive reporting to the CEO.  The Chief Operations Officer (COO) structure will enhance communications between the operations of ERCOT’s four core functions (reliability, markets, settlements, retail choice).</a:t>
              </a:r>
            </a:p>
          </p:txBody>
        </p:sp>
        <p:sp>
          <p:nvSpPr>
            <p:cNvPr id="104" name="Rectangle 3"/>
            <p:cNvSpPr/>
            <p:nvPr/>
          </p:nvSpPr>
          <p:spPr>
            <a:xfrm>
              <a:off x="214062" y="4504216"/>
              <a:ext cx="3467142" cy="1061829"/>
            </a:xfrm>
            <a:custGeom>
              <a:avLst/>
              <a:gdLst>
                <a:gd name="connsiteX0" fmla="*/ 0 w 2252915"/>
                <a:gd name="connsiteY0" fmla="*/ 0 h 2123658"/>
                <a:gd name="connsiteX1" fmla="*/ 2252915 w 2252915"/>
                <a:gd name="connsiteY1" fmla="*/ 0 h 2123658"/>
                <a:gd name="connsiteX2" fmla="*/ 2252915 w 2252915"/>
                <a:gd name="connsiteY2" fmla="*/ 2123658 h 2123658"/>
                <a:gd name="connsiteX3" fmla="*/ 0 w 2252915"/>
                <a:gd name="connsiteY3" fmla="*/ 2123658 h 2123658"/>
                <a:gd name="connsiteX4" fmla="*/ 0 w 22529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252915 w 2748215"/>
                <a:gd name="connsiteY2" fmla="*/ 2123658 h 2123658"/>
                <a:gd name="connsiteX3" fmla="*/ 0 w 2748215"/>
                <a:gd name="connsiteY3" fmla="*/ 2123658 h 2123658"/>
                <a:gd name="connsiteX4" fmla="*/ 0 w 27482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395790 w 2748215"/>
                <a:gd name="connsiteY2" fmla="*/ 1553684 h 2123658"/>
                <a:gd name="connsiteX3" fmla="*/ 2252915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062415 w 2748215"/>
                <a:gd name="connsiteY2" fmla="*/ 1277459 h 2123658"/>
                <a:gd name="connsiteX3" fmla="*/ 2252915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062415 w 2748215"/>
                <a:gd name="connsiteY2" fmla="*/ 1277459 h 2123658"/>
                <a:gd name="connsiteX3" fmla="*/ 2433890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1967165 w 2748215"/>
                <a:gd name="connsiteY2" fmla="*/ 1248884 h 2123658"/>
                <a:gd name="connsiteX3" fmla="*/ 2433890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433890 w 2748215"/>
                <a:gd name="connsiteY2" fmla="*/ 2123658 h 2123658"/>
                <a:gd name="connsiteX3" fmla="*/ 0 w 2748215"/>
                <a:gd name="connsiteY3" fmla="*/ 2123658 h 2123658"/>
                <a:gd name="connsiteX4" fmla="*/ 0 w 27482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743952 w 2748215"/>
                <a:gd name="connsiteY2" fmla="*/ 2123658 h 2123658"/>
                <a:gd name="connsiteX3" fmla="*/ 0 w 2748215"/>
                <a:gd name="connsiteY3" fmla="*/ 2123658 h 2123658"/>
                <a:gd name="connsiteX4" fmla="*/ 0 w 2748215"/>
                <a:gd name="connsiteY4" fmla="*/ 0 h 2123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8215" h="2123658">
                  <a:moveTo>
                    <a:pt x="0" y="0"/>
                  </a:moveTo>
                  <a:lnTo>
                    <a:pt x="2748215" y="0"/>
                  </a:lnTo>
                  <a:lnTo>
                    <a:pt x="2743952" y="2123658"/>
                  </a:lnTo>
                  <a:lnTo>
                    <a:pt x="0" y="2123658"/>
                  </a:lnTo>
                  <a:lnTo>
                    <a:pt x="0" y="0"/>
                  </a:lnTo>
                  <a:close/>
                </a:path>
              </a:pathLst>
            </a:cu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Recognizes the critical role of information </a:t>
              </a:r>
              <a:endParaRPr lang="en-US" sz="1050" dirty="0" smtClean="0"/>
            </a:p>
            <a:p>
              <a:r>
                <a:rPr lang="en-US" sz="1050" dirty="0" smtClean="0"/>
                <a:t>technology </a:t>
              </a:r>
              <a:r>
                <a:rPr lang="en-US" sz="1050" dirty="0"/>
                <a:t>in the delivery of ERCOT’s four core functions, and the natural links between the delivery </a:t>
              </a:r>
              <a:endParaRPr lang="en-US" sz="1050" dirty="0" smtClean="0"/>
            </a:p>
            <a:p>
              <a:r>
                <a:rPr lang="en-US" sz="1050" dirty="0" smtClean="0"/>
                <a:t>of </a:t>
              </a:r>
              <a:r>
                <a:rPr lang="en-US" sz="1050" dirty="0"/>
                <a:t>major projects and management of data centers </a:t>
              </a:r>
              <a:r>
                <a:rPr lang="en-US" sz="1050" dirty="0" smtClean="0"/>
                <a:t>within </a:t>
              </a:r>
              <a:r>
                <a:rPr lang="en-US" sz="1050" dirty="0"/>
                <a:t>the IT organization that supports successful development and implementation</a:t>
              </a:r>
              <a:r>
                <a:rPr lang="en-US" sz="1050" dirty="0" smtClean="0"/>
                <a:t>. </a:t>
              </a:r>
              <a:endParaRPr lang="en-US" sz="1050" dirty="0"/>
            </a:p>
          </p:txBody>
        </p:sp>
        <p:sp>
          <p:nvSpPr>
            <p:cNvPr id="105" name="Rectangle 3"/>
            <p:cNvSpPr/>
            <p:nvPr/>
          </p:nvSpPr>
          <p:spPr>
            <a:xfrm>
              <a:off x="5949009" y="4504216"/>
              <a:ext cx="3991896" cy="1546577"/>
            </a:xfrm>
            <a:custGeom>
              <a:avLst/>
              <a:gdLst>
                <a:gd name="connsiteX0" fmla="*/ 0 w 2252915"/>
                <a:gd name="connsiteY0" fmla="*/ 0 h 2123658"/>
                <a:gd name="connsiteX1" fmla="*/ 2252915 w 2252915"/>
                <a:gd name="connsiteY1" fmla="*/ 0 h 2123658"/>
                <a:gd name="connsiteX2" fmla="*/ 2252915 w 2252915"/>
                <a:gd name="connsiteY2" fmla="*/ 2123658 h 2123658"/>
                <a:gd name="connsiteX3" fmla="*/ 0 w 2252915"/>
                <a:gd name="connsiteY3" fmla="*/ 2123658 h 2123658"/>
                <a:gd name="connsiteX4" fmla="*/ 0 w 22529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252915 w 2748215"/>
                <a:gd name="connsiteY2" fmla="*/ 2123658 h 2123658"/>
                <a:gd name="connsiteX3" fmla="*/ 0 w 2748215"/>
                <a:gd name="connsiteY3" fmla="*/ 2123658 h 2123658"/>
                <a:gd name="connsiteX4" fmla="*/ 0 w 27482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395790 w 2748215"/>
                <a:gd name="connsiteY2" fmla="*/ 1553684 h 2123658"/>
                <a:gd name="connsiteX3" fmla="*/ 2252915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062415 w 2748215"/>
                <a:gd name="connsiteY2" fmla="*/ 1277459 h 2123658"/>
                <a:gd name="connsiteX3" fmla="*/ 2252915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062415 w 2748215"/>
                <a:gd name="connsiteY2" fmla="*/ 1277459 h 2123658"/>
                <a:gd name="connsiteX3" fmla="*/ 2433890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1967165 w 2748215"/>
                <a:gd name="connsiteY2" fmla="*/ 1248884 h 2123658"/>
                <a:gd name="connsiteX3" fmla="*/ 2433890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433890 w 2748215"/>
                <a:gd name="connsiteY2" fmla="*/ 2123658 h 2123658"/>
                <a:gd name="connsiteX3" fmla="*/ 0 w 2748215"/>
                <a:gd name="connsiteY3" fmla="*/ 2123658 h 2123658"/>
                <a:gd name="connsiteX4" fmla="*/ 0 w 27482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743952 w 2748215"/>
                <a:gd name="connsiteY2" fmla="*/ 2123658 h 2123658"/>
                <a:gd name="connsiteX3" fmla="*/ 0 w 2748215"/>
                <a:gd name="connsiteY3" fmla="*/ 2123658 h 2123658"/>
                <a:gd name="connsiteX4" fmla="*/ 0 w 2748215"/>
                <a:gd name="connsiteY4" fmla="*/ 0 h 2123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8215" h="2123658">
                  <a:moveTo>
                    <a:pt x="0" y="0"/>
                  </a:moveTo>
                  <a:lnTo>
                    <a:pt x="2748215" y="0"/>
                  </a:lnTo>
                  <a:lnTo>
                    <a:pt x="2743952" y="2123658"/>
                  </a:lnTo>
                  <a:lnTo>
                    <a:pt x="0" y="2123658"/>
                  </a:lnTo>
                  <a:lnTo>
                    <a:pt x="0" y="0"/>
                  </a:lnTo>
                  <a:close/>
                </a:path>
              </a:pathLst>
            </a:custGeom>
          </p:spPr>
          <p:txBody>
            <a:bodyPr wrap="square">
              <a:spAutoFit/>
            </a:bodyPr>
            <a:lstStyle/>
            <a:p>
              <a:r>
                <a:rPr lang="en-US" sz="1050" dirty="0" smtClean="0"/>
                <a:t>Coordinates strategic </a:t>
              </a:r>
              <a:r>
                <a:rPr lang="en-US" sz="1050" dirty="0"/>
                <a:t>planning and corporate </a:t>
              </a:r>
              <a:endParaRPr lang="en-US" sz="1050" dirty="0" smtClean="0"/>
            </a:p>
            <a:p>
              <a:r>
                <a:rPr lang="en-US" sz="1050" dirty="0" smtClean="0"/>
                <a:t>compliance work </a:t>
              </a:r>
              <a:r>
                <a:rPr lang="en-US" sz="1050" dirty="0"/>
                <a:t>by consolidating corporate </a:t>
              </a:r>
              <a:endParaRPr lang="en-US" sz="1050" dirty="0" smtClean="0"/>
            </a:p>
            <a:p>
              <a:r>
                <a:rPr lang="en-US" sz="1050" dirty="0" smtClean="0"/>
                <a:t>governance</a:t>
              </a:r>
              <a:r>
                <a:rPr lang="en-US" sz="1050" dirty="0"/>
                <a:t>, risk, and compliance (GRC) </a:t>
              </a:r>
              <a:endParaRPr lang="en-US" sz="1050" dirty="0" smtClean="0"/>
            </a:p>
            <a:p>
              <a:r>
                <a:rPr lang="en-US" sz="1050" dirty="0" smtClean="0"/>
                <a:t>functions into a </a:t>
              </a:r>
              <a:r>
                <a:rPr lang="en-US" sz="1050" dirty="0"/>
                <a:t>single organization that will </a:t>
              </a:r>
              <a:endParaRPr lang="en-US" sz="1050" dirty="0" smtClean="0"/>
            </a:p>
            <a:p>
              <a:r>
                <a:rPr lang="en-US" sz="1050" dirty="0" smtClean="0"/>
                <a:t>integrate </a:t>
              </a:r>
              <a:r>
                <a:rPr lang="en-US" sz="1050" dirty="0"/>
                <a:t>all </a:t>
              </a:r>
              <a:r>
                <a:rPr lang="en-US" sz="1050" dirty="0" smtClean="0"/>
                <a:t>of ERCOT </a:t>
              </a:r>
              <a:r>
                <a:rPr lang="en-US" sz="1050" dirty="0"/>
                <a:t>compliance (including </a:t>
              </a:r>
              <a:endParaRPr lang="en-US" sz="1050" dirty="0" smtClean="0"/>
            </a:p>
            <a:p>
              <a:r>
                <a:rPr lang="en-US" sz="1050" dirty="0" smtClean="0"/>
                <a:t>internal </a:t>
              </a:r>
              <a:r>
                <a:rPr lang="en-US" sz="1050" dirty="0"/>
                <a:t>controls </a:t>
              </a:r>
              <a:r>
                <a:rPr lang="en-US" sz="1050" dirty="0" smtClean="0"/>
                <a:t>and </a:t>
              </a:r>
              <a:r>
                <a:rPr lang="en-US" sz="1050" dirty="0"/>
                <a:t>NERC/Protocols), legal, </a:t>
              </a:r>
              <a:endParaRPr lang="en-US" sz="1050" dirty="0" smtClean="0"/>
            </a:p>
            <a:p>
              <a:r>
                <a:rPr lang="en-US" sz="1050" dirty="0" smtClean="0"/>
                <a:t>risk </a:t>
              </a:r>
              <a:r>
                <a:rPr lang="en-US" sz="1050" dirty="0"/>
                <a:t>management, </a:t>
              </a:r>
              <a:r>
                <a:rPr lang="en-US" sz="1050" dirty="0" smtClean="0"/>
                <a:t>business </a:t>
              </a:r>
              <a:r>
                <a:rPr lang="en-US" sz="1050" dirty="0"/>
                <a:t>continuity, </a:t>
              </a:r>
              <a:endParaRPr lang="en-US" sz="1050" dirty="0" smtClean="0"/>
            </a:p>
            <a:p>
              <a:r>
                <a:rPr lang="en-US" sz="1050" dirty="0" smtClean="0"/>
                <a:t>cyber </a:t>
              </a:r>
              <a:r>
                <a:rPr lang="en-US" sz="1050" dirty="0"/>
                <a:t>and </a:t>
              </a:r>
              <a:r>
                <a:rPr lang="en-US" sz="1050" dirty="0" smtClean="0"/>
                <a:t>physical security, and </a:t>
              </a:r>
              <a:r>
                <a:rPr lang="en-US" sz="1050" dirty="0"/>
                <a:t>strategic </a:t>
              </a:r>
              <a:endParaRPr lang="en-US" sz="1050" dirty="0" smtClean="0"/>
            </a:p>
            <a:p>
              <a:r>
                <a:rPr lang="en-US" sz="1050" dirty="0" smtClean="0"/>
                <a:t>planning </a:t>
              </a:r>
              <a:r>
                <a:rPr lang="en-US" sz="1050" dirty="0"/>
                <a:t>activities.</a:t>
              </a:r>
            </a:p>
          </p:txBody>
        </p:sp>
        <p:sp>
          <p:nvSpPr>
            <p:cNvPr id="107" name="TextBox 100"/>
            <p:cNvSpPr txBox="1">
              <a:spLocks noChangeArrowheads="1"/>
            </p:cNvSpPr>
            <p:nvPr/>
          </p:nvSpPr>
          <p:spPr bwMode="auto">
            <a:xfrm>
              <a:off x="6730564" y="2853812"/>
              <a:ext cx="289639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1500" b="1" dirty="0" smtClean="0">
                  <a:solidFill>
                    <a:srgbClr val="595959"/>
                  </a:solidFill>
                  <a:cs typeface="Arial" pitchFamily="34" charset="0"/>
                </a:rPr>
                <a:t>Focuses corporate areas</a:t>
              </a:r>
              <a:endParaRPr lang="en-US" altLang="en-US" sz="1500" b="1" dirty="0">
                <a:solidFill>
                  <a:srgbClr val="595959"/>
                </a:solidFill>
                <a:cs typeface="Arial" pitchFamily="34" charset="0"/>
              </a:endParaRPr>
            </a:p>
          </p:txBody>
        </p:sp>
        <p:sp>
          <p:nvSpPr>
            <p:cNvPr id="110" name="Rectangle 3"/>
            <p:cNvSpPr/>
            <p:nvPr/>
          </p:nvSpPr>
          <p:spPr>
            <a:xfrm>
              <a:off x="6655586" y="3117436"/>
              <a:ext cx="2499275" cy="900246"/>
            </a:xfrm>
            <a:custGeom>
              <a:avLst/>
              <a:gdLst>
                <a:gd name="connsiteX0" fmla="*/ 0 w 2252915"/>
                <a:gd name="connsiteY0" fmla="*/ 0 h 2123658"/>
                <a:gd name="connsiteX1" fmla="*/ 2252915 w 2252915"/>
                <a:gd name="connsiteY1" fmla="*/ 0 h 2123658"/>
                <a:gd name="connsiteX2" fmla="*/ 2252915 w 2252915"/>
                <a:gd name="connsiteY2" fmla="*/ 2123658 h 2123658"/>
                <a:gd name="connsiteX3" fmla="*/ 0 w 2252915"/>
                <a:gd name="connsiteY3" fmla="*/ 2123658 h 2123658"/>
                <a:gd name="connsiteX4" fmla="*/ 0 w 22529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252915 w 2748215"/>
                <a:gd name="connsiteY2" fmla="*/ 2123658 h 2123658"/>
                <a:gd name="connsiteX3" fmla="*/ 0 w 2748215"/>
                <a:gd name="connsiteY3" fmla="*/ 2123658 h 2123658"/>
                <a:gd name="connsiteX4" fmla="*/ 0 w 27482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395790 w 2748215"/>
                <a:gd name="connsiteY2" fmla="*/ 1553684 h 2123658"/>
                <a:gd name="connsiteX3" fmla="*/ 2252915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062415 w 2748215"/>
                <a:gd name="connsiteY2" fmla="*/ 1277459 h 2123658"/>
                <a:gd name="connsiteX3" fmla="*/ 2252915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062415 w 2748215"/>
                <a:gd name="connsiteY2" fmla="*/ 1277459 h 2123658"/>
                <a:gd name="connsiteX3" fmla="*/ 2433890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1967165 w 2748215"/>
                <a:gd name="connsiteY2" fmla="*/ 1248884 h 2123658"/>
                <a:gd name="connsiteX3" fmla="*/ 2433890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433890 w 2748215"/>
                <a:gd name="connsiteY2" fmla="*/ 2123658 h 2123658"/>
                <a:gd name="connsiteX3" fmla="*/ 0 w 2748215"/>
                <a:gd name="connsiteY3" fmla="*/ 2123658 h 2123658"/>
                <a:gd name="connsiteX4" fmla="*/ 0 w 27482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743952 w 2748215"/>
                <a:gd name="connsiteY2" fmla="*/ 2123658 h 2123658"/>
                <a:gd name="connsiteX3" fmla="*/ 0 w 2748215"/>
                <a:gd name="connsiteY3" fmla="*/ 2123658 h 2123658"/>
                <a:gd name="connsiteX4" fmla="*/ 0 w 2748215"/>
                <a:gd name="connsiteY4" fmla="*/ 0 h 2123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8215" h="2123658">
                  <a:moveTo>
                    <a:pt x="0" y="0"/>
                  </a:moveTo>
                  <a:lnTo>
                    <a:pt x="2748215" y="0"/>
                  </a:lnTo>
                  <a:lnTo>
                    <a:pt x="2743952" y="2123658"/>
                  </a:lnTo>
                  <a:lnTo>
                    <a:pt x="0" y="2123658"/>
                  </a:lnTo>
                  <a:lnTo>
                    <a:pt x="0" y="0"/>
                  </a:lnTo>
                  <a:close/>
                </a:path>
              </a:pathLst>
            </a:custGeom>
          </p:spPr>
          <p:txBody>
            <a:bodyPr wrap="square">
              <a:spAutoFit/>
            </a:bodyPr>
            <a:lstStyle/>
            <a:p>
              <a:r>
                <a:rPr lang="en-US" sz="1050" dirty="0" smtClean="0"/>
                <a:t>Focuses Vice-President-level </a:t>
              </a:r>
              <a:r>
                <a:rPr lang="en-US" sz="1050" dirty="0"/>
                <a:t>direct responsibility to the CEO in three specialized corporate areas: Human Resources, Finance, and External Affairs &amp; Corporate Communications.</a:t>
              </a:r>
            </a:p>
          </p:txBody>
        </p:sp>
        <p:sp>
          <p:nvSpPr>
            <p:cNvPr id="112" name="TextBox 100"/>
            <p:cNvSpPr txBox="1">
              <a:spLocks noChangeArrowheads="1"/>
            </p:cNvSpPr>
            <p:nvPr/>
          </p:nvSpPr>
          <p:spPr bwMode="auto">
            <a:xfrm>
              <a:off x="6317144" y="1463041"/>
              <a:ext cx="289639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altLang="en-US" sz="1500" b="1" dirty="0" smtClean="0">
                  <a:solidFill>
                    <a:srgbClr val="595959"/>
                  </a:solidFill>
                  <a:cs typeface="Arial" pitchFamily="34" charset="0"/>
                </a:rPr>
                <a:t>Highlights major functions</a:t>
              </a:r>
              <a:endParaRPr lang="en-US" altLang="en-US" sz="1500" b="1" dirty="0">
                <a:solidFill>
                  <a:srgbClr val="595959"/>
                </a:solidFill>
                <a:cs typeface="Arial" pitchFamily="34" charset="0"/>
              </a:endParaRPr>
            </a:p>
          </p:txBody>
        </p:sp>
        <p:sp>
          <p:nvSpPr>
            <p:cNvPr id="113" name="Rectangle 3"/>
            <p:cNvSpPr/>
            <p:nvPr/>
          </p:nvSpPr>
          <p:spPr>
            <a:xfrm>
              <a:off x="6240944" y="1715853"/>
              <a:ext cx="2697834" cy="738664"/>
            </a:xfrm>
            <a:custGeom>
              <a:avLst/>
              <a:gdLst>
                <a:gd name="connsiteX0" fmla="*/ 0 w 2252915"/>
                <a:gd name="connsiteY0" fmla="*/ 0 h 2123658"/>
                <a:gd name="connsiteX1" fmla="*/ 2252915 w 2252915"/>
                <a:gd name="connsiteY1" fmla="*/ 0 h 2123658"/>
                <a:gd name="connsiteX2" fmla="*/ 2252915 w 2252915"/>
                <a:gd name="connsiteY2" fmla="*/ 2123658 h 2123658"/>
                <a:gd name="connsiteX3" fmla="*/ 0 w 2252915"/>
                <a:gd name="connsiteY3" fmla="*/ 2123658 h 2123658"/>
                <a:gd name="connsiteX4" fmla="*/ 0 w 22529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252915 w 2748215"/>
                <a:gd name="connsiteY2" fmla="*/ 2123658 h 2123658"/>
                <a:gd name="connsiteX3" fmla="*/ 0 w 2748215"/>
                <a:gd name="connsiteY3" fmla="*/ 2123658 h 2123658"/>
                <a:gd name="connsiteX4" fmla="*/ 0 w 27482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395790 w 2748215"/>
                <a:gd name="connsiteY2" fmla="*/ 1553684 h 2123658"/>
                <a:gd name="connsiteX3" fmla="*/ 2252915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062415 w 2748215"/>
                <a:gd name="connsiteY2" fmla="*/ 1277459 h 2123658"/>
                <a:gd name="connsiteX3" fmla="*/ 2252915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062415 w 2748215"/>
                <a:gd name="connsiteY2" fmla="*/ 1277459 h 2123658"/>
                <a:gd name="connsiteX3" fmla="*/ 2433890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1967165 w 2748215"/>
                <a:gd name="connsiteY2" fmla="*/ 1248884 h 2123658"/>
                <a:gd name="connsiteX3" fmla="*/ 2433890 w 2748215"/>
                <a:gd name="connsiteY3" fmla="*/ 2123658 h 2123658"/>
                <a:gd name="connsiteX4" fmla="*/ 0 w 2748215"/>
                <a:gd name="connsiteY4" fmla="*/ 2123658 h 2123658"/>
                <a:gd name="connsiteX5" fmla="*/ 0 w 2748215"/>
                <a:gd name="connsiteY5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433890 w 2748215"/>
                <a:gd name="connsiteY2" fmla="*/ 2123658 h 2123658"/>
                <a:gd name="connsiteX3" fmla="*/ 0 w 2748215"/>
                <a:gd name="connsiteY3" fmla="*/ 2123658 h 2123658"/>
                <a:gd name="connsiteX4" fmla="*/ 0 w 2748215"/>
                <a:gd name="connsiteY4" fmla="*/ 0 h 2123658"/>
                <a:gd name="connsiteX0" fmla="*/ 0 w 2748215"/>
                <a:gd name="connsiteY0" fmla="*/ 0 h 2123658"/>
                <a:gd name="connsiteX1" fmla="*/ 2748215 w 2748215"/>
                <a:gd name="connsiteY1" fmla="*/ 0 h 2123658"/>
                <a:gd name="connsiteX2" fmla="*/ 2743952 w 2748215"/>
                <a:gd name="connsiteY2" fmla="*/ 2123658 h 2123658"/>
                <a:gd name="connsiteX3" fmla="*/ 0 w 2748215"/>
                <a:gd name="connsiteY3" fmla="*/ 2123658 h 2123658"/>
                <a:gd name="connsiteX4" fmla="*/ 0 w 2748215"/>
                <a:gd name="connsiteY4" fmla="*/ 0 h 2123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8215" h="2123658">
                  <a:moveTo>
                    <a:pt x="0" y="0"/>
                  </a:moveTo>
                  <a:lnTo>
                    <a:pt x="2748215" y="0"/>
                  </a:lnTo>
                  <a:lnTo>
                    <a:pt x="2743952" y="2123658"/>
                  </a:lnTo>
                  <a:lnTo>
                    <a:pt x="0" y="2123658"/>
                  </a:lnTo>
                  <a:lnTo>
                    <a:pt x="0" y="0"/>
                  </a:lnTo>
                  <a:close/>
                </a:path>
              </a:pathLst>
            </a:cu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Establishes Senior VP positions to oversee the major functions of the organization, and streamlines the </a:t>
              </a:r>
              <a:endParaRPr lang="en-US" sz="1050" dirty="0" smtClean="0"/>
            </a:p>
            <a:p>
              <a:r>
                <a:rPr lang="en-US" sz="1050" dirty="0" smtClean="0"/>
                <a:t>number </a:t>
              </a:r>
              <a:r>
                <a:rPr lang="en-US" sz="1050" dirty="0"/>
                <a:t>of direct reports to the CEO.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580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structure</a:t>
            </a:r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391361" y="655965"/>
            <a:ext cx="35069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Effective January 1, 2015</a:t>
            </a:r>
            <a:endParaRPr lang="en-US" sz="1100" b="1" dirty="0"/>
          </a:p>
        </p:txBody>
      </p:sp>
      <p:grpSp>
        <p:nvGrpSpPr>
          <p:cNvPr id="28" name="Group 27"/>
          <p:cNvGrpSpPr/>
          <p:nvPr/>
        </p:nvGrpSpPr>
        <p:grpSpPr>
          <a:xfrm>
            <a:off x="185344" y="1583240"/>
            <a:ext cx="8800781" cy="3689581"/>
            <a:chOff x="153843" y="1302596"/>
            <a:chExt cx="8800781" cy="3689581"/>
          </a:xfrm>
        </p:grpSpPr>
        <p:cxnSp>
          <p:nvCxnSpPr>
            <p:cNvPr id="66" name="Straight Connector 65"/>
            <p:cNvCxnSpPr/>
            <p:nvPr/>
          </p:nvCxnSpPr>
          <p:spPr>
            <a:xfrm>
              <a:off x="5553337" y="2937117"/>
              <a:ext cx="1" cy="427321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377006" y="2937117"/>
              <a:ext cx="1" cy="499670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1399030" y="3698071"/>
              <a:ext cx="1" cy="388473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4877947" y="1752406"/>
              <a:ext cx="1" cy="118471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6370" y="1319923"/>
              <a:ext cx="1523420" cy="450654"/>
            </a:xfrm>
            <a:prstGeom prst="rect">
              <a:avLst/>
            </a:prstGeom>
          </p:spPr>
        </p:pic>
        <p:cxnSp>
          <p:nvCxnSpPr>
            <p:cNvPr id="59" name="Straight Connector 58"/>
            <p:cNvCxnSpPr/>
            <p:nvPr/>
          </p:nvCxnSpPr>
          <p:spPr>
            <a:xfrm>
              <a:off x="1399031" y="2937117"/>
              <a:ext cx="6977977" cy="0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6952403" y="2937512"/>
              <a:ext cx="1" cy="426926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4175550" y="2937117"/>
              <a:ext cx="3908" cy="730658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399793" y="2937117"/>
              <a:ext cx="1" cy="427321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2801671" y="2937117"/>
              <a:ext cx="1" cy="427321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 flipV="1">
              <a:off x="823133" y="4090169"/>
              <a:ext cx="1155460" cy="2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823132" y="4090169"/>
              <a:ext cx="0" cy="310943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1978593" y="4090169"/>
              <a:ext cx="0" cy="369726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4186026" y="3765801"/>
              <a:ext cx="3907" cy="316125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4323576" y="2309480"/>
              <a:ext cx="551213" cy="1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4330791" y="1302596"/>
              <a:ext cx="1023779" cy="423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</a:rPr>
                <a:t>CEO</a:t>
              </a:r>
            </a:p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Trip </a:t>
              </a:r>
              <a:r>
                <a:rPr lang="en-US" sz="1050" dirty="0" smtClean="0">
                  <a:solidFill>
                    <a:schemeClr val="bg1"/>
                  </a:solidFill>
                </a:rPr>
                <a:t>Doggett</a:t>
              </a:r>
              <a:endParaRPr lang="en-US" sz="1050" dirty="0">
                <a:solidFill>
                  <a:schemeClr val="bg1"/>
                </a:solidFill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752996" y="3345654"/>
              <a:ext cx="1293594" cy="554345"/>
              <a:chOff x="236719" y="3335289"/>
              <a:chExt cx="1362456" cy="583858"/>
            </a:xfrm>
          </p:grpSpPr>
          <p:pic>
            <p:nvPicPr>
              <p:cNvPr id="35" name="Picture 34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6719" y="3335289"/>
                <a:ext cx="1362456" cy="583858"/>
              </a:xfrm>
              <a:prstGeom prst="rect">
                <a:avLst/>
              </a:prstGeom>
            </p:spPr>
          </p:pic>
          <p:sp>
            <p:nvSpPr>
              <p:cNvPr id="108" name="TextBox 107"/>
              <p:cNvSpPr txBox="1"/>
              <p:nvPr/>
            </p:nvSpPr>
            <p:spPr>
              <a:xfrm>
                <a:off x="272528" y="3398953"/>
                <a:ext cx="1290839" cy="4565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200"/>
                  </a:spcAft>
                </a:pPr>
                <a:r>
                  <a:rPr lang="en-US" sz="1000" b="1" dirty="0" smtClean="0">
                    <a:solidFill>
                      <a:schemeClr val="bg1"/>
                    </a:solidFill>
                  </a:rPr>
                  <a:t>SVP – GC &amp; GRC</a:t>
                </a:r>
              </a:p>
              <a:p>
                <a:pPr algn="ctr">
                  <a:spcAft>
                    <a:spcPts val="200"/>
                  </a:spcAft>
                </a:pPr>
                <a:r>
                  <a:rPr lang="en-US" sz="1050" dirty="0" smtClean="0">
                    <a:solidFill>
                      <a:schemeClr val="bg1"/>
                    </a:solidFill>
                  </a:rPr>
                  <a:t>Bill Magness</a:t>
                </a:r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195929" y="3348281"/>
              <a:ext cx="1241504" cy="549769"/>
              <a:chOff x="1784936" y="3338052"/>
              <a:chExt cx="1307592" cy="579038"/>
            </a:xfrm>
          </p:grpSpPr>
          <p:pic>
            <p:nvPicPr>
              <p:cNvPr id="51" name="Picture 50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4936" y="3338052"/>
                <a:ext cx="1307592" cy="579038"/>
              </a:xfrm>
              <a:prstGeom prst="rect">
                <a:avLst/>
              </a:prstGeom>
            </p:spPr>
          </p:pic>
          <p:sp>
            <p:nvSpPr>
              <p:cNvPr id="109" name="TextBox 108"/>
              <p:cNvSpPr txBox="1"/>
              <p:nvPr/>
            </p:nvSpPr>
            <p:spPr>
              <a:xfrm>
                <a:off x="1888351" y="3403152"/>
                <a:ext cx="1100764" cy="472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200"/>
                  </a:spcAft>
                </a:pPr>
                <a:r>
                  <a:rPr lang="en-US" sz="1100" b="1" dirty="0" smtClean="0">
                    <a:solidFill>
                      <a:schemeClr val="bg1"/>
                    </a:solidFill>
                  </a:rPr>
                  <a:t>SVP and CIO</a:t>
                </a:r>
              </a:p>
              <a:p>
                <a:pPr algn="ctr">
                  <a:spcAft>
                    <a:spcPts val="200"/>
                  </a:spcAft>
                </a:pPr>
                <a:r>
                  <a:rPr lang="en-US" sz="1050" dirty="0" smtClean="0">
                    <a:solidFill>
                      <a:schemeClr val="bg1"/>
                    </a:solidFill>
                  </a:rPr>
                  <a:t>Jerry Dreyer</a:t>
                </a:r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3586772" y="3348281"/>
              <a:ext cx="1241504" cy="549769"/>
              <a:chOff x="3305687" y="3338052"/>
              <a:chExt cx="1307592" cy="579038"/>
            </a:xfrm>
          </p:grpSpPr>
          <p:pic>
            <p:nvPicPr>
              <p:cNvPr id="54" name="Picture 53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05687" y="3338052"/>
                <a:ext cx="1307592" cy="579038"/>
              </a:xfrm>
              <a:prstGeom prst="rect">
                <a:avLst/>
              </a:prstGeom>
            </p:spPr>
          </p:pic>
          <p:sp>
            <p:nvSpPr>
              <p:cNvPr id="110" name="TextBox 109"/>
              <p:cNvSpPr txBox="1"/>
              <p:nvPr/>
            </p:nvSpPr>
            <p:spPr>
              <a:xfrm>
                <a:off x="3347986" y="3391204"/>
                <a:ext cx="1222995" cy="472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200"/>
                  </a:spcAft>
                </a:pPr>
                <a:r>
                  <a:rPr lang="en-US" sz="1100" b="1" dirty="0" smtClean="0">
                    <a:solidFill>
                      <a:schemeClr val="bg1"/>
                    </a:solidFill>
                  </a:rPr>
                  <a:t>SVP and COO</a:t>
                </a:r>
              </a:p>
              <a:p>
                <a:pPr algn="ctr">
                  <a:spcAft>
                    <a:spcPts val="200"/>
                  </a:spcAft>
                </a:pPr>
                <a:r>
                  <a:rPr lang="en-US" sz="1050" dirty="0" smtClean="0">
                    <a:solidFill>
                      <a:schemeClr val="bg1"/>
                    </a:solidFill>
                  </a:rPr>
                  <a:t>Brad Jones</a:t>
                </a:r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4977615" y="3347319"/>
              <a:ext cx="1241504" cy="557784"/>
              <a:chOff x="4803625" y="3337019"/>
              <a:chExt cx="1307592" cy="587476"/>
            </a:xfrm>
          </p:grpSpPr>
          <p:pic>
            <p:nvPicPr>
              <p:cNvPr id="60" name="Picture 59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03625" y="3337019"/>
                <a:ext cx="1307592" cy="587476"/>
              </a:xfrm>
              <a:prstGeom prst="rect">
                <a:avLst/>
              </a:prstGeom>
            </p:spPr>
          </p:pic>
          <p:sp>
            <p:nvSpPr>
              <p:cNvPr id="111" name="TextBox 110"/>
              <p:cNvSpPr txBox="1"/>
              <p:nvPr/>
            </p:nvSpPr>
            <p:spPr>
              <a:xfrm>
                <a:off x="4843716" y="3394392"/>
                <a:ext cx="1227409" cy="472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200"/>
                  </a:spcAft>
                </a:pPr>
                <a:r>
                  <a:rPr lang="en-US" sz="1100" b="1" dirty="0" smtClean="0">
                    <a:solidFill>
                      <a:schemeClr val="bg1"/>
                    </a:solidFill>
                  </a:rPr>
                  <a:t>VP and CFO</a:t>
                </a:r>
              </a:p>
              <a:p>
                <a:pPr algn="ctr">
                  <a:spcAft>
                    <a:spcPts val="200"/>
                  </a:spcAft>
                </a:pPr>
                <a:r>
                  <a:rPr lang="en-US" sz="1050" dirty="0" smtClean="0">
                    <a:solidFill>
                      <a:schemeClr val="bg1"/>
                    </a:solidFill>
                  </a:rPr>
                  <a:t>Mike Petterson</a:t>
                </a:r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7774837" y="3341623"/>
              <a:ext cx="1179787" cy="557784"/>
              <a:chOff x="7662224" y="3424888"/>
              <a:chExt cx="1242589" cy="587480"/>
            </a:xfrm>
          </p:grpSpPr>
          <p:pic>
            <p:nvPicPr>
              <p:cNvPr id="63" name="Picture 62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62224" y="3424888"/>
                <a:ext cx="1205652" cy="587480"/>
              </a:xfrm>
              <a:prstGeom prst="rect">
                <a:avLst/>
              </a:prstGeom>
            </p:spPr>
          </p:pic>
          <p:sp>
            <p:nvSpPr>
              <p:cNvPr id="114" name="TextBox 113"/>
              <p:cNvSpPr txBox="1"/>
              <p:nvPr/>
            </p:nvSpPr>
            <p:spPr>
              <a:xfrm>
                <a:off x="7683121" y="3441739"/>
                <a:ext cx="1221692" cy="553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200"/>
                  </a:spcAft>
                </a:pPr>
                <a:r>
                  <a:rPr lang="en-US" sz="800" b="1" dirty="0" smtClean="0">
                    <a:solidFill>
                      <a:schemeClr val="bg1"/>
                    </a:solidFill>
                  </a:rPr>
                  <a:t>VP – Human Resources</a:t>
                </a:r>
              </a:p>
              <a:p>
                <a:pPr algn="ctr">
                  <a:spcAft>
                    <a:spcPts val="200"/>
                  </a:spcAft>
                </a:pPr>
                <a:r>
                  <a:rPr lang="en-US" sz="1050" dirty="0" smtClean="0">
                    <a:solidFill>
                      <a:schemeClr val="bg1"/>
                    </a:solidFill>
                  </a:rPr>
                  <a:t>Diane Williams</a:t>
                </a:r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8" name="Picture 17" descr="Bright blue rectangle.png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269" y="4327587"/>
              <a:ext cx="1100423" cy="634902"/>
            </a:xfrm>
            <a:prstGeom prst="rect">
              <a:avLst/>
            </a:prstGeom>
          </p:spPr>
        </p:pic>
        <p:sp>
          <p:nvSpPr>
            <p:cNvPr id="115" name="TextBox 114"/>
            <p:cNvSpPr txBox="1"/>
            <p:nvPr/>
          </p:nvSpPr>
          <p:spPr>
            <a:xfrm>
              <a:off x="153843" y="4301354"/>
              <a:ext cx="1190761" cy="687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200"/>
                </a:spcAft>
              </a:pPr>
              <a:r>
                <a:rPr lang="en-US" sz="900" b="1" dirty="0">
                  <a:solidFill>
                    <a:schemeClr val="bg1"/>
                  </a:solidFill>
                </a:rPr>
                <a:t>VP – </a:t>
              </a:r>
              <a:r>
                <a:rPr lang="en-US" sz="900" b="1" dirty="0" smtClean="0">
                  <a:solidFill>
                    <a:schemeClr val="bg1"/>
                  </a:solidFill>
                </a:rPr>
                <a:t>Governance, Risk &amp; </a:t>
              </a:r>
              <a:r>
                <a:rPr lang="en-US" sz="900" b="1" dirty="0">
                  <a:solidFill>
                    <a:schemeClr val="bg1"/>
                  </a:solidFill>
                </a:rPr>
                <a:t/>
              </a:r>
              <a:br>
                <a:rPr lang="en-US" sz="900" b="1" dirty="0">
                  <a:solidFill>
                    <a:schemeClr val="bg1"/>
                  </a:solidFill>
                </a:rPr>
              </a:br>
              <a:r>
                <a:rPr lang="en-US" sz="900" b="1" dirty="0" smtClean="0">
                  <a:solidFill>
                    <a:schemeClr val="bg1"/>
                  </a:solidFill>
                </a:rPr>
                <a:t>Compliance</a:t>
              </a:r>
            </a:p>
            <a:p>
              <a:pPr algn="ctr">
                <a:spcAft>
                  <a:spcPts val="200"/>
                </a:spcAft>
              </a:pPr>
              <a:r>
                <a:rPr lang="en-US" sz="1000" dirty="0" smtClean="0">
                  <a:solidFill>
                    <a:schemeClr val="bg1"/>
                  </a:solidFill>
                </a:rPr>
                <a:t>Betty Day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 flipH="1">
              <a:off x="3597783" y="4090169"/>
              <a:ext cx="1171872" cy="0"/>
            </a:xfrm>
            <a:prstGeom prst="line">
              <a:avLst/>
            </a:prstGeom>
            <a:ln w="1587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3597782" y="4090169"/>
              <a:ext cx="1" cy="41685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4769655" y="4094693"/>
              <a:ext cx="0" cy="31094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4787" y="2086410"/>
              <a:ext cx="1523420" cy="450654"/>
            </a:xfrm>
            <a:prstGeom prst="rect">
              <a:avLst/>
            </a:prstGeom>
          </p:spPr>
        </p:pic>
        <p:sp>
          <p:nvSpPr>
            <p:cNvPr id="107" name="TextBox 106"/>
            <p:cNvSpPr txBox="1"/>
            <p:nvPr/>
          </p:nvSpPr>
          <p:spPr>
            <a:xfrm>
              <a:off x="3036943" y="2100141"/>
              <a:ext cx="1279108" cy="423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</a:rPr>
                <a:t>Chief of Staff</a:t>
              </a:r>
            </a:p>
            <a:p>
              <a:pPr algn="ctr"/>
              <a:r>
                <a:rPr lang="en-US" sz="1050" dirty="0" err="1" smtClean="0">
                  <a:solidFill>
                    <a:schemeClr val="bg1"/>
                  </a:solidFill>
                </a:rPr>
                <a:t>Jeyant</a:t>
              </a:r>
              <a:r>
                <a:rPr lang="en-US" sz="1050" dirty="0" smtClean="0">
                  <a:solidFill>
                    <a:schemeClr val="bg1"/>
                  </a:solidFill>
                </a:rPr>
                <a:t> </a:t>
              </a:r>
              <a:r>
                <a:rPr lang="en-US" sz="1050" dirty="0" err="1" smtClean="0">
                  <a:solidFill>
                    <a:schemeClr val="bg1"/>
                  </a:solidFill>
                </a:rPr>
                <a:t>Tamby</a:t>
              </a:r>
              <a:endParaRPr lang="en-US" sz="1050" dirty="0">
                <a:solidFill>
                  <a:schemeClr val="bg1"/>
                </a:solidFill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6368458" y="3271437"/>
              <a:ext cx="1239475" cy="664284"/>
              <a:chOff x="6344791" y="3271437"/>
              <a:chExt cx="1239475" cy="664284"/>
            </a:xfrm>
          </p:grpSpPr>
          <p:pic>
            <p:nvPicPr>
              <p:cNvPr id="61" name="Picture 60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44791" y="3354010"/>
                <a:ext cx="1239475" cy="554345"/>
              </a:xfrm>
              <a:prstGeom prst="rect">
                <a:avLst/>
              </a:prstGeom>
            </p:spPr>
          </p:pic>
          <p:sp>
            <p:nvSpPr>
              <p:cNvPr id="112" name="TextBox 111"/>
              <p:cNvSpPr txBox="1"/>
              <p:nvPr/>
            </p:nvSpPr>
            <p:spPr>
              <a:xfrm>
                <a:off x="6378895" y="3271437"/>
                <a:ext cx="1152217" cy="664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>
                  <a:spcAft>
                    <a:spcPts val="200"/>
                  </a:spcAft>
                </a:pPr>
                <a:r>
                  <a:rPr lang="en-US" sz="11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700" b="1" dirty="0" smtClean="0">
                    <a:solidFill>
                      <a:schemeClr val="bg1"/>
                    </a:solidFill>
                  </a:rPr>
                  <a:t>VP – External Affairs &amp; Corporate Communications</a:t>
                </a:r>
                <a:endParaRPr lang="en-US" sz="700" dirty="0">
                  <a:solidFill>
                    <a:schemeClr val="bg1"/>
                  </a:solidFill>
                </a:endParaRPr>
              </a:p>
              <a:p>
                <a:pPr algn="ctr">
                  <a:spcAft>
                    <a:spcPts val="200"/>
                  </a:spcAft>
                </a:pPr>
                <a:r>
                  <a:rPr lang="en-US" sz="1050" dirty="0" smtClean="0">
                    <a:solidFill>
                      <a:schemeClr val="bg1"/>
                    </a:solidFill>
                  </a:rPr>
                  <a:t>Theresa Gage</a:t>
                </a:r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74" name="Picture 73" descr="Bright blue rectangle.png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9119" y="4327587"/>
              <a:ext cx="1241504" cy="634902"/>
            </a:xfrm>
            <a:prstGeom prst="rect">
              <a:avLst/>
            </a:prstGeom>
          </p:spPr>
        </p:pic>
        <p:sp>
          <p:nvSpPr>
            <p:cNvPr id="117" name="TextBox 116"/>
            <p:cNvSpPr txBox="1"/>
            <p:nvPr/>
          </p:nvSpPr>
          <p:spPr>
            <a:xfrm>
              <a:off x="1359119" y="4370467"/>
              <a:ext cx="1241504" cy="621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200"/>
                </a:spcAft>
              </a:pPr>
              <a:r>
                <a:rPr lang="en-US" sz="900" b="1" dirty="0" smtClean="0">
                  <a:solidFill>
                    <a:schemeClr val="bg1"/>
                  </a:solidFill>
                </a:rPr>
                <a:t>CCO and Executive Advisor</a:t>
              </a:r>
            </a:p>
            <a:p>
              <a:pPr algn="ctr">
                <a:spcAft>
                  <a:spcPts val="200"/>
                </a:spcAft>
              </a:pPr>
              <a:r>
                <a:rPr lang="en-US" sz="1000" dirty="0" smtClean="0">
                  <a:solidFill>
                    <a:schemeClr val="bg1"/>
                  </a:solidFill>
                </a:rPr>
                <a:t>Chuck Manning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pic>
          <p:nvPicPr>
            <p:cNvPr id="76" name="Picture 75" descr="Bright blue rectangle.png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2398" y="4327587"/>
              <a:ext cx="1241504" cy="634902"/>
            </a:xfrm>
            <a:prstGeom prst="rect">
              <a:avLst/>
            </a:prstGeom>
          </p:spPr>
        </p:pic>
        <p:sp>
          <p:nvSpPr>
            <p:cNvPr id="118" name="TextBox 117"/>
            <p:cNvSpPr txBox="1"/>
            <p:nvPr/>
          </p:nvSpPr>
          <p:spPr>
            <a:xfrm>
              <a:off x="2899977" y="4328238"/>
              <a:ext cx="1206393" cy="521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200"/>
                </a:spcAft>
              </a:pPr>
              <a:r>
                <a:rPr lang="en-US" sz="900" b="1" dirty="0">
                  <a:solidFill>
                    <a:schemeClr val="bg1"/>
                  </a:solidFill>
                </a:rPr>
                <a:t>VP – </a:t>
              </a:r>
              <a:r>
                <a:rPr lang="en-US" sz="900" b="1" dirty="0" smtClean="0">
                  <a:solidFill>
                    <a:schemeClr val="bg1"/>
                  </a:solidFill>
                </a:rPr>
                <a:t>Grid Planning and Operations</a:t>
              </a:r>
            </a:p>
            <a:p>
              <a:pPr algn="ctr">
                <a:spcAft>
                  <a:spcPts val="200"/>
                </a:spcAft>
              </a:pPr>
              <a:r>
                <a:rPr lang="en-US" sz="1000" dirty="0" smtClean="0">
                  <a:solidFill>
                    <a:schemeClr val="bg1"/>
                  </a:solidFill>
                </a:rPr>
                <a:t>Ken McIntyre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pic>
          <p:nvPicPr>
            <p:cNvPr id="78" name="Picture 77" descr="Bright blue rectangle.png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4097" y="4327587"/>
              <a:ext cx="1241504" cy="634902"/>
            </a:xfrm>
            <a:prstGeom prst="rect">
              <a:avLst/>
            </a:prstGeom>
          </p:spPr>
        </p:pic>
        <p:sp>
          <p:nvSpPr>
            <p:cNvPr id="119" name="TextBox 118"/>
            <p:cNvSpPr txBox="1"/>
            <p:nvPr/>
          </p:nvSpPr>
          <p:spPr>
            <a:xfrm>
              <a:off x="4316652" y="4370604"/>
              <a:ext cx="1056394" cy="548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200"/>
                </a:spcAft>
              </a:pPr>
              <a:r>
                <a:rPr lang="en-US" sz="900" b="1" dirty="0" smtClean="0">
                  <a:solidFill>
                    <a:schemeClr val="bg1"/>
                  </a:solidFill>
                </a:rPr>
                <a:t>Commercial  Operations</a:t>
              </a:r>
            </a:p>
            <a:p>
              <a:pPr algn="ctr">
                <a:spcAft>
                  <a:spcPts val="200"/>
                </a:spcAft>
              </a:pPr>
              <a:r>
                <a:rPr lang="en-US" sz="1000" dirty="0" smtClean="0">
                  <a:solidFill>
                    <a:schemeClr val="bg1"/>
                  </a:solidFill>
                </a:rPr>
                <a:t>Open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88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1268</TotalTime>
  <Words>290</Words>
  <Application>Microsoft Office PowerPoint</Application>
  <PresentationFormat>On-screen Show (4:3)</PresentationFormat>
  <Paragraphs>52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Custom Design</vt:lpstr>
      <vt:lpstr>PowerPoint Presentation</vt:lpstr>
      <vt:lpstr>Key elements</vt:lpstr>
      <vt:lpstr>Organizational structure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Jones, Brad</cp:lastModifiedBy>
  <cp:revision>165</cp:revision>
  <cp:lastPrinted>2013-01-30T23:16:36Z</cp:lastPrinted>
  <dcterms:created xsi:type="dcterms:W3CDTF">2010-04-12T23:12:02Z</dcterms:created>
  <dcterms:modified xsi:type="dcterms:W3CDTF">2014-12-16T13:56:03Z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