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6"/>
  </p:notesMasterIdLst>
  <p:handoutMasterIdLst>
    <p:handoutMasterId r:id="rId7"/>
  </p:handoutMasterIdLst>
  <p:sldIdLst>
    <p:sldId id="264" r:id="rId2"/>
    <p:sldId id="309" r:id="rId3"/>
    <p:sldId id="315" r:id="rId4"/>
    <p:sldId id="314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0000"/>
    <a:srgbClr val="EFD491"/>
    <a:srgbClr val="FABE00"/>
    <a:srgbClr val="00990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74083" autoAdjust="0"/>
  </p:normalViewPr>
  <p:slideViewPr>
    <p:cSldViewPr>
      <p:cViewPr>
        <p:scale>
          <a:sx n="75" d="100"/>
          <a:sy n="75" d="100"/>
        </p:scale>
        <p:origin x="-101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DFD91F2D-CB3E-413E-BBD7-68ADE5B55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875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1E339D6-DD98-498F-9591-42E991CED9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20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A538B2-DC8E-4E7B-93EB-F3F59AFFE4FB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339D6-DD98-498F-9591-42E991CED9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339D6-DD98-498F-9591-42E991CED9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339D6-DD98-498F-9591-42E991CED9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gency FB" pitchFamily="34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CDCEE-C103-4268-9EB6-3981ED61C4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75B4E-58CB-4FF9-B79F-C829BCCF92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2FC8D-0BAF-43D9-B72F-C7FB0BDF82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58BA8-A283-4170-8BCD-11A7F41941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3DE16-E376-4B43-8EDE-DB475F36A3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57FF3-E7C6-4E7A-8F5C-51AC57A33F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23598-7F5E-4D30-814E-058A66521C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0C576-EA73-4CE6-8892-C0DCFA9C79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0A1DE-3542-4BB6-98B7-8D4270DD17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9237B-5E33-4396-94AD-348689B096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861AF-E049-473D-A63E-9314FDED96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11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A18DB61-E5D3-4D7A-8C1C-0B248CACF8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80F04-51E7-4A82-B7B3-66055ADBB3C0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3742" name="Rectangle 14"/>
          <p:cNvSpPr>
            <a:spLocks noGrp="1" noRot="1" noChangeArrowheads="1"/>
          </p:cNvSpPr>
          <p:nvPr>
            <p:ph type="title"/>
          </p:nvPr>
        </p:nvSpPr>
        <p:spPr>
          <a:xfrm>
            <a:off x="127000" y="4038600"/>
            <a:ext cx="8305800" cy="22098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Update to RMS </a:t>
            </a:r>
            <a:br>
              <a:rPr lang="en-US" sz="4800" b="1" dirty="0" smtClean="0">
                <a:solidFill>
                  <a:schemeClr val="bg1"/>
                </a:solidFill>
                <a:effectLst/>
              </a:rPr>
            </a:br>
            <a:r>
              <a:rPr lang="en-US" sz="4800" b="1" dirty="0" smtClean="0">
                <a:solidFill>
                  <a:schemeClr val="bg1"/>
                </a:solidFill>
                <a:effectLst/>
              </a:rPr>
              <a:t>January </a:t>
            </a:r>
            <a:r>
              <a:rPr lang="en-US" sz="4800" b="1" dirty="0">
                <a:solidFill>
                  <a:schemeClr val="bg1"/>
                </a:solidFill>
                <a:effectLst/>
              </a:rPr>
              <a:t>6</a:t>
            </a:r>
            <a:r>
              <a:rPr lang="en-US" sz="4800" b="1" dirty="0" smtClean="0">
                <a:solidFill>
                  <a:schemeClr val="bg1"/>
                </a:solidFill>
                <a:effectLst/>
              </a:rPr>
              <a:t>, </a:t>
            </a:r>
            <a:r>
              <a:rPr lang="en-US" sz="4800" b="1" dirty="0" smtClean="0">
                <a:solidFill>
                  <a:schemeClr val="bg1"/>
                </a:solidFill>
                <a:effectLst/>
              </a:rPr>
              <a:t>2015</a:t>
            </a:r>
            <a:endParaRPr lang="en-US" sz="48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2052" name="AutoShape 26"/>
          <p:cNvSpPr>
            <a:spLocks noChangeAspect="1" noChangeArrowheads="1"/>
          </p:cNvSpPr>
          <p:nvPr/>
        </p:nvSpPr>
        <p:spPr bwMode="auto">
          <a:xfrm>
            <a:off x="2819400" y="673100"/>
            <a:ext cx="35814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628900" y="914400"/>
            <a:ext cx="3390900" cy="2895600"/>
            <a:chOff x="2819400" y="309563"/>
            <a:chExt cx="3390900" cy="2895600"/>
          </a:xfrm>
        </p:grpSpPr>
        <p:grpSp>
          <p:nvGrpSpPr>
            <p:cNvPr id="2" name="Group 1"/>
            <p:cNvGrpSpPr/>
            <p:nvPr/>
          </p:nvGrpSpPr>
          <p:grpSpPr>
            <a:xfrm>
              <a:off x="2844800" y="309563"/>
              <a:ext cx="3149600" cy="2895600"/>
              <a:chOff x="3048000" y="457200"/>
              <a:chExt cx="3149600" cy="2895600"/>
            </a:xfrm>
          </p:grpSpPr>
          <p:sp>
            <p:nvSpPr>
              <p:cNvPr id="7" name="Oval 27"/>
              <p:cNvSpPr>
                <a:spLocks noChangeArrowheads="1"/>
              </p:cNvSpPr>
              <p:nvPr/>
            </p:nvSpPr>
            <p:spPr bwMode="auto">
              <a:xfrm>
                <a:off x="3048000" y="457200"/>
                <a:ext cx="3149600" cy="2895600"/>
              </a:xfrm>
              <a:prstGeom prst="ellipse">
                <a:avLst/>
              </a:prstGeom>
              <a:solidFill>
                <a:srgbClr val="000080"/>
              </a:solidFill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" name="AutoShape 28"/>
              <p:cNvSpPr>
                <a:spLocks noChangeArrowheads="1"/>
              </p:cNvSpPr>
              <p:nvPr/>
            </p:nvSpPr>
            <p:spPr bwMode="auto">
              <a:xfrm>
                <a:off x="3424238" y="785813"/>
                <a:ext cx="2371725" cy="1943100"/>
              </a:xfrm>
              <a:prstGeom prst="star5">
                <a:avLst/>
              </a:prstGeom>
              <a:solidFill>
                <a:srgbClr val="FFFFFF"/>
              </a:solidFill>
              <a:ln w="57150" cmpd="thickThin">
                <a:solidFill>
                  <a:srgbClr val="00008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2055" name="WordArt 30"/>
            <p:cNvSpPr>
              <a:spLocks noChangeArrowheads="1" noChangeShapeType="1" noTextEdit="1"/>
            </p:cNvSpPr>
            <p:nvPr/>
          </p:nvSpPr>
          <p:spPr bwMode="auto">
            <a:xfrm>
              <a:off x="2819400" y="685800"/>
              <a:ext cx="3390900" cy="2109666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18810"/>
                </a:avLst>
              </a:prstTxWarp>
            </a:bodyPr>
            <a:lstStyle/>
            <a:p>
              <a:pPr algn="ctr"/>
              <a:r>
                <a:rPr lang="en-US" sz="3600" kern="10" dirty="0"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Niagara Solid"/>
                </a:rPr>
                <a:t>TX </a:t>
              </a:r>
              <a:r>
                <a:rPr lang="en-US" sz="3600" kern="10" dirty="0" smtClean="0"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Niagara Solid"/>
                </a:rPr>
                <a:t>SET</a:t>
              </a:r>
              <a:endParaRPr lang="en-US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Niagara Solid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0A1DE-3542-4BB6-98B7-8D4270DD176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81000" y="152400"/>
            <a:ext cx="85105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December Meeting Update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2064127"/>
            <a:ext cx="7772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NPRR668, Updates to TX SET Implementation Guide Process—TX SET Comments (Vote)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RMGRR128</a:t>
            </a:r>
            <a:r>
              <a:rPr lang="en-US" sz="3200" b="1" dirty="0">
                <a:solidFill>
                  <a:schemeClr val="bg1"/>
                </a:solidFill>
              </a:rPr>
              <a:t>, Reinstate Critical Care Status After Resolution of an Inadvertent </a:t>
            </a:r>
            <a:r>
              <a:rPr lang="en-US" sz="3200" b="1" dirty="0" smtClean="0">
                <a:solidFill>
                  <a:schemeClr val="bg1"/>
                </a:solidFill>
              </a:rPr>
              <a:t>Gain (Vote)</a:t>
            </a:r>
            <a:endParaRPr lang="en-US" sz="3200" b="1" dirty="0">
              <a:solidFill>
                <a:schemeClr val="bg1"/>
              </a:solidFill>
            </a:endParaRPr>
          </a:p>
          <a:p>
            <a:pPr marL="571500" lvl="0" indent="-571500">
              <a:buFont typeface="Arial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</a:rPr>
              <a:t>ERCOT Market </a:t>
            </a:r>
            <a:r>
              <a:rPr lang="en-US" sz="3200" b="1" dirty="0" smtClean="0">
                <a:solidFill>
                  <a:schemeClr val="bg1"/>
                </a:solidFill>
              </a:rPr>
              <a:t>Testing—Update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Scripts Revised and Ready for 2015 Test Flights 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TDSPs Agreed to January 12</a:t>
            </a:r>
            <a:r>
              <a:rPr lang="en-US" sz="32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200" b="1" dirty="0" smtClean="0">
                <a:solidFill>
                  <a:schemeClr val="bg1"/>
                </a:solidFill>
              </a:rPr>
              <a:t> Day 1 SIM 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0A1DE-3542-4BB6-98B7-8D4270DD176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81000" y="152400"/>
            <a:ext cx="85105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December Meeting Update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638300"/>
            <a:ext cx="7772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Tariff </a:t>
            </a:r>
            <a:r>
              <a:rPr lang="en-US" sz="3200" b="1" dirty="0">
                <a:solidFill>
                  <a:schemeClr val="bg1"/>
                </a:solidFill>
              </a:rPr>
              <a:t>Project 41121--RMG Section 7 Market Processes updates related to TDSP tariff changes effective Jan </a:t>
            </a:r>
            <a:r>
              <a:rPr lang="en-US" sz="3200" b="1" dirty="0" smtClean="0">
                <a:solidFill>
                  <a:schemeClr val="bg1"/>
                </a:solidFill>
              </a:rPr>
              <a:t>2015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Timeline Matrix Finalized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Safety Net Timeline Changes Delayed</a:t>
            </a:r>
          </a:p>
          <a:p>
            <a:pPr marL="1485900" lvl="2" indent="-5715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RMS Direction Requested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Review Continues</a:t>
            </a:r>
          </a:p>
          <a:p>
            <a:pPr marL="1028700" lvl="1" indent="-571500">
              <a:buFont typeface="Arial" pitchFamily="34" charset="0"/>
              <a:buChar char="•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1028700" lvl="1" indent="-571500">
              <a:buFont typeface="Arial" pitchFamily="34" charset="0"/>
              <a:buChar char="•"/>
            </a:pPr>
            <a:endParaRPr lang="en-US" sz="3200" b="1" dirty="0">
              <a:solidFill>
                <a:schemeClr val="bg1"/>
              </a:solidFill>
            </a:endParaRPr>
          </a:p>
          <a:p>
            <a:pPr marL="571500" lvl="0" indent="-571500">
              <a:buFont typeface="Arial" pitchFamily="34" charset="0"/>
              <a:buChar char="•"/>
            </a:pPr>
            <a:endParaRPr lang="en-US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6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0A1DE-3542-4BB6-98B7-8D4270DD17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04800" y="-25400"/>
            <a:ext cx="85105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1" hangingPunct="1"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4800" b="1" kern="0" dirty="0" smtClean="0">
                <a:solidFill>
                  <a:schemeClr val="bg1"/>
                </a:solidFill>
              </a:rPr>
              <a:t> December Meeting Update</a:t>
            </a:r>
            <a:endParaRPr kumimoji="0" lang="en-US" sz="4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406465"/>
            <a:ext cx="77724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Next Meetings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January 21st 2015 ERCOT MET Center RM 168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January 22</a:t>
            </a:r>
            <a:r>
              <a:rPr lang="en-US" sz="3200" b="1" baseline="30000" dirty="0" smtClean="0">
                <a:solidFill>
                  <a:schemeClr val="bg1"/>
                </a:solidFill>
              </a:rPr>
              <a:t>nd</a:t>
            </a:r>
            <a:r>
              <a:rPr lang="en-US" sz="3200" b="1" dirty="0" smtClean="0">
                <a:solidFill>
                  <a:schemeClr val="bg1"/>
                </a:solidFill>
              </a:rPr>
              <a:t> 2015 ERCOT MET Center RM 168</a:t>
            </a: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2000" b="1" dirty="0" smtClean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2819400"/>
            <a:ext cx="82296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gency FB"/>
        <a:ea typeface=""/>
        <a:cs typeface=""/>
      </a:majorFont>
      <a:minorFont>
        <a:latin typeface="Agency F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ency FB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ency FB" pitchFamily="34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5113</TotalTime>
  <Words>111</Words>
  <Application>Microsoft Office PowerPoint</Application>
  <PresentationFormat>On-screen Show (4:3)</PresentationFormat>
  <Paragraphs>27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Clouds</vt:lpstr>
      <vt:lpstr>Update to RMS  January 6, 2015</vt:lpstr>
      <vt:lpstr>PowerPoint Presentation</vt:lpstr>
      <vt:lpstr>PowerPoint Presentation</vt:lpstr>
      <vt:lpstr>PowerPoint Presentation</vt:lpstr>
    </vt:vector>
  </TitlesOfParts>
  <Company>Reliant Resources,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kpatrick</dc:creator>
  <cp:lastModifiedBy>Texas SET 12172014</cp:lastModifiedBy>
  <cp:revision>365</cp:revision>
  <dcterms:created xsi:type="dcterms:W3CDTF">2004-12-01T20:37:34Z</dcterms:created>
  <dcterms:modified xsi:type="dcterms:W3CDTF">2014-12-22T18:23:46Z</dcterms:modified>
</cp:coreProperties>
</file>