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12" r:id="rId1"/>
    <p:sldMasterId id="2147484574" r:id="rId2"/>
  </p:sldMasterIdLst>
  <p:notesMasterIdLst>
    <p:notesMasterId r:id="rId12"/>
  </p:notesMasterIdLst>
  <p:sldIdLst>
    <p:sldId id="256" r:id="rId3"/>
    <p:sldId id="314" r:id="rId4"/>
    <p:sldId id="312" r:id="rId5"/>
    <p:sldId id="315" r:id="rId6"/>
    <p:sldId id="309" r:id="rId7"/>
    <p:sldId id="316" r:id="rId8"/>
    <p:sldId id="317" r:id="rId9"/>
    <p:sldId id="313" r:id="rId10"/>
    <p:sldId id="260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0000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73" autoAdjust="0"/>
    <p:restoredTop sz="92110" autoAdjust="0"/>
  </p:normalViewPr>
  <p:slideViewPr>
    <p:cSldViewPr>
      <p:cViewPr>
        <p:scale>
          <a:sx n="80" d="100"/>
          <a:sy n="80" d="100"/>
        </p:scale>
        <p:origin x="-80" y="-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084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48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9447BBD1-F2F3-477B-A6A4-8DC08BF650F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327045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967206E2-582D-41B9-8555-E6F8694B60A5}" type="slidenum">
              <a:rPr lang="en-US" altLang="en-US" smtClean="0"/>
              <a:pPr eaLnBrk="1" hangingPunct="1">
                <a:spcBef>
                  <a:spcPct val="0"/>
                </a:spcBef>
              </a:pPr>
              <a:t>1</a:t>
            </a:fld>
            <a:endParaRPr lang="en-US" altLang="en-US" smtClean="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E1F974C8-8A98-4553-9276-A19FCB57E463}" type="slidenum">
              <a:rPr lang="en-US" altLang="en-US" smtClean="0"/>
              <a:pPr eaLnBrk="1" hangingPunct="1">
                <a:spcBef>
                  <a:spcPct val="0"/>
                </a:spcBef>
              </a:pPr>
              <a:t>5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106A6B7C-A31F-4F1F-9749-D895B2597B80}" type="slidenum">
              <a:rPr lang="en-US" altLang="en-US" smtClean="0">
                <a:solidFill>
                  <a:srgbClr val="000000"/>
                </a:solidFill>
              </a:rPr>
              <a:pPr eaLnBrk="1" hangingPunct="1">
                <a:spcBef>
                  <a:spcPct val="0"/>
                </a:spcBef>
              </a:pPr>
              <a:t>8</a:t>
            </a:fld>
            <a:endParaRPr lang="en-US" altLang="en-US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F837389E-6205-4873-BAF3-0D95062EBB3F}" type="slidenum">
              <a:rPr lang="en-US" altLang="en-US" smtClean="0"/>
              <a:pPr eaLnBrk="1" hangingPunct="1">
                <a:spcBef>
                  <a:spcPct val="0"/>
                </a:spcBef>
              </a:pPr>
              <a:t>9</a:t>
            </a:fld>
            <a:endParaRPr lang="en-US" altLang="en-US" smtClean="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5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6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8.xml"/><Relationship Id="rId4" Type="http://schemas.openxmlformats.org/officeDocument/2006/relationships/image" Target="../media/image1.jpe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Relationship Id="rId4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 dirty="0"/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/>
              <a:gdLst>
                <a:gd name="T0" fmla="*/ 0 w 5760"/>
                <a:gd name="T1" fmla="*/ 0 h 528"/>
                <a:gd name="T2" fmla="*/ 2147483647 w 5760"/>
                <a:gd name="T3" fmla="*/ 0 h 528"/>
                <a:gd name="T4" fmla="*/ 2147483647 w 5760"/>
                <a:gd name="T5" fmla="*/ 2147483647 h 528"/>
                <a:gd name="T6" fmla="*/ 2147483647 w 5760"/>
                <a:gd name="T7" fmla="*/ 0 h 5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760"/>
                <a:gd name="T13" fmla="*/ 0 h 528"/>
                <a:gd name="T14" fmla="*/ 5760 w 5760"/>
                <a:gd name="T15" fmla="*/ 528 h 5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>
                <a:defRPr/>
              </a:pPr>
              <a:endParaRPr lang="en-US" dirty="0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1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2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E16CACEE-18AC-4ED8-B56E-41FC6A8E1F0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4706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83B212-98C2-4FE9-8FC3-E940AEA0717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3850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5B8CCB-DBBA-4312-A0A0-F41BC4F3D1E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58386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/>
              <a:gdLst>
                <a:gd name="T0" fmla="*/ 0 w 5760"/>
                <a:gd name="T1" fmla="*/ 0 h 528"/>
                <a:gd name="T2" fmla="*/ 2147483647 w 5760"/>
                <a:gd name="T3" fmla="*/ 0 h 528"/>
                <a:gd name="T4" fmla="*/ 2147483647 w 5760"/>
                <a:gd name="T5" fmla="*/ 2147483647 h 528"/>
                <a:gd name="T6" fmla="*/ 2147483647 w 5760"/>
                <a:gd name="T7" fmla="*/ 0 h 5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760"/>
                <a:gd name="T13" fmla="*/ 0 h 528"/>
                <a:gd name="T14" fmla="*/ 5760 w 5760"/>
                <a:gd name="T15" fmla="*/ 528 h 5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>
                <a:defRPr/>
              </a:pPr>
              <a:endParaRPr lang="en-US" dirty="0">
                <a:solidFill>
                  <a:prstClr val="white"/>
                </a:solidFill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1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2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72A376">
                    <a:tint val="20000"/>
                  </a:srgb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DCDCCDFF-1201-4003-9175-CBA6BE8FE04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39827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913D61-21A6-42D6-A698-41BD298BA45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48036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3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Chevron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fld id="{229B880F-A3C8-4BA8-9437-0DED0C8FE59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21291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fld id="{3AFA27D7-70CB-43FC-82C9-6C72B17AA32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460868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9487035-0968-4FD6-9484-BE7AB7BA571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878060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fld id="{06F58DF0-FDAB-4633-B1EA-8D7FD9B0C55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326869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8EADC9-1F8B-4EB3-89FD-3237B810B5C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88533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AD75768-22FF-431A-8EF4-5037BF94A74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359061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500B59-993D-489F-94D8-A8630263D1A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675514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Freeform 15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Chevron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fld id="{4464D90C-5E27-4D1C-9884-1C2FA9A5387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195404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94B16B-8BC1-427B-BA4D-917F7B0B0AC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824730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BDA784-5F73-4927-B756-47B9D8E460B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97387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3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5" name="Chevron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6CAF2E4-299D-44B6-8F6D-4557DD82323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741177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2C9DD31-FF6E-4780-849C-358C49172B5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271017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642B3B7-0A15-45B0-A103-12C8863C865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045805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017F649-F2E4-49A2-BAB0-D0EDC54E18F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941240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876BFE-9AE3-46EA-8263-2BDAD332D9C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62216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87C548A-4FF5-49B1-B691-65BCD25482E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245167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6" name="Freeform 15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10" name="Chevron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9D6A987E-5FBD-41D2-82DB-D7736662678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798212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1027" name="Freeform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3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  <a:cs typeface="Arial" charset="0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  <a:cs typeface="Arial" charset="0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  <a:cs typeface="Arial" charset="0"/>
              </a:defRPr>
            </a:lvl1pPr>
            <a:extLst/>
          </a:lstStyle>
          <a:p>
            <a:pPr>
              <a:defRPr/>
            </a:pPr>
            <a:fld id="{00F6BE62-7618-442F-86EE-C8512F2002C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52" r:id="rId1"/>
    <p:sldLayoutId id="2147484744" r:id="rId2"/>
    <p:sldLayoutId id="2147484753" r:id="rId3"/>
    <p:sldLayoutId id="2147484754" r:id="rId4"/>
    <p:sldLayoutId id="2147484755" r:id="rId5"/>
    <p:sldLayoutId id="2147484756" r:id="rId6"/>
    <p:sldLayoutId id="2147484745" r:id="rId7"/>
    <p:sldLayoutId id="2147484757" r:id="rId8"/>
    <p:sldLayoutId id="2147484758" r:id="rId9"/>
    <p:sldLayoutId id="2147484746" r:id="rId10"/>
    <p:sldLayoutId id="214748474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051" name="Freeform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57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prstClr val="black"/>
                </a:solidFill>
                <a:cs typeface="Arial" charset="0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prstClr val="black"/>
                </a:solidFill>
                <a:cs typeface="Arial" charset="0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prstClr val="black"/>
                </a:solidFill>
                <a:cs typeface="Arial" charset="0"/>
              </a:defRPr>
            </a:lvl1pPr>
            <a:extLst/>
          </a:lstStyle>
          <a:p>
            <a:pPr>
              <a:defRPr/>
            </a:pPr>
            <a:fld id="{63E20222-E770-417E-AE1C-7FD33DF5734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59" r:id="rId1"/>
    <p:sldLayoutId id="2147484748" r:id="rId2"/>
    <p:sldLayoutId id="2147484760" r:id="rId3"/>
    <p:sldLayoutId id="2147484761" r:id="rId4"/>
    <p:sldLayoutId id="2147484762" r:id="rId5"/>
    <p:sldLayoutId id="2147484763" r:id="rId6"/>
    <p:sldLayoutId id="2147484749" r:id="rId7"/>
    <p:sldLayoutId id="2147484764" r:id="rId8"/>
    <p:sldLayoutId id="2147484765" r:id="rId9"/>
    <p:sldLayoutId id="2147484750" r:id="rId10"/>
    <p:sldLayoutId id="214748475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services/client_svcs/mktrk_info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5" Type="http://schemas.openxmlformats.org/officeDocument/2006/relationships/hyperlink" Target="http://www.ercot.com/committees/board/tac/rms/marketraktf/index.html" TargetMode="External"/><Relationship Id="rId4" Type="http://schemas.openxmlformats.org/officeDocument/2006/relationships/hyperlink" Target="http://www.ercot.com/content/meetings/rms/keydocs/2014/0110/08.__RMS_MarkeTrak_Task_Force_20140104.ppt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429000"/>
            <a:ext cx="7772400" cy="1382713"/>
          </a:xfrm>
        </p:spPr>
        <p:txBody>
          <a:bodyPr/>
          <a:lstStyle/>
          <a:p>
            <a:pPr marR="0" eaLnBrk="1" hangingPunct="1">
              <a:lnSpc>
                <a:spcPct val="60000"/>
              </a:lnSpc>
            </a:pPr>
            <a:endParaRPr lang="en-US" altLang="en-US" sz="2400" smtClean="0">
              <a:latin typeface="Comic Sans MS" pitchFamily="66" charset="0"/>
            </a:endParaRPr>
          </a:p>
          <a:p>
            <a:pPr marR="0" eaLnBrk="1" hangingPunct="1">
              <a:lnSpc>
                <a:spcPct val="60000"/>
              </a:lnSpc>
            </a:pPr>
            <a:r>
              <a:rPr lang="en-US" altLang="en-US" sz="2400" smtClean="0">
                <a:latin typeface="Comic Sans MS" pitchFamily="66" charset="0"/>
              </a:rPr>
              <a:t>Update to RMS</a:t>
            </a:r>
          </a:p>
          <a:p>
            <a:pPr marR="0" eaLnBrk="1" hangingPunct="1">
              <a:lnSpc>
                <a:spcPct val="60000"/>
              </a:lnSpc>
            </a:pPr>
            <a:endParaRPr lang="en-US" altLang="en-US" sz="2400" smtClean="0">
              <a:latin typeface="Comic Sans MS" pitchFamily="66" charset="0"/>
            </a:endParaRPr>
          </a:p>
          <a:p>
            <a:pPr marR="0" eaLnBrk="1" hangingPunct="1">
              <a:lnSpc>
                <a:spcPct val="60000"/>
              </a:lnSpc>
            </a:pPr>
            <a:r>
              <a:rPr lang="en-US" altLang="en-US" sz="2400" smtClean="0">
                <a:latin typeface="Comic Sans MS" pitchFamily="66" charset="0"/>
              </a:rPr>
              <a:t>January 6, 2015</a:t>
            </a:r>
          </a:p>
          <a:p>
            <a:pPr marR="0" eaLnBrk="1" hangingPunct="1">
              <a:lnSpc>
                <a:spcPct val="60000"/>
              </a:lnSpc>
            </a:pPr>
            <a:endParaRPr lang="en-US" altLang="en-US" sz="2400" smtClean="0">
              <a:latin typeface="Comic Sans MS" pitchFamily="66" charset="0"/>
            </a:endParaRPr>
          </a:p>
          <a:p>
            <a:pPr marR="0" eaLnBrk="1" hangingPunct="1">
              <a:lnSpc>
                <a:spcPct val="60000"/>
              </a:lnSpc>
            </a:pPr>
            <a:endParaRPr lang="en-US" altLang="en-US" sz="2400" smtClean="0">
              <a:latin typeface="Comic Sans MS" pitchFamily="66" charset="0"/>
            </a:endParaRPr>
          </a:p>
          <a:p>
            <a:pPr marR="0" eaLnBrk="1" hangingPunct="1">
              <a:lnSpc>
                <a:spcPct val="60000"/>
              </a:lnSpc>
            </a:pPr>
            <a:endParaRPr lang="en-US" altLang="en-US" sz="2400" smtClean="0">
              <a:latin typeface="Comic Sans MS" pitchFamily="66" charset="0"/>
            </a:endParaRPr>
          </a:p>
          <a:p>
            <a:pPr marR="0" eaLnBrk="1" hangingPunct="1">
              <a:lnSpc>
                <a:spcPct val="60000"/>
              </a:lnSpc>
            </a:pPr>
            <a:endParaRPr lang="en-US" altLang="en-US" sz="2400" smtClean="0">
              <a:latin typeface="Comic Sans MS" pitchFamily="66" charset="0"/>
            </a:endParaRPr>
          </a:p>
          <a:p>
            <a:pPr marR="0" eaLnBrk="1" hangingPunct="1">
              <a:lnSpc>
                <a:spcPct val="60000"/>
              </a:lnSpc>
            </a:pPr>
            <a:endParaRPr lang="en-US" altLang="en-US" sz="2400" smtClean="0">
              <a:latin typeface="Comic Sans MS" pitchFamily="66" charset="0"/>
            </a:endParaRPr>
          </a:p>
          <a:p>
            <a:pPr marR="0" eaLnBrk="1" hangingPunct="1">
              <a:lnSpc>
                <a:spcPct val="60000"/>
              </a:lnSpc>
            </a:pPr>
            <a:r>
              <a:rPr lang="en-US" altLang="en-US" sz="2400" smtClean="0">
                <a:latin typeface="Comic Sans MS" pitchFamily="66" charset="0"/>
              </a:rPr>
              <a:t> </a:t>
            </a:r>
          </a:p>
        </p:txBody>
      </p:sp>
      <p:sp>
        <p:nvSpPr>
          <p:cNvPr id="17411" name="Text Box 5"/>
          <p:cNvSpPr txBox="1">
            <a:spLocks noChangeArrowheads="1"/>
          </p:cNvSpPr>
          <p:nvPr/>
        </p:nvSpPr>
        <p:spPr bwMode="auto">
          <a:xfrm>
            <a:off x="762000" y="1600200"/>
            <a:ext cx="75438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>
              <a:solidFill>
                <a:schemeClr val="tx2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>
              <a:solidFill>
                <a:schemeClr val="tx2"/>
              </a:solidFill>
            </a:endParaRPr>
          </a:p>
        </p:txBody>
      </p:sp>
      <p:pic>
        <p:nvPicPr>
          <p:cNvPr id="174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50" y="1616075"/>
            <a:ext cx="7883525" cy="1036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537" indent="0">
              <a:buFont typeface="Wingdings 3" pitchFamily="18" charset="2"/>
              <a:buNone/>
              <a:defRPr/>
            </a:pPr>
            <a:r>
              <a:rPr lang="en-US" dirty="0" smtClean="0">
                <a:latin typeface="Comic Sans MS" panose="030F0702030302020204" pitchFamily="66" charset="0"/>
              </a:rPr>
              <a:t>RMGRR – Revision to Customer Rescission Completion Timeline</a:t>
            </a:r>
          </a:p>
          <a:p>
            <a:pPr marL="109537" indent="0">
              <a:buFont typeface="Wingdings 3" pitchFamily="18" charset="2"/>
              <a:buNone/>
              <a:defRPr/>
            </a:pPr>
            <a:r>
              <a:rPr lang="en-US" sz="2000" dirty="0" smtClean="0">
                <a:latin typeface="Comic Sans MS" panose="030F0702030302020204" pitchFamily="66" charset="0"/>
              </a:rPr>
              <a:t>The revision will implement a written standard in the Retail Market Guide providing specific timing and responsibilities a Competitive Rep shall follow to complete a timely execution of a customer rescission after completion of a switch transaction.</a:t>
            </a:r>
          </a:p>
          <a:p>
            <a:pPr>
              <a:defRPr/>
            </a:pPr>
            <a:r>
              <a:rPr lang="en-US" sz="2000" dirty="0" smtClean="0">
                <a:latin typeface="Comic Sans MS" panose="030F0702030302020204" pitchFamily="66" charset="0"/>
              </a:rPr>
              <a:t>Gaining CR submits timely Rescission MT</a:t>
            </a:r>
          </a:p>
          <a:p>
            <a:pPr>
              <a:defRPr/>
            </a:pPr>
            <a:r>
              <a:rPr lang="en-US" sz="2000" dirty="0" smtClean="0">
                <a:latin typeface="Comic Sans MS" panose="030F0702030302020204" pitchFamily="66" charset="0"/>
              </a:rPr>
              <a:t>Losing CR is provided two (2) Business Days to ‘agree’ and transition the Rescission MT </a:t>
            </a:r>
          </a:p>
          <a:p>
            <a:pPr>
              <a:defRPr/>
            </a:pPr>
            <a:r>
              <a:rPr lang="en-US" sz="2000" dirty="0" smtClean="0">
                <a:latin typeface="Comic Sans MS" panose="030F0702030302020204" pitchFamily="66" charset="0"/>
              </a:rPr>
              <a:t>Losing CR shall submit the appropriate back-dated Move-In transaction (BDMVI) within another (2) days of the TDSP updating the MT status to “ready to receive”</a:t>
            </a:r>
            <a:endParaRPr lang="en-US" sz="2000" dirty="0">
              <a:latin typeface="Comic Sans MS" panose="030F0702030302020204" pitchFamily="66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en-US" sz="3600" dirty="0"/>
          </a:p>
        </p:txBody>
      </p:sp>
      <p:pic>
        <p:nvPicPr>
          <p:cNvPr id="1843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04800"/>
            <a:ext cx="7883525" cy="1036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Grp="1"/>
          </p:cNvSpPr>
          <p:nvPr>
            <p:ph type="body" idx="4294967295"/>
          </p:nvPr>
        </p:nvSpPr>
        <p:spPr>
          <a:xfrm>
            <a:off x="533400" y="914400"/>
            <a:ext cx="8229600" cy="4525963"/>
          </a:xfrm>
        </p:spPr>
        <p:txBody>
          <a:bodyPr/>
          <a:lstStyle/>
          <a:p>
            <a:pPr marL="109537" indent="0">
              <a:lnSpc>
                <a:spcPct val="80000"/>
              </a:lnSpc>
              <a:buFont typeface="Wingdings 3" pitchFamily="18" charset="2"/>
              <a:buNone/>
              <a:defRPr/>
            </a:pPr>
            <a:r>
              <a:rPr lang="en-US" sz="2400" b="1" u="sng" dirty="0" smtClean="0">
                <a:latin typeface="Comic Sans MS" panose="030F0702030302020204" pitchFamily="66" charset="0"/>
              </a:rPr>
              <a:t>2014 Accomplishments</a:t>
            </a:r>
          </a:p>
          <a:p>
            <a:pPr marL="109537" indent="0">
              <a:lnSpc>
                <a:spcPct val="80000"/>
              </a:lnSpc>
              <a:buFont typeface="Wingdings 3" pitchFamily="18" charset="2"/>
              <a:buNone/>
              <a:defRPr/>
            </a:pPr>
            <a:endParaRPr lang="en-US" sz="800" b="1" u="sng" dirty="0" smtClean="0">
              <a:latin typeface="Comic Sans MS" panose="030F0702030302020204" pitchFamily="66" charset="0"/>
            </a:endParaRPr>
          </a:p>
          <a:p>
            <a:pPr marL="109537" indent="0">
              <a:lnSpc>
                <a:spcPct val="80000"/>
              </a:lnSpc>
              <a:buFont typeface="Wingdings 3" pitchFamily="18" charset="2"/>
              <a:buNone/>
              <a:defRPr/>
            </a:pPr>
            <a:r>
              <a:rPr lang="en-US" sz="2000" dirty="0" smtClean="0">
                <a:latin typeface="Comic Sans MS" panose="030F0702030302020204" pitchFamily="66" charset="0"/>
              </a:rPr>
              <a:t>The </a:t>
            </a:r>
            <a:r>
              <a:rPr lang="en-US" sz="2000" dirty="0">
                <a:latin typeface="Comic Sans MS" panose="030F0702030302020204" pitchFamily="66" charset="0"/>
              </a:rPr>
              <a:t>Task Force was able to accomplish all objectives set at the beginning of </a:t>
            </a:r>
            <a:r>
              <a:rPr lang="en-US" sz="2000" dirty="0" smtClean="0">
                <a:latin typeface="Comic Sans MS" panose="030F0702030302020204" pitchFamily="66" charset="0"/>
              </a:rPr>
              <a:t>2014:</a:t>
            </a:r>
          </a:p>
          <a:p>
            <a:pPr marL="109537" indent="0">
              <a:lnSpc>
                <a:spcPct val="80000"/>
              </a:lnSpc>
              <a:buFont typeface="Wingdings 3" pitchFamily="18" charset="2"/>
              <a:buNone/>
              <a:defRPr/>
            </a:pP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endParaRPr lang="en-US" sz="2000" dirty="0">
              <a:latin typeface="Comic Sans MS" panose="030F0702030302020204" pitchFamily="66" charset="0"/>
            </a:endParaRPr>
          </a:p>
          <a:p>
            <a:pPr>
              <a:lnSpc>
                <a:spcPct val="80000"/>
              </a:lnSpc>
              <a:defRPr/>
            </a:pPr>
            <a:r>
              <a:rPr lang="en-US" sz="2000" dirty="0" smtClean="0">
                <a:latin typeface="Comic Sans MS" panose="030F0702030302020204" pitchFamily="66" charset="0"/>
              </a:rPr>
              <a:t>Successfully implemented </a:t>
            </a:r>
            <a:r>
              <a:rPr lang="en-US" sz="2000" dirty="0">
                <a:latin typeface="Comic Sans MS" panose="030F0702030302020204" pitchFamily="66" charset="0"/>
              </a:rPr>
              <a:t>Project(PR) 010_03 </a:t>
            </a:r>
            <a:r>
              <a:rPr lang="en-US" sz="2000" dirty="0" err="1">
                <a:latin typeface="Comic Sans MS" panose="030F0702030302020204" pitchFamily="66" charset="0"/>
              </a:rPr>
              <a:t>MarkeTrak</a:t>
            </a:r>
            <a:r>
              <a:rPr lang="en-US" sz="2000" dirty="0">
                <a:latin typeface="Comic Sans MS" panose="030F0702030302020204" pitchFamily="66" charset="0"/>
              </a:rPr>
              <a:t> Phase III Enhancements via System Change Request (SCR756) Part </a:t>
            </a:r>
            <a:r>
              <a:rPr lang="en-US" sz="2000" dirty="0" smtClean="0">
                <a:latin typeface="Comic Sans MS" panose="030F0702030302020204" pitchFamily="66" charset="0"/>
              </a:rPr>
              <a:t>B!!</a:t>
            </a:r>
          </a:p>
          <a:p>
            <a:pPr>
              <a:lnSpc>
                <a:spcPct val="80000"/>
              </a:lnSpc>
              <a:defRPr/>
            </a:pPr>
            <a:endParaRPr lang="en-US" sz="2000" dirty="0" smtClean="0">
              <a:latin typeface="Comic Sans MS" panose="030F0702030302020204" pitchFamily="66" charset="0"/>
            </a:endParaRPr>
          </a:p>
          <a:p>
            <a:pPr>
              <a:defRPr/>
            </a:pPr>
            <a:endParaRPr lang="en-US" sz="2000" u="sng" dirty="0" smtClean="0">
              <a:latin typeface="Comic Sans MS" panose="030F0702030302020204" pitchFamily="66" charset="0"/>
            </a:endParaRPr>
          </a:p>
          <a:p>
            <a:pPr>
              <a:defRPr/>
            </a:pPr>
            <a:endParaRPr lang="en-US" sz="2000" dirty="0" smtClean="0">
              <a:latin typeface="Comic Sans MS" panose="030F0702030302020204" pitchFamily="66" charset="0"/>
            </a:endParaRPr>
          </a:p>
          <a:p>
            <a:pPr>
              <a:defRPr/>
            </a:pPr>
            <a:endParaRPr lang="en-US" sz="1800" dirty="0" smtClean="0">
              <a:latin typeface="Comic Sans MS" panose="030F0702030302020204" pitchFamily="66" charset="0"/>
            </a:endParaRPr>
          </a:p>
          <a:p>
            <a:pPr>
              <a:buFont typeface="Wingdings 3" pitchFamily="18" charset="2"/>
              <a:buNone/>
              <a:defRPr/>
            </a:pPr>
            <a:endParaRPr lang="en-US" sz="2000" dirty="0" smtClean="0">
              <a:latin typeface="Comic Sans MS" panose="030F0702030302020204" pitchFamily="66" charset="0"/>
            </a:endParaRPr>
          </a:p>
          <a:p>
            <a:pPr>
              <a:defRPr/>
            </a:pPr>
            <a:endParaRPr lang="en-US" sz="2000" dirty="0" smtClean="0">
              <a:latin typeface="Comic Sans MS" panose="030F0702030302020204" pitchFamily="66" charset="0"/>
            </a:endParaRPr>
          </a:p>
          <a:p>
            <a:pPr>
              <a:defRPr/>
            </a:pPr>
            <a:endParaRPr lang="en-US" sz="2000" dirty="0" smtClean="0">
              <a:latin typeface="Comic Sans MS" panose="030F0702030302020204" pitchFamily="66" charset="0"/>
            </a:endParaRPr>
          </a:p>
          <a:p>
            <a:pPr>
              <a:defRPr/>
            </a:pPr>
            <a:endParaRPr lang="en-US" sz="2000" dirty="0" smtClean="0">
              <a:latin typeface="Comic Sans MS" panose="030F0702030302020204" pitchFamily="66" charset="0"/>
            </a:endParaRPr>
          </a:p>
          <a:p>
            <a:pPr>
              <a:defRPr/>
            </a:pPr>
            <a:endParaRPr lang="en-US" sz="2000" dirty="0" smtClean="0">
              <a:latin typeface="Comic Sans MS" panose="030F0702030302020204" pitchFamily="66" charset="0"/>
            </a:endParaRPr>
          </a:p>
          <a:p>
            <a:pPr>
              <a:defRPr/>
            </a:pPr>
            <a:endParaRPr lang="en-US" sz="2000" dirty="0" smtClean="0">
              <a:latin typeface="Comic Sans MS" panose="030F0702030302020204" pitchFamily="66" charset="0"/>
            </a:endParaRPr>
          </a:p>
          <a:p>
            <a:pPr>
              <a:defRPr/>
            </a:pPr>
            <a:endParaRPr lang="en-US" sz="2000" dirty="0" smtClean="0">
              <a:latin typeface="Comic Sans MS" panose="030F0702030302020204" pitchFamily="66" charset="0"/>
            </a:endParaRPr>
          </a:p>
        </p:txBody>
      </p:sp>
      <p:pic>
        <p:nvPicPr>
          <p:cNvPr id="1945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225"/>
            <a:ext cx="7883525" cy="1036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0" name="Picture 4" descr="C:\Users\xrnr\AppData\Local\Microsoft\Windows\Temporary Internet Files\Content.Outlook\FYRPXQY9\photo (3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8413" y="3124200"/>
            <a:ext cx="406400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537" indent="0">
              <a:lnSpc>
                <a:spcPct val="80000"/>
              </a:lnSpc>
              <a:buFont typeface="Wingdings 3" pitchFamily="18" charset="2"/>
              <a:buNone/>
              <a:defRPr/>
            </a:pPr>
            <a:r>
              <a:rPr lang="en-US" sz="2000" b="1" u="sng" dirty="0" smtClean="0">
                <a:latin typeface="Comic Sans MS" panose="030F0702030302020204" pitchFamily="66" charset="0"/>
              </a:rPr>
              <a:t>2014 </a:t>
            </a:r>
            <a:r>
              <a:rPr lang="en-US" sz="2000" b="1" u="sng" dirty="0">
                <a:latin typeface="Comic Sans MS" panose="030F0702030302020204" pitchFamily="66" charset="0"/>
              </a:rPr>
              <a:t>Accomplishments (Cont.)</a:t>
            </a:r>
          </a:p>
          <a:p>
            <a:pPr marL="109537" indent="0">
              <a:lnSpc>
                <a:spcPct val="80000"/>
              </a:lnSpc>
              <a:buFont typeface="Wingdings 3" pitchFamily="18" charset="2"/>
              <a:buNone/>
              <a:defRPr/>
            </a:pPr>
            <a:endParaRPr lang="en-US" sz="2000" dirty="0" smtClean="0">
              <a:latin typeface="Comic Sans MS" panose="030F0702030302020204" pitchFamily="66" charset="0"/>
            </a:endParaRPr>
          </a:p>
          <a:p>
            <a:pPr>
              <a:lnSpc>
                <a:spcPct val="80000"/>
              </a:lnSpc>
              <a:defRPr/>
            </a:pPr>
            <a:r>
              <a:rPr lang="en-US" sz="2000" dirty="0" smtClean="0">
                <a:latin typeface="Comic Sans MS" panose="030F0702030302020204" pitchFamily="66" charset="0"/>
              </a:rPr>
              <a:t>Updated </a:t>
            </a:r>
            <a:r>
              <a:rPr lang="en-US" sz="2000" dirty="0">
                <a:latin typeface="Comic Sans MS" panose="030F0702030302020204" pitchFamily="66" charset="0"/>
              </a:rPr>
              <a:t>the </a:t>
            </a:r>
            <a:r>
              <a:rPr lang="en-US" sz="2000" dirty="0" err="1">
                <a:latin typeface="Comic Sans MS" panose="030F0702030302020204" pitchFamily="66" charset="0"/>
              </a:rPr>
              <a:t>MarkeTrak</a:t>
            </a:r>
            <a:r>
              <a:rPr lang="en-US" sz="2000" dirty="0">
                <a:latin typeface="Comic Sans MS" panose="030F0702030302020204" pitchFamily="66" charset="0"/>
              </a:rPr>
              <a:t> User’s Guide to include PR010_03 changes</a:t>
            </a:r>
          </a:p>
          <a:p>
            <a:pPr>
              <a:lnSpc>
                <a:spcPct val="80000"/>
              </a:lnSpc>
              <a:defRPr/>
            </a:pPr>
            <a:r>
              <a:rPr lang="en-US" sz="2000" dirty="0">
                <a:latin typeface="Comic Sans MS" panose="030F0702030302020204" pitchFamily="66" charset="0"/>
              </a:rPr>
              <a:t>Coordinated with ERCOT to develop market training for PR010_03</a:t>
            </a:r>
          </a:p>
          <a:p>
            <a:pPr>
              <a:lnSpc>
                <a:spcPct val="80000"/>
              </a:lnSpc>
              <a:defRPr/>
            </a:pPr>
            <a:r>
              <a:rPr lang="en-US" sz="2000" dirty="0">
                <a:latin typeface="Comic Sans MS" panose="030F0702030302020204" pitchFamily="66" charset="0"/>
              </a:rPr>
              <a:t>Developed and conducted </a:t>
            </a:r>
            <a:r>
              <a:rPr lang="en-US" sz="2000" dirty="0" err="1">
                <a:latin typeface="Comic Sans MS" panose="030F0702030302020204" pitchFamily="66" charset="0"/>
              </a:rPr>
              <a:t>MarkeTrak</a:t>
            </a:r>
            <a:r>
              <a:rPr lang="en-US" sz="2000" dirty="0">
                <a:latin typeface="Comic Sans MS" panose="030F0702030302020204" pitchFamily="66" charset="0"/>
              </a:rPr>
              <a:t> 101 Detailed Training with ERCOT and market participant SMEs</a:t>
            </a:r>
          </a:p>
          <a:p>
            <a:pPr>
              <a:lnSpc>
                <a:spcPct val="80000"/>
              </a:lnSpc>
              <a:defRPr/>
            </a:pPr>
            <a:r>
              <a:rPr lang="en-US" sz="2000" dirty="0">
                <a:latin typeface="Comic Sans MS" panose="030F0702030302020204" pitchFamily="66" charset="0"/>
              </a:rPr>
              <a:t>RMGRR121 Clarification of Inadvertent Gain Process-Worked with other Retail Market Participants to streamline and clarify Retail processes around IAG </a:t>
            </a:r>
            <a:r>
              <a:rPr lang="en-US" sz="2000" dirty="0" smtClean="0">
                <a:latin typeface="Comic Sans MS" panose="030F0702030302020204" pitchFamily="66" charset="0"/>
              </a:rPr>
              <a:t>issues</a:t>
            </a:r>
          </a:p>
          <a:p>
            <a:pPr>
              <a:lnSpc>
                <a:spcPct val="80000"/>
              </a:lnSpc>
              <a:defRPr/>
            </a:pPr>
            <a:r>
              <a:rPr lang="en-US" sz="2000" dirty="0">
                <a:solidFill>
                  <a:srgbClr val="000000"/>
                </a:solidFill>
                <a:latin typeface="Comic Sans MS" panose="030F0702030302020204" pitchFamily="66" charset="0"/>
                <a:cs typeface="Tahoma" pitchFamily="34" charset="0"/>
              </a:rPr>
              <a:t>Implemented suggestions contributed by Market participants for improvements to the </a:t>
            </a:r>
            <a:r>
              <a:rPr lang="en-US" sz="2000" dirty="0" err="1">
                <a:solidFill>
                  <a:srgbClr val="000000"/>
                </a:solidFill>
                <a:latin typeface="Comic Sans MS" panose="030F0702030302020204" pitchFamily="66" charset="0"/>
                <a:cs typeface="Tahoma" pitchFamily="34" charset="0"/>
              </a:rPr>
              <a:t>MarkeTrak</a:t>
            </a:r>
            <a:r>
              <a:rPr lang="en-US" sz="2000" dirty="0">
                <a:solidFill>
                  <a:srgbClr val="000000"/>
                </a:solidFill>
                <a:latin typeface="Comic Sans MS" panose="030F0702030302020204" pitchFamily="66" charset="0"/>
                <a:cs typeface="Tahoma" pitchFamily="34" charset="0"/>
              </a:rPr>
              <a:t> Users Guide and additional Tips and Tricks </a:t>
            </a:r>
          </a:p>
          <a:p>
            <a:pPr>
              <a:lnSpc>
                <a:spcPct val="80000"/>
              </a:lnSpc>
              <a:defRPr/>
            </a:pPr>
            <a:endParaRPr lang="en-US" sz="2000" dirty="0" smtClean="0">
              <a:latin typeface="Comic Sans MS" panose="030F0702030302020204" pitchFamily="66" charset="0"/>
            </a:endParaRPr>
          </a:p>
          <a:p>
            <a:pPr>
              <a:lnSpc>
                <a:spcPct val="80000"/>
              </a:lnSpc>
              <a:defRPr/>
            </a:pPr>
            <a:endParaRPr lang="en-US" sz="2000" dirty="0">
              <a:latin typeface="Comic Sans MS" panose="030F0702030302020204" pitchFamily="66" charset="0"/>
            </a:endParaRPr>
          </a:p>
          <a:p>
            <a:pPr marL="109537" indent="0">
              <a:lnSpc>
                <a:spcPct val="80000"/>
              </a:lnSpc>
              <a:buFont typeface="Wingdings 3" pitchFamily="18" charset="2"/>
              <a:buNone/>
              <a:defRPr/>
            </a:pPr>
            <a:endParaRPr lang="en-US" sz="2800" dirty="0">
              <a:latin typeface="Comic Sans MS" panose="030F0702030302020204" pitchFamily="66" charset="0"/>
            </a:endParaRPr>
          </a:p>
          <a:p>
            <a:pPr>
              <a:defRPr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pic>
        <p:nvPicPr>
          <p:cNvPr id="2048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73038"/>
            <a:ext cx="7883525" cy="1036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 noGrp="1"/>
          </p:cNvSpPr>
          <p:nvPr>
            <p:ph type="body" idx="1"/>
          </p:nvPr>
        </p:nvSpPr>
        <p:spPr>
          <a:xfrm>
            <a:off x="457200" y="1231900"/>
            <a:ext cx="8229600" cy="4665663"/>
          </a:xfrm>
        </p:spPr>
        <p:txBody>
          <a:bodyPr/>
          <a:lstStyle/>
          <a:p>
            <a:pPr marL="109537" indent="0">
              <a:lnSpc>
                <a:spcPct val="80000"/>
              </a:lnSpc>
              <a:buFont typeface="Wingdings 3" pitchFamily="18" charset="2"/>
              <a:buNone/>
              <a:defRPr/>
            </a:pPr>
            <a:r>
              <a:rPr lang="en-US" sz="2000" b="1" u="sng" dirty="0" smtClean="0">
                <a:latin typeface="Comic Sans MS" panose="030F0702030302020204" pitchFamily="66" charset="0"/>
              </a:rPr>
              <a:t>2014 Accomplishments (Cont.)</a:t>
            </a:r>
            <a:endParaRPr lang="en-US" sz="2000" b="1" u="sng" dirty="0">
              <a:latin typeface="Comic Sans MS" panose="030F0702030302020204" pitchFamily="66" charset="0"/>
            </a:endParaRPr>
          </a:p>
          <a:p>
            <a:pPr>
              <a:lnSpc>
                <a:spcPct val="80000"/>
              </a:lnSpc>
              <a:defRPr/>
            </a:pPr>
            <a:endParaRPr lang="en-US" sz="2000" dirty="0" smtClean="0">
              <a:solidFill>
                <a:srgbClr val="000000"/>
              </a:solidFill>
              <a:latin typeface="Comic Sans MS" panose="030F0702030302020204" pitchFamily="66" charset="0"/>
              <a:cs typeface="Tahoma" pitchFamily="34" charset="0"/>
            </a:endParaRPr>
          </a:p>
          <a:p>
            <a:pPr>
              <a:lnSpc>
                <a:spcPct val="80000"/>
              </a:lnSpc>
              <a:defRPr/>
            </a:pP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  <a:cs typeface="Tahoma" pitchFamily="34" charset="0"/>
              </a:rPr>
              <a:t>Initiated and identified the business need for a robust Retail Testing Environment outside of the current ERCOT CERT testing environment (Effort is ongoing and will be coordinated with Texas Data Transport Working Group)</a:t>
            </a:r>
          </a:p>
          <a:p>
            <a:pPr>
              <a:lnSpc>
                <a:spcPct val="80000"/>
              </a:lnSpc>
              <a:defRPr/>
            </a:pP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  <a:cs typeface="Tahoma" pitchFamily="34" charset="0"/>
              </a:rPr>
              <a:t>Developed draft RMGRR to clarify and improve how Customer Rescission 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  <a:cs typeface="Tahoma" pitchFamily="34" charset="0"/>
              </a:rPr>
              <a:t>MarkeTraks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  <a:cs typeface="Tahoma" pitchFamily="34" charset="0"/>
              </a:rPr>
              <a:t> should be processed with associated Market timing</a:t>
            </a:r>
          </a:p>
          <a:p>
            <a:pPr>
              <a:lnSpc>
                <a:spcPct val="80000"/>
              </a:lnSpc>
              <a:defRPr/>
            </a:pPr>
            <a:r>
              <a:rPr lang="en-US" sz="2000" dirty="0">
                <a:solidFill>
                  <a:srgbClr val="000000"/>
                </a:solidFill>
                <a:latin typeface="Comic Sans MS" panose="030F0702030302020204" pitchFamily="66" charset="0"/>
                <a:cs typeface="Tahoma" pitchFamily="34" charset="0"/>
              </a:rPr>
              <a:t>Encouraged and increased Task Force participation for Retail market participants</a:t>
            </a:r>
          </a:p>
          <a:p>
            <a:pPr>
              <a:lnSpc>
                <a:spcPct val="80000"/>
              </a:lnSpc>
              <a:defRPr/>
            </a:pP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  <a:cs typeface="Tahoma" pitchFamily="34" charset="0"/>
              </a:rPr>
              <a:t>Coordinate </a:t>
            </a:r>
            <a:r>
              <a:rPr lang="en-US" sz="2000" dirty="0">
                <a:solidFill>
                  <a:srgbClr val="000000"/>
                </a:solidFill>
                <a:latin typeface="Comic Sans MS" panose="030F0702030302020204" pitchFamily="66" charset="0"/>
                <a:cs typeface="Tahoma" pitchFamily="34" charset="0"/>
              </a:rPr>
              <a:t>with RMS to sunset Task 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  <a:cs typeface="Tahoma" pitchFamily="34" charset="0"/>
              </a:rPr>
              <a:t>Force, as all </a:t>
            </a:r>
            <a:r>
              <a:rPr lang="en-US" sz="2000" dirty="0">
                <a:solidFill>
                  <a:srgbClr val="000000"/>
                </a:solidFill>
                <a:latin typeface="Comic Sans MS" panose="030F0702030302020204" pitchFamily="66" charset="0"/>
                <a:cs typeface="Tahoma" pitchFamily="34" charset="0"/>
              </a:rPr>
              <a:t>Phase III Enhancements are concluded in 2014</a:t>
            </a:r>
          </a:p>
          <a:p>
            <a:pPr>
              <a:lnSpc>
                <a:spcPct val="80000"/>
              </a:lnSpc>
              <a:defRPr/>
            </a:pPr>
            <a:endParaRPr lang="en-US" sz="2000" dirty="0">
              <a:solidFill>
                <a:srgbClr val="000000"/>
              </a:solidFill>
              <a:latin typeface="Comic Sans MS" panose="030F0702030302020204" pitchFamily="66" charset="0"/>
              <a:cs typeface="Tahoma" pitchFamily="34" charset="0"/>
            </a:endParaRPr>
          </a:p>
          <a:p>
            <a:pPr>
              <a:lnSpc>
                <a:spcPct val="80000"/>
              </a:lnSpc>
              <a:defRPr/>
            </a:pPr>
            <a:endParaRPr lang="en-US" sz="2000" dirty="0">
              <a:solidFill>
                <a:srgbClr val="000000"/>
              </a:solidFill>
              <a:latin typeface="Comic Sans MS" panose="030F0702030302020204" pitchFamily="66" charset="0"/>
              <a:cs typeface="Tahoma" pitchFamily="34" charset="0"/>
            </a:endParaRPr>
          </a:p>
          <a:p>
            <a:pPr>
              <a:lnSpc>
                <a:spcPct val="80000"/>
              </a:lnSpc>
              <a:defRPr/>
            </a:pPr>
            <a:endParaRPr lang="en-US" sz="2200" dirty="0" smtClean="0">
              <a:solidFill>
                <a:srgbClr val="000000"/>
              </a:solidFill>
              <a:latin typeface="Comic Sans MS" panose="030F0702030302020204" pitchFamily="66" charset="0"/>
              <a:cs typeface="Tahoma" pitchFamily="34" charset="0"/>
            </a:endParaRPr>
          </a:p>
          <a:p>
            <a:pPr>
              <a:lnSpc>
                <a:spcPct val="80000"/>
              </a:lnSpc>
              <a:defRPr/>
            </a:pPr>
            <a:endParaRPr lang="en-US" sz="2200" dirty="0">
              <a:solidFill>
                <a:srgbClr val="000000"/>
              </a:solidFill>
              <a:latin typeface="Comic Sans MS" panose="030F0702030302020204" pitchFamily="66" charset="0"/>
              <a:cs typeface="Tahoma" pitchFamily="34" charset="0"/>
            </a:endParaRPr>
          </a:p>
          <a:p>
            <a:pPr>
              <a:lnSpc>
                <a:spcPct val="80000"/>
              </a:lnSpc>
              <a:defRPr/>
            </a:pPr>
            <a:endParaRPr lang="en-US" sz="2200" dirty="0" smtClean="0">
              <a:solidFill>
                <a:srgbClr val="000000"/>
              </a:solidFill>
              <a:latin typeface="Comic Sans MS" panose="030F0702030302020204" pitchFamily="66" charset="0"/>
              <a:cs typeface="Tahoma" pitchFamily="34" charset="0"/>
            </a:endParaRPr>
          </a:p>
          <a:p>
            <a:pPr>
              <a:lnSpc>
                <a:spcPct val="80000"/>
              </a:lnSpc>
              <a:defRPr/>
            </a:pPr>
            <a:endParaRPr lang="en-US" sz="2200" dirty="0" smtClean="0">
              <a:solidFill>
                <a:srgbClr val="000000"/>
              </a:solidFill>
              <a:latin typeface="Comic Sans MS" panose="030F0702030302020204" pitchFamily="66" charset="0"/>
              <a:cs typeface="Tahoma" pitchFamily="34" charset="0"/>
            </a:endParaRPr>
          </a:p>
          <a:p>
            <a:pPr>
              <a:lnSpc>
                <a:spcPct val="80000"/>
              </a:lnSpc>
              <a:defRPr/>
            </a:pPr>
            <a:endParaRPr lang="en-US" sz="2200" dirty="0" smtClean="0">
              <a:solidFill>
                <a:srgbClr val="000000"/>
              </a:solidFill>
              <a:latin typeface="Comic Sans MS" panose="030F0702030302020204" pitchFamily="66" charset="0"/>
              <a:cs typeface="Tahoma" pitchFamily="34" charset="0"/>
            </a:endParaRPr>
          </a:p>
        </p:txBody>
      </p:sp>
      <p:pic>
        <p:nvPicPr>
          <p:cNvPr id="2150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73038"/>
            <a:ext cx="7883525" cy="1036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2590800"/>
            <a:ext cx="3733800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537" indent="0">
              <a:buFont typeface="Wingdings 3" pitchFamily="18" charset="2"/>
              <a:buNone/>
              <a:defRPr/>
            </a:pPr>
            <a:r>
              <a:rPr lang="en-US" sz="2000" b="1" u="sng" dirty="0" smtClean="0">
                <a:latin typeface="Comic Sans MS" panose="030F0702030302020204" pitchFamily="66" charset="0"/>
              </a:rPr>
              <a:t>2015 Goals</a:t>
            </a:r>
          </a:p>
          <a:p>
            <a:pPr>
              <a:defRPr/>
            </a:pPr>
            <a:r>
              <a:rPr lang="en-US" sz="2000" dirty="0" smtClean="0">
                <a:latin typeface="Comic Sans MS" panose="030F0702030302020204" pitchFamily="66" charset="0"/>
              </a:rPr>
              <a:t>Approval and implementation of RMGRR – Revision to Customer Rescission Completion Timeline</a:t>
            </a:r>
          </a:p>
          <a:p>
            <a:pPr>
              <a:defRPr/>
            </a:pPr>
            <a:r>
              <a:rPr lang="en-US" sz="2000" dirty="0" smtClean="0">
                <a:latin typeface="Comic Sans MS" panose="030F0702030302020204" pitchFamily="66" charset="0"/>
              </a:rPr>
              <a:t>Transition on-going responsibilities to Texas Data Transport Working Group (TDTWG)</a:t>
            </a:r>
          </a:p>
          <a:p>
            <a:pPr>
              <a:defRPr/>
            </a:pPr>
            <a:r>
              <a:rPr lang="en-US" sz="2000" dirty="0" smtClean="0">
                <a:latin typeface="Comic Sans MS" panose="030F0702030302020204" pitchFamily="66" charset="0"/>
              </a:rPr>
              <a:t>‘</a:t>
            </a:r>
            <a:r>
              <a:rPr lang="en-US" sz="2000" dirty="0" err="1" smtClean="0">
                <a:latin typeface="Comic Sans MS" panose="030F0702030302020204" pitchFamily="66" charset="0"/>
              </a:rPr>
              <a:t>Sunsetting</a:t>
            </a:r>
            <a:r>
              <a:rPr lang="en-US" sz="2000" dirty="0" smtClean="0">
                <a:latin typeface="Comic Sans MS" panose="030F0702030302020204" pitchFamily="66" charset="0"/>
              </a:rPr>
              <a:t>’ of Task Force</a:t>
            </a:r>
          </a:p>
          <a:p>
            <a:pPr marL="109537" indent="0">
              <a:buFont typeface="Wingdings 3" pitchFamily="18" charset="2"/>
              <a:buNone/>
              <a:defRPr/>
            </a:pPr>
            <a:endParaRPr lang="en-US" sz="2000" dirty="0">
              <a:latin typeface="Comic Sans MS" panose="030F0702030302020204" pitchFamily="66" charset="0"/>
            </a:endParaRPr>
          </a:p>
          <a:p>
            <a:pPr marL="109537" indent="0">
              <a:buFont typeface="Wingdings 3" pitchFamily="18" charset="2"/>
              <a:buNone/>
              <a:defRPr/>
            </a:pPr>
            <a:endParaRPr lang="en-US" sz="2000" dirty="0" smtClean="0">
              <a:latin typeface="Comic Sans MS" panose="030F0702030302020204" pitchFamily="66" charset="0"/>
            </a:endParaRPr>
          </a:p>
          <a:p>
            <a:pPr marL="109537" indent="0">
              <a:buFont typeface="Wingdings 3" pitchFamily="18" charset="2"/>
              <a:buNone/>
              <a:defRPr/>
            </a:pPr>
            <a:r>
              <a:rPr lang="en-US" sz="2000" b="1" u="sng" dirty="0" smtClean="0">
                <a:latin typeface="Comic Sans MS" panose="030F0702030302020204" pitchFamily="66" charset="0"/>
              </a:rPr>
              <a:t>MTTF 2015 Meeting Dates</a:t>
            </a:r>
          </a:p>
          <a:p>
            <a:pPr>
              <a:defRPr/>
            </a:pPr>
            <a:r>
              <a:rPr lang="en-US" sz="1800" b="1" dirty="0">
                <a:latin typeface="Comic Sans MS" panose="030F0702030302020204" pitchFamily="66" charset="0"/>
              </a:rPr>
              <a:t>January 27, </a:t>
            </a:r>
            <a:r>
              <a:rPr lang="en-US" sz="1800" b="1" dirty="0" smtClean="0">
                <a:latin typeface="Comic Sans MS" panose="030F0702030302020204" pitchFamily="66" charset="0"/>
              </a:rPr>
              <a:t>2015 </a:t>
            </a:r>
            <a:r>
              <a:rPr lang="en-US" sz="1800" dirty="0">
                <a:latin typeface="Comic Sans MS" panose="030F0702030302020204" pitchFamily="66" charset="0"/>
              </a:rPr>
              <a:t>– CNP Tower Houston Texas</a:t>
            </a:r>
          </a:p>
          <a:p>
            <a:pPr>
              <a:defRPr/>
            </a:pPr>
            <a:r>
              <a:rPr lang="en-US" sz="1800" b="1" dirty="0">
                <a:latin typeface="Comic Sans MS" panose="030F0702030302020204" pitchFamily="66" charset="0"/>
              </a:rPr>
              <a:t>February 24, </a:t>
            </a:r>
            <a:r>
              <a:rPr lang="en-US" sz="1800" b="1" dirty="0" smtClean="0">
                <a:latin typeface="Comic Sans MS" panose="030F0702030302020204" pitchFamily="66" charset="0"/>
              </a:rPr>
              <a:t>2015 </a:t>
            </a:r>
            <a:r>
              <a:rPr lang="en-US" sz="1800" dirty="0">
                <a:latin typeface="Comic Sans MS" panose="030F0702030302020204" pitchFamily="66" charset="0"/>
              </a:rPr>
              <a:t>– ONCOR Dallas Texas</a:t>
            </a:r>
          </a:p>
          <a:p>
            <a:pPr>
              <a:defRPr/>
            </a:pPr>
            <a:r>
              <a:rPr lang="en-US" sz="1800" b="1" dirty="0">
                <a:latin typeface="Comic Sans MS" panose="030F0702030302020204" pitchFamily="66" charset="0"/>
              </a:rPr>
              <a:t>March 24, </a:t>
            </a:r>
            <a:r>
              <a:rPr lang="en-US" sz="1800" b="1" dirty="0" smtClean="0">
                <a:latin typeface="Comic Sans MS" panose="030F0702030302020204" pitchFamily="66" charset="0"/>
              </a:rPr>
              <a:t>2015 </a:t>
            </a:r>
            <a:r>
              <a:rPr lang="en-US" sz="1800" dirty="0">
                <a:latin typeface="Comic Sans MS" panose="030F0702030302020204" pitchFamily="66" charset="0"/>
              </a:rPr>
              <a:t>- CNP Tower Houston Texas</a:t>
            </a:r>
          </a:p>
          <a:p>
            <a:pPr>
              <a:defRPr/>
            </a:pPr>
            <a:r>
              <a:rPr lang="en-US" sz="1800" b="1" dirty="0">
                <a:latin typeface="Comic Sans MS" panose="030F0702030302020204" pitchFamily="66" charset="0"/>
              </a:rPr>
              <a:t>April 28, </a:t>
            </a:r>
            <a:r>
              <a:rPr lang="en-US" sz="1800" b="1" dirty="0" smtClean="0">
                <a:latin typeface="Comic Sans MS" panose="030F0702030302020204" pitchFamily="66" charset="0"/>
              </a:rPr>
              <a:t>2015 </a:t>
            </a:r>
            <a:r>
              <a:rPr lang="en-US" sz="1800" dirty="0">
                <a:latin typeface="Comic Sans MS" panose="030F0702030302020204" pitchFamily="66" charset="0"/>
              </a:rPr>
              <a:t>– ERCOT Office Austin Texas</a:t>
            </a:r>
          </a:p>
          <a:p>
            <a:pPr>
              <a:defRPr/>
            </a:pPr>
            <a:endParaRPr lang="en-US" sz="2000" b="1" u="sng" dirty="0">
              <a:latin typeface="Comic Sans MS" panose="030F0702030302020204" pitchFamily="66" charset="0"/>
            </a:endParaRPr>
          </a:p>
          <a:p>
            <a:pPr marL="109537" indent="0">
              <a:buFont typeface="Wingdings 3" pitchFamily="18" charset="2"/>
              <a:buNone/>
              <a:defRPr/>
            </a:pPr>
            <a:endParaRPr lang="en-US" sz="2000" b="1" u="sng" dirty="0">
              <a:latin typeface="Comic Sans MS" panose="030F0702030302020204" pitchFamily="66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pic>
        <p:nvPicPr>
          <p:cNvPr id="2253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73038"/>
            <a:ext cx="7883525" cy="1036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537" indent="0">
              <a:buFont typeface="Wingdings 3" pitchFamily="18" charset="2"/>
              <a:buNone/>
              <a:defRPr/>
            </a:pPr>
            <a:r>
              <a:rPr lang="en-US" sz="2400" b="1" u="sng" dirty="0" smtClean="0">
                <a:latin typeface="Comic Sans MS" panose="030F0702030302020204" pitchFamily="66" charset="0"/>
              </a:rPr>
              <a:t>MTTF Final Recommendations for TDTWG</a:t>
            </a:r>
          </a:p>
          <a:p>
            <a:pPr marL="109537" indent="0">
              <a:buFont typeface="Wingdings 3" pitchFamily="18" charset="2"/>
              <a:buNone/>
              <a:defRPr/>
            </a:pPr>
            <a:endParaRPr lang="en-US" sz="2400" b="1" u="sng" dirty="0" smtClean="0">
              <a:latin typeface="Comic Sans MS" panose="030F0702030302020204" pitchFamily="66" charset="0"/>
            </a:endParaRPr>
          </a:p>
          <a:p>
            <a:pPr>
              <a:defRPr/>
            </a:pPr>
            <a:r>
              <a:rPr lang="en-US" sz="2000" b="1" dirty="0">
                <a:latin typeface="Comic Sans MS" panose="030F0702030302020204" pitchFamily="66" charset="0"/>
              </a:rPr>
              <a:t>Long Term</a:t>
            </a:r>
            <a:r>
              <a:rPr lang="en-US" sz="2000" dirty="0">
                <a:latin typeface="Comic Sans MS" panose="030F0702030302020204" pitchFamily="66" charset="0"/>
              </a:rPr>
              <a:t>: SLAs to be drafted for TDTWG</a:t>
            </a:r>
          </a:p>
          <a:p>
            <a:pPr lvl="1">
              <a:defRPr/>
            </a:pPr>
            <a:r>
              <a:rPr lang="en-US" sz="1800" dirty="0">
                <a:latin typeface="Comic Sans MS" panose="030F0702030302020204" pitchFamily="66" charset="0"/>
              </a:rPr>
              <a:t>The current SLO’s will remain the same</a:t>
            </a:r>
          </a:p>
          <a:p>
            <a:pPr lvl="1">
              <a:defRPr/>
            </a:pPr>
            <a:r>
              <a:rPr lang="en-US" sz="1800" dirty="0">
                <a:latin typeface="Comic Sans MS" panose="030F0702030302020204" pitchFamily="66" charset="0"/>
              </a:rPr>
              <a:t>Any changes will be discussed at TDTWG for </a:t>
            </a:r>
            <a:r>
              <a:rPr lang="en-US" sz="1800" dirty="0" smtClean="0">
                <a:latin typeface="Comic Sans MS" panose="030F0702030302020204" pitchFamily="66" charset="0"/>
              </a:rPr>
              <a:t>revisions</a:t>
            </a:r>
          </a:p>
          <a:p>
            <a:pPr lvl="1">
              <a:defRPr/>
            </a:pPr>
            <a:endParaRPr lang="en-US" sz="1800" dirty="0">
              <a:latin typeface="Comic Sans MS" panose="030F0702030302020204" pitchFamily="66" charset="0"/>
            </a:endParaRPr>
          </a:p>
          <a:p>
            <a:pPr>
              <a:defRPr/>
            </a:pPr>
            <a:r>
              <a:rPr lang="en-US" sz="2000" b="1" dirty="0" smtClean="0">
                <a:latin typeface="Comic Sans MS" panose="030F0702030302020204" pitchFamily="66" charset="0"/>
              </a:rPr>
              <a:t>Mid Term:  </a:t>
            </a:r>
            <a:r>
              <a:rPr lang="en-US" sz="2000" dirty="0" smtClean="0">
                <a:latin typeface="Comic Sans MS" panose="030F0702030302020204" pitchFamily="66" charset="0"/>
              </a:rPr>
              <a:t>Online </a:t>
            </a:r>
            <a:r>
              <a:rPr lang="en-US" sz="2000" dirty="0">
                <a:latin typeface="Comic Sans MS" panose="030F0702030302020204" pitchFamily="66" charset="0"/>
              </a:rPr>
              <a:t>Training for </a:t>
            </a:r>
            <a:r>
              <a:rPr lang="en-US" sz="2000" dirty="0" err="1">
                <a:latin typeface="Comic Sans MS" panose="030F0702030302020204" pitchFamily="66" charset="0"/>
              </a:rPr>
              <a:t>MarkeTrak</a:t>
            </a:r>
            <a:r>
              <a:rPr lang="en-US" sz="2000" dirty="0">
                <a:latin typeface="Comic Sans MS" panose="030F0702030302020204" pitchFamily="66" charset="0"/>
              </a:rPr>
              <a:t> Detail 101</a:t>
            </a:r>
          </a:p>
          <a:p>
            <a:pPr lvl="1">
              <a:defRPr/>
            </a:pPr>
            <a:r>
              <a:rPr lang="en-US" sz="1800" dirty="0">
                <a:latin typeface="Comic Sans MS" panose="030F0702030302020204" pitchFamily="66" charset="0"/>
              </a:rPr>
              <a:t>Market would like to see the training conducted on a quarterly basis</a:t>
            </a:r>
          </a:p>
          <a:p>
            <a:pPr lvl="1">
              <a:defRPr/>
            </a:pPr>
            <a:r>
              <a:rPr lang="en-US" sz="1800" dirty="0">
                <a:latin typeface="Comic Sans MS" panose="030F0702030302020204" pitchFamily="66" charset="0"/>
              </a:rPr>
              <a:t>Training  timing consistent with the market test flight schedule </a:t>
            </a:r>
          </a:p>
          <a:p>
            <a:pPr lvl="1">
              <a:defRPr/>
            </a:pPr>
            <a:r>
              <a:rPr lang="en-US" sz="1800" dirty="0">
                <a:latin typeface="Comic Sans MS" panose="030F0702030302020204" pitchFamily="66" charset="0"/>
              </a:rPr>
              <a:t>Recommend training be required for new market participants</a:t>
            </a:r>
          </a:p>
          <a:p>
            <a:pPr lvl="1">
              <a:defRPr/>
            </a:pPr>
            <a:r>
              <a:rPr lang="en-US" sz="1800" dirty="0">
                <a:latin typeface="Comic Sans MS" panose="030F0702030302020204" pitchFamily="66" charset="0"/>
              </a:rPr>
              <a:t>Market would like to have online training made available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pic>
        <p:nvPicPr>
          <p:cNvPr id="2355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73038"/>
            <a:ext cx="7883525" cy="1036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Content Placeholder 1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940300"/>
          </a:xfrm>
        </p:spPr>
        <p:txBody>
          <a:bodyPr/>
          <a:lstStyle/>
          <a:p>
            <a:pPr eaLnBrk="1" hangingPunct="1"/>
            <a:r>
              <a:rPr lang="en-US" altLang="en-US" sz="1800" smtClean="0">
                <a:latin typeface="Comic Sans MS" pitchFamily="66" charset="0"/>
                <a:hlinkClick r:id="rId3"/>
              </a:rPr>
              <a:t>http://www.ercot.com/services/client_svcs/mktrk_info/</a:t>
            </a:r>
            <a:endParaRPr lang="en-US" altLang="en-US" sz="1800" smtClean="0">
              <a:latin typeface="Comic Sans MS" pitchFamily="66" charset="0"/>
            </a:endParaRPr>
          </a:p>
          <a:p>
            <a:pPr eaLnBrk="1" hangingPunct="1"/>
            <a:r>
              <a:rPr lang="en-US" altLang="en-US" sz="1800" smtClean="0">
                <a:latin typeface="Comic Sans MS" pitchFamily="66" charset="0"/>
              </a:rPr>
              <a:t>http://www.ercot.com/calendar/2014/01/20140110-RMS/</a:t>
            </a:r>
            <a:r>
              <a:rPr lang="en-US" altLang="en-US" sz="1800" u="sng" smtClean="0">
                <a:latin typeface="Comic Sans MS" pitchFamily="66" charset="0"/>
                <a:hlinkClick r:id="rId4"/>
              </a:rPr>
              <a:t>08. RMS_MarkeTrak_Task_Force_20140104</a:t>
            </a:r>
            <a:endParaRPr lang="en-US" altLang="en-US" sz="1800" smtClean="0">
              <a:latin typeface="Comic Sans MS" pitchFamily="66" charset="0"/>
            </a:endParaRPr>
          </a:p>
          <a:p>
            <a:pPr eaLnBrk="1" hangingPunct="1"/>
            <a:r>
              <a:rPr lang="en-US" altLang="en-US" sz="1800" smtClean="0">
                <a:latin typeface="Comic Sans MS" pitchFamily="66" charset="0"/>
              </a:rPr>
              <a:t>MarkeTrak TF Home Page: </a:t>
            </a:r>
            <a:r>
              <a:rPr lang="en-US" altLang="en-US" sz="1800" smtClean="0">
                <a:latin typeface="Comic Sans MS" pitchFamily="66" charset="0"/>
                <a:hlinkClick r:id="rId5"/>
              </a:rPr>
              <a:t>http://www.ercot.com/committees/board/tac/rms/marketraktf/index.html</a:t>
            </a:r>
            <a:endParaRPr lang="en-US" altLang="en-US" sz="1800" smtClean="0">
              <a:latin typeface="Comic Sans MS" pitchFamily="66" charset="0"/>
            </a:endParaRPr>
          </a:p>
          <a:p>
            <a:pPr eaLnBrk="1" hangingPunct="1"/>
            <a:endParaRPr lang="en-US" altLang="en-US" sz="2000" smtClean="0">
              <a:latin typeface="Comic Sans MS" pitchFamily="66" charset="0"/>
            </a:endParaRPr>
          </a:p>
          <a:p>
            <a:pPr lvl="1" eaLnBrk="1" hangingPunct="1"/>
            <a:r>
              <a:rPr lang="en-US" altLang="en-US" sz="2000" smtClean="0">
                <a:latin typeface="Comic Sans MS" pitchFamily="66" charset="0"/>
              </a:rPr>
              <a:t>User Guide</a:t>
            </a:r>
          </a:p>
          <a:p>
            <a:pPr lvl="1" eaLnBrk="1" hangingPunct="1"/>
            <a:r>
              <a:rPr lang="en-US" altLang="en-US" sz="2000" smtClean="0">
                <a:latin typeface="Comic Sans MS" pitchFamily="66" charset="0"/>
              </a:rPr>
              <a:t>Bulk Insert Templates</a:t>
            </a:r>
          </a:p>
          <a:p>
            <a:pPr lvl="1" eaLnBrk="1" hangingPunct="1"/>
            <a:r>
              <a:rPr lang="en-US" altLang="en-US" sz="2000" smtClean="0">
                <a:latin typeface="Comic Sans MS" pitchFamily="66" charset="0"/>
              </a:rPr>
              <a:t>MarkeTrak Workflows</a:t>
            </a:r>
          </a:p>
          <a:p>
            <a:pPr lvl="1" eaLnBrk="1" hangingPunct="1"/>
            <a:r>
              <a:rPr lang="en-US" altLang="en-US" sz="2000" smtClean="0">
                <a:latin typeface="Comic Sans MS" pitchFamily="66" charset="0"/>
              </a:rPr>
              <a:t>MarkeTrak Tips and Tricks</a:t>
            </a:r>
          </a:p>
          <a:p>
            <a:pPr lvl="1" eaLnBrk="1" hangingPunct="1"/>
            <a:r>
              <a:rPr lang="en-US" altLang="en-US" sz="2000" smtClean="0">
                <a:latin typeface="Comic Sans MS" pitchFamily="66" charset="0"/>
              </a:rPr>
              <a:t>MarkeTrak API WSDL/XSD</a:t>
            </a:r>
          </a:p>
          <a:p>
            <a:pPr lvl="1" eaLnBrk="1" hangingPunct="1"/>
            <a:endParaRPr lang="en-US" altLang="en-US" sz="2000" smtClean="0">
              <a:latin typeface="Comic Sans MS" pitchFamily="66" charset="0"/>
            </a:endParaRPr>
          </a:p>
          <a:p>
            <a:pPr lvl="1" eaLnBrk="1" hangingPunct="1">
              <a:buFont typeface="Verdana" pitchFamily="34" charset="0"/>
              <a:buNone/>
            </a:pPr>
            <a:r>
              <a:rPr lang="en-US" altLang="en-US" sz="2000" smtClean="0">
                <a:latin typeface="Comic Sans MS" pitchFamily="66" charset="0"/>
              </a:rPr>
              <a:t>Also direct link from MarkeTrak tool</a:t>
            </a:r>
          </a:p>
          <a:p>
            <a:pPr lvl="1" eaLnBrk="1" hangingPunct="1"/>
            <a:endParaRPr lang="en-US" altLang="en-US" smtClean="0">
              <a:latin typeface="Comic Sans MS" pitchFamily="66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latin typeface="Comic Sans MS" panose="030F0702030302020204" pitchFamily="66" charset="0"/>
              </a:rPr>
              <a:t>MarkeTrak  Documentation</a:t>
            </a:r>
            <a:endParaRPr lang="en-US" dirty="0"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4" descr="MCj04042630000[1]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652838" y="2897188"/>
            <a:ext cx="1838325" cy="1695450"/>
          </a:xfrm>
        </p:spPr>
      </p:pic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latin typeface="Comic Sans MS" panose="030F0702030302020204" pitchFamily="66" charset="0"/>
              </a:rPr>
              <a:t>Questions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oncourse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oundry">
    <a:dk1>
      <a:sysClr val="windowText" lastClr="000000"/>
    </a:dk1>
    <a:lt1>
      <a:sysClr val="window" lastClr="FFFFFF"/>
    </a:lt1>
    <a:dk2>
      <a:srgbClr val="676A55"/>
    </a:dk2>
    <a:lt2>
      <a:srgbClr val="EAEBDE"/>
    </a:lt2>
    <a:accent1>
      <a:srgbClr val="72A376"/>
    </a:accent1>
    <a:accent2>
      <a:srgbClr val="B0CCB0"/>
    </a:accent2>
    <a:accent3>
      <a:srgbClr val="A8CDD7"/>
    </a:accent3>
    <a:accent4>
      <a:srgbClr val="C0BEAF"/>
    </a:accent4>
    <a:accent5>
      <a:srgbClr val="CEC597"/>
    </a:accent5>
    <a:accent6>
      <a:srgbClr val="E8B7B7"/>
    </a:accent6>
    <a:hlink>
      <a:srgbClr val="DB5353"/>
    </a:hlink>
    <a:folHlink>
      <a:srgbClr val="903638"/>
    </a:folHlink>
  </a:clrScheme>
</a:themeOverride>
</file>

<file path=ppt/theme/themeOverride2.xml><?xml version="1.0" encoding="utf-8"?>
<a:themeOverride xmlns:a="http://schemas.openxmlformats.org/drawingml/2006/main">
  <a:clrScheme name="Foundry">
    <a:dk1>
      <a:sysClr val="windowText" lastClr="000000"/>
    </a:dk1>
    <a:lt1>
      <a:sysClr val="window" lastClr="FFFFFF"/>
    </a:lt1>
    <a:dk2>
      <a:srgbClr val="676A55"/>
    </a:dk2>
    <a:lt2>
      <a:srgbClr val="EAEBDE"/>
    </a:lt2>
    <a:accent1>
      <a:srgbClr val="72A376"/>
    </a:accent1>
    <a:accent2>
      <a:srgbClr val="B0CCB0"/>
    </a:accent2>
    <a:accent3>
      <a:srgbClr val="A8CDD7"/>
    </a:accent3>
    <a:accent4>
      <a:srgbClr val="C0BEAF"/>
    </a:accent4>
    <a:accent5>
      <a:srgbClr val="CEC597"/>
    </a:accent5>
    <a:accent6>
      <a:srgbClr val="E8B7B7"/>
    </a:accent6>
    <a:hlink>
      <a:srgbClr val="DB5353"/>
    </a:hlink>
    <a:folHlink>
      <a:srgbClr val="903638"/>
    </a:folHlink>
  </a:clrScheme>
</a:themeOverride>
</file>

<file path=ppt/theme/themeOverride3.xml><?xml version="1.0" encoding="utf-8"?>
<a:themeOverride xmlns:a="http://schemas.openxmlformats.org/drawingml/2006/main">
  <a:clrScheme name="Foundry">
    <a:dk1>
      <a:sysClr val="windowText" lastClr="000000"/>
    </a:dk1>
    <a:lt1>
      <a:sysClr val="window" lastClr="FFFFFF"/>
    </a:lt1>
    <a:dk2>
      <a:srgbClr val="676A55"/>
    </a:dk2>
    <a:lt2>
      <a:srgbClr val="EAEBDE"/>
    </a:lt2>
    <a:accent1>
      <a:srgbClr val="72A376"/>
    </a:accent1>
    <a:accent2>
      <a:srgbClr val="B0CCB0"/>
    </a:accent2>
    <a:accent3>
      <a:srgbClr val="A8CDD7"/>
    </a:accent3>
    <a:accent4>
      <a:srgbClr val="C0BEAF"/>
    </a:accent4>
    <a:accent5>
      <a:srgbClr val="CEC597"/>
    </a:accent5>
    <a:accent6>
      <a:srgbClr val="E8B7B7"/>
    </a:accent6>
    <a:hlink>
      <a:srgbClr val="DB5353"/>
    </a:hlink>
    <a:folHlink>
      <a:srgbClr val="903638"/>
    </a:folHlink>
  </a:clrScheme>
</a:themeOverride>
</file>

<file path=ppt/theme/themeOverride4.xml><?xml version="1.0" encoding="utf-8"?>
<a:themeOverride xmlns:a="http://schemas.openxmlformats.org/drawingml/2006/main">
  <a:clrScheme name="Foundry">
    <a:dk1>
      <a:sysClr val="windowText" lastClr="000000"/>
    </a:dk1>
    <a:lt1>
      <a:sysClr val="window" lastClr="FFFFFF"/>
    </a:lt1>
    <a:dk2>
      <a:srgbClr val="676A55"/>
    </a:dk2>
    <a:lt2>
      <a:srgbClr val="EAEBDE"/>
    </a:lt2>
    <a:accent1>
      <a:srgbClr val="72A376"/>
    </a:accent1>
    <a:accent2>
      <a:srgbClr val="B0CCB0"/>
    </a:accent2>
    <a:accent3>
      <a:srgbClr val="A8CDD7"/>
    </a:accent3>
    <a:accent4>
      <a:srgbClr val="C0BEAF"/>
    </a:accent4>
    <a:accent5>
      <a:srgbClr val="CEC597"/>
    </a:accent5>
    <a:accent6>
      <a:srgbClr val="E8B7B7"/>
    </a:accent6>
    <a:hlink>
      <a:srgbClr val="DB5353"/>
    </a:hlink>
    <a:folHlink>
      <a:srgbClr val="903638"/>
    </a:folHlink>
  </a:clrScheme>
</a:themeOverride>
</file>

<file path=ppt/theme/themeOverride5.xml><?xml version="1.0" encoding="utf-8"?>
<a:themeOverride xmlns:a="http://schemas.openxmlformats.org/drawingml/2006/main">
  <a:clrScheme name="Foundry">
    <a:dk1>
      <a:sysClr val="windowText" lastClr="000000"/>
    </a:dk1>
    <a:lt1>
      <a:sysClr val="window" lastClr="FFFFFF"/>
    </a:lt1>
    <a:dk2>
      <a:srgbClr val="676A55"/>
    </a:dk2>
    <a:lt2>
      <a:srgbClr val="EAEBDE"/>
    </a:lt2>
    <a:accent1>
      <a:srgbClr val="72A376"/>
    </a:accent1>
    <a:accent2>
      <a:srgbClr val="B0CCB0"/>
    </a:accent2>
    <a:accent3>
      <a:srgbClr val="A8CDD7"/>
    </a:accent3>
    <a:accent4>
      <a:srgbClr val="C0BEAF"/>
    </a:accent4>
    <a:accent5>
      <a:srgbClr val="CEC597"/>
    </a:accent5>
    <a:accent6>
      <a:srgbClr val="E8B7B7"/>
    </a:accent6>
    <a:hlink>
      <a:srgbClr val="DB5353"/>
    </a:hlink>
    <a:folHlink>
      <a:srgbClr val="903638"/>
    </a:folHlink>
  </a:clrScheme>
</a:themeOverride>
</file>

<file path=ppt/theme/themeOverride6.xml><?xml version="1.0" encoding="utf-8"?>
<a:themeOverride xmlns:a="http://schemas.openxmlformats.org/drawingml/2006/main">
  <a:clrScheme name="Foundry">
    <a:dk1>
      <a:sysClr val="windowText" lastClr="000000"/>
    </a:dk1>
    <a:lt1>
      <a:sysClr val="window" lastClr="FFFFFF"/>
    </a:lt1>
    <a:dk2>
      <a:srgbClr val="676A55"/>
    </a:dk2>
    <a:lt2>
      <a:srgbClr val="EAEBDE"/>
    </a:lt2>
    <a:accent1>
      <a:srgbClr val="72A376"/>
    </a:accent1>
    <a:accent2>
      <a:srgbClr val="B0CCB0"/>
    </a:accent2>
    <a:accent3>
      <a:srgbClr val="A8CDD7"/>
    </a:accent3>
    <a:accent4>
      <a:srgbClr val="C0BEAF"/>
    </a:accent4>
    <a:accent5>
      <a:srgbClr val="CEC597"/>
    </a:accent5>
    <a:accent6>
      <a:srgbClr val="E8B7B7"/>
    </a:accent6>
    <a:hlink>
      <a:srgbClr val="DB5353"/>
    </a:hlink>
    <a:folHlink>
      <a:srgbClr val="903638"/>
    </a:folHlink>
  </a:clrScheme>
</a:themeOverride>
</file>

<file path=ppt/theme/themeOverride7.xml><?xml version="1.0" encoding="utf-8"?>
<a:themeOverride xmlns:a="http://schemas.openxmlformats.org/drawingml/2006/main">
  <a:clrScheme name="Foundry">
    <a:dk1>
      <a:sysClr val="windowText" lastClr="000000"/>
    </a:dk1>
    <a:lt1>
      <a:sysClr val="window" lastClr="FFFFFF"/>
    </a:lt1>
    <a:dk2>
      <a:srgbClr val="676A55"/>
    </a:dk2>
    <a:lt2>
      <a:srgbClr val="EAEBDE"/>
    </a:lt2>
    <a:accent1>
      <a:srgbClr val="72A376"/>
    </a:accent1>
    <a:accent2>
      <a:srgbClr val="B0CCB0"/>
    </a:accent2>
    <a:accent3>
      <a:srgbClr val="A8CDD7"/>
    </a:accent3>
    <a:accent4>
      <a:srgbClr val="C0BEAF"/>
    </a:accent4>
    <a:accent5>
      <a:srgbClr val="CEC597"/>
    </a:accent5>
    <a:accent6>
      <a:srgbClr val="E8B7B7"/>
    </a:accent6>
    <a:hlink>
      <a:srgbClr val="DB5353"/>
    </a:hlink>
    <a:folHlink>
      <a:srgbClr val="903638"/>
    </a:folHlink>
  </a:clrScheme>
</a:themeOverride>
</file>

<file path=ppt/theme/themeOverride8.xml><?xml version="1.0" encoding="utf-8"?>
<a:themeOverride xmlns:a="http://schemas.openxmlformats.org/drawingml/2006/main">
  <a:clrScheme name="Foundry">
    <a:dk1>
      <a:sysClr val="windowText" lastClr="000000"/>
    </a:dk1>
    <a:lt1>
      <a:sysClr val="window" lastClr="FFFFFF"/>
    </a:lt1>
    <a:dk2>
      <a:srgbClr val="676A55"/>
    </a:dk2>
    <a:lt2>
      <a:srgbClr val="EAEBDE"/>
    </a:lt2>
    <a:accent1>
      <a:srgbClr val="72A376"/>
    </a:accent1>
    <a:accent2>
      <a:srgbClr val="B0CCB0"/>
    </a:accent2>
    <a:accent3>
      <a:srgbClr val="A8CDD7"/>
    </a:accent3>
    <a:accent4>
      <a:srgbClr val="C0BEAF"/>
    </a:accent4>
    <a:accent5>
      <a:srgbClr val="CEC597"/>
    </a:accent5>
    <a:accent6>
      <a:srgbClr val="E8B7B7"/>
    </a:accent6>
    <a:hlink>
      <a:srgbClr val="DB5353"/>
    </a:hlink>
    <a:folHlink>
      <a:srgbClr val="90363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35995</TotalTime>
  <Words>499</Words>
  <Application>Microsoft Office PowerPoint</Application>
  <PresentationFormat>On-screen Show (4:3)</PresentationFormat>
  <Paragraphs>88</Paragraphs>
  <Slides>9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8" baseType="lpstr">
      <vt:lpstr>Verdana</vt:lpstr>
      <vt:lpstr>Arial</vt:lpstr>
      <vt:lpstr>Lucida Sans Unicode</vt:lpstr>
      <vt:lpstr>Wingdings 3</vt:lpstr>
      <vt:lpstr>Wingdings 2</vt:lpstr>
      <vt:lpstr>Comic Sans MS</vt:lpstr>
      <vt:lpstr>Tahoma</vt:lpstr>
      <vt:lpstr>Concourse</vt:lpstr>
      <vt:lpstr>1_Concourse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MarkeTrak  Documentation</vt:lpstr>
      <vt:lpstr>Questions </vt:lpstr>
    </vt:vector>
  </TitlesOfParts>
  <Company>CenterPoint Energy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MarkeTrak Task Force</dc:title>
  <dc:creator>00015621</dc:creator>
  <cp:lastModifiedBy>Reed, Carolyn E.</cp:lastModifiedBy>
  <cp:revision>602</cp:revision>
  <dcterms:created xsi:type="dcterms:W3CDTF">2007-08-07T19:55:41Z</dcterms:created>
  <dcterms:modified xsi:type="dcterms:W3CDTF">2015-01-02T17:10:20Z</dcterms:modified>
</cp:coreProperties>
</file>