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46321-92E6-457F-983C-780CF5B6415B}" type="datetimeFigureOut">
              <a:rPr lang="en-US" smtClean="0"/>
              <a:t>12/17/2014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BE5C9-0097-4C50-AC25-0153865A7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08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D29C2C-3944-4D8D-9939-78C11805EADE}" type="datetime1">
              <a:rPr lang="en-US" smtClean="0"/>
              <a:t>12/17/2014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90E22D-014A-40F5-A2C2-CEB317B35DE0}" type="datetime1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FA056-AC84-4D12-825E-CD793B05616D}" type="datetime1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FDF57-EF99-404D-88BF-2C00E9DE7F1F}" type="datetime1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10E3D8-6A3C-4C44-A1D9-AD797F78E917}" type="datetime1">
              <a:rPr lang="en-US" smtClean="0"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5EBE77-6C6F-4DA3-93DE-6F33693575C0}" type="datetime1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6AB6E-C190-45C3-9B18-21822ADC96F7}" type="datetime1">
              <a:rPr lang="en-US" smtClean="0"/>
              <a:t>12/17/2014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C8197F-CB83-4A4A-AC0C-CF6624D1A6DD}" type="datetime1">
              <a:rPr lang="en-US" smtClean="0"/>
              <a:t>12/17/2014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74111F-DA2D-40B2-BD99-4D08E07A53C9}" type="datetime1">
              <a:rPr lang="en-US" smtClean="0"/>
              <a:t>12/17/2014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B3422A-671A-4222-B58A-11FA94586776}" type="datetime1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D61117-1133-43FD-8D3F-4211A6AF98CF}" type="datetime1">
              <a:rPr lang="en-US" smtClean="0"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6D6D27-A31B-42EB-B878-7CC24B13FAF1}" type="datetime1">
              <a:rPr lang="en-US" smtClean="0"/>
              <a:t>12/17/2014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BC99F04-BD82-4FE2-8E42-45EA15F53F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to RMS</a:t>
            </a:r>
          </a:p>
          <a:p>
            <a:r>
              <a:rPr lang="en-US" dirty="0" smtClean="0"/>
              <a:t>January 6,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04-BD82-4FE2-8E42-45EA15F53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7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sessions are complete</a:t>
            </a:r>
          </a:p>
          <a:p>
            <a:pPr lvl="1"/>
            <a:r>
              <a:rPr lang="en-US" dirty="0" smtClean="0"/>
              <a:t>238 attendees (in person and WebEx) across the 4 training sessions</a:t>
            </a:r>
          </a:p>
          <a:p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28 third party service providers in process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of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integrating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with SMT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3</a:t>
            </a:r>
            <a:r>
              <a:rPr lang="en-US" altLang="en-US" sz="2400" kern="0" baseline="30000" dirty="0" smtClean="0">
                <a:solidFill>
                  <a:srgbClr val="000000"/>
                </a:solidFill>
                <a:cs typeface="Aharoni" pitchFamily="2" charset="-79"/>
              </a:rPr>
              <a:t>rd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 Party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Access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Functionality</a:t>
            </a:r>
          </a:p>
          <a:p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Multiple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pilots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in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process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with REPs and t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hird party service providers</a:t>
            </a:r>
          </a:p>
          <a:p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All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known defects have been repaired</a:t>
            </a:r>
          </a:p>
          <a:p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“Cheat sheets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and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materials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” are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being created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for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inclusion </a:t>
            </a:r>
            <a:r>
              <a:rPr lang="en-US" altLang="en-US" sz="2400" kern="0" dirty="0">
                <a:solidFill>
                  <a:srgbClr val="000000"/>
                </a:solidFill>
                <a:cs typeface="Aharoni" pitchFamily="2" charset="-79"/>
              </a:rPr>
              <a:t>in the </a:t>
            </a:r>
            <a:r>
              <a:rPr lang="en-US" altLang="en-US" sz="2400" kern="0" dirty="0" smtClean="0">
                <a:solidFill>
                  <a:srgbClr val="000000"/>
                </a:solidFill>
                <a:cs typeface="Aharoni" pitchFamily="2" charset="-79"/>
              </a:rPr>
              <a:t>starter kit</a:t>
            </a:r>
          </a:p>
          <a:p>
            <a:pPr lvl="1"/>
            <a:r>
              <a:rPr lang="en-US" kern="0" dirty="0" smtClean="0">
                <a:solidFill>
                  <a:srgbClr val="000000"/>
                </a:solidFill>
                <a:cs typeface="Aharoni" pitchFamily="2" charset="-79"/>
              </a:rPr>
              <a:t>Will be posted to SMT and AMWG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Access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04-BD82-4FE2-8E42-45EA15F53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 CRs delivered in 2014</a:t>
            </a:r>
          </a:p>
          <a:p>
            <a:r>
              <a:rPr lang="en-US" dirty="0" smtClean="0"/>
              <a:t>1 CR (2013-014) not delivered with 3</a:t>
            </a:r>
            <a:r>
              <a:rPr lang="en-US" baseline="30000" dirty="0" smtClean="0"/>
              <a:t>rd</a:t>
            </a:r>
            <a:r>
              <a:rPr lang="en-US" dirty="0" smtClean="0"/>
              <a:t> party</a:t>
            </a:r>
          </a:p>
          <a:p>
            <a:pPr lvl="1"/>
            <a:r>
              <a:rPr lang="en-US" dirty="0" smtClean="0"/>
              <a:t>Scheduled for late Q12015 or early Q2 2015</a:t>
            </a:r>
          </a:p>
          <a:p>
            <a:r>
              <a:rPr lang="en-US" dirty="0" smtClean="0"/>
              <a:t>8 CRs are in estimation phase</a:t>
            </a:r>
          </a:p>
          <a:p>
            <a:pPr lvl="1"/>
            <a:r>
              <a:rPr lang="en-US" dirty="0" smtClean="0"/>
              <a:t>Story boards and cost estimates to be presented at January 2015 AMWG meeting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implementation resulted in 15 suggested enhancements</a:t>
            </a:r>
          </a:p>
          <a:p>
            <a:pPr lvl="1"/>
            <a:r>
              <a:rPr lang="en-US" dirty="0" smtClean="0"/>
              <a:t>10 CRs forthcoming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Requests (CRs)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04-BD82-4FE2-8E42-45EA15F53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kern="0" dirty="0">
                <a:solidFill>
                  <a:srgbClr val="000000"/>
                </a:solidFill>
              </a:rPr>
              <a:t>Continue to receive issues/suggestions from market participants and submit Change Requests related to AMS/SMT data and processes to support technological advances, market and customer needs to </a:t>
            </a:r>
            <a:r>
              <a:rPr lang="en-US" sz="2000" kern="0" dirty="0" smtClean="0">
                <a:solidFill>
                  <a:srgbClr val="000000"/>
                </a:solidFill>
              </a:rPr>
              <a:t>RMS  </a:t>
            </a:r>
            <a:r>
              <a:rPr lang="en-US" sz="1400" kern="0" dirty="0" smtClean="0">
                <a:solidFill>
                  <a:srgbClr val="FF0000"/>
                </a:solidFill>
              </a:rPr>
              <a:t>Complete – carry into 2015</a:t>
            </a:r>
          </a:p>
          <a:p>
            <a:r>
              <a:rPr lang="en-US" sz="2000" kern="0" dirty="0">
                <a:solidFill>
                  <a:srgbClr val="000000"/>
                </a:solidFill>
              </a:rPr>
              <a:t>Support and contribute to 3</a:t>
            </a:r>
            <a:r>
              <a:rPr lang="en-US" sz="2000" kern="0" baseline="30000" dirty="0">
                <a:solidFill>
                  <a:srgbClr val="000000"/>
                </a:solidFill>
              </a:rPr>
              <a:t>rd</a:t>
            </a:r>
            <a:r>
              <a:rPr lang="en-US" sz="2000" kern="0" dirty="0">
                <a:solidFill>
                  <a:srgbClr val="000000"/>
                </a:solidFill>
              </a:rPr>
              <a:t> Party Access at Smart Meter </a:t>
            </a:r>
            <a:r>
              <a:rPr lang="en-US" sz="2000" kern="0" dirty="0" smtClean="0">
                <a:solidFill>
                  <a:srgbClr val="000000"/>
                </a:solidFill>
              </a:rPr>
              <a:t>Texas  </a:t>
            </a:r>
            <a:r>
              <a:rPr lang="en-US" sz="1400" kern="0" dirty="0" smtClean="0">
                <a:solidFill>
                  <a:srgbClr val="FF0000"/>
                </a:solidFill>
              </a:rPr>
              <a:t>Complete</a:t>
            </a:r>
            <a:endParaRPr lang="en-US" sz="1400" kern="0" dirty="0" smtClean="0">
              <a:solidFill>
                <a:srgbClr val="000000"/>
              </a:solidFill>
            </a:endParaRPr>
          </a:p>
          <a:p>
            <a:r>
              <a:rPr lang="en-US" sz="2000" kern="0" dirty="0">
                <a:solidFill>
                  <a:srgbClr val="000000"/>
                </a:solidFill>
              </a:rPr>
              <a:t>Establish a document storage strategy for working documents related to SMTDO, AMWG and </a:t>
            </a:r>
            <a:r>
              <a:rPr lang="en-US" sz="2000" kern="0" dirty="0" smtClean="0">
                <a:solidFill>
                  <a:srgbClr val="000000"/>
                </a:solidFill>
              </a:rPr>
              <a:t>SMT  </a:t>
            </a:r>
            <a:r>
              <a:rPr lang="en-US" sz="1400" kern="0" dirty="0" smtClean="0">
                <a:solidFill>
                  <a:srgbClr val="FF0000"/>
                </a:solidFill>
              </a:rPr>
              <a:t>Ongoing – carry into 2015</a:t>
            </a:r>
            <a:endParaRPr lang="en-US" sz="2000" kern="0" dirty="0" smtClean="0">
              <a:solidFill>
                <a:srgbClr val="000000"/>
              </a:solidFill>
            </a:endParaRPr>
          </a:p>
          <a:p>
            <a:r>
              <a:rPr lang="en-US" sz="2000" kern="0" dirty="0">
                <a:solidFill>
                  <a:srgbClr val="000000"/>
                </a:solidFill>
              </a:rPr>
              <a:t>Support RMS  and other market forums as issues arise related to AMS </a:t>
            </a:r>
            <a:r>
              <a:rPr lang="en-US" sz="2000" kern="0" dirty="0" smtClean="0">
                <a:solidFill>
                  <a:srgbClr val="000000"/>
                </a:solidFill>
              </a:rPr>
              <a:t>data  </a:t>
            </a:r>
            <a:r>
              <a:rPr lang="en-US" sz="1400" kern="0" dirty="0" smtClean="0">
                <a:solidFill>
                  <a:srgbClr val="FF0000"/>
                </a:solidFill>
              </a:rPr>
              <a:t>Ongoing </a:t>
            </a:r>
            <a:r>
              <a:rPr lang="en-US" sz="1400" kern="0" dirty="0">
                <a:solidFill>
                  <a:srgbClr val="FF0000"/>
                </a:solidFill>
              </a:rPr>
              <a:t>– carry into 2015</a:t>
            </a:r>
            <a:r>
              <a:rPr lang="en-US" sz="2000" kern="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2000" kern="0" dirty="0">
                <a:solidFill>
                  <a:srgbClr val="000000"/>
                </a:solidFill>
              </a:rPr>
              <a:t>Maintain ‘TDSP AMS Data Practices’ matrix to support current business </a:t>
            </a:r>
            <a:r>
              <a:rPr lang="en-US" sz="2000" kern="0" dirty="0" smtClean="0">
                <a:solidFill>
                  <a:srgbClr val="000000"/>
                </a:solidFill>
              </a:rPr>
              <a:t>processes </a:t>
            </a:r>
            <a:r>
              <a:rPr lang="en-US" sz="1400" kern="0" dirty="0">
                <a:solidFill>
                  <a:srgbClr val="FF0000"/>
                </a:solidFill>
              </a:rPr>
              <a:t>Ongoing – carry into 2015</a:t>
            </a:r>
            <a:endParaRPr lang="en-US" sz="1400" kern="0" dirty="0" smtClean="0">
              <a:solidFill>
                <a:srgbClr val="000000"/>
              </a:solidFill>
            </a:endParaRPr>
          </a:p>
          <a:p>
            <a:r>
              <a:rPr lang="en-US" sz="2000" kern="0" dirty="0">
                <a:solidFill>
                  <a:srgbClr val="000000"/>
                </a:solidFill>
              </a:rPr>
              <a:t>Conduct monthly meetings as needed and encourage market </a:t>
            </a:r>
            <a:r>
              <a:rPr lang="en-US" sz="2000" kern="0" dirty="0" smtClean="0">
                <a:solidFill>
                  <a:srgbClr val="000000"/>
                </a:solidFill>
              </a:rPr>
              <a:t>participation </a:t>
            </a:r>
            <a:r>
              <a:rPr lang="en-US" sz="1400" kern="0" dirty="0">
                <a:solidFill>
                  <a:srgbClr val="FF0000"/>
                </a:solidFill>
              </a:rPr>
              <a:t>Ongoing – carry into 2015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04-BD82-4FE2-8E42-45EA15F53F3A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Goals -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Monthly, alternating between in-person and WebEx</a:t>
            </a:r>
          </a:p>
          <a:p>
            <a:r>
              <a:rPr lang="en-US" dirty="0" smtClean="0"/>
              <a:t>January 20</a:t>
            </a:r>
            <a:r>
              <a:rPr lang="en-US" baseline="30000" dirty="0" smtClean="0"/>
              <a:t>th</a:t>
            </a:r>
            <a:r>
              <a:rPr lang="en-US" dirty="0" smtClean="0"/>
              <a:t> meeting at ERCOT</a:t>
            </a:r>
          </a:p>
          <a:p>
            <a:pPr lvl="1"/>
            <a:r>
              <a:rPr lang="en-US" dirty="0" smtClean="0"/>
              <a:t>9:00 a.m. – 3:00 p.m.</a:t>
            </a:r>
          </a:p>
          <a:p>
            <a:pPr lvl="1"/>
            <a:r>
              <a:rPr lang="en-US" dirty="0" smtClean="0"/>
              <a:t>Will include election of AMWG co-chairs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04-BD82-4FE2-8E42-45EA15F53F3A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8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371601"/>
          </a:xfrm>
        </p:spPr>
        <p:txBody>
          <a:bodyPr>
            <a:normAutofit fontScale="85000" lnSpcReduction="20000"/>
          </a:bodyPr>
          <a:lstStyle/>
          <a:p>
            <a:pPr marL="109728" indent="0" algn="ctr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sz="8800" b="1" dirty="0" smtClean="0"/>
              <a:t>Questions?</a:t>
            </a:r>
            <a:endParaRPr lang="en-US" sz="8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99F04-BD82-4FE2-8E42-45EA15F53F3A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3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300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Advanced Metering Working Group (AMWG)</vt:lpstr>
      <vt:lpstr>3rd Party Access</vt:lpstr>
      <vt:lpstr>Change Requests (CRs)</vt:lpstr>
      <vt:lpstr>2014 Goals - Review</vt:lpstr>
      <vt:lpstr>2015 Meetings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10</cp:revision>
  <dcterms:created xsi:type="dcterms:W3CDTF">2014-12-16T20:53:10Z</dcterms:created>
  <dcterms:modified xsi:type="dcterms:W3CDTF">2014-12-17T20:13:46Z</dcterms:modified>
</cp:coreProperties>
</file>