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2" r:id="rId2"/>
    <p:sldId id="302" r:id="rId3"/>
    <p:sldId id="438" r:id="rId4"/>
    <p:sldId id="457" r:id="rId5"/>
    <p:sldId id="459" r:id="rId6"/>
    <p:sldId id="447" r:id="rId7"/>
    <p:sldId id="461" r:id="rId8"/>
    <p:sldId id="462" r:id="rId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93" d="100"/>
          <a:sy n="93" d="100"/>
        </p:scale>
        <p:origin x="-768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</a:t>
            </a:r>
            <a:r>
              <a:rPr lang="en-US" sz="2800" b="0" kern="0" dirty="0" smtClean="0">
                <a:latin typeface="+mj-lt"/>
              </a:rPr>
              <a:t>for RMS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6,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</a:t>
            </a:r>
            <a:r>
              <a:rPr lang="en-US" sz="1800" dirty="0" smtClean="0"/>
              <a:t>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</a:t>
            </a:r>
            <a:r>
              <a:rPr lang="en-US" sz="1800" dirty="0" smtClean="0"/>
              <a:t>Update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Highlights – Retail 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2014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In-Flight Project </a:t>
            </a:r>
            <a:r>
              <a:rPr lang="en-US" sz="1600" dirty="0" smtClean="0"/>
              <a:t>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 smtClean="0"/>
              <a:t>Releases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Questions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Highlights – Retail</a:t>
            </a:r>
            <a:endParaRPr lang="en-US" sz="1800" dirty="0" smtClean="0"/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838200"/>
            <a:ext cx="8991600" cy="544251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 smtClean="0"/>
              <a:t>Retail Go-Lives</a:t>
            </a:r>
            <a:endParaRPr lang="en-US" sz="1800" i="1" dirty="0" smtClean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600" dirty="0" smtClean="0"/>
              <a:t>Delivery of remaining SCR756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Enhancement components – Q3</a:t>
            </a:r>
            <a:endParaRPr lang="en-US" sz="1600" dirty="0" smtClean="0"/>
          </a:p>
          <a:p>
            <a:pPr lvl="1" eaLnBrk="1" hangingPunct="1"/>
            <a:endParaRPr lang="en-US" sz="1600" dirty="0" smtClean="0"/>
          </a:p>
          <a:p>
            <a:pPr lvl="1" eaLnBrk="1" hangingPunct="1"/>
            <a:endParaRPr lang="en-US" sz="1600" dirty="0" smtClean="0"/>
          </a:p>
          <a:p>
            <a:pPr eaLnBrk="1" hangingPunct="1"/>
            <a:r>
              <a:rPr lang="en-US" sz="1800" dirty="0" smtClean="0"/>
              <a:t>2015 </a:t>
            </a:r>
            <a:r>
              <a:rPr lang="en-US" sz="1800" dirty="0" smtClean="0"/>
              <a:t>Retail Project Candidates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Test Environment Improvements</a:t>
            </a:r>
          </a:p>
          <a:p>
            <a:pPr lvl="1" eaLnBrk="1" hangingPunct="1"/>
            <a:r>
              <a:rPr lang="en-US" sz="1600" dirty="0" smtClean="0"/>
              <a:t>Replace </a:t>
            </a:r>
            <a:r>
              <a:rPr lang="en-US" sz="1600" dirty="0" err="1" smtClean="0"/>
              <a:t>Paperfree</a:t>
            </a:r>
            <a:endParaRPr lang="en-US" sz="1600" dirty="0" smtClean="0"/>
          </a:p>
          <a:p>
            <a:pPr lvl="1" eaLnBrk="1" hangingPunct="1"/>
            <a:r>
              <a:rPr lang="en-US" sz="1600" dirty="0" smtClean="0"/>
              <a:t>Other Board-approved NPRRs/SCRs/RMGRRs that require projects</a:t>
            </a:r>
          </a:p>
          <a:p>
            <a:pPr lvl="1"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increased to $26M in October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" y="762000"/>
            <a:ext cx="9029386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In-Flight Project </a:t>
            </a:r>
            <a:r>
              <a:rPr lang="en-US" sz="1800" dirty="0" smtClean="0"/>
              <a:t>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511568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</a:t>
            </a:r>
            <a:r>
              <a:rPr lang="en-US" sz="1200" dirty="0" smtClean="0"/>
              <a:t>	During </a:t>
            </a:r>
            <a:r>
              <a:rPr lang="en-US" sz="1200" dirty="0"/>
              <a:t>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</a:t>
            </a:r>
            <a:r>
              <a:rPr lang="en-US" sz="1200" dirty="0" smtClean="0"/>
              <a:t>Service</a:t>
            </a:r>
          </a:p>
          <a:p>
            <a:pPr marL="458788" lvl="1" eaLnBrk="1" hangingPunct="1">
              <a:tabLst>
                <a:tab pos="796925" algn="l"/>
                <a:tab pos="1544638" algn="l"/>
              </a:tabLst>
            </a:pPr>
            <a:r>
              <a:rPr lang="en-US" sz="1400" dirty="0" smtClean="0"/>
              <a:t>NPRR639 </a:t>
            </a:r>
            <a:r>
              <a:rPr lang="en-US" sz="1200" dirty="0" smtClean="0"/>
              <a:t>– Correction </a:t>
            </a:r>
            <a:r>
              <a:rPr lang="en-US" sz="1200" dirty="0" smtClean="0"/>
              <a:t>to Minimum </a:t>
            </a:r>
            <a:r>
              <a:rPr lang="en-US" sz="1200" dirty="0" smtClean="0"/>
              <a:t>Current </a:t>
            </a:r>
            <a:r>
              <a:rPr lang="en-US" sz="1200" dirty="0" smtClean="0"/>
              <a:t>Exposure</a:t>
            </a:r>
          </a:p>
          <a:p>
            <a:pPr marL="173038" lvl="1" indent="0" eaLnBrk="1" hangingPunct="1">
              <a:buNone/>
              <a:tabLst>
                <a:tab pos="796925" algn="l"/>
                <a:tab pos="1544638" algn="l"/>
              </a:tabLst>
            </a:pPr>
            <a:endParaRPr lang="en-US" sz="1200" dirty="0" smtClean="0"/>
          </a:p>
          <a:p>
            <a:pPr marL="173038" lvl="1" indent="0" eaLnBrk="1" hangingPunct="1">
              <a:buNone/>
              <a:tabLst>
                <a:tab pos="796925" algn="l"/>
                <a:tab pos="1544638" algn="l"/>
              </a:tabLst>
            </a:pPr>
            <a:endParaRPr lang="en-US" sz="120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209800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343400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62073" y="6346872"/>
            <a:ext cx="6562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3099341" y="2944855"/>
            <a:ext cx="14814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Planning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822431">
            <a:off x="3146378" y="5685803"/>
            <a:ext cx="136287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822431">
            <a:off x="3087070" y="3909350"/>
            <a:ext cx="14814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Planning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13277" y="729143"/>
            <a:ext cx="4572000" cy="551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                    </a:t>
            </a:r>
            <a:r>
              <a:rPr lang="en-US" sz="1600" dirty="0" smtClean="0"/>
              <a:t>Start = November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600" dirty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NPRR626 - </a:t>
            </a:r>
            <a:r>
              <a:rPr lang="en-US" sz="1200" b="0" dirty="0"/>
              <a:t>Reliability Deployment Price Adder </a:t>
            </a:r>
          </a:p>
          <a:p>
            <a:pPr marL="858838" lvl="2" eaLnBrk="1" hangingPunct="1">
              <a:tabLst>
                <a:tab pos="1144588" algn="l"/>
                <a:tab pos="2286000" algn="l"/>
              </a:tabLst>
            </a:pPr>
            <a:r>
              <a:rPr lang="en-US" sz="1000" b="0" kern="0" dirty="0" smtClean="0"/>
              <a:t>Includes NPRR665, NPRR644,</a:t>
            </a:r>
          </a:p>
          <a:p>
            <a:pPr marL="630238" lvl="2" indent="0" eaLnBrk="1" hangingPunct="1">
              <a:buNone/>
              <a:tabLst>
                <a:tab pos="1144588" algn="l"/>
                <a:tab pos="2286000" algn="l"/>
              </a:tabLst>
            </a:pPr>
            <a:r>
              <a:rPr lang="en-US" sz="1000" b="0" kern="0" dirty="0" smtClean="0"/>
              <a:t>	and NPRR598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Other release candidates still being assessed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/>
              <a:t>OFF10/OFF30 (remaining NPRR568 gray-box)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 smtClean="0"/>
              <a:t>OBD </a:t>
            </a:r>
            <a:r>
              <a:rPr lang="en-US" sz="800" b="0" kern="0" dirty="0"/>
              <a:t>for Shadow Price Caps</a:t>
            </a:r>
          </a:p>
          <a:p>
            <a:pPr marL="1201738" lvl="3" eaLnBrk="1" hangingPunct="1">
              <a:tabLst>
                <a:tab pos="2286000" algn="l"/>
              </a:tabLst>
            </a:pPr>
            <a:r>
              <a:rPr lang="en-US" sz="800" b="0" kern="0" dirty="0"/>
              <a:t>Revision to “Methodology for Setting the Constraint Shadow Price Cap for a Constraint that is Irresolvable in SCED”</a:t>
            </a:r>
          </a:p>
          <a:p>
            <a:pPr marL="858838" lvl="2" eaLnBrk="1" hangingPunct="1">
              <a:tabLst>
                <a:tab pos="1544638" algn="l"/>
              </a:tabLst>
            </a:pPr>
            <a:r>
              <a:rPr lang="en-US" sz="800" b="0" kern="0" dirty="0" smtClean="0"/>
              <a:t>NPRR595, NPRR645 and SCR785 (all pending approval</a:t>
            </a:r>
            <a:r>
              <a:rPr lang="en-US" sz="800" b="0" kern="0" dirty="0" smtClean="0"/>
              <a:t>)</a:t>
            </a:r>
          </a:p>
          <a:p>
            <a:pPr marL="858838" lvl="2" eaLnBrk="1" hangingPunct="1">
              <a:tabLst>
                <a:tab pos="1544638" algn="l"/>
              </a:tabLst>
            </a:pPr>
            <a:endParaRPr lang="en-US" sz="8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054225" algn="l"/>
              </a:tabLst>
            </a:pPr>
            <a:r>
              <a:rPr lang="en-US" sz="1600" kern="0" dirty="0" smtClean="0"/>
              <a:t>Registration	S</a:t>
            </a:r>
            <a:r>
              <a:rPr lang="en-US" sz="1600" dirty="0" smtClean="0"/>
              <a:t>tart = November 2014</a:t>
            </a:r>
            <a:endParaRPr lang="en-US" sz="160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NPRR588 - </a:t>
            </a:r>
            <a:r>
              <a:rPr lang="en-US" sz="1200" b="0" kern="0" dirty="0" smtClean="0"/>
              <a:t>Clarifications for PV Generation Resources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NPRR615 - PVGR </a:t>
            </a:r>
            <a:r>
              <a:rPr lang="en-US" sz="1400" b="0" kern="0" dirty="0" smtClean="0"/>
              <a:t>Forecasting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NPRR210 – Wind Forecasting to P50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</p:txBody>
      </p:sp>
      <p:sp>
        <p:nvSpPr>
          <p:cNvPr id="15" name="Rectangle 14"/>
          <p:cNvSpPr/>
          <p:nvPr/>
        </p:nvSpPr>
        <p:spPr>
          <a:xfrm rot="20822431">
            <a:off x="7533915" y="2709635"/>
            <a:ext cx="14814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Planning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 rot="20822431">
            <a:off x="7677797" y="5387097"/>
            <a:ext cx="13628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 rot="20822431">
            <a:off x="7593223" y="1596920"/>
            <a:ext cx="13628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 smtClean="0"/>
              <a:t>Releases </a:t>
            </a:r>
            <a:r>
              <a:rPr lang="en-US" sz="1800" dirty="0" smtClean="0"/>
              <a:t>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392632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393123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18358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775558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34000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  <a:p>
            <a:pPr eaLnBrk="1" hangingPunct="1"/>
            <a:r>
              <a:rPr lang="en-US" sz="800" b="0" dirty="0" smtClean="0"/>
              <a:t>SCR774(a) – All new fields except Comments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4334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48199" y="3918615"/>
            <a:ext cx="10393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22481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26438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44886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7775" y="366808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200563507"/>
              </p:ext>
            </p:extLst>
          </p:nvPr>
        </p:nvGraphicFramePr>
        <p:xfrm>
          <a:off x="76200" y="762000"/>
          <a:ext cx="8991599" cy="4477512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43000"/>
                <a:gridCol w="1038144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320490"/>
            <a:ext cx="1143000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6/1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3920258"/>
            <a:ext cx="108813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11/1</a:t>
            </a:r>
            <a:endParaRPr lang="en-US" sz="110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24300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27990" y="3327864"/>
            <a:ext cx="1103377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</a:t>
            </a:r>
            <a:r>
              <a:rPr lang="en-US" sz="1000" dirty="0"/>
              <a:t> </a:t>
            </a:r>
            <a:r>
              <a:rPr lang="en-US" sz="1000" dirty="0" smtClean="0"/>
              <a:t>8/17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14253" y="4181826"/>
            <a:ext cx="11155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301929" y="446654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2052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922439" y="4306825"/>
            <a:ext cx="9731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2015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355325" y="361797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8815885" y="4400081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50280" y="23577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1236660" y="6236492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19800" y="433605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93280" y="21336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6631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2351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65968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46848284"/>
              </p:ext>
            </p:extLst>
          </p:nvPr>
        </p:nvGraphicFramePr>
        <p:xfrm>
          <a:off x="76200" y="762001"/>
          <a:ext cx="8979016" cy="4495800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600200"/>
                <a:gridCol w="1524000"/>
                <a:gridCol w="1524000"/>
                <a:gridCol w="1359016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8129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SCR779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(remaining gray-box)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362894" y="4376059"/>
            <a:ext cx="77180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2014</a:t>
            </a:r>
            <a:endParaRPr lang="en-US" sz="1100" dirty="0"/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524000" y="3646026"/>
            <a:ext cx="7527022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183596" y="4463819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85900" y="1337154"/>
            <a:ext cx="38930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I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450" i="1" dirty="0"/>
          </a:p>
          <a:p>
            <a:pPr algn="ctr"/>
            <a:endParaRPr lang="en-US" sz="1000" i="1" dirty="0" smtClean="0"/>
          </a:p>
          <a:p>
            <a:pPr algn="ctr"/>
            <a:endParaRPr lang="en-US" sz="1000" i="1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658695" y="1333892"/>
            <a:ext cx="3893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82895" y="1329998"/>
            <a:ext cx="38930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14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61213" y="1345929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27536" y="1329154"/>
            <a:ext cx="3893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  <a:endParaRPr lang="en-US" sz="1000" i="1" dirty="0"/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67200" y="1327075"/>
            <a:ext cx="389305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20533"/>
              </p:ext>
            </p:extLst>
          </p:nvPr>
        </p:nvGraphicFramePr>
        <p:xfrm>
          <a:off x="1523998" y="3907535"/>
          <a:ext cx="7527024" cy="8915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4504"/>
                <a:gridCol w="1254504"/>
                <a:gridCol w="1254504"/>
                <a:gridCol w="1254504"/>
                <a:gridCol w="1254504"/>
                <a:gridCol w="1254504"/>
              </a:tblGrid>
              <a:tr h="239895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June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July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Aug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en-US" sz="1050" b="0" baseline="0" dirty="0" smtClean="0">
                          <a:solidFill>
                            <a:schemeClr val="tx1"/>
                          </a:solidFill>
                        </a:rPr>
                        <a:t>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Nov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Dec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NPRR589(b)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NPRR484(1b)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NPRR327     H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NPRR524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NPRR519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NPRR617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NPRR272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NPRR620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SCR777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</a:t>
            </a:r>
            <a:r>
              <a:rPr lang="en-US" sz="1800" dirty="0" smtClean="0"/>
              <a:t>Project 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3200" dirty="0" smtClean="0"/>
              <a:t>Questions?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5016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73320</TotalTime>
  <Words>577</Words>
  <Application>Microsoft Office PowerPoint</Application>
  <PresentationFormat>On-screen Show (4:3)</PresentationFormat>
  <Paragraphs>307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PowerPoint Presentation</vt:lpstr>
      <vt:lpstr>2015 Project Update – Agenda</vt:lpstr>
      <vt:lpstr>Project Highlights – Retail</vt:lpstr>
      <vt:lpstr>2014 Cash Flow Projection – Approved Projects</vt:lpstr>
      <vt:lpstr>In-Flight Project Bundles</vt:lpstr>
      <vt:lpstr>2014 Releases – Board-Approved NPRRs / SCRs / xGRRs</vt:lpstr>
      <vt:lpstr>2015 Release Targets – Board-Approved NPRRs / SCRs / xGRRs</vt:lpstr>
      <vt:lpstr>2015 Project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1761</cp:revision>
  <cp:lastPrinted>2014-10-08T13:21:08Z</cp:lastPrinted>
  <dcterms:created xsi:type="dcterms:W3CDTF">2005-04-21T14:28:35Z</dcterms:created>
  <dcterms:modified xsi:type="dcterms:W3CDTF">2015-01-05T20:38:21Z</dcterms:modified>
</cp:coreProperties>
</file>