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7" r:id="rId5"/>
  </p:sldMasterIdLst>
  <p:sldIdLst>
    <p:sldId id="260" r:id="rId6"/>
    <p:sldId id="263" r:id="rId7"/>
    <p:sldId id="262" r:id="rId8"/>
  </p:sldIdLst>
  <p:sldSz cx="9144000" cy="6858000" type="screen4x3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71" autoAdjust="0"/>
    <p:restoredTop sz="94595" autoAdjust="0"/>
  </p:normalViewPr>
  <p:slideViewPr>
    <p:cSldViewPr snapToGrid="0" snapToObjects="1">
      <p:cViewPr>
        <p:scale>
          <a:sx n="100" d="100"/>
          <a:sy n="100" d="100"/>
        </p:scale>
        <p:origin x="-318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theme" Target="theme/theme1.xml"/><Relationship Id="rId5" Type="http://schemas.openxmlformats.org/officeDocument/2006/relationships/slideMaster" Target="slideMasters/slideMaster2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DB3CC-F982-40F9-8DD6-BCC9AFBF44BD}" type="datetime1">
              <a:rPr lang="en-US" smtClean="0"/>
              <a:pPr/>
              <a:t>1/5/2015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88E988-FB04-AB4E-BE5A-59F242AF7F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331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799648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017B3-6606-854F-A86E-1A5425819F8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E7B99-7C3F-4BC3-B7B8-7E1F8C620B24}" type="datetime1">
              <a:rPr lang="en-US" smtClean="0"/>
              <a:pPr/>
              <a:t>1/5/2015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598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2560D-EC28-3B41-86E8-18F1CE0113B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 rotWithShape="1">
          <a:blip r:embed="rId13"/>
          <a:srcRect t="9220"/>
          <a:stretch/>
        </p:blipFill>
        <p:spPr>
          <a:xfrm>
            <a:off x="214993" y="-168453"/>
            <a:ext cx="8714015" cy="6634475"/>
          </a:xfrm>
          <a:prstGeom prst="rect">
            <a:avLst/>
          </a:prstGeom>
          <a:effectLst>
            <a:reflection stA="58000" endPos="7000" dir="5400000" sy="-100000" algn="bl" rotWithShape="0"/>
          </a:effectLst>
        </p:spPr>
      </p:pic>
      <p:pic>
        <p:nvPicPr>
          <p:cNvPr id="9" name="Picture 8" descr="ERCOT cmyk-01.png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7650" y="6024691"/>
            <a:ext cx="817615" cy="346452"/>
          </a:xfrm>
          <a:prstGeom prst="rect">
            <a:avLst/>
          </a:prstGeom>
        </p:spPr>
      </p:pic>
      <p:cxnSp>
        <p:nvCxnSpPr>
          <p:cNvPr id="10" name="Straight Connector 9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57" r:id="rId2"/>
    <p:sldLayoutId id="2147493458" r:id="rId3"/>
    <p:sldLayoutId id="2147493459" r:id="rId4"/>
    <p:sldLayoutId id="2147493460" r:id="rId5"/>
    <p:sldLayoutId id="2147493461" r:id="rId6"/>
    <p:sldLayoutId id="2147493462" r:id="rId7"/>
    <p:sldLayoutId id="2147493463" r:id="rId8"/>
    <p:sldLayoutId id="2147493464" r:id="rId9"/>
    <p:sldLayoutId id="2147493465" r:id="rId10"/>
    <p:sldLayoutId id="214749346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0017B3-6606-854F-A86E-1A5425819F84}" type="datetimeFigureOut">
              <a:rPr lang="en-US" smtClean="0"/>
              <a:t>1/5/2015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10" name="Picture 9"/>
          <p:cNvPicPr>
            <a:picLocks noChangeAspect="1"/>
          </p:cNvPicPr>
          <p:nvPr userDrawn="1"/>
        </p:nvPicPr>
        <p:blipFill rotWithShape="1">
          <a:blip r:embed="rId3"/>
          <a:srcRect t="9220"/>
          <a:stretch/>
        </p:blipFill>
        <p:spPr>
          <a:xfrm>
            <a:off x="214993" y="-168453"/>
            <a:ext cx="8714015" cy="6634475"/>
          </a:xfrm>
          <a:prstGeom prst="rect">
            <a:avLst/>
          </a:prstGeom>
          <a:effectLst>
            <a:reflection stA="58000" endPos="7000" dir="5400000" sy="-100000" algn="bl" rotWithShape="0"/>
          </a:effectLst>
        </p:spPr>
      </p:pic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603250" y="1498064"/>
            <a:ext cx="7727950" cy="3861872"/>
            <a:chOff x="603250" y="546100"/>
            <a:chExt cx="7727950" cy="3861872"/>
          </a:xfrm>
        </p:grpSpPr>
        <p:pic>
          <p:nvPicPr>
            <p:cNvPr id="9" name="Picture 8" descr="ERCOT cmyk-01.png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603250" y="546100"/>
              <a:ext cx="2457704" cy="1041400"/>
            </a:xfrm>
            <a:prstGeom prst="rect">
              <a:avLst/>
            </a:prstGeom>
          </p:spPr>
        </p:pic>
        <p:sp>
          <p:nvSpPr>
            <p:cNvPr id="10" name="TextBox 9"/>
            <p:cNvSpPr txBox="1"/>
            <p:nvPr/>
          </p:nvSpPr>
          <p:spPr>
            <a:xfrm>
              <a:off x="787400" y="2130425"/>
              <a:ext cx="7543800" cy="227754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200" b="1" dirty="0" smtClean="0"/>
                <a:t>Flight Testing Update</a:t>
              </a:r>
            </a:p>
            <a:p>
              <a:endParaRPr lang="en-US" b="1" dirty="0" smtClean="0"/>
            </a:p>
            <a:p>
              <a:r>
                <a:rPr lang="en-US" i="1" dirty="0" smtClean="0"/>
                <a:t>Paul Yockey</a:t>
              </a:r>
            </a:p>
            <a:p>
              <a:r>
                <a:rPr lang="en-US" dirty="0" smtClean="0"/>
                <a:t>Flight Administrator</a:t>
              </a:r>
            </a:p>
            <a:p>
              <a:r>
                <a:rPr lang="en-US" dirty="0" smtClean="0"/>
                <a:t> </a:t>
              </a:r>
            </a:p>
            <a:p>
              <a:r>
                <a:rPr lang="en-US" dirty="0" smtClean="0"/>
                <a:t>Retail Market Subcommittee</a:t>
              </a:r>
            </a:p>
            <a:p>
              <a:r>
                <a:rPr lang="en-US" dirty="0" smtClean="0"/>
                <a:t>01</a:t>
              </a:r>
              <a:r>
                <a:rPr lang="en-US" dirty="0" smtClean="0"/>
                <a:t>/06/15</a:t>
              </a:r>
              <a:endParaRPr lang="en-US" dirty="0" smtClean="0"/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70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69797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6419850" y="5790143"/>
            <a:ext cx="235786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b="1" dirty="0" smtClean="0"/>
              <a:t>Retail Market Subcommittee</a:t>
            </a:r>
            <a:endParaRPr lang="en-US" sz="1050" b="1" dirty="0"/>
          </a:p>
          <a:p>
            <a:pPr algn="r"/>
            <a:r>
              <a:rPr lang="en-US" sz="1050" i="1" dirty="0" smtClean="0"/>
              <a:t>01</a:t>
            </a:r>
            <a:r>
              <a:rPr lang="en-US" sz="1050" i="1" dirty="0" smtClean="0"/>
              <a:t>/06/15</a:t>
            </a:r>
            <a:endParaRPr lang="en-US" sz="1050" dirty="0"/>
          </a:p>
        </p:txBody>
      </p:sp>
      <p:sp>
        <p:nvSpPr>
          <p:cNvPr id="15" name="TextBox 14"/>
          <p:cNvSpPr txBox="1"/>
          <p:nvPr/>
        </p:nvSpPr>
        <p:spPr>
          <a:xfrm>
            <a:off x="379663" y="179143"/>
            <a:ext cx="7620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Flight 0215</a:t>
            </a:r>
            <a:endParaRPr lang="en-US" sz="2400" b="1" dirty="0"/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2768075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buFontTx/>
              <a:buNone/>
            </a:pPr>
            <a:r>
              <a:rPr lang="en-US" kern="0" dirty="0" smtClean="0"/>
              <a:t>Schedule</a:t>
            </a:r>
            <a:endParaRPr lang="en-US" kern="0" dirty="0"/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250374" y="1036125"/>
            <a:ext cx="8573975" cy="3046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endParaRPr lang="en-US" sz="1800" b="0" dirty="0" smtClean="0"/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/>
              <a:t>Flight 0215 </a:t>
            </a:r>
            <a:r>
              <a:rPr lang="en-US" sz="1800" b="0" dirty="0"/>
              <a:t>signup </a:t>
            </a:r>
            <a:r>
              <a:rPr lang="en-US" sz="1800" b="0" dirty="0" smtClean="0"/>
              <a:t>begins 01/07/15</a:t>
            </a:r>
            <a:endParaRPr lang="en-US" sz="1800" b="0" dirty="0"/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/>
              <a:t>Flight </a:t>
            </a:r>
            <a:r>
              <a:rPr lang="en-US" sz="1800" b="0" dirty="0" smtClean="0"/>
              <a:t>0215 signup </a:t>
            </a:r>
            <a:r>
              <a:rPr lang="en-US" sz="1800" b="0" dirty="0"/>
              <a:t>deadline </a:t>
            </a:r>
            <a:r>
              <a:rPr lang="en-US" sz="1800" b="0" dirty="0" smtClean="0"/>
              <a:t>is 01/14/15 (03/27/15 for Current </a:t>
            </a:r>
            <a:r>
              <a:rPr lang="en-US" sz="1800" b="0" dirty="0"/>
              <a:t>MPs Only, subject to Flight Administrator and TDSPs’ Approval)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/>
              <a:t>Connectivity kick-off conference call i</a:t>
            </a:r>
            <a:r>
              <a:rPr lang="en-US" sz="1800" b="0" dirty="0" smtClean="0"/>
              <a:t>s 01/20/15</a:t>
            </a:r>
            <a:endParaRPr lang="en-US" sz="1800" b="0" dirty="0"/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/>
              <a:t>Flight kick-off conference call i</a:t>
            </a:r>
            <a:r>
              <a:rPr lang="en-US" sz="1800" b="0" dirty="0" smtClean="0"/>
              <a:t>s 02/13/15</a:t>
            </a:r>
            <a:endParaRPr lang="en-US" sz="1800" b="0" dirty="0"/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/>
              <a:t>Day 1 transactions </a:t>
            </a:r>
            <a:r>
              <a:rPr lang="en-US" sz="1800" b="0" dirty="0" smtClean="0"/>
              <a:t>begin 02/16/15</a:t>
            </a:r>
            <a:endParaRPr lang="en-US" sz="1800" b="0" dirty="0"/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/>
              <a:t>Flight </a:t>
            </a:r>
            <a:r>
              <a:rPr lang="en-US" sz="1800" b="0" dirty="0" smtClean="0"/>
              <a:t>0215 </a:t>
            </a:r>
            <a:r>
              <a:rPr lang="en-US" sz="1800" b="0" dirty="0"/>
              <a:t>is scheduled to </a:t>
            </a:r>
            <a:r>
              <a:rPr lang="en-US" sz="1800" b="0" dirty="0" smtClean="0"/>
              <a:t>conclude 02/27/15 </a:t>
            </a:r>
            <a:r>
              <a:rPr lang="en-US" sz="1800" b="0" dirty="0"/>
              <a:t>(</a:t>
            </a:r>
            <a:r>
              <a:rPr lang="en-US" sz="1800" b="0" dirty="0" smtClean="0"/>
              <a:t>contingency/Adhoc </a:t>
            </a:r>
            <a:r>
              <a:rPr lang="en-US" sz="1800" b="0" dirty="0"/>
              <a:t>period until </a:t>
            </a:r>
            <a:r>
              <a:rPr lang="en-US" sz="1800" b="0" dirty="0" smtClean="0"/>
              <a:t>04/17/15)</a:t>
            </a:r>
            <a:endParaRPr lang="en-US" sz="1800" b="0" dirty="0"/>
          </a:p>
        </p:txBody>
      </p:sp>
    </p:spTree>
    <p:extLst>
      <p:ext uri="{BB962C8B-B14F-4D97-AF65-F5344CB8AC3E}">
        <p14:creationId xmlns:p14="http://schemas.microsoft.com/office/powerpoint/2010/main" val="1654029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6553200" y="5809193"/>
            <a:ext cx="222451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b="1" dirty="0" smtClean="0">
                <a:solidFill>
                  <a:prstClr val="black"/>
                </a:solidFill>
              </a:rPr>
              <a:t>Retail Market Subcommittee</a:t>
            </a:r>
            <a:endParaRPr lang="en-US" sz="1050" b="1" dirty="0">
              <a:solidFill>
                <a:prstClr val="black"/>
              </a:solidFill>
            </a:endParaRPr>
          </a:p>
          <a:p>
            <a:pPr algn="r"/>
            <a:r>
              <a:rPr lang="en-US" sz="1050" i="1" dirty="0" smtClean="0">
                <a:solidFill>
                  <a:prstClr val="black"/>
                </a:solidFill>
              </a:rPr>
              <a:t>01</a:t>
            </a:r>
            <a:r>
              <a:rPr lang="en-US" sz="1050" i="1" dirty="0" smtClean="0">
                <a:solidFill>
                  <a:prstClr val="black"/>
                </a:solidFill>
              </a:rPr>
              <a:t>/06/15</a:t>
            </a:r>
            <a:endParaRPr lang="en-US" sz="1050" i="1" dirty="0">
              <a:solidFill>
                <a:prstClr val="black"/>
              </a:solidFill>
            </a:endParaRPr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2768075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buFontTx/>
              <a:buNone/>
            </a:pPr>
            <a:endParaRPr lang="en-US" kern="0" dirty="0">
              <a:solidFill>
                <a:prstClr val="black"/>
              </a:solidFill>
            </a:endParaRP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203743" y="2179125"/>
            <a:ext cx="8573975" cy="172354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228600" indent="0" algn="just">
              <a:spcBef>
                <a:spcPts val="0"/>
              </a:spcBef>
              <a:spcAft>
                <a:spcPts val="600"/>
              </a:spcAft>
              <a:buNone/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228600" indent="0" algn="ctr">
              <a:spcBef>
                <a:spcPts val="0"/>
              </a:spcBef>
              <a:spcAft>
                <a:spcPts val="600"/>
              </a:spcAft>
              <a:buNone/>
              <a:defRPr/>
            </a:pPr>
            <a:r>
              <a:rPr lang="en-US" sz="6000" b="0" dirty="0" smtClean="0">
                <a:solidFill>
                  <a:prstClr val="black"/>
                </a:solidFill>
              </a:rPr>
              <a:t>Questions?</a:t>
            </a:r>
            <a:endParaRPr lang="en-US" sz="6000" b="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78984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c34af464-7aa1-4edd-9be4-83dffc1cb926"/>
    <ds:schemaRef ds:uri="http://schemas.microsoft.com/office/2006/metadata/properties"/>
    <ds:schemaRef ds:uri="http://purl.org/dc/dcmitype/"/>
    <ds:schemaRef ds:uri="http://schemas.microsoft.com/office/2006/documentManagement/types"/>
    <ds:schemaRef ds:uri="http://purl.org/dc/elements/1.1/"/>
    <ds:schemaRef ds:uri="http://www.w3.org/XML/1998/namespace"/>
    <ds:schemaRef ds:uri="http://schemas.microsoft.com/office/infopath/2007/PartnerControls"/>
    <ds:schemaRef ds:uri="http://schemas.openxmlformats.org/package/2006/metadata/core-properties"/>
    <ds:schemaRef ds:uri="http://purl.org/dc/terms/"/>
  </ds:schemaRefs>
</ds:datastoreItem>
</file>

<file path=customXml/itemProps3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1677</TotalTime>
  <Words>82</Words>
  <Application>Microsoft Office PowerPoint</Application>
  <PresentationFormat>On-screen Show (4:3)</PresentationFormat>
  <Paragraphs>23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Office Theme</vt:lpstr>
      <vt:lpstr>Custom Design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Yockey, Paul</cp:lastModifiedBy>
  <cp:revision>149</cp:revision>
  <cp:lastPrinted>2013-01-30T23:16:36Z</cp:lastPrinted>
  <dcterms:created xsi:type="dcterms:W3CDTF">2010-04-12T23:12:02Z</dcterms:created>
  <dcterms:modified xsi:type="dcterms:W3CDTF">2015-01-05T15:49:43Z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