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438" r:id="rId4"/>
    <p:sldId id="459" r:id="rId5"/>
    <p:sldId id="447" r:id="rId6"/>
    <p:sldId id="461" r:id="rId7"/>
    <p:sldId id="457" r:id="rId8"/>
    <p:sldId id="406" r:id="rId9"/>
    <p:sldId id="462" r:id="rId10"/>
    <p:sldId id="463" r:id="rId11"/>
    <p:sldId id="464" r:id="rId12"/>
    <p:sldId id="465" r:id="rId13"/>
    <p:sldId id="466" r:id="rId14"/>
    <p:sldId id="467" r:id="rId15"/>
    <p:sldId id="468" r:id="rId16"/>
    <p:sldId id="469" r:id="rId17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34" d="100"/>
          <a:sy n="134" d="100"/>
        </p:scale>
        <p:origin x="-816" y="-7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</a:t>
            </a:r>
            <a:r>
              <a:rPr lang="en-US" sz="2800" b="0" kern="0" dirty="0" smtClean="0">
                <a:latin typeface="+mj-lt"/>
              </a:rPr>
              <a:t>Date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5105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December 11,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11/30/2014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0" y="705296"/>
            <a:ext cx="9060044" cy="5605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57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11/30/2014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4" y="728344"/>
            <a:ext cx="9029812" cy="558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66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11/30/2014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2" y="726560"/>
            <a:ext cx="903198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52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11/30/2014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716602"/>
            <a:ext cx="8970291" cy="5531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64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11/30/2014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3" y="692888"/>
            <a:ext cx="9020237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85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11/30/2014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685800"/>
            <a:ext cx="9020237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69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11/30/2014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9014748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2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772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Planning Next Set of Project Bundles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2015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</a:t>
            </a:r>
            <a:r>
              <a:rPr lang="en-US" sz="1600" dirty="0" smtClean="0"/>
              <a:t>Update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9-16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838200"/>
            <a:ext cx="8991600" cy="544251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</a:t>
            </a:r>
            <a:r>
              <a:rPr lang="en-US" sz="1800" dirty="0"/>
              <a:t>Release </a:t>
            </a:r>
            <a:r>
              <a:rPr lang="en-US" sz="1800" dirty="0" smtClean="0"/>
              <a:t>6 </a:t>
            </a:r>
            <a:r>
              <a:rPr lang="en-US" sz="1800" dirty="0"/>
              <a:t>Go-Lives		</a:t>
            </a:r>
            <a:r>
              <a:rPr lang="en-US" sz="1800" i="1" dirty="0" smtClean="0"/>
              <a:t>(December </a:t>
            </a:r>
            <a:r>
              <a:rPr lang="en-US" sz="1800" i="1" dirty="0"/>
              <a:t>2014)	</a:t>
            </a:r>
            <a:r>
              <a:rPr lang="en-US" sz="1800" i="1" dirty="0">
                <a:solidFill>
                  <a:srgbClr val="00B050"/>
                </a:solidFill>
              </a:rPr>
              <a:t> Complete</a:t>
            </a:r>
            <a:endParaRPr lang="en-US" sz="1800" i="1" dirty="0" smtClean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600" dirty="0" smtClean="0"/>
              <a:t>Settlement System Upgrade</a:t>
            </a:r>
          </a:p>
          <a:p>
            <a:pPr lvl="1" eaLnBrk="1" hangingPunct="1"/>
            <a:r>
              <a:rPr lang="en-US" sz="1600" dirty="0" smtClean="0"/>
              <a:t>Electronic Crisis Communications Enhancements</a:t>
            </a:r>
          </a:p>
          <a:p>
            <a:pPr lvl="1" eaLnBrk="1" hangingPunct="1"/>
            <a:r>
              <a:rPr lang="en-US" sz="1600" dirty="0" smtClean="0"/>
              <a:t>NPRR467 </a:t>
            </a:r>
            <a:r>
              <a:rPr lang="en-US" sz="1600" dirty="0"/>
              <a:t>– Balancing Account Resettlement Due to DAM </a:t>
            </a:r>
            <a:r>
              <a:rPr lang="en-US" sz="1600" dirty="0" smtClean="0"/>
              <a:t>Resettlement</a:t>
            </a:r>
          </a:p>
          <a:p>
            <a:pPr lvl="1" eaLnBrk="1" hangingPunct="1"/>
            <a:r>
              <a:rPr lang="en-US" sz="1600" dirty="0"/>
              <a:t>NPRR619 – Minimum Quantity for DAM PTP Obligation </a:t>
            </a:r>
            <a:r>
              <a:rPr lang="en-US" sz="1600" dirty="0" smtClean="0"/>
              <a:t>Bids  </a:t>
            </a:r>
            <a:r>
              <a:rPr lang="en-US" sz="1600" i="1" dirty="0" smtClean="0"/>
              <a:t>(O&amp;M effort)</a:t>
            </a:r>
            <a:endParaRPr lang="en-US" sz="1600" i="1" dirty="0"/>
          </a:p>
          <a:p>
            <a:pPr lvl="1" eaLnBrk="1" hangingPunct="1"/>
            <a:r>
              <a:rPr lang="en-US" sz="1600" dirty="0" smtClean="0"/>
              <a:t>NPRR580 – Establishment </a:t>
            </a:r>
            <a:r>
              <a:rPr lang="en-US" sz="1600" dirty="0"/>
              <a:t>of a Rolling CRR Balancing Account </a:t>
            </a:r>
            <a:r>
              <a:rPr lang="en-US" sz="1600" dirty="0" smtClean="0"/>
              <a:t>Fund</a:t>
            </a:r>
          </a:p>
          <a:p>
            <a:pPr lvl="1" eaLnBrk="1" hangingPunct="1"/>
            <a:endParaRPr lang="en-US" sz="1600" dirty="0" smtClean="0"/>
          </a:p>
          <a:p>
            <a:pPr eaLnBrk="1" hangingPunct="1"/>
            <a:r>
              <a:rPr lang="en-US" sz="1800" dirty="0" smtClean="0"/>
              <a:t>2015 Release Schedule</a:t>
            </a:r>
          </a:p>
          <a:p>
            <a:pPr lvl="1" eaLnBrk="1" hangingPunct="1"/>
            <a:r>
              <a:rPr lang="en-US" sz="1600" dirty="0" smtClean="0"/>
              <a:t>Change in approach</a:t>
            </a:r>
          </a:p>
          <a:p>
            <a:pPr lvl="2" eaLnBrk="1" hangingPunct="1"/>
            <a:r>
              <a:rPr lang="en-US" sz="1600" dirty="0" smtClean="0"/>
              <a:t>Release Management will no longer refer to releases by number (1, 2, 3, etc.)</a:t>
            </a:r>
          </a:p>
          <a:p>
            <a:pPr lvl="2" eaLnBrk="1" hangingPunct="1"/>
            <a:r>
              <a:rPr lang="en-US" sz="1600" dirty="0" smtClean="0"/>
              <a:t>Instead, releases will be named by month (February, April, etc.)</a:t>
            </a:r>
          </a:p>
          <a:p>
            <a:pPr lvl="2" eaLnBrk="1" hangingPunct="1"/>
            <a:r>
              <a:rPr lang="en-US" sz="1600" dirty="0" smtClean="0"/>
              <a:t>This reflects our approach to schedule releases as needed and in the most optimal timeslots</a:t>
            </a:r>
          </a:p>
          <a:p>
            <a:pPr lvl="2" eaLnBrk="1" hangingPunct="1"/>
            <a:r>
              <a:rPr lang="en-US" sz="1600" dirty="0" smtClean="0"/>
              <a:t>Example: ORDC/Loads in SCED was delivered </a:t>
            </a:r>
            <a:r>
              <a:rPr lang="en-US" sz="1600" dirty="0" smtClean="0"/>
              <a:t>on 6/1/2014 (not the standard release date but met the timing commitment to the market)</a:t>
            </a:r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2484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 bwMode="auto">
          <a:xfrm>
            <a:off x="214606" y="2993745"/>
            <a:ext cx="2792824" cy="402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Planning Next Set of Project Bundles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29142"/>
            <a:ext cx="4487336" cy="5511568"/>
          </a:xfrm>
        </p:spPr>
        <p:txBody>
          <a:bodyPr/>
          <a:lstStyle/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CMM	Start 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NPRR559 - </a:t>
            </a:r>
            <a:r>
              <a:rPr lang="en-US" sz="1200" dirty="0"/>
              <a:t>Revisions to MCE Calculation</a:t>
            </a:r>
            <a:endParaRPr lang="en-US" sz="1400" dirty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SCR778 - </a:t>
            </a:r>
            <a:r>
              <a:rPr lang="en-US" sz="1200" dirty="0"/>
              <a:t>Credit Exposure Calculations for NOIE </a:t>
            </a:r>
            <a:r>
              <a:rPr lang="en-US" sz="1200" dirty="0" smtClean="0"/>
              <a:t>	Options </a:t>
            </a:r>
            <a:r>
              <a:rPr lang="en-US" sz="1200" dirty="0"/>
              <a:t>Linked to RTM PTP </a:t>
            </a:r>
            <a:r>
              <a:rPr lang="en-US" sz="1200" dirty="0" smtClean="0"/>
              <a:t>Obligations</a:t>
            </a: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NPRR597 - </a:t>
            </a:r>
            <a:r>
              <a:rPr lang="en-US" sz="1200" dirty="0"/>
              <a:t>Utilize Initial Estimated Liability (IEL) Only </a:t>
            </a:r>
            <a:r>
              <a:rPr lang="en-US" sz="1200" dirty="0" smtClean="0"/>
              <a:t>	During </a:t>
            </a:r>
            <a:r>
              <a:rPr lang="en-US" sz="1200" dirty="0"/>
              <a:t>Initial Market Activity</a:t>
            </a:r>
            <a:endParaRPr lang="en-US" sz="1400" dirty="0" smtClean="0"/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NPRR601 - </a:t>
            </a:r>
            <a:r>
              <a:rPr lang="en-US" sz="1200" dirty="0"/>
              <a:t>Inclusion of Incremental Exposure in Mass Transitions to Counter-Parties that are Registered as QSEs and LSEs and Provide POLR </a:t>
            </a:r>
            <a:r>
              <a:rPr lang="en-US" sz="1200" dirty="0" smtClean="0"/>
              <a:t>Service</a:t>
            </a:r>
          </a:p>
          <a:p>
            <a:pPr marL="458788" lvl="1" eaLnBrk="1" hangingPunct="1">
              <a:tabLst>
                <a:tab pos="1544638" algn="l"/>
              </a:tabLst>
            </a:pPr>
            <a:endParaRPr lang="en-US" sz="1000" dirty="0" smtClean="0"/>
          </a:p>
          <a:p>
            <a:pPr marL="458788" lvl="1" eaLnBrk="1" hangingPunct="1">
              <a:tabLst>
                <a:tab pos="796925" algn="l"/>
                <a:tab pos="1544638" algn="l"/>
              </a:tabLst>
            </a:pPr>
            <a:r>
              <a:rPr lang="en-US" sz="1200" dirty="0" smtClean="0"/>
              <a:t>NPRR639 – Correction to</a:t>
            </a:r>
          </a:p>
          <a:p>
            <a:pPr marL="173038" lvl="1" indent="0" eaLnBrk="1" hangingPunct="1">
              <a:buNone/>
              <a:tabLst>
                <a:tab pos="796925" algn="l"/>
                <a:tab pos="1544638" algn="l"/>
              </a:tabLst>
            </a:pPr>
            <a:r>
              <a:rPr lang="en-US" sz="1200" dirty="0"/>
              <a:t>	</a:t>
            </a:r>
            <a:r>
              <a:rPr lang="en-US" sz="1200" dirty="0" smtClean="0"/>
              <a:t>Minimum Current Exposure</a:t>
            </a:r>
            <a:endParaRPr lang="en-US" sz="120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CRR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July 2014</a:t>
            </a:r>
            <a:endParaRPr lang="en-US" sz="1600" i="1" dirty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SCR777 </a:t>
            </a:r>
            <a:r>
              <a:rPr lang="en-US" sz="1400" dirty="0"/>
              <a:t>- </a:t>
            </a:r>
            <a:r>
              <a:rPr lang="en-US" sz="1200" dirty="0"/>
              <a:t>Bilateral CRR Interface </a:t>
            </a:r>
            <a:r>
              <a:rPr lang="en-US" sz="1200" dirty="0" smtClean="0"/>
              <a:t>Enhancement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 smtClean="0"/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400" dirty="0"/>
          </a:p>
          <a:p>
            <a:pPr eaLnBrk="1" hangingPunct="1">
              <a:tabLst>
                <a:tab pos="2286000" algn="l"/>
              </a:tabLst>
            </a:pPr>
            <a:r>
              <a:rPr lang="en-US" sz="1600" dirty="0" smtClean="0"/>
              <a:t>MMS / CDR / MIS</a:t>
            </a:r>
            <a:r>
              <a:rPr lang="en-US" sz="1600" dirty="0"/>
              <a:t>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July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2014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NPRR500 - </a:t>
            </a:r>
            <a:r>
              <a:rPr lang="en-US" sz="1200" dirty="0"/>
              <a:t>Posting of Generation that is Off but </a:t>
            </a:r>
            <a:r>
              <a:rPr lang="en-US" sz="1200" dirty="0" smtClean="0"/>
              <a:t>Avail.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dirty="0" smtClean="0"/>
              <a:t>NPRR543 - </a:t>
            </a:r>
            <a:r>
              <a:rPr lang="en-US" sz="1200" dirty="0"/>
              <a:t>Message for Confirmed </a:t>
            </a:r>
            <a:r>
              <a:rPr lang="en-US" sz="1200" dirty="0" smtClean="0"/>
              <a:t>E-Tags</a:t>
            </a:r>
            <a:endParaRPr lang="en-US" sz="1600" b="1" dirty="0">
              <a:ea typeface="+mn-ea"/>
              <a:cs typeface="+mn-cs"/>
            </a:endParaRPr>
          </a:p>
          <a:p>
            <a:pPr marL="458788" lvl="1" eaLnBrk="1" hangingPunct="1">
              <a:tabLst>
                <a:tab pos="1544638" algn="l"/>
              </a:tabLst>
            </a:pPr>
            <a:r>
              <a:rPr lang="en-US" sz="1400" dirty="0" smtClean="0"/>
              <a:t>SCR775 - </a:t>
            </a:r>
            <a:r>
              <a:rPr lang="en-US" sz="1200" dirty="0"/>
              <a:t>Posting Results of </a:t>
            </a:r>
            <a:r>
              <a:rPr lang="en-US" sz="1200" dirty="0" smtClean="0"/>
              <a:t>Real-Time </a:t>
            </a:r>
            <a:r>
              <a:rPr lang="en-US" sz="1200" dirty="0"/>
              <a:t>Data in a </a:t>
            </a:r>
            <a:r>
              <a:rPr lang="en-US" sz="1200" dirty="0" smtClean="0"/>
              <a:t>	Display </a:t>
            </a:r>
            <a:r>
              <a:rPr lang="en-US" sz="1200" dirty="0"/>
              <a:t>Format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486275" y="801716"/>
            <a:ext cx="50334" cy="5438994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22" y="3429000"/>
            <a:ext cx="425767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0666" y="4419600"/>
            <a:ext cx="4281487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087" y="2438613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26628" y="4375368"/>
            <a:ext cx="4481513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62073" y="6346872"/>
            <a:ext cx="65627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Market input on this plan is greatly appreciated!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20822431">
            <a:off x="3046191" y="27594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 rot="20822431">
            <a:off x="3046191" y="56550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 rot="20822431">
            <a:off x="3046191" y="3902426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 rot="20822431">
            <a:off x="7493036" y="2885584"/>
            <a:ext cx="156324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4669249" y="1726914"/>
            <a:ext cx="4265072" cy="635285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583168" y="1813560"/>
            <a:ext cx="68884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Cancel</a:t>
            </a:r>
          </a:p>
          <a:p>
            <a:endParaRPr lang="en-US" sz="600" dirty="0" smtClean="0">
              <a:solidFill>
                <a:srgbClr val="FF0000"/>
              </a:solidFill>
            </a:endParaRPr>
          </a:p>
          <a:p>
            <a:r>
              <a:rPr lang="en-US" sz="1100" dirty="0" smtClean="0">
                <a:solidFill>
                  <a:srgbClr val="FF0000"/>
                </a:solidFill>
              </a:rPr>
              <a:t>Defer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4787247" y="5551239"/>
            <a:ext cx="4265072" cy="677279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ontent Placeholder 16"/>
          <p:cNvSpPr txBox="1">
            <a:spLocks/>
          </p:cNvSpPr>
          <p:nvPr/>
        </p:nvSpPr>
        <p:spPr bwMode="auto">
          <a:xfrm>
            <a:off x="4513277" y="729143"/>
            <a:ext cx="4572000" cy="551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EMS                    </a:t>
            </a:r>
            <a:r>
              <a:rPr lang="en-US" sz="1600" dirty="0" smtClean="0"/>
              <a:t>Start = November 2014 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NPRR573 - </a:t>
            </a:r>
            <a:r>
              <a:rPr lang="en-US" sz="1200" b="0" dirty="0"/>
              <a:t>Alignment of PRC Calculation</a:t>
            </a: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NPRR581 - </a:t>
            </a:r>
            <a:r>
              <a:rPr lang="en-US" sz="1200" b="0" dirty="0"/>
              <a:t>Add </a:t>
            </a:r>
            <a:r>
              <a:rPr lang="en-US" sz="1200" b="0" dirty="0" smtClean="0"/>
              <a:t>FRRS </a:t>
            </a:r>
            <a:r>
              <a:rPr lang="en-US" sz="1200" b="0" dirty="0"/>
              <a:t>as a Subset of Regulation </a:t>
            </a:r>
            <a:r>
              <a:rPr lang="en-US" sz="1200" b="0" dirty="0" smtClean="0"/>
              <a:t>Svc</a:t>
            </a:r>
            <a:endParaRPr lang="en-US" sz="1600" dirty="0"/>
          </a:p>
          <a:p>
            <a:pPr marL="173038" lvl="1" indent="0" eaLnBrk="1" hangingPunct="1">
              <a:buNone/>
              <a:tabLst>
                <a:tab pos="2286000" algn="l"/>
              </a:tabLst>
            </a:pPr>
            <a:endParaRPr lang="en-US" sz="1400" b="0" strike="sngStrike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NPRR524 </a:t>
            </a:r>
            <a:r>
              <a:rPr lang="en-US" sz="1400" b="0" kern="0" dirty="0"/>
              <a:t>- </a:t>
            </a:r>
            <a:r>
              <a:rPr lang="en-US" sz="1200" b="0" dirty="0"/>
              <a:t>Resource Limits in Providing A/S</a:t>
            </a:r>
            <a:endParaRPr lang="en-US" sz="1200" b="0" kern="0" dirty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NPRR272 - </a:t>
            </a:r>
            <a:r>
              <a:rPr lang="en-US" sz="1200" b="0" dirty="0"/>
              <a:t>Definition and Participation of </a:t>
            </a:r>
            <a:r>
              <a:rPr lang="en-US" sz="1200" b="0" dirty="0" smtClean="0"/>
              <a:t>QSGRs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286000" algn="l"/>
              </a:tabLst>
            </a:pPr>
            <a:r>
              <a:rPr lang="en-US" sz="1600" kern="0" dirty="0" smtClean="0"/>
              <a:t>MMS	</a:t>
            </a:r>
            <a:r>
              <a:rPr lang="en-US" sz="1600" dirty="0" smtClean="0"/>
              <a:t>Start </a:t>
            </a:r>
            <a:r>
              <a:rPr lang="en-US" sz="1600" dirty="0"/>
              <a:t>= </a:t>
            </a:r>
            <a:r>
              <a:rPr lang="en-US" sz="1600" dirty="0" smtClean="0"/>
              <a:t>August 2014</a:t>
            </a:r>
            <a:endParaRPr lang="en-US" sz="1600" i="1" kern="0" dirty="0" smtClean="0">
              <a:solidFill>
                <a:srgbClr val="00B050"/>
              </a:solidFill>
            </a:endParaRP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NPRR626 - </a:t>
            </a:r>
            <a:r>
              <a:rPr lang="en-US" sz="1200" b="0" dirty="0"/>
              <a:t>Reliability Deployment Price Adder </a:t>
            </a:r>
          </a:p>
          <a:p>
            <a:pPr marL="858838" lvl="2" eaLnBrk="1" hangingPunct="1">
              <a:tabLst>
                <a:tab pos="1144588" algn="l"/>
                <a:tab pos="2286000" algn="l"/>
              </a:tabLst>
            </a:pPr>
            <a:r>
              <a:rPr lang="en-US" sz="1000" b="0" kern="0" dirty="0" smtClean="0"/>
              <a:t>Includes NPRR665, NPRR644,</a:t>
            </a:r>
          </a:p>
          <a:p>
            <a:pPr marL="630238" lvl="2" indent="0" eaLnBrk="1" hangingPunct="1">
              <a:buNone/>
              <a:tabLst>
                <a:tab pos="1144588" algn="l"/>
                <a:tab pos="2286000" algn="l"/>
              </a:tabLst>
            </a:pPr>
            <a:r>
              <a:rPr lang="en-US" sz="1000" b="0" kern="0" dirty="0" smtClean="0"/>
              <a:t>	</a:t>
            </a:r>
            <a:r>
              <a:rPr lang="en-US" sz="1000" b="0" kern="0" dirty="0" smtClean="0"/>
              <a:t>and </a:t>
            </a:r>
            <a:r>
              <a:rPr lang="en-US" sz="1000" b="0" kern="0" dirty="0" smtClean="0"/>
              <a:t>NPRR598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Other release candidates still being assessed</a:t>
            </a:r>
          </a:p>
          <a:p>
            <a:pPr marL="858838" lvl="2" eaLnBrk="1" hangingPunct="1">
              <a:tabLst>
                <a:tab pos="2286000" algn="l"/>
              </a:tabLst>
            </a:pPr>
            <a:r>
              <a:rPr lang="en-US" sz="800" b="0" kern="0" dirty="0"/>
              <a:t>OFF10/OFF30 (remaining NPRR568 gray-box)</a:t>
            </a:r>
          </a:p>
          <a:p>
            <a:pPr marL="858838" lvl="2" eaLnBrk="1" hangingPunct="1">
              <a:tabLst>
                <a:tab pos="2286000" algn="l"/>
              </a:tabLst>
            </a:pPr>
            <a:r>
              <a:rPr lang="en-US" sz="800" b="0" kern="0" dirty="0" smtClean="0"/>
              <a:t>OBD </a:t>
            </a:r>
            <a:r>
              <a:rPr lang="en-US" sz="800" b="0" kern="0" dirty="0"/>
              <a:t>for Shadow Price Caps</a:t>
            </a:r>
          </a:p>
          <a:p>
            <a:pPr marL="1201738" lvl="3" eaLnBrk="1" hangingPunct="1">
              <a:tabLst>
                <a:tab pos="2286000" algn="l"/>
              </a:tabLst>
            </a:pPr>
            <a:r>
              <a:rPr lang="en-US" sz="800" b="0" kern="0" dirty="0"/>
              <a:t>Revision to “Methodology for Setting the Constraint Shadow Price Cap for a Constraint that is Irresolvable in SCED”</a:t>
            </a:r>
          </a:p>
          <a:p>
            <a:pPr marL="858838" lvl="2" eaLnBrk="1" hangingPunct="1">
              <a:tabLst>
                <a:tab pos="1544638" algn="l"/>
              </a:tabLst>
            </a:pPr>
            <a:r>
              <a:rPr lang="en-US" sz="800" b="0" kern="0" dirty="0" smtClean="0"/>
              <a:t>NPRR595, NPRR645 and SCR785 (all pending approval)</a:t>
            </a:r>
          </a:p>
          <a:p>
            <a:pPr marL="457200" lvl="1" indent="0" eaLnBrk="1" hangingPunct="1">
              <a:buNone/>
              <a:tabLst>
                <a:tab pos="2286000" algn="l"/>
              </a:tabLst>
            </a:pPr>
            <a:endParaRPr lang="en-US" sz="1000" b="0" kern="0" dirty="0" smtClean="0"/>
          </a:p>
          <a:p>
            <a:pPr eaLnBrk="1" hangingPunct="1">
              <a:tabLst>
                <a:tab pos="2054225" algn="l"/>
              </a:tabLst>
            </a:pPr>
            <a:r>
              <a:rPr lang="en-US" sz="1600" kern="0" dirty="0" smtClean="0"/>
              <a:t>Registration	S</a:t>
            </a:r>
            <a:r>
              <a:rPr lang="en-US" sz="1600" dirty="0" smtClean="0"/>
              <a:t>tart = November 2014</a:t>
            </a:r>
            <a:endParaRPr lang="en-US" sz="160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NPRR588 - </a:t>
            </a:r>
            <a:r>
              <a:rPr lang="en-US" sz="1200" b="0" kern="0" dirty="0" smtClean="0"/>
              <a:t>Clarifications for PV Generation Resources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NPRR615 - PVGR Forecasting</a:t>
            </a:r>
            <a:endParaRPr lang="en-US" sz="12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endParaRPr lang="en-US" sz="1400" b="0" kern="0" dirty="0" smtClean="0"/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NPRR519 </a:t>
            </a:r>
            <a:r>
              <a:rPr lang="en-US" sz="1600" b="0" kern="0" dirty="0"/>
              <a:t>- </a:t>
            </a:r>
            <a:r>
              <a:rPr lang="en-US" sz="1200" b="0" kern="0" dirty="0"/>
              <a:t>Collateral Exemption for ERS-Only QSEs</a:t>
            </a:r>
          </a:p>
          <a:p>
            <a:pPr marL="458788" lvl="1" eaLnBrk="1" hangingPunct="1">
              <a:tabLst>
                <a:tab pos="2286000" algn="l"/>
              </a:tabLst>
            </a:pPr>
            <a:r>
              <a:rPr lang="en-US" sz="1400" b="0" kern="0" dirty="0" smtClean="0"/>
              <a:t>SCR771 - </a:t>
            </a:r>
            <a:r>
              <a:rPr lang="en-US" sz="1200" b="0" dirty="0" smtClean="0"/>
              <a:t>Independent Master QSE for Split Generation</a:t>
            </a:r>
          </a:p>
        </p:txBody>
      </p:sp>
      <p:sp>
        <p:nvSpPr>
          <p:cNvPr id="22" name="Rectangle 21"/>
          <p:cNvSpPr/>
          <p:nvPr/>
        </p:nvSpPr>
        <p:spPr>
          <a:xfrm rot="20822431">
            <a:off x="7776382" y="5037705"/>
            <a:ext cx="116570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 rot="20822431">
            <a:off x="8021429" y="960451"/>
            <a:ext cx="116570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Initiated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711184" y="5495488"/>
            <a:ext cx="5577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TBD</a:t>
            </a:r>
          </a:p>
          <a:p>
            <a:endParaRPr lang="en-US" sz="1100" dirty="0" smtClean="0">
              <a:solidFill>
                <a:srgbClr val="FF0000"/>
              </a:solidFill>
            </a:endParaRPr>
          </a:p>
          <a:p>
            <a:endParaRPr lang="en-US" sz="1100" dirty="0" smtClean="0">
              <a:solidFill>
                <a:srgbClr val="FF0000"/>
              </a:solidFill>
            </a:endParaRPr>
          </a:p>
          <a:p>
            <a:endParaRPr lang="en-US" sz="600" dirty="0" smtClean="0">
              <a:solidFill>
                <a:srgbClr val="FF0000"/>
              </a:solidFill>
            </a:endParaRPr>
          </a:p>
          <a:p>
            <a:r>
              <a:rPr lang="en-US" sz="1100" dirty="0" smtClean="0">
                <a:solidFill>
                  <a:srgbClr val="FF0000"/>
                </a:solidFill>
              </a:rPr>
              <a:t>Start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98115" y="2943239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Add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7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3926326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52832" y="3931238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18358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775558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34000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NPRR589(a) – MMS portion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  <a:p>
            <a:pPr eaLnBrk="1" hangingPunct="1"/>
            <a:r>
              <a:rPr lang="en-US" sz="800" b="0" dirty="0" smtClean="0"/>
              <a:t>SCR774(a) – All new fields except Comments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43347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648199" y="3918615"/>
            <a:ext cx="1039368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22481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26438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51969" y="444886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14100" y="20574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7775" y="366808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1800" dirty="0">
              <a:solidFill>
                <a:srgbClr val="00B050"/>
              </a:solidFill>
              <a:latin typeface="Wingdings" pitchFamily="2" charset="2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200563507"/>
              </p:ext>
            </p:extLst>
          </p:nvPr>
        </p:nvGraphicFramePr>
        <p:xfrm>
          <a:off x="76200" y="762000"/>
          <a:ext cx="8991599" cy="4477512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43000"/>
                <a:gridCol w="1038144"/>
                <a:gridCol w="1095456"/>
                <a:gridCol w="1143000"/>
                <a:gridCol w="1142999"/>
              </a:tblGrid>
              <a:tr h="559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0929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23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320490"/>
            <a:ext cx="1143000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6/1</a:t>
            </a:r>
            <a:endParaRPr lang="en-US" sz="1050" dirty="0"/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3920258"/>
            <a:ext cx="1088136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11/1</a:t>
            </a:r>
            <a:endParaRPr lang="en-US" sz="1100" dirty="0"/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49980" y="3324300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27990" y="3327864"/>
            <a:ext cx="1103377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</a:t>
            </a:r>
            <a:r>
              <a:rPr lang="en-US" sz="1000" dirty="0"/>
              <a:t> </a:t>
            </a:r>
            <a:r>
              <a:rPr lang="en-US" sz="1000" dirty="0" smtClean="0"/>
              <a:t>8/17</a:t>
            </a:r>
            <a:endParaRPr lang="en-US" sz="1000" dirty="0"/>
          </a:p>
        </p:txBody>
      </p:sp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88350" y="2056377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cxnSp>
        <p:nvCxnSpPr>
          <p:cNvPr id="37" name="Straight Connector 36"/>
          <p:cNvCxnSpPr/>
          <p:nvPr/>
        </p:nvCxnSpPr>
        <p:spPr bwMode="auto">
          <a:xfrm flipH="1">
            <a:off x="3514253" y="4181826"/>
            <a:ext cx="1115568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301929" y="446654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3000" y="20529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7922439" y="4306825"/>
            <a:ext cx="973137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2015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5355325" y="361797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8815885" y="4400081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50280" y="235773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40" name="TextBox 21"/>
          <p:cNvSpPr txBox="1">
            <a:spLocks noChangeArrowheads="1"/>
          </p:cNvSpPr>
          <p:nvPr/>
        </p:nvSpPr>
        <p:spPr bwMode="auto">
          <a:xfrm>
            <a:off x="1236660" y="6236492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019800" y="433605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93280" y="21336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6631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82351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365968"/>
            <a:ext cx="2268536" cy="584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NPRR</a:t>
            </a:r>
          </a:p>
          <a:p>
            <a:pPr eaLnBrk="1" hangingPunct="1"/>
            <a:r>
              <a:rPr lang="en-US" sz="800" b="0" dirty="0" smtClean="0"/>
              <a:t>NPRR589(b)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</a:t>
            </a:r>
          </a:p>
          <a:p>
            <a:pPr eaLnBrk="1" hangingPunct="1"/>
            <a:r>
              <a:rPr lang="en-US" sz="800" b="0" dirty="0" smtClean="0"/>
              <a:t>SCR774(b) </a:t>
            </a:r>
            <a:r>
              <a:rPr lang="en-US" sz="800" b="0" dirty="0"/>
              <a:t>– </a:t>
            </a:r>
            <a:r>
              <a:rPr lang="en-US" sz="800" b="0" dirty="0" smtClean="0"/>
              <a:t>Addition of Comments field</a:t>
            </a:r>
            <a:endParaRPr lang="en-US" sz="800" b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9129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7043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7439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087887065"/>
              </p:ext>
            </p:extLst>
          </p:nvPr>
        </p:nvGraphicFramePr>
        <p:xfrm>
          <a:off x="76200" y="762001"/>
          <a:ext cx="8979016" cy="4495800"/>
        </p:xfrm>
        <a:graphic>
          <a:graphicData uri="http://schemas.openxmlformats.org/drawingml/2006/table">
            <a:tbl>
              <a:tblPr/>
              <a:tblGrid>
                <a:gridCol w="1447800"/>
                <a:gridCol w="1524000"/>
                <a:gridCol w="1600200"/>
                <a:gridCol w="1524000"/>
                <a:gridCol w="1524000"/>
                <a:gridCol w="1359016"/>
              </a:tblGrid>
              <a:tr h="549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8129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NPRR639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SCR779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NPRR588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 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(remaining gray-box)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69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362894" y="4376059"/>
            <a:ext cx="77180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 smtClean="0"/>
              <a:t>2014</a:t>
            </a:r>
            <a:endParaRPr lang="en-US" sz="1100" dirty="0"/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1524000" y="3646026"/>
            <a:ext cx="7527022" cy="26161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 TBD Items </a:t>
            </a:r>
            <a:r>
              <a:rPr lang="en-US" sz="1000" i="1" dirty="0" smtClean="0"/>
              <a:t>(and month they became “TBD”)</a:t>
            </a:r>
            <a:endParaRPr lang="en-US" sz="1100" i="1" dirty="0"/>
          </a:p>
        </p:txBody>
      </p:sp>
      <p:sp>
        <p:nvSpPr>
          <p:cNvPr id="23" name="Right Arrow 22"/>
          <p:cNvSpPr/>
          <p:nvPr/>
        </p:nvSpPr>
        <p:spPr bwMode="auto">
          <a:xfrm rot="10800000">
            <a:off x="183596" y="4463819"/>
            <a:ext cx="221435" cy="16303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85900" y="1337154"/>
            <a:ext cx="38930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P</a:t>
            </a:r>
            <a:endParaRPr lang="en-US" sz="1000" i="1" dirty="0" smtClean="0"/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P</a:t>
            </a:r>
            <a:endParaRPr lang="en-US" sz="1000" i="1" dirty="0" smtClean="0"/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P</a:t>
            </a:r>
            <a:endParaRPr lang="en-US" sz="1000" i="1" dirty="0" smtClean="0"/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E</a:t>
            </a:r>
            <a:endParaRPr lang="en-US" sz="1000" i="1" dirty="0" smtClean="0"/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450" i="1" dirty="0" smtClean="0"/>
          </a:p>
          <a:p>
            <a:pPr algn="ctr"/>
            <a:r>
              <a:rPr lang="en-US" sz="1000" i="1" dirty="0" smtClean="0"/>
              <a:t>P</a:t>
            </a:r>
            <a:endParaRPr lang="en-US" sz="1000" i="1" dirty="0" smtClean="0"/>
          </a:p>
          <a:p>
            <a:pPr algn="ctr"/>
            <a:endParaRPr lang="en-US" sz="450" i="1" dirty="0"/>
          </a:p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1000" i="1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2658695" y="1333892"/>
            <a:ext cx="38930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E</a:t>
            </a:r>
            <a:endParaRPr lang="en-US" sz="1000" i="1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5782895" y="1329998"/>
            <a:ext cx="389305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1400" i="1" dirty="0" smtClean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61213" y="1345929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27536" y="1329154"/>
            <a:ext cx="3893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NS</a:t>
            </a:r>
            <a:endParaRPr lang="en-US" sz="1000" i="1" dirty="0"/>
          </a:p>
        </p:txBody>
      </p:sp>
      <p:sp>
        <p:nvSpPr>
          <p:cNvPr id="44" name="TextBox 21"/>
          <p:cNvSpPr txBox="1">
            <a:spLocks noChangeArrowheads="1"/>
          </p:cNvSpPr>
          <p:nvPr/>
        </p:nvSpPr>
        <p:spPr bwMode="auto">
          <a:xfrm>
            <a:off x="1301050" y="6315580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267200" y="1327075"/>
            <a:ext cx="38930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700" i="1" dirty="0" smtClean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700" i="1" dirty="0"/>
          </a:p>
          <a:p>
            <a:pPr algn="ctr"/>
            <a:r>
              <a:rPr lang="en-US" sz="1000" i="1" dirty="0" smtClean="0"/>
              <a:t>E</a:t>
            </a:r>
            <a:endParaRPr lang="en-US" sz="1000" i="1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465453"/>
              </p:ext>
            </p:extLst>
          </p:nvPr>
        </p:nvGraphicFramePr>
        <p:xfrm>
          <a:off x="1523998" y="3907535"/>
          <a:ext cx="7527024" cy="8915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54504"/>
                <a:gridCol w="1254504"/>
                <a:gridCol w="1254504"/>
                <a:gridCol w="1254504"/>
                <a:gridCol w="1254504"/>
                <a:gridCol w="1254504"/>
              </a:tblGrid>
              <a:tr h="239895"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June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July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Aug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Oct</a:t>
                      </a:r>
                      <a:r>
                        <a:rPr lang="en-US" sz="1050" b="0" baseline="0" dirty="0" smtClean="0">
                          <a:solidFill>
                            <a:schemeClr val="tx1"/>
                          </a:solidFill>
                        </a:rPr>
                        <a:t>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Nov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Dec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NPRR589(b)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NPRR484(1b)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NOGRR084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NPRR327     H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NPRR524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rgbClr val="FF0000"/>
                          </a:solidFill>
                        </a:rPr>
                        <a:t>NPRR519</a:t>
                      </a:r>
                      <a:endParaRPr lang="en-US" sz="8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sngStrike" dirty="0" smtClean="0">
                          <a:solidFill>
                            <a:schemeClr val="tx1"/>
                          </a:solidFill>
                        </a:rPr>
                        <a:t>SCR774(b)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NPRR617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rgbClr val="FF0000"/>
                          </a:solidFill>
                        </a:rPr>
                        <a:t>NPRR272</a:t>
                      </a:r>
                      <a:endParaRPr lang="en-US" sz="8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NPRR620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rgbClr val="FF0000"/>
                          </a:solidFill>
                        </a:rPr>
                        <a:t>SCR777</a:t>
                      </a:r>
                      <a:endParaRPr lang="en-US" sz="8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0" name="Straight Connector 49"/>
          <p:cNvCxnSpPr/>
          <p:nvPr/>
        </p:nvCxnSpPr>
        <p:spPr bwMode="auto">
          <a:xfrm>
            <a:off x="6705600" y="3458012"/>
            <a:ext cx="1371600" cy="580588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1981200" y="3429000"/>
            <a:ext cx="4724400" cy="29012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/>
          <p:cNvCxnSpPr/>
          <p:nvPr/>
        </p:nvCxnSpPr>
        <p:spPr bwMode="auto">
          <a:xfrm flipH="1" flipV="1">
            <a:off x="1447800" y="1524000"/>
            <a:ext cx="533400" cy="19050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flipH="1" flipV="1">
            <a:off x="4261883" y="1810554"/>
            <a:ext cx="76200" cy="1632952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flipH="1" flipV="1">
            <a:off x="3886200" y="3124200"/>
            <a:ext cx="389860" cy="133962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flipV="1">
            <a:off x="1447800" y="2934330"/>
            <a:ext cx="685800" cy="647071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flipH="1">
            <a:off x="1531088" y="3069264"/>
            <a:ext cx="342900" cy="141123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091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increased to $26M in October 2014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7" y="762000"/>
            <a:ext cx="9029386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11/30/2014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Project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11/30/2014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9" y="726560"/>
            <a:ext cx="8916441" cy="550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98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73203</TotalTime>
  <Words>689</Words>
  <Application>Microsoft Office PowerPoint</Application>
  <PresentationFormat>On-screen Show (4:3)</PresentationFormat>
  <Paragraphs>357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2014 Project Update – Agenda</vt:lpstr>
      <vt:lpstr>Recent/Upcoming Project Highlights</vt:lpstr>
      <vt:lpstr>Planning Next Set of Project Bundles</vt:lpstr>
      <vt:lpstr>2014 Release Targets – Board-Approved NPRRs / SCRs / xGRRs</vt:lpstr>
      <vt:lpstr>2015 Release Targets – Board-Approved NPRRs / SCRs / 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1751</cp:revision>
  <cp:lastPrinted>2014-10-08T13:21:08Z</cp:lastPrinted>
  <dcterms:created xsi:type="dcterms:W3CDTF">2005-04-21T14:28:35Z</dcterms:created>
  <dcterms:modified xsi:type="dcterms:W3CDTF">2014-12-10T20:05:41Z</dcterms:modified>
</cp:coreProperties>
</file>