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A679D-F93F-4031-B7E2-0DA415C030DB}" type="datetimeFigureOut">
              <a:rPr lang="en-US" smtClean="0"/>
              <a:t>12/1/2014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6AFE0-018A-4EDF-B107-8AD5F38D694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73110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A679D-F93F-4031-B7E2-0DA415C030DB}" type="datetimeFigureOut">
              <a:rPr lang="en-US" smtClean="0"/>
              <a:t>12/1/2014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6AFE0-018A-4EDF-B107-8AD5F38D694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36472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A679D-F93F-4031-B7E2-0DA415C030DB}" type="datetimeFigureOut">
              <a:rPr lang="en-US" smtClean="0"/>
              <a:t>12/1/2014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6AFE0-018A-4EDF-B107-8AD5F38D694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8781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A679D-F93F-4031-B7E2-0DA415C030DB}" type="datetimeFigureOut">
              <a:rPr lang="en-US" smtClean="0"/>
              <a:t>12/1/2014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6AFE0-018A-4EDF-B107-8AD5F38D694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6929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A679D-F93F-4031-B7E2-0DA415C030DB}" type="datetimeFigureOut">
              <a:rPr lang="en-US" smtClean="0"/>
              <a:t>12/1/2014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6AFE0-018A-4EDF-B107-8AD5F38D694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38957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A679D-F93F-4031-B7E2-0DA415C030DB}" type="datetimeFigureOut">
              <a:rPr lang="en-US" smtClean="0"/>
              <a:t>12/1/2014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6AFE0-018A-4EDF-B107-8AD5F38D694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52262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A679D-F93F-4031-B7E2-0DA415C030DB}" type="datetimeFigureOut">
              <a:rPr lang="en-US" smtClean="0"/>
              <a:t>12/1/2014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6AFE0-018A-4EDF-B107-8AD5F38D694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619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A679D-F93F-4031-B7E2-0DA415C030DB}" type="datetimeFigureOut">
              <a:rPr lang="en-US" smtClean="0"/>
              <a:t>12/1/2014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6AFE0-018A-4EDF-B107-8AD5F38D694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03800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A679D-F93F-4031-B7E2-0DA415C030DB}" type="datetimeFigureOut">
              <a:rPr lang="en-US" smtClean="0"/>
              <a:t>12/1/2014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6AFE0-018A-4EDF-B107-8AD5F38D694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92554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A679D-F93F-4031-B7E2-0DA415C030DB}" type="datetimeFigureOut">
              <a:rPr lang="en-US" smtClean="0"/>
              <a:t>12/1/2014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6AFE0-018A-4EDF-B107-8AD5F38D694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7726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A679D-F93F-4031-B7E2-0DA415C030DB}" type="datetimeFigureOut">
              <a:rPr lang="en-US" smtClean="0"/>
              <a:t>12/1/2014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6AFE0-018A-4EDF-B107-8AD5F38D694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42365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3A679D-F93F-4031-B7E2-0DA415C030DB}" type="datetimeFigureOut">
              <a:rPr lang="en-US" smtClean="0"/>
              <a:t>12/1/2014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F6AFE0-018A-4EDF-B107-8AD5F38D694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2569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QMWG Update to WMS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43400"/>
            <a:ext cx="6400800" cy="1295400"/>
          </a:xfrm>
        </p:spPr>
        <p:txBody>
          <a:bodyPr/>
          <a:lstStyle/>
          <a:p>
            <a:pPr algn="r"/>
            <a:r>
              <a:rPr lang="en-US" dirty="0" smtClean="0"/>
              <a:t>S. Looney</a:t>
            </a:r>
          </a:p>
          <a:p>
            <a:pPr algn="r"/>
            <a:r>
              <a:rPr lang="en-US" dirty="0" smtClean="0"/>
              <a:t>December 3,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55808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86836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Assignments from WMS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8305800" cy="5257800"/>
          </a:xfrm>
        </p:spPr>
        <p:txBody>
          <a:bodyPr>
            <a:normAutofit lnSpcReduction="10000"/>
          </a:bodyPr>
          <a:lstStyle/>
          <a:p>
            <a:r>
              <a:rPr lang="en-US" sz="2400" b="1" i="1" u="sng" dirty="0" smtClean="0"/>
              <a:t>ERCOT Market Operations Report</a:t>
            </a:r>
          </a:p>
          <a:p>
            <a:pPr lvl="1"/>
            <a:r>
              <a:rPr lang="en-US" sz="2400" dirty="0" smtClean="0"/>
              <a:t>Two SASMs in October, no AS insufficiency</a:t>
            </a:r>
          </a:p>
          <a:p>
            <a:pPr lvl="1"/>
            <a:r>
              <a:rPr lang="en-US" sz="2400" dirty="0" smtClean="0"/>
              <a:t>Two unique HDL/LDL overrides in October.  One for Planned Outage pre-posturing and one for Valley Transmission Emergency.</a:t>
            </a:r>
          </a:p>
          <a:p>
            <a:pPr lvl="1"/>
            <a:r>
              <a:rPr lang="en-US" sz="2400" dirty="0" smtClean="0"/>
              <a:t>More detail will be available from ERCOT regarding the Valley Emergency when the final report is issued.</a:t>
            </a:r>
          </a:p>
          <a:p>
            <a:r>
              <a:rPr lang="en-US" sz="2400" b="1" i="1" u="sng" dirty="0" smtClean="0"/>
              <a:t>Market Impact of Voltage Reduction in an EEA</a:t>
            </a:r>
          </a:p>
          <a:p>
            <a:pPr lvl="1"/>
            <a:r>
              <a:rPr lang="en-US" sz="2000" dirty="0" smtClean="0"/>
              <a:t>VR is</a:t>
            </a:r>
            <a:r>
              <a:rPr lang="en-US" sz="2000" i="1" dirty="0" smtClean="0"/>
              <a:t> </a:t>
            </a:r>
            <a:r>
              <a:rPr lang="en-US" sz="2000" dirty="0" smtClean="0"/>
              <a:t>voluntary in EEA2.  The VR Task Force observed a 1-2% load reduction during testing but is now working on a MW estimate for all of  ERCOT.</a:t>
            </a:r>
          </a:p>
          <a:p>
            <a:pPr lvl="1"/>
            <a:r>
              <a:rPr lang="en-US" sz="2000" dirty="0" smtClean="0"/>
              <a:t>QMWG discussed adding this and all load shed to the pricing considerations of NPRR626.</a:t>
            </a:r>
          </a:p>
          <a:p>
            <a:pPr lvl="1"/>
            <a:r>
              <a:rPr lang="en-US" sz="2000" dirty="0" smtClean="0"/>
              <a:t>QMWG would like WMS direction.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3929552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dirty="0" smtClean="0"/>
              <a:t>Assignments from WMS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b="1" i="1" u="sng" dirty="0" smtClean="0"/>
              <a:t>NPRR649, Lost Opportunity Payments for HDL Manual Overrides </a:t>
            </a:r>
            <a:endParaRPr lang="en-US" dirty="0"/>
          </a:p>
          <a:p>
            <a:pPr lvl="1"/>
            <a:r>
              <a:rPr lang="en-US" dirty="0" smtClean="0"/>
              <a:t>Two options were presented in ERCOT’s NPRR.  Option 1 provides emergency base point settlement payment for the entire Real Time position and Option 2 provides payment for DAM positions only.</a:t>
            </a:r>
          </a:p>
          <a:p>
            <a:pPr lvl="1"/>
            <a:r>
              <a:rPr lang="en-US" dirty="0" smtClean="0"/>
              <a:t>QMWG concurs with the comments of Odessa-Ector Power Partners in support of Option 1.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34765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Assignments from WMS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b="1" i="1" u="sng" dirty="0" smtClean="0"/>
              <a:t>NPRR650, Clarification of Real-Time Telemetry for Split Generation Resources</a:t>
            </a:r>
          </a:p>
          <a:p>
            <a:pPr lvl="1"/>
            <a:r>
              <a:rPr lang="en-US" sz="2400" dirty="0" smtClean="0"/>
              <a:t>ERCOT submitted the NPRR to incorporate the contents of the existing Business Practice document into the Protocols.</a:t>
            </a:r>
          </a:p>
          <a:p>
            <a:pPr lvl="1"/>
            <a:r>
              <a:rPr lang="en-US" sz="2400" dirty="0" smtClean="0"/>
              <a:t>Due to the system design for </a:t>
            </a:r>
            <a:r>
              <a:rPr lang="en-US" sz="2400" dirty="0"/>
              <a:t>S</a:t>
            </a:r>
            <a:r>
              <a:rPr lang="en-US" sz="2400" dirty="0" smtClean="0"/>
              <a:t>plit </a:t>
            </a:r>
            <a:r>
              <a:rPr lang="en-US" sz="2400" dirty="0"/>
              <a:t>G</a:t>
            </a:r>
            <a:r>
              <a:rPr lang="en-US" sz="2400" dirty="0" smtClean="0"/>
              <a:t>eneration Resources, inclusion of specific telemetry requirements into the Protocols significantly increases the complexity of compliance for SGRs.</a:t>
            </a:r>
          </a:p>
          <a:p>
            <a:pPr lvl="1"/>
            <a:r>
              <a:rPr lang="en-US" sz="2400" dirty="0" smtClean="0"/>
              <a:t>ERCOT agreed to take this back and discuss internally</a:t>
            </a:r>
          </a:p>
          <a:p>
            <a:pPr lvl="1"/>
            <a:r>
              <a:rPr lang="en-US" sz="2400" dirty="0" smtClean="0"/>
              <a:t>Market Participants required that there be no change but that ERCOT handle operational concerns as specific situations arise.</a:t>
            </a:r>
          </a:p>
        </p:txBody>
      </p:sp>
    </p:spTree>
    <p:extLst>
      <p:ext uri="{BB962C8B-B14F-4D97-AF65-F5344CB8AC3E}">
        <p14:creationId xmlns:p14="http://schemas.microsoft.com/office/powerpoint/2010/main" val="1359904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Assignments from WMS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u="sng" dirty="0" smtClean="0"/>
              <a:t>Notification Requirements for Switchable Resources</a:t>
            </a:r>
          </a:p>
          <a:p>
            <a:pPr lvl="1"/>
            <a:r>
              <a:rPr lang="en-US" dirty="0" smtClean="0"/>
              <a:t>NPRR641 revises the reporting time for the subsequent 10 years.</a:t>
            </a:r>
          </a:p>
          <a:p>
            <a:pPr lvl="1"/>
            <a:r>
              <a:rPr lang="en-US" dirty="0" smtClean="0"/>
              <a:t>Discussion of what is appropriate in current year.</a:t>
            </a:r>
          </a:p>
          <a:p>
            <a:pPr lvl="1"/>
            <a:r>
              <a:rPr lang="en-US" dirty="0" smtClean="0"/>
              <a:t>ERCOT plans to issue a White Paper.</a:t>
            </a:r>
          </a:p>
          <a:p>
            <a:pPr lvl="1"/>
            <a:r>
              <a:rPr lang="en-US" dirty="0" smtClean="0"/>
              <a:t>QMWG discussion considered some appropriate aggregate availability reporting.  Work will continue.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87208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Assignments from WMS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b="1" i="1" u="sng" dirty="0" smtClean="0"/>
              <a:t>Use of EMR Status by Resources</a:t>
            </a:r>
            <a:endParaRPr lang="en-US" sz="2400" b="1" i="1" u="sng" dirty="0"/>
          </a:p>
          <a:p>
            <a:pPr lvl="1"/>
            <a:r>
              <a:rPr lang="en-US" sz="2000" dirty="0" smtClean="0"/>
              <a:t>NPRR672, Clarification of EMR Status has been submitted.</a:t>
            </a:r>
          </a:p>
          <a:p>
            <a:pPr lvl="2"/>
            <a:r>
              <a:rPr lang="en-US" sz="1600" dirty="0" smtClean="0"/>
              <a:t>Provides that Resources may use EMR status when operation cannot be monetized and reflected through the EOC or recovered through the RUC make-whole process</a:t>
            </a:r>
          </a:p>
          <a:p>
            <a:pPr lvl="2"/>
            <a:r>
              <a:rPr lang="en-US" sz="1600" dirty="0" smtClean="0"/>
              <a:t>NPRR617 should provide some flexibility as well</a:t>
            </a:r>
          </a:p>
          <a:p>
            <a:pPr lvl="2"/>
            <a:r>
              <a:rPr lang="en-US" sz="1600" dirty="0" smtClean="0"/>
              <a:t>QMWG would like to discuss further </a:t>
            </a:r>
          </a:p>
          <a:p>
            <a:r>
              <a:rPr lang="en-US" sz="2400" b="1" i="1" u="sng" dirty="0" smtClean="0"/>
              <a:t>Generation Commissioning Handbook</a:t>
            </a:r>
            <a:endParaRPr lang="en-US" sz="2400" b="1" i="1" u="sng" dirty="0"/>
          </a:p>
          <a:p>
            <a:pPr lvl="1"/>
            <a:r>
              <a:rPr lang="en-US" sz="2000" dirty="0" smtClean="0"/>
              <a:t>Currently effective version has been distributed but not yet posted to </a:t>
            </a:r>
            <a:r>
              <a:rPr lang="en-US" sz="2000" dirty="0" smtClean="0">
                <a:hlinkClick r:id="rId2"/>
              </a:rPr>
              <a:t>www.ercot.com</a:t>
            </a:r>
            <a:endParaRPr lang="en-US" sz="2000" dirty="0" smtClean="0"/>
          </a:p>
          <a:p>
            <a:pPr lvl="1"/>
            <a:r>
              <a:rPr lang="en-US" sz="2000" dirty="0" smtClean="0"/>
              <a:t>For any proposed change, ERCOT will issue a Market Notice and bring the changes to QMWG for discussion before issuing a new version.</a:t>
            </a:r>
          </a:p>
          <a:p>
            <a:pPr lvl="1"/>
            <a:r>
              <a:rPr lang="en-US" sz="2000" dirty="0" smtClean="0"/>
              <a:t>ERCOT is working on an NPRR to replace the term “Commercial Operations” with a new defined term for use in the Protocols and the Generation Commissioning Handbook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8705048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Assignments from WMS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2800" b="1" i="1" u="sng" dirty="0" smtClean="0"/>
              <a:t>Discussion of Settlement of Assigned AS </a:t>
            </a:r>
            <a:r>
              <a:rPr lang="en-US" dirty="0" smtClean="0"/>
              <a:t>– </a:t>
            </a:r>
          </a:p>
          <a:p>
            <a:pPr lvl="1"/>
            <a:r>
              <a:rPr lang="en-US" dirty="0" smtClean="0"/>
              <a:t>The general consensus of QMWG is that this could only happen if there is a lack of participation in the market and should not affect any MP that is participating in the markets.</a:t>
            </a:r>
          </a:p>
          <a:p>
            <a:pPr lvl="1"/>
            <a:r>
              <a:rPr lang="en-US" dirty="0" smtClean="0"/>
              <a:t>If any individual company is concerned, they should author an NPRR to strengthen the dispute language to cover this situation.</a:t>
            </a:r>
          </a:p>
          <a:p>
            <a:r>
              <a:rPr lang="en-US" sz="2800" b="1" i="1" u="sng" dirty="0"/>
              <a:t>Review testing requirements for all Resources and impact on price </a:t>
            </a:r>
            <a:r>
              <a:rPr lang="en-US" sz="2800" b="1" i="1" u="sng" dirty="0" smtClean="0"/>
              <a:t>formation </a:t>
            </a:r>
            <a:r>
              <a:rPr lang="en-US" sz="2800" dirty="0" smtClean="0"/>
              <a:t>– QMWG did not discuss at the November meeting</a:t>
            </a:r>
          </a:p>
          <a:p>
            <a:r>
              <a:rPr lang="en-US" sz="2800" b="1" i="1" u="sng" dirty="0" smtClean="0"/>
              <a:t>Questions on NDCRC Application – </a:t>
            </a:r>
            <a:r>
              <a:rPr lang="en-US" sz="2800" dirty="0" smtClean="0"/>
              <a:t>QMWG has asked ERCOT to be available to discuss questions which have been submitted.</a:t>
            </a:r>
          </a:p>
          <a:p>
            <a:r>
              <a:rPr lang="en-US" sz="2800" b="1" i="1" u="sng" dirty="0" smtClean="0"/>
              <a:t>Next Meeting scheduled for December 10 at 1:00 p.m. </a:t>
            </a:r>
            <a:endParaRPr lang="en-US" sz="2800" b="1" i="1" u="sng" dirty="0"/>
          </a:p>
        </p:txBody>
      </p:sp>
    </p:spTree>
    <p:extLst>
      <p:ext uri="{BB962C8B-B14F-4D97-AF65-F5344CB8AC3E}">
        <p14:creationId xmlns:p14="http://schemas.microsoft.com/office/powerpoint/2010/main" val="42184215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</TotalTime>
  <Words>558</Words>
  <Application>Microsoft Office PowerPoint</Application>
  <PresentationFormat>On-screen Show (4:3)</PresentationFormat>
  <Paragraphs>45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QMWG Update to WMS</vt:lpstr>
      <vt:lpstr>Assignments from WMS</vt:lpstr>
      <vt:lpstr>Assignments from WMS</vt:lpstr>
      <vt:lpstr>Assignments from WMS</vt:lpstr>
      <vt:lpstr>Assignments from WMS</vt:lpstr>
      <vt:lpstr>Assignments from WMS</vt:lpstr>
      <vt:lpstr>Assignments from WMS</vt:lpstr>
    </vt:vector>
  </TitlesOfParts>
  <Company>EFH Corporate Services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QMWG Update to WMS</dc:title>
  <dc:creator>Luminant</dc:creator>
  <cp:lastModifiedBy>Luminant</cp:lastModifiedBy>
  <cp:revision>9</cp:revision>
  <dcterms:created xsi:type="dcterms:W3CDTF">2014-12-01T15:53:14Z</dcterms:created>
  <dcterms:modified xsi:type="dcterms:W3CDTF">2014-12-01T18:31:55Z</dcterms:modified>
</cp:coreProperties>
</file>