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4557" r:id="rId5"/>
    <p:sldMasterId id="2147484570" r:id="rId6"/>
  </p:sldMasterIdLst>
  <p:notesMasterIdLst>
    <p:notesMasterId r:id="rId12"/>
  </p:notesMasterIdLst>
  <p:handoutMasterIdLst>
    <p:handoutMasterId r:id="rId13"/>
  </p:handoutMasterIdLst>
  <p:sldIdLst>
    <p:sldId id="258" r:id="rId7"/>
    <p:sldId id="263" r:id="rId8"/>
    <p:sldId id="262" r:id="rId9"/>
    <p:sldId id="265" r:id="rId10"/>
    <p:sldId id="266" r:id="rId11"/>
  </p:sldIdLst>
  <p:sldSz cx="9144000" cy="6858000" type="screen4x3"/>
  <p:notesSz cx="7086600" cy="94297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346" autoAdjust="0"/>
  </p:normalViewPr>
  <p:slideViewPr>
    <p:cSldViewPr>
      <p:cViewPr>
        <p:scale>
          <a:sx n="90" d="100"/>
          <a:sy n="90" d="100"/>
        </p:scale>
        <p:origin x="-468" y="-24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7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3200" y="0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3200" y="8956675"/>
            <a:ext cx="3071813" cy="471488"/>
          </a:xfrm>
          <a:prstGeom prst="rect">
            <a:avLst/>
          </a:prstGeom>
        </p:spPr>
        <p:txBody>
          <a:bodyPr vert="horz" lIns="94370" tIns="47185" rIns="94370" bIns="47185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200" y="0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6438"/>
            <a:ext cx="4714875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79925"/>
            <a:ext cx="5667375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200" y="8956675"/>
            <a:ext cx="3071813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ADBD5-8E14-496C-BEFD-60D3FD976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02256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94640-EEC4-4F28-8F69-6FCA5E7A3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23569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9123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E514-8344-4255-B596-51472E708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6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559AF-DD58-4B3E-B1EC-AAB046081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8066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4BF26-FCFD-4B22-8CD7-93AD9CCF5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09543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6943-6ABE-4208-8CD1-8D7E1F93B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11218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3C08E-E457-48C3-B79F-7DCC7416F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74014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6BBFA-74E9-4281-9FB1-C67721CE9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537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154D-D383-4028-BA5F-329DCB1B9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892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AFDFD-AF52-42B9-BFFA-3A6E01303ADF}" type="datetime1">
              <a:rPr lang="en-US" smtClean="0"/>
              <a:t>10/28/2014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48D57-AE05-4A24-8C82-21513A50D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25018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6DF57-71F4-4BDE-89D1-BC34EB338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4879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0079-5CEF-43F4-8365-0E52ED43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6774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FF079-913E-4CC1-AD78-1F91F803F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02854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575829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29E5A-7120-4CA3-8470-17AD90039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30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9C27-A54B-4C6B-8966-907B1423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94181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D4027-AF34-46EE-9FB0-ACCF958F7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63262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ECF3-9BC1-49D4-A10B-CA6A52D4A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12580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0E4CF-8617-4A59-8E1A-C964680B6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3718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35E33-E79E-40A8-8CEE-26961E454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79788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9EA4C-79CA-44B3-8EC5-AB1FCC11B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703293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C9B3-6C51-43B0-9CF5-7956AD57B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765504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323E-B317-4FA5-96D2-891A6413C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808964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05BC-F05D-4CD8-8789-53D732CAE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00318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AFDB7-8BAC-48BA-A059-84A6FC81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6461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11/12/2013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  <p:sldLayoutId id="2147484672" r:id="rId10"/>
    <p:sldLayoutId id="2147484673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8F683DC0-2E3D-49A2-8FF6-8A7361F62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2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2053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6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058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A3E74C30-00D6-4D3D-9899-25A2A561F7F2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AAF883C0-4780-40CD-B9C9-28A3514A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6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endParaRPr lang="en-US" altLang="en-US" sz="1600" b="1" smtClean="0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80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308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55E441C8-B86E-4BDF-B317-B0763D2EBCA8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MarketInfoServices@ercot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November 5, </a:t>
            </a:r>
            <a:r>
              <a:rPr lang="en-US" altLang="en-US" dirty="0" smtClean="0"/>
              <a:t>2014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MISUG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NOGRR084 </a:t>
            </a:r>
            <a:r>
              <a:rPr lang="en-US" dirty="0" smtClean="0"/>
              <a:t>– </a:t>
            </a:r>
            <a:r>
              <a:rPr lang="en-US" dirty="0"/>
              <a:t>Daily Grip Operations </a:t>
            </a:r>
            <a:r>
              <a:rPr lang="en-US" dirty="0" smtClean="0"/>
              <a:t>Report (Voting Item)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MISUG is working with OWG to update gray-boxed language for NOGRR084</a:t>
            </a:r>
            <a:endParaRPr lang="en-US" sz="2600" dirty="0">
              <a:latin typeface="Calibri"/>
              <a:ea typeface="Times New Roman"/>
            </a:endParaRP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Proposed data elements vs. NOGRR084 data elements</a:t>
            </a:r>
            <a:endParaRPr lang="en-US" sz="2600" dirty="0">
              <a:latin typeface="Calibri"/>
              <a:ea typeface="Times New Roman"/>
            </a:endParaRP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Next Steps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Work with OWG to draft NOGRR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MISUG requests COPS approval to move forward with this effort</a:t>
            </a:r>
            <a:endParaRPr lang="en-US" sz="26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10/28/2014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84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Update from </a:t>
            </a:r>
            <a:r>
              <a:rPr lang="en-US" altLang="en-US" dirty="0" smtClean="0"/>
              <a:t>Oct 27, </a:t>
            </a:r>
            <a:r>
              <a:rPr lang="en-US" altLang="en-US" dirty="0"/>
              <a:t>2014,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TAC </a:t>
            </a:r>
            <a:r>
              <a:rPr lang="en-US" sz="2600" dirty="0">
                <a:latin typeface="Calibri"/>
                <a:ea typeface="Times New Roman"/>
              </a:rPr>
              <a:t>Reporting on ERCOT Manual Efforts &amp; Market Report </a:t>
            </a:r>
            <a:r>
              <a:rPr lang="en-US" sz="2600" dirty="0" smtClean="0">
                <a:latin typeface="Calibri"/>
                <a:ea typeface="Times New Roman"/>
              </a:rPr>
              <a:t>True-Up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15 </a:t>
            </a:r>
            <a:r>
              <a:rPr lang="en-US" sz="2600" dirty="0">
                <a:latin typeface="Calibri"/>
                <a:ea typeface="Times New Roman"/>
              </a:rPr>
              <a:t>reports have been recommended for discontinuation/decommissioning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MISUG has reviewed the 15 reports that have been recommended for </a:t>
            </a:r>
            <a:r>
              <a:rPr lang="en-US" sz="2600" dirty="0" smtClean="0">
                <a:latin typeface="Calibri"/>
                <a:ea typeface="Times New Roman"/>
              </a:rPr>
              <a:t>discontinuation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NPRRs were submitted to PRS to discontinue these reports</a:t>
            </a:r>
          </a:p>
          <a:p>
            <a:pPr marL="1141413" lvl="2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alibri"/>
                <a:ea typeface="Times New Roman"/>
              </a:rPr>
              <a:t>One NORR withdrawn because language referenced P.U.C. Subst. Rule </a:t>
            </a:r>
            <a:r>
              <a:rPr lang="en-US" sz="2400" dirty="0" smtClean="0">
                <a:latin typeface="Arial"/>
                <a:ea typeface="Times New Roman"/>
                <a:cs typeface="Arial"/>
              </a:rPr>
              <a:t>§</a:t>
            </a:r>
            <a:r>
              <a:rPr lang="en-US" sz="2400" dirty="0" smtClean="0">
                <a:latin typeface="Calibri"/>
                <a:ea typeface="Times New Roman"/>
              </a:rPr>
              <a:t>25.505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MISUG made presentations to</a:t>
            </a:r>
          </a:p>
          <a:p>
            <a:pPr marL="1141413" lvl="2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alibri"/>
                <a:ea typeface="Times New Roman"/>
              </a:rPr>
              <a:t>WMS on 10/29/2014</a:t>
            </a:r>
          </a:p>
          <a:p>
            <a:pPr marL="1141413" lvl="2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alibri"/>
                <a:ea typeface="Times New Roman"/>
              </a:rPr>
              <a:t>ROS on 10/30/2014</a:t>
            </a:r>
            <a:endParaRPr lang="en-US" sz="20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10/28/2014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97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Update from </a:t>
            </a:r>
            <a:r>
              <a:rPr lang="en-US" altLang="en-US" dirty="0" smtClean="0"/>
              <a:t>Oct 27, </a:t>
            </a:r>
            <a:r>
              <a:rPr lang="en-US" altLang="en-US" dirty="0"/>
              <a:t>2014, </a:t>
            </a:r>
            <a:r>
              <a:rPr lang="en-US" altLang="en-US" dirty="0" smtClean="0"/>
              <a:t>Meeting (</a:t>
            </a:r>
            <a:r>
              <a:rPr lang="en-US" altLang="en-US" dirty="0" err="1" smtClean="0"/>
              <a:t>con’t</a:t>
            </a:r>
            <a:r>
              <a:rPr lang="en-US" alt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MISUG is in the process of reviewing all currently published Market Reports for accuracy, completeness, and usefulness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Review of 48-Hour Disclosure Reports is complete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ERCOT will be implementing some corrections</a:t>
            </a:r>
          </a:p>
          <a:p>
            <a:pPr marL="0" lvl="1" indent="-341313">
              <a:spcBef>
                <a:spcPts val="0"/>
              </a:spcBef>
              <a:spcAft>
                <a:spcPts val="0"/>
              </a:spcAft>
              <a:buChar char="•"/>
              <a:defRPr/>
            </a:pPr>
            <a:r>
              <a:rPr lang="en-US" sz="2600" b="1" dirty="0">
                <a:latin typeface="Calibri"/>
                <a:ea typeface="Times New Roman"/>
                <a:cs typeface="+mn-cs"/>
              </a:rPr>
              <a:t>Planning (POI) website </a:t>
            </a:r>
            <a:r>
              <a:rPr lang="en-US" sz="2600" b="1" dirty="0" smtClean="0">
                <a:latin typeface="Calibri"/>
                <a:ea typeface="Times New Roman"/>
                <a:cs typeface="+mn-cs"/>
              </a:rPr>
              <a:t>has been </a:t>
            </a:r>
            <a:r>
              <a:rPr lang="en-US" sz="2600" b="1" dirty="0">
                <a:latin typeface="Calibri"/>
                <a:ea typeface="Times New Roman"/>
                <a:cs typeface="+mn-cs"/>
              </a:rPr>
              <a:t>decommissioned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latin typeface="Calibri"/>
                <a:ea typeface="Times New Roman"/>
              </a:rPr>
              <a:t>Information </a:t>
            </a:r>
            <a:r>
              <a:rPr lang="en-US" sz="2600" dirty="0">
                <a:latin typeface="Calibri"/>
                <a:ea typeface="Times New Roman"/>
              </a:rPr>
              <a:t>has been </a:t>
            </a:r>
            <a:r>
              <a:rPr lang="en-US" sz="2600" dirty="0">
                <a:latin typeface="Calibri"/>
                <a:ea typeface="Times New Roman"/>
              </a:rPr>
              <a:t>moved to the </a:t>
            </a:r>
            <a:r>
              <a:rPr lang="en-US" sz="2600" dirty="0">
                <a:latin typeface="Calibri"/>
                <a:ea typeface="Times New Roman"/>
              </a:rPr>
              <a:t>MIS or archived, </a:t>
            </a:r>
            <a:r>
              <a:rPr lang="en-US" sz="2600" dirty="0">
                <a:latin typeface="Calibri"/>
                <a:ea typeface="Times New Roman"/>
              </a:rPr>
              <a:t>as </a:t>
            </a:r>
            <a:r>
              <a:rPr lang="en-US" sz="2600" dirty="0" smtClean="0">
                <a:latin typeface="Calibri"/>
                <a:ea typeface="Times New Roman"/>
              </a:rPr>
              <a:t>appropriate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Migration went well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Other access permissions were updated as well</a:t>
            </a:r>
          </a:p>
          <a:p>
            <a:pPr marL="341313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Data in 60-Day disclosure report for AS Offers in incomplete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Report run time prior to 8/6/2014 did not pick up offers that expired at the close of DAM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ERCOT will prepare a supplemental file for 2014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ERCOT will investigate the possibility of making earlier data available</a:t>
            </a:r>
            <a:endParaRPr lang="en-US" sz="2600" dirty="0">
              <a:latin typeface="Calibri"/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10/28/2014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60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EWS Modification Workshop – November 14,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 lnSpcReduction="10000"/>
          </a:bodyPr>
          <a:lstStyle/>
          <a:p>
            <a:pPr marL="0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MISUG will be hosting a workshop to evaluate the technical feasibility of changing the MIS from a “pull”-type service to a “push”-type service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Friday, </a:t>
            </a:r>
            <a:r>
              <a:rPr lang="en-US" sz="2600" dirty="0">
                <a:latin typeface="Calibri"/>
                <a:ea typeface="Times New Roman"/>
              </a:rPr>
              <a:t>November 14th from 9:30am – </a:t>
            </a:r>
            <a:r>
              <a:rPr lang="en-US" sz="2600" dirty="0" smtClean="0">
                <a:latin typeface="Calibri"/>
                <a:ea typeface="Times New Roman"/>
              </a:rPr>
              <a:t>Noon</a:t>
            </a:r>
          </a:p>
          <a:p>
            <a:pPr marL="1141413" lvl="2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alibri"/>
                <a:ea typeface="Times New Roman"/>
              </a:rPr>
              <a:t>WebEx and On-Site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Subscribers to a report would </a:t>
            </a:r>
            <a:r>
              <a:rPr lang="en-US" sz="2600" dirty="0">
                <a:latin typeface="Calibri"/>
                <a:ea typeface="Times New Roman"/>
              </a:rPr>
              <a:t>receive notifications when new data is </a:t>
            </a:r>
            <a:r>
              <a:rPr lang="en-US" sz="2600" dirty="0" smtClean="0">
                <a:latin typeface="Calibri"/>
                <a:ea typeface="Times New Roman"/>
              </a:rPr>
              <a:t>available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Market Participants and their SMEs are encouraged to attend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Agenda will be posted in advance of the meeting</a:t>
            </a:r>
          </a:p>
          <a:p>
            <a:pPr marL="741363" lvl="1" indent="-3413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latin typeface="Calibri"/>
                <a:ea typeface="Times New Roman"/>
              </a:rPr>
              <a:t>Market Participants are encouraged to submit questions in advance of the meeting (</a:t>
            </a:r>
            <a:r>
              <a:rPr lang="en-US" sz="2600" dirty="0" smtClean="0">
                <a:latin typeface="Calibri"/>
                <a:ea typeface="Times New Roman"/>
                <a:hlinkClick r:id="rId2"/>
              </a:rPr>
              <a:t>MarketInfoServices@ercot.com</a:t>
            </a:r>
            <a:r>
              <a:rPr lang="en-US" sz="2600" dirty="0" smtClean="0">
                <a:latin typeface="Calibri"/>
                <a:ea typeface="Times New Roman"/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64AFDFD-AF52-42B9-BFFA-3A6E01303ADF}" type="datetime1">
              <a:rPr lang="en-US" smtClean="0"/>
              <a:t>10/28/2014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26200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10464</TotalTime>
  <Words>340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Custom Design</vt:lpstr>
      <vt:lpstr>1_Custom Design</vt:lpstr>
      <vt:lpstr>2_Custom Design</vt:lpstr>
      <vt:lpstr>MISUG Update to COPS</vt:lpstr>
      <vt:lpstr>NOGRR084 – Daily Grip Operations Report (Voting Item)</vt:lpstr>
      <vt:lpstr>Update from Oct 27, 2014, Meeting</vt:lpstr>
      <vt:lpstr>Update from Oct 27, 2014, Meeting (con’t)</vt:lpstr>
      <vt:lpstr>EWS Modification Workshop – November 14,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793</cp:revision>
  <dcterms:created xsi:type="dcterms:W3CDTF">2005-04-21T14:28:35Z</dcterms:created>
  <dcterms:modified xsi:type="dcterms:W3CDTF">2014-10-28T20:44:36Z</dcterms:modified>
</cp:coreProperties>
</file>