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90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1B1BC-7AAD-46F0-BF03-34FFD6E59EC0}" type="datetimeFigureOut">
              <a:rPr lang="en-US" smtClean="0"/>
              <a:t>11/1/2014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2BE5C-3B84-4C03-B445-5764A8E290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96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EB58A-DD29-44DB-A90C-C792FB93A6C9}" type="datetime1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6434-6A72-4567-BAE4-E453F14B1404}" type="datetime1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646D-71F2-4559-B8E7-F107066E9449}" type="datetime1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553-303B-48BD-8A49-07B6361911FD}" type="datetime1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123B4-4CE5-4768-968C-91B956B110D5}" type="datetime1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3B20C-673B-49C7-8370-DBA260778F34}" type="datetime1">
              <a:rPr lang="en-US" smtClean="0"/>
              <a:t>11/1/2014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30009-72A6-4BFE-8867-4DF98E7EFB04}" type="datetime1">
              <a:rPr lang="en-US" smtClean="0"/>
              <a:t>11/1/2014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368B-CD98-4CBE-89D3-21BF3AEEF76C}" type="datetime1">
              <a:rPr lang="en-US" smtClean="0"/>
              <a:t>11/1/2014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0285-799D-4AEF-A65C-495F2C2A6CBF}" type="datetime1">
              <a:rPr lang="en-US" smtClean="0"/>
              <a:t>11/1/2014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5FF3-3976-4195-9B89-23929A30C35B}" type="datetime1">
              <a:rPr lang="en-US" smtClean="0"/>
              <a:t>11/1/2014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219C9-D995-47C2-85C5-406111958B0C}" type="datetime1">
              <a:rPr lang="en-US" smtClean="0"/>
              <a:t>11/1/2014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E92DEC-9BE4-4717-8914-A7110CA04E86}" type="datetime1">
              <a:rPr lang="en-US" smtClean="0"/>
              <a:t>11/1/2014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14/10/20141020-IDRWORKSHOP" TargetMode="External"/><Relationship Id="rId7" Type="http://schemas.openxmlformats.org/officeDocument/2006/relationships/hyperlink" Target="mailto:Kathy.Scott@CenterPointEnergy.com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14/12/20141202-IDRWORKSHOP" TargetMode="External"/><Relationship Id="rId2" Type="http://schemas.openxmlformats.org/officeDocument/2006/relationships/hyperlink" Target="http://ercot.webex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November 5, </a:t>
            </a:r>
            <a:r>
              <a:rPr lang="en-US" dirty="0" smtClean="0"/>
              <a:t>2014 </a:t>
            </a:r>
          </a:p>
          <a:p>
            <a:pPr algn="ctr"/>
            <a:r>
              <a:rPr lang="en-US" dirty="0" smtClean="0"/>
              <a:t>Update to </a:t>
            </a:r>
            <a:r>
              <a:rPr lang="en-US" dirty="0" smtClean="0"/>
              <a:t>COPS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599" cy="3630057"/>
          </a:xfrm>
        </p:spPr>
        <p:txBody>
          <a:bodyPr/>
          <a:lstStyle/>
          <a:p>
            <a:r>
              <a:rPr lang="en-US" dirty="0" smtClean="0"/>
              <a:t>RMS/COPS Workshop </a:t>
            </a:r>
            <a:r>
              <a:rPr lang="en-US" dirty="0"/>
              <a:t>I </a:t>
            </a:r>
            <a:r>
              <a:rPr lang="en-US" sz="4800" dirty="0"/>
              <a:t>IDR Meter Protocol Requirement Threshold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24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648200"/>
            <a:ext cx="6512511" cy="1143000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881" y="731838"/>
            <a:ext cx="3475037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810000" y="6492875"/>
            <a:ext cx="1828800" cy="365125"/>
          </a:xfrm>
        </p:spPr>
        <p:txBody>
          <a:bodyPr/>
          <a:lstStyle/>
          <a:p>
            <a:fld id="{0DF9B5F8-15F9-4B42-A359-1054D275252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689" y="4724400"/>
            <a:ext cx="6512511" cy="1143000"/>
          </a:xfrm>
        </p:spPr>
        <p:txBody>
          <a:bodyPr/>
          <a:lstStyle/>
          <a:p>
            <a:r>
              <a:rPr lang="en-US" dirty="0" smtClean="0"/>
              <a:t>10.20.14 </a:t>
            </a:r>
            <a:br>
              <a:rPr lang="en-US" dirty="0" smtClean="0"/>
            </a:br>
            <a:r>
              <a:rPr lang="en-US" dirty="0" smtClean="0"/>
              <a:t>Web Conference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228600"/>
            <a:ext cx="8001000" cy="4343400"/>
          </a:xfrm>
        </p:spPr>
        <p:txBody>
          <a:bodyPr/>
          <a:lstStyle/>
          <a:p>
            <a:r>
              <a:rPr lang="en-US" sz="2800" b="1" dirty="0" smtClean="0"/>
              <a:t>Reviewed and Discussed: </a:t>
            </a:r>
          </a:p>
          <a:p>
            <a:pPr lvl="1"/>
            <a:r>
              <a:rPr lang="en-US" altLang="en-US" dirty="0" smtClean="0"/>
              <a:t>ERCOT </a:t>
            </a:r>
            <a:r>
              <a:rPr lang="en-US" altLang="en-US" dirty="0"/>
              <a:t>Protocols and Retail Market Guide Requirements</a:t>
            </a:r>
          </a:p>
          <a:p>
            <a:pPr lvl="1"/>
            <a:r>
              <a:rPr lang="en-US" altLang="en-US" dirty="0"/>
              <a:t>TDSPs’ Data Processes for IDR vs. AMS Metered Premises</a:t>
            </a:r>
          </a:p>
          <a:p>
            <a:pPr lvl="2"/>
            <a:r>
              <a:rPr lang="en-US" altLang="en-US" dirty="0"/>
              <a:t>IDR Data Flow Overview </a:t>
            </a:r>
          </a:p>
          <a:p>
            <a:pPr lvl="2"/>
            <a:r>
              <a:rPr lang="en-US" altLang="en-US" dirty="0"/>
              <a:t>AMS Data Flow </a:t>
            </a:r>
            <a:r>
              <a:rPr lang="en-US" altLang="en-US" dirty="0" smtClean="0"/>
              <a:t>Overview</a:t>
            </a:r>
          </a:p>
          <a:p>
            <a:pPr lvl="2"/>
            <a:endParaRPr lang="en-US" altLang="en-US" sz="1600" dirty="0"/>
          </a:p>
          <a:p>
            <a:r>
              <a:rPr lang="en-US" altLang="en-US" sz="2800" b="1" dirty="0" smtClean="0"/>
              <a:t>ERCOT provided a report of the number </a:t>
            </a:r>
            <a:r>
              <a:rPr lang="en-US" altLang="en-US" sz="2800" b="1" dirty="0"/>
              <a:t>of </a:t>
            </a:r>
            <a:r>
              <a:rPr lang="en-US" altLang="en-US" sz="2800" b="1" dirty="0" smtClean="0"/>
              <a:t>ESI </a:t>
            </a:r>
            <a:r>
              <a:rPr lang="en-US" altLang="en-US" sz="2800" b="1" dirty="0"/>
              <a:t>IDs </a:t>
            </a:r>
            <a:r>
              <a:rPr lang="en-US" altLang="en-US" sz="2800" b="1" dirty="0" smtClean="0"/>
              <a:t>currently meeting  </a:t>
            </a:r>
            <a:r>
              <a:rPr lang="en-US" altLang="en-US" sz="2800" b="1" dirty="0"/>
              <a:t>IDR </a:t>
            </a:r>
            <a:r>
              <a:rPr lang="en-US" altLang="en-US" sz="2800" b="1" dirty="0" smtClean="0"/>
              <a:t>Threshold Requirements </a:t>
            </a:r>
            <a:endParaRPr lang="en-US" altLang="en-US" sz="2800" b="1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93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724400"/>
            <a:ext cx="6512511" cy="1143000"/>
          </a:xfrm>
        </p:spPr>
        <p:txBody>
          <a:bodyPr/>
          <a:lstStyle/>
          <a:p>
            <a:r>
              <a:rPr lang="en-US" dirty="0" smtClean="0"/>
              <a:t>Does ESI ID Qualify </a:t>
            </a:r>
            <a:br>
              <a:rPr lang="en-US" dirty="0" smtClean="0"/>
            </a:br>
            <a:r>
              <a:rPr lang="en-US" dirty="0" smtClean="0"/>
              <a:t>for BUSIDRRQ?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381000"/>
            <a:ext cx="7696200" cy="4038600"/>
          </a:xfrm>
        </p:spPr>
        <p:txBody>
          <a:bodyPr>
            <a:normAutofit lnSpcReduction="10000"/>
          </a:bodyPr>
          <a:lstStyle/>
          <a:p>
            <a:r>
              <a:rPr lang="en-US" altLang="en-US" sz="2400" b="1" dirty="0"/>
              <a:t>Pull a list of all competitive BUSIDRRQ ESI IDs where</a:t>
            </a:r>
            <a:r>
              <a:rPr lang="en-US" altLang="en-US" sz="2400" dirty="0"/>
              <a:t>:</a:t>
            </a:r>
          </a:p>
          <a:p>
            <a:pPr lvl="1"/>
            <a:r>
              <a:rPr lang="en-US" altLang="en-US" b="1" dirty="0"/>
              <a:t>esh.stoptime is null </a:t>
            </a:r>
            <a:r>
              <a:rPr lang="en-US" altLang="en-US" sz="1800" b="1" i="1" dirty="0"/>
              <a:t>(ESI ID record is active)</a:t>
            </a:r>
          </a:p>
          <a:p>
            <a:pPr lvl="1"/>
            <a:r>
              <a:rPr lang="en-US" altLang="en-US" b="1" dirty="0"/>
              <a:t>losscode &lt;&gt; “T” </a:t>
            </a:r>
            <a:r>
              <a:rPr lang="en-US" altLang="en-US" sz="1800" b="1" i="1" dirty="0"/>
              <a:t>(ESI ID is connected at a distribution voltage)</a:t>
            </a:r>
          </a:p>
          <a:p>
            <a:pPr lvl="1"/>
            <a:r>
              <a:rPr lang="en-US" altLang="en-US" b="1" dirty="0"/>
              <a:t>mrecode &lt;&gt; “65” </a:t>
            </a:r>
            <a:r>
              <a:rPr lang="en-US" altLang="en-US" sz="1800" b="1" i="1" dirty="0"/>
              <a:t>(ESI ID is read by a TDSP)</a:t>
            </a:r>
          </a:p>
          <a:p>
            <a:pPr lvl="1"/>
            <a:r>
              <a:rPr lang="en-US" altLang="en-US" b="1" dirty="0"/>
              <a:t>status &lt;&gt; “I” </a:t>
            </a:r>
            <a:r>
              <a:rPr lang="en-US" altLang="en-US" sz="1800" b="1" i="1" dirty="0"/>
              <a:t>(ESI ID is active or de-energized)</a:t>
            </a:r>
          </a:p>
          <a:p>
            <a:r>
              <a:rPr lang="en-US" altLang="en-US" sz="2000" b="1" dirty="0" smtClean="0"/>
              <a:t>Pull </a:t>
            </a:r>
            <a:r>
              <a:rPr lang="en-US" altLang="en-US" sz="2000" b="1" dirty="0"/>
              <a:t>all interval data for identified ESI IDs from 1/1/2002 to present</a:t>
            </a:r>
          </a:p>
          <a:p>
            <a:r>
              <a:rPr lang="en-US" altLang="en-US" sz="2000" b="1" dirty="0"/>
              <a:t>Calculate monthly max kW values</a:t>
            </a:r>
          </a:p>
          <a:p>
            <a:r>
              <a:rPr lang="en-US" altLang="en-US" sz="2000" b="1" dirty="0"/>
              <a:t>Determine if ESI ID monthly max values exceed a specified threshold by occurring twice in a twelve month period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10000" y="6492875"/>
            <a:ext cx="1828800" cy="365125"/>
          </a:xfrm>
        </p:spPr>
        <p:txBody>
          <a:bodyPr/>
          <a:lstStyle/>
          <a:p>
            <a:fld id="{0DF9B5F8-15F9-4B42-A359-1054D275252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63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4289" y="5105400"/>
            <a:ext cx="6512511" cy="1143000"/>
          </a:xfrm>
        </p:spPr>
        <p:txBody>
          <a:bodyPr/>
          <a:lstStyle/>
          <a:p>
            <a:r>
              <a:rPr lang="en-US" dirty="0" smtClean="0"/>
              <a:t>BUSIDRRQ </a:t>
            </a:r>
            <a:br>
              <a:rPr lang="en-US" dirty="0" smtClean="0"/>
            </a:br>
            <a:r>
              <a:rPr lang="en-US" dirty="0" smtClean="0"/>
              <a:t>Counts by Load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000" y="6492875"/>
            <a:ext cx="1828800" cy="365125"/>
          </a:xfrm>
        </p:spPr>
        <p:txBody>
          <a:bodyPr/>
          <a:lstStyle/>
          <a:p>
            <a:fld id="{0DF9B5F8-15F9-4B42-A359-1054D275252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03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4289" y="5105400"/>
            <a:ext cx="6512511" cy="1143000"/>
          </a:xfrm>
        </p:spPr>
        <p:txBody>
          <a:bodyPr/>
          <a:lstStyle/>
          <a:p>
            <a:r>
              <a:rPr lang="en-US" dirty="0" smtClean="0"/>
              <a:t>Percent Actual/IDR for Initial Settlements </a:t>
            </a:r>
            <a:endParaRPr lang="en-US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228600"/>
            <a:ext cx="8915400" cy="495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81400" y="6477000"/>
            <a:ext cx="1828800" cy="365125"/>
          </a:xfrm>
        </p:spPr>
        <p:txBody>
          <a:bodyPr/>
          <a:lstStyle/>
          <a:p>
            <a:fld id="{0DF9B5F8-15F9-4B42-A359-1054D275252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6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4289" y="5105400"/>
            <a:ext cx="6512511" cy="1143000"/>
          </a:xfrm>
        </p:spPr>
        <p:txBody>
          <a:bodyPr/>
          <a:lstStyle/>
          <a:p>
            <a:r>
              <a:rPr lang="en-US" dirty="0" smtClean="0"/>
              <a:t>Percent of Load </a:t>
            </a:r>
            <a:br>
              <a:rPr lang="en-US" dirty="0" smtClean="0"/>
            </a:br>
            <a:r>
              <a:rPr lang="en-US" dirty="0" smtClean="0"/>
              <a:t>by Meter Type </a:t>
            </a:r>
            <a:endParaRPr lang="en-US" dirty="0"/>
          </a:p>
        </p:txBody>
      </p:sp>
      <p:pic>
        <p:nvPicPr>
          <p:cNvPr id="6" name="Picture 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304800"/>
            <a:ext cx="8763000" cy="480059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657600" y="6492875"/>
            <a:ext cx="1828800" cy="365125"/>
          </a:xfrm>
        </p:spPr>
        <p:txBody>
          <a:bodyPr/>
          <a:lstStyle/>
          <a:p>
            <a:fld id="{0DF9B5F8-15F9-4B42-A359-1054D275252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2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ERCOT’s Protocol Section: 18.6.1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381000"/>
            <a:ext cx="8001000" cy="3962400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sz="2400" b="1" dirty="0"/>
              <a:t>Should the IDR Mandatory Installation Threshold Be Increased, Eliminated or Continue as shown in Protocols Section 18.6? </a:t>
            </a:r>
          </a:p>
          <a:p>
            <a:pPr lvl="1">
              <a:defRPr/>
            </a:pPr>
            <a:r>
              <a:rPr lang="en-US" sz="2400" b="1" dirty="0"/>
              <a:t>Installation and Use of Interval Data Recorder Meters: </a:t>
            </a:r>
          </a:p>
          <a:p>
            <a:pPr lvl="2">
              <a:defRPr/>
            </a:pPr>
            <a:r>
              <a:rPr lang="en-US" sz="2000" b="1" i="1" dirty="0"/>
              <a:t>18.6.1 Interval Data Recorder Meter Mandatory Installation Requirements</a:t>
            </a:r>
          </a:p>
          <a:p>
            <a:pPr marL="822960" lvl="3" indent="0">
              <a:buFont typeface="Wingdings" pitchFamily="2" charset="2"/>
              <a:buNone/>
              <a:defRPr/>
            </a:pPr>
            <a:r>
              <a:rPr lang="en-US" dirty="0"/>
              <a:t>(1) </a:t>
            </a:r>
            <a:r>
              <a:rPr lang="en-US" b="1" dirty="0"/>
              <a:t>Interval Data Recorder (IDR) Meters are required and shall be installed and utilized for Settlement of Premises having </a:t>
            </a:r>
          </a:p>
          <a:p>
            <a:pPr marL="822960" lvl="3" indent="0">
              <a:buFont typeface="Wingdings" pitchFamily="2" charset="2"/>
              <a:buNone/>
              <a:defRPr/>
            </a:pPr>
            <a:r>
              <a:rPr lang="en-US" b="1" dirty="0"/>
              <a:t>either:</a:t>
            </a:r>
          </a:p>
          <a:p>
            <a:pPr marL="1508760" lvl="4" indent="-457200">
              <a:buFont typeface="Wingdings" pitchFamily="2" charset="2"/>
              <a:buAutoNum type="alphaLcParenBoth"/>
              <a:defRPr/>
            </a:pPr>
            <a:r>
              <a:rPr lang="en-US" b="1" dirty="0">
                <a:solidFill>
                  <a:srgbClr val="C00000"/>
                </a:solidFill>
              </a:rPr>
              <a:t>A peak Demand greater than 700 kW (or 700 kVA in CenterPoint Energy’s service territory); or</a:t>
            </a:r>
          </a:p>
          <a:p>
            <a:pPr marL="1508760" lvl="4" indent="-457200">
              <a:buFont typeface="Wingdings" pitchFamily="2" charset="2"/>
              <a:buAutoNum type="alphaLcParenBoth"/>
              <a:defRPr/>
            </a:pPr>
            <a:endParaRPr lang="en-US" b="1" dirty="0">
              <a:solidFill>
                <a:srgbClr val="C00000"/>
              </a:solidFill>
            </a:endParaRPr>
          </a:p>
          <a:p>
            <a:pPr marL="1051560" lvl="4" indent="0">
              <a:buFont typeface="Wingdings" pitchFamily="2" charset="2"/>
              <a:buNone/>
              <a:defRPr/>
            </a:pPr>
            <a:r>
              <a:rPr lang="en-US" b="1" dirty="0"/>
              <a:t>(b) Service provided at transmission voltage (above 60 kV).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10000" y="6492875"/>
            <a:ext cx="1828800" cy="365125"/>
          </a:xfrm>
        </p:spPr>
        <p:txBody>
          <a:bodyPr/>
          <a:lstStyle/>
          <a:p>
            <a:fld id="{0DF9B5F8-15F9-4B42-A359-1054D275252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52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741111" cy="1143000"/>
          </a:xfrm>
        </p:spPr>
        <p:txBody>
          <a:bodyPr/>
          <a:lstStyle/>
          <a:p>
            <a:r>
              <a:rPr lang="en-US" dirty="0" smtClean="0"/>
              <a:t>Discussion, Comments &amp; Homework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www.ercot.com/calendar/2014/10/20141020-IDRWORKSHOP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741943"/>
              </p:ext>
            </p:extLst>
          </p:nvPr>
        </p:nvGraphicFramePr>
        <p:xfrm>
          <a:off x="4114800" y="21336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Document" showAsIcon="1" r:id="rId5" imgW="914400" imgH="771480" progId="Word.Document.12">
                  <p:embed/>
                </p:oleObj>
              </mc:Choice>
              <mc:Fallback>
                <p:oleObj name="Document" showAsIcon="1" r:id="rId5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14800" y="21336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1981200" y="2828836"/>
            <a:ext cx="5791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Responses due to</a:t>
            </a:r>
            <a:r>
              <a:rPr lang="en-US" dirty="0"/>
              <a:t> </a:t>
            </a:r>
            <a:r>
              <a:rPr lang="en-US" i="1" u="sng" dirty="0" smtClean="0">
                <a:hlinkClick r:id="rId7"/>
              </a:rPr>
              <a:t>Kathy.Scott@CenterPointEnergy.com</a:t>
            </a:r>
            <a:r>
              <a:rPr lang="en-US" i="1" dirty="0" smtClean="0"/>
              <a:t>  </a:t>
            </a:r>
            <a:r>
              <a:rPr lang="en-US" b="1" i="1" dirty="0"/>
              <a:t>NLT Wednesday, November 12, 2014 at </a:t>
            </a:r>
            <a:r>
              <a:rPr lang="en-US" b="1" i="1" dirty="0" smtClean="0"/>
              <a:t>5:00 PM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00" y="6492875"/>
            <a:ext cx="1828800" cy="365125"/>
          </a:xfrm>
        </p:spPr>
        <p:txBody>
          <a:bodyPr/>
          <a:lstStyle/>
          <a:p>
            <a:fld id="{0DF9B5F8-15F9-4B42-A359-1054D275252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93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969711" cy="1114232"/>
          </a:xfrm>
        </p:spPr>
        <p:txBody>
          <a:bodyPr/>
          <a:lstStyle/>
          <a:p>
            <a:r>
              <a:rPr lang="en-US" dirty="0" smtClean="0"/>
              <a:t>Next IDR Meter Threshold Workshop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04800"/>
            <a:ext cx="8305800" cy="4038600"/>
          </a:xfrm>
        </p:spPr>
        <p:txBody>
          <a:bodyPr>
            <a:normAutofit/>
          </a:bodyPr>
          <a:lstStyle/>
          <a:p>
            <a:pPr lvl="0"/>
            <a:r>
              <a:rPr lang="en-US" b="1" i="1" dirty="0">
                <a:solidFill>
                  <a:srgbClr val="C00000"/>
                </a:solidFill>
              </a:rPr>
              <a:t>RMS/COPS Workshop II - IDR Meter Protocol </a:t>
            </a:r>
            <a:r>
              <a:rPr lang="en-US" b="1" i="1" dirty="0" smtClean="0">
                <a:solidFill>
                  <a:srgbClr val="C00000"/>
                </a:solidFill>
              </a:rPr>
              <a:t>Requirement Threshold</a:t>
            </a:r>
          </a:p>
          <a:p>
            <a:pPr lvl="0"/>
            <a:r>
              <a:rPr lang="en-US" b="1" dirty="0" smtClean="0">
                <a:solidFill>
                  <a:srgbClr val="C00000"/>
                </a:solidFill>
              </a:rPr>
              <a:t>December </a:t>
            </a:r>
            <a:r>
              <a:rPr lang="en-US" b="1" dirty="0">
                <a:solidFill>
                  <a:srgbClr val="C00000"/>
                </a:solidFill>
              </a:rPr>
              <a:t>2</a:t>
            </a:r>
            <a:r>
              <a:rPr lang="en-US" b="1" baseline="30000" dirty="0">
                <a:solidFill>
                  <a:srgbClr val="C00000"/>
                </a:solidFill>
              </a:rPr>
              <a:t>nd</a:t>
            </a:r>
            <a:r>
              <a:rPr lang="en-US" b="1" dirty="0">
                <a:solidFill>
                  <a:srgbClr val="C00000"/>
                </a:solidFill>
              </a:rPr>
              <a:t>, 1:30 -  4:00 pm</a:t>
            </a:r>
            <a:r>
              <a:rPr lang="en-US" dirty="0"/>
              <a:t>, </a:t>
            </a:r>
            <a:r>
              <a:rPr lang="en-US" b="1" dirty="0">
                <a:solidFill>
                  <a:srgbClr val="C00000"/>
                </a:solidFill>
              </a:rPr>
              <a:t>following the RMS </a:t>
            </a:r>
            <a:r>
              <a:rPr lang="en-US" b="1" dirty="0" smtClean="0">
                <a:solidFill>
                  <a:srgbClr val="C00000"/>
                </a:solidFill>
              </a:rPr>
              <a:t>meeting</a:t>
            </a:r>
            <a:endParaRPr lang="en-US" b="1" dirty="0">
              <a:solidFill>
                <a:srgbClr val="C00000"/>
              </a:solidFill>
            </a:endParaRPr>
          </a:p>
          <a:p>
            <a:pPr lvl="1"/>
            <a:r>
              <a:rPr lang="en-US" u="sng" dirty="0">
                <a:hlinkClick r:id="rId2"/>
              </a:rPr>
              <a:t>http://ercot.webex.com</a:t>
            </a:r>
            <a:endParaRPr lang="en-US" dirty="0"/>
          </a:p>
          <a:p>
            <a:pPr lvl="2"/>
            <a:r>
              <a:rPr lang="en-US" b="1" dirty="0"/>
              <a:t>Meeting Number:    </a:t>
            </a:r>
            <a:r>
              <a:rPr lang="en-US" b="1" dirty="0" smtClean="0"/>
              <a:t>   654 </a:t>
            </a:r>
            <a:r>
              <a:rPr lang="en-US" b="1" dirty="0"/>
              <a:t>980 612</a:t>
            </a:r>
          </a:p>
          <a:p>
            <a:pPr lvl="2"/>
            <a:r>
              <a:rPr lang="en-US" b="1" dirty="0"/>
              <a:t>Meeting Password:   </a:t>
            </a:r>
            <a:r>
              <a:rPr lang="en-US" b="1" dirty="0" smtClean="0"/>
              <a:t>  Workshop2 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Audio Dial-In: </a:t>
            </a:r>
            <a:r>
              <a:rPr lang="en-US" b="1" dirty="0" smtClean="0"/>
              <a:t>            1.877.668.4493</a:t>
            </a:r>
            <a:endParaRPr lang="en-US" b="1" dirty="0"/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www.ercot.com/calendar/2014/12/20141202-IDRWORKSHOP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3810000" y="6492875"/>
            <a:ext cx="1828800" cy="365125"/>
          </a:xfrm>
        </p:spPr>
        <p:txBody>
          <a:bodyPr/>
          <a:lstStyle/>
          <a:p>
            <a:fld id="{0DF9B5F8-15F9-4B42-A359-1054D275252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2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150</TotalTime>
  <Words>323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Slipstream</vt:lpstr>
      <vt:lpstr>Document</vt:lpstr>
      <vt:lpstr>RMS/COPS Workshop I IDR Meter Protocol Requirement Threshold</vt:lpstr>
      <vt:lpstr>10.20.14  Web Conference </vt:lpstr>
      <vt:lpstr>Does ESI ID Qualify  for BUSIDRRQ?</vt:lpstr>
      <vt:lpstr>BUSIDRRQ  Counts by Load </vt:lpstr>
      <vt:lpstr>Percent Actual/IDR for Initial Settlements </vt:lpstr>
      <vt:lpstr>Percent of Load  by Meter Type </vt:lpstr>
      <vt:lpstr>ERCOT’s Protocol Section: 18.6.1</vt:lpstr>
      <vt:lpstr>Discussion, Comments &amp; Homework </vt:lpstr>
      <vt:lpstr>Next IDR Meter Threshold Workshop II</vt:lpstr>
      <vt:lpstr>Questions</vt:lpstr>
    </vt:vector>
  </TitlesOfParts>
  <Company>CenterPoint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RMS/COPS Workshop I IDR Meter Protocol Requirement Threshold</dc:title>
  <dc:creator>Scott, Kathy D.</dc:creator>
  <cp:lastModifiedBy>Scott, Kathy D.</cp:lastModifiedBy>
  <cp:revision>11</cp:revision>
  <dcterms:created xsi:type="dcterms:W3CDTF">2014-10-24T21:12:16Z</dcterms:created>
  <dcterms:modified xsi:type="dcterms:W3CDTF">2014-11-01T16:44:35Z</dcterms:modified>
</cp:coreProperties>
</file>