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89" r:id="rId4"/>
    <p:sldMasterId id="2147493467" r:id="rId5"/>
  </p:sldMasterIdLst>
  <p:notesMasterIdLst>
    <p:notesMasterId r:id="rId8"/>
  </p:notesMasterIdLst>
  <p:handoutMasterIdLst>
    <p:handoutMasterId r:id="rId9"/>
  </p:handoutMasterIdLst>
  <p:sldIdLst>
    <p:sldId id="260" r:id="rId6"/>
    <p:sldId id="261" r:id="rId7"/>
  </p:sldIdLst>
  <p:sldSz cx="9144000" cy="6858000" type="screen4x3"/>
  <p:notesSz cx="7010400" cy="92964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5386"/>
    <a:srgbClr val="55BAB7"/>
    <a:srgbClr val="00385E"/>
    <a:srgbClr val="C4E3E1"/>
    <a:srgbClr val="C0D1E2"/>
    <a:srgbClr val="00837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484" autoAdjust="0"/>
    <p:restoredTop sz="94595" autoAdjust="0"/>
  </p:normalViewPr>
  <p:slideViewPr>
    <p:cSldViewPr snapToGrid="0" snapToObjects="1">
      <p:cViewPr>
        <p:scale>
          <a:sx n="80" d="100"/>
          <a:sy n="80" d="100"/>
        </p:scale>
        <p:origin x="-204" y="-72"/>
      </p:cViewPr>
      <p:guideLst>
        <p:guide orient="horz" pos="4032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notesViewPr>
    <p:cSldViewPr snapToGrid="0" snapToObjects="1" showGuides="1">
      <p:cViewPr varScale="1">
        <p:scale>
          <a:sx n="78" d="100"/>
          <a:sy n="78" d="100"/>
        </p:scale>
        <p:origin x="-2034" y="-102"/>
      </p:cViewPr>
      <p:guideLst>
        <p:guide orient="horz" pos="2928"/>
        <p:guide pos="220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2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viewProps" Target="viewProps.xml"/><Relationship Id="rId5" Type="http://schemas.openxmlformats.org/officeDocument/2006/relationships/slideMaster" Target="slideMasters/slideMaster2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9DE495-51AC-4723-A7B4-B1B58AAC8C5A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0D1E90-E9C6-42A2-8EB7-24DAC221AC2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878796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DF52B9-7E6C-4146-83FC-76B5AB271E46}" type="datetimeFigureOut">
              <a:rPr lang="en-US" smtClean="0"/>
              <a:t>11/3/2014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1B3D22-F502-4A52-A06E-717BD3D70E2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2138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1B3D22-F502-4A52-A06E-717BD3D70E2C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065873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79664" y="828675"/>
            <a:ext cx="8229600" cy="511651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8" name="Straight Connector 7"/>
          <p:cNvCxnSpPr/>
          <p:nvPr userDrawn="1"/>
        </p:nvCxnSpPr>
        <p:spPr>
          <a:xfrm>
            <a:off x="190500" y="828675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210100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71299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697122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71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62475" y="800100"/>
            <a:ext cx="4038600" cy="5105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cxnSp>
        <p:nvCxnSpPr>
          <p:cNvPr id="9" name="Straight Connector 8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3" name="Title Placeholder 1"/>
          <p:cNvSpPr>
            <a:spLocks noGrp="1"/>
          </p:cNvSpPr>
          <p:nvPr>
            <p:ph type="title"/>
          </p:nvPr>
        </p:nvSpPr>
        <p:spPr>
          <a:xfrm>
            <a:off x="371475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6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739633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79664" y="9255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79664" y="1565275"/>
            <a:ext cx="4040188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9255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65275"/>
            <a:ext cx="4041775" cy="43703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cxnSp>
        <p:nvCxnSpPr>
          <p:cNvPr id="11" name="Straight Connector 10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5" name="Title Placeholder 1"/>
          <p:cNvSpPr>
            <a:spLocks noGrp="1"/>
          </p:cNvSpPr>
          <p:nvPr>
            <p:ph type="title"/>
          </p:nvPr>
        </p:nvSpPr>
        <p:spPr>
          <a:xfrm>
            <a:off x="379664" y="179143"/>
            <a:ext cx="8459536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8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6522411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Straight Connector 6"/>
          <p:cNvCxnSpPr/>
          <p:nvPr userDrawn="1"/>
        </p:nvCxnSpPr>
        <p:spPr>
          <a:xfrm>
            <a:off x="247650" y="640808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202150"/>
            <a:ext cx="2133600" cy="18256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1" name="Title Placeholder 1"/>
          <p:cNvSpPr>
            <a:spLocks noGrp="1"/>
          </p:cNvSpPr>
          <p:nvPr>
            <p:ph type="title"/>
          </p:nvPr>
        </p:nvSpPr>
        <p:spPr>
          <a:xfrm>
            <a:off x="379663" y="179143"/>
            <a:ext cx="8458200" cy="46166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>
              <a:defRPr sz="2400" b="1"/>
            </a:lvl1pPr>
          </a:lstStyle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13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27874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925402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71474"/>
            <a:ext cx="3008313" cy="892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371474"/>
            <a:ext cx="5111750" cy="5583239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26365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4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1084443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663116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Cover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6"/>
          <p:cNvSpPr txBox="1">
            <a:spLocks/>
          </p:cNvSpPr>
          <p:nvPr userDrawn="1"/>
        </p:nvSpPr>
        <p:spPr>
          <a:xfrm>
            <a:off x="6705600" y="606879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r" defTabSz="4572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4572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066355A-084C-D24E-9AD2-7E4FC41EA627}" type="slidenum">
              <a:rPr lang="en-US" smtClean="0">
                <a:solidFill>
                  <a:schemeClr val="tx1"/>
                </a:solidFill>
              </a:rPr>
              <a:pPr/>
              <a:t>‹#›</a:t>
            </a:fld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194425"/>
            <a:ext cx="2895600" cy="1998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334803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image" Target="../media/image2.png"/><Relationship Id="rId4" Type="http://schemas.openxmlformats.org/officeDocument/2006/relationships/slideLayout" Target="../slideLayouts/slideLayout4.xml"/><Relationship Id="rId9" Type="http://schemas.openxmlformats.org/officeDocument/2006/relationships/image" Target="../media/image1.pn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0.xml"/><Relationship Id="rId2" Type="http://schemas.openxmlformats.org/officeDocument/2006/relationships/slideLayout" Target="../slideLayouts/slideLayout9.xml"/><Relationship Id="rId1" Type="http://schemas.openxmlformats.org/officeDocument/2006/relationships/slideLayout" Target="../slideLayouts/slideLayout8.xml"/><Relationship Id="rId5" Type="http://schemas.openxmlformats.org/officeDocument/2006/relationships/image" Target="../media/image1.png"/><Relationship Id="rId4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2"/>
          <p:cNvPicPr>
            <a:picLocks noChangeAspect="1" noChangeArrowheads="1"/>
          </p:cNvPicPr>
          <p:nvPr userDrawn="1"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33337" y="-138112"/>
            <a:ext cx="9210675" cy="7134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pic>
        <p:nvPicPr>
          <p:cNvPr id="9" name="Picture 8" descr="ERCOT cmyk-01.png"/>
          <p:cNvPicPr>
            <a:picLocks noChangeAspect="1"/>
          </p:cNvPicPr>
          <p:nvPr userDrawn="1"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7650" y="6024691"/>
            <a:ext cx="817615" cy="346452"/>
          </a:xfrm>
          <a:prstGeom prst="rect">
            <a:avLst/>
          </a:prstGeom>
        </p:spPr>
      </p:pic>
      <p:sp>
        <p:nvSpPr>
          <p:cNvPr id="8" name="TextBox 7"/>
          <p:cNvSpPr txBox="1"/>
          <p:nvPr userDrawn="1"/>
        </p:nvSpPr>
        <p:spPr>
          <a:xfrm>
            <a:off x="1085849" y="6010274"/>
            <a:ext cx="6867526" cy="4154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050" b="1" dirty="0" smtClean="0"/>
              <a:t>COPS</a:t>
            </a:r>
            <a:endParaRPr lang="en-US" sz="1050" b="1" dirty="0"/>
          </a:p>
          <a:p>
            <a:pPr algn="l"/>
            <a:r>
              <a:rPr lang="en-US" sz="1050" dirty="0" smtClean="0"/>
              <a:t>11/05/2014</a:t>
            </a:r>
            <a:endParaRPr lang="en-US" sz="1050" dirty="0"/>
          </a:p>
        </p:txBody>
      </p:sp>
    </p:spTree>
    <p:extLst>
      <p:ext uri="{BB962C8B-B14F-4D97-AF65-F5344CB8AC3E}">
        <p14:creationId xmlns:p14="http://schemas.microsoft.com/office/powerpoint/2010/main" val="41580163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90" r:id="rId1"/>
    <p:sldLayoutId id="2147493491" r:id="rId2"/>
    <p:sldLayoutId id="2147493492" r:id="rId3"/>
    <p:sldLayoutId id="2147493493" r:id="rId4"/>
    <p:sldLayoutId id="2147493494" r:id="rId5"/>
    <p:sldLayoutId id="2147493495" r:id="rId6"/>
    <p:sldLayoutId id="2147493496" r:id="rId7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2"/>
          <p:cNvPicPr>
            <a:picLocks noChangeAspect="1" noChangeArrowheads="1"/>
          </p:cNvPicPr>
          <p:nvPr userDrawn="1"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33337" y="-138112"/>
            <a:ext cx="9210675" cy="7134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5975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smtClean="0"/>
              <a:t>Hello I'm a slide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5975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E1B48D-6708-5141-8A45-C2E8F9E8331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633397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74" r:id="rId1"/>
    <p:sldLayoutId id="2147493475" r:id="rId2"/>
    <p:sldLayoutId id="2147493476" r:id="rId3"/>
  </p:sldLayoutIdLst>
  <p:timing>
    <p:tnLst>
      <p:par>
        <p:cTn id="1" dur="indefinite" restart="never" nodeType="tmRoot"/>
      </p:par>
    </p:tnLst>
  </p:timing>
  <p:hf sldNum="0" hdr="0" ft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/>
          <p:cNvGrpSpPr/>
          <p:nvPr/>
        </p:nvGrpSpPr>
        <p:grpSpPr>
          <a:xfrm>
            <a:off x="603250" y="1498064"/>
            <a:ext cx="7727950" cy="4385092"/>
            <a:chOff x="603250" y="546100"/>
            <a:chExt cx="7727950" cy="4385092"/>
          </a:xfrm>
        </p:grpSpPr>
        <p:pic>
          <p:nvPicPr>
            <p:cNvPr id="9" name="Picture 8" descr="ERCOT cmyk-01.png"/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603250" y="546100"/>
              <a:ext cx="2457704" cy="1041400"/>
            </a:xfrm>
            <a:prstGeom prst="rect">
              <a:avLst/>
            </a:prstGeom>
          </p:spPr>
        </p:pic>
        <p:sp>
          <p:nvSpPr>
            <p:cNvPr id="10" name="TextBox 9"/>
            <p:cNvSpPr txBox="1"/>
            <p:nvPr/>
          </p:nvSpPr>
          <p:spPr>
            <a:xfrm>
              <a:off x="787400" y="2130425"/>
              <a:ext cx="7543800" cy="280076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200" b="1" dirty="0" smtClean="0"/>
                <a:t>Settlement System Upgrade</a:t>
              </a:r>
            </a:p>
            <a:p>
              <a:r>
                <a:rPr lang="en-US" sz="3200" b="1" dirty="0" smtClean="0"/>
                <a:t>Project Status</a:t>
              </a:r>
            </a:p>
            <a:p>
              <a:endParaRPr lang="en-US" b="1" dirty="0" smtClean="0"/>
            </a:p>
            <a:p>
              <a:r>
                <a:rPr lang="en-US" sz="2000" i="1" dirty="0" smtClean="0"/>
                <a:t>Ginger Budzenski</a:t>
              </a:r>
            </a:p>
            <a:p>
              <a:r>
                <a:rPr lang="en-US" sz="2000" i="1" dirty="0" smtClean="0"/>
                <a:t>Business Planning and Integration PMO</a:t>
              </a:r>
              <a:endParaRPr lang="en-US" dirty="0" smtClean="0"/>
            </a:p>
            <a:p>
              <a:r>
                <a:rPr lang="en-US" dirty="0" smtClean="0"/>
                <a:t> </a:t>
              </a:r>
            </a:p>
            <a:p>
              <a:r>
                <a:rPr lang="en-US" dirty="0" smtClean="0"/>
                <a:t>Commercial Operations Subcommittee (COPS)</a:t>
              </a:r>
            </a:p>
            <a:p>
              <a:r>
                <a:rPr lang="en-US" dirty="0" smtClean="0"/>
                <a:t>November 05, 2014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613"/>
              <a:ext cx="6286500" cy="12700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4697979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Settlement System Upgrade (PR10052_01) </a:t>
            </a:r>
            <a:br>
              <a:rPr lang="en-US" dirty="0"/>
            </a:br>
            <a:r>
              <a:rPr lang="en-US" dirty="0" smtClean="0"/>
              <a:t>Current Status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379664" y="971550"/>
            <a:ext cx="8229600" cy="49736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2600" b="1" dirty="0"/>
              <a:t>Activities to </a:t>
            </a:r>
            <a:r>
              <a:rPr lang="en-US" sz="2600" b="1" dirty="0" smtClean="0"/>
              <a:t>Date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dirty="0"/>
              <a:t>Data </a:t>
            </a:r>
            <a:r>
              <a:rPr lang="en-US" sz="1800" dirty="0" err="1"/>
              <a:t>Agg</a:t>
            </a:r>
            <a:r>
              <a:rPr lang="en-US" sz="1800" dirty="0"/>
              <a:t> – Deployment was completed July </a:t>
            </a:r>
            <a:r>
              <a:rPr lang="en-US" sz="1800" dirty="0" smtClean="0"/>
              <a:t>29</a:t>
            </a:r>
            <a:r>
              <a:rPr lang="en-US" sz="1800" baseline="30000" dirty="0" smtClean="0"/>
              <a:t>th</a:t>
            </a:r>
            <a:endParaRPr lang="en-US" sz="1800" dirty="0" smtClean="0"/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sz="1800" dirty="0">
                <a:ea typeface="Calibri"/>
                <a:cs typeface="Times New Roman"/>
              </a:rPr>
              <a:t>Framework components for logic processing, error handling, common modules, etc</a:t>
            </a:r>
            <a:r>
              <a:rPr lang="en-US" sz="1800" dirty="0" smtClean="0">
                <a:ea typeface="Calibri"/>
                <a:cs typeface="Times New Roman"/>
              </a:rPr>
              <a:t>. – Deployment was completed in May </a:t>
            </a:r>
            <a:endParaRPr lang="en-US" sz="1800" dirty="0">
              <a:ea typeface="Calibri"/>
              <a:cs typeface="Times New Roman"/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dirty="0" smtClean="0"/>
              <a:t>Project has completed code for </a:t>
            </a:r>
            <a:r>
              <a:rPr lang="en-US" sz="1800" dirty="0"/>
              <a:t>all Settlement &amp; Billing functionality</a:t>
            </a:r>
            <a:r>
              <a:rPr lang="en-US" sz="1800" dirty="0" smtClean="0"/>
              <a:t>:</a:t>
            </a:r>
          </a:p>
          <a:p>
            <a:pPr marL="800100" lvl="1" indent="-400050">
              <a:buFont typeface="Arial" panose="020B0604020202020204" pitchFamily="34" charset="0"/>
              <a:buChar char="•"/>
            </a:pPr>
            <a:r>
              <a:rPr lang="en-US" sz="1400" dirty="0" smtClean="0"/>
              <a:t>Code is currently in performance testing with issues being addressed as they arise.</a:t>
            </a:r>
          </a:p>
          <a:p>
            <a:pPr marL="800100" lvl="1" indent="-400050">
              <a:buFont typeface="Arial" panose="020B0604020202020204" pitchFamily="34" charset="0"/>
              <a:buChar char="•"/>
            </a:pPr>
            <a:r>
              <a:rPr lang="en-US" sz="1400" dirty="0" smtClean="0"/>
              <a:t>Integration testing (</a:t>
            </a:r>
            <a:r>
              <a:rPr lang="en-US" sz="1400" dirty="0" err="1" smtClean="0"/>
              <a:t>iTest</a:t>
            </a:r>
            <a:r>
              <a:rPr lang="en-US" sz="1400" dirty="0" smtClean="0"/>
              <a:t>) scheduled for 11/10-12/4, with a Go/No Go decision on 12/3.</a:t>
            </a:r>
          </a:p>
          <a:p>
            <a:pPr marL="800100" lvl="1" indent="-400050">
              <a:buFont typeface="Arial" panose="020B0604020202020204" pitchFamily="34" charset="0"/>
              <a:buChar char="•"/>
            </a:pPr>
            <a:r>
              <a:rPr lang="en-US" sz="1400" dirty="0" smtClean="0"/>
              <a:t>Go-live </a:t>
            </a:r>
            <a:r>
              <a:rPr lang="en-US" sz="1400" dirty="0"/>
              <a:t>scheduled with R6 (December 7)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800" dirty="0" smtClean="0"/>
              <a:t>Will include 2 NPRRs:</a:t>
            </a:r>
            <a:endParaRPr lang="en-US" sz="1800" dirty="0"/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400" dirty="0" smtClean="0"/>
              <a:t>580 Congestion Revenue Rights Credit </a:t>
            </a:r>
            <a:r>
              <a:rPr lang="en-US" sz="1400" dirty="0" err="1" smtClean="0"/>
              <a:t>Calc</a:t>
            </a:r>
            <a:r>
              <a:rPr lang="en-US" sz="1400" dirty="0" smtClean="0"/>
              <a:t> &amp; payments</a:t>
            </a:r>
          </a:p>
          <a:p>
            <a:pPr lvl="1">
              <a:buFont typeface="Arial" panose="020B0604020202020204" pitchFamily="34" charset="0"/>
              <a:buChar char="•"/>
            </a:pPr>
            <a:r>
              <a:rPr lang="en-US" sz="1400" dirty="0" smtClean="0"/>
              <a:t>467 Balancing Account Resettlement Due to DAM Resettlement</a:t>
            </a:r>
          </a:p>
          <a:p>
            <a:pPr lvl="1">
              <a:buFont typeface="Arial" panose="020B0604020202020204" pitchFamily="34" charset="0"/>
              <a:buChar char="•"/>
            </a:pPr>
            <a:endParaRPr lang="en-US" sz="1400" dirty="0" smtClean="0"/>
          </a:p>
          <a:p>
            <a:pPr marL="0" indent="0">
              <a:buNone/>
            </a:pPr>
            <a:r>
              <a:rPr lang="en-US" sz="2600" b="1" dirty="0" smtClean="0"/>
              <a:t>Existing Challenges</a:t>
            </a:r>
            <a:endParaRPr lang="en-US" sz="2600" b="1" dirty="0"/>
          </a:p>
          <a:p>
            <a:r>
              <a:rPr lang="en-US" sz="1800" dirty="0" smtClean="0"/>
              <a:t>Ensuring that performance issues are identified and resolved prior to go live date.</a:t>
            </a:r>
          </a:p>
        </p:txBody>
      </p:sp>
    </p:spTree>
    <p:extLst>
      <p:ext uri="{BB962C8B-B14F-4D97-AF65-F5344CB8AC3E}">
        <p14:creationId xmlns:p14="http://schemas.microsoft.com/office/powerpoint/2010/main" val="31916361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RCOT Colors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056BB8"/>
      </a:accent2>
      <a:accent3>
        <a:srgbClr val="680546"/>
      </a:accent3>
      <a:accent4>
        <a:srgbClr val="FDC709"/>
      </a:accent4>
      <a:accent5>
        <a:srgbClr val="E5E5E2"/>
      </a:accent5>
      <a:accent6>
        <a:srgbClr val="1F8A45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Custom Design">
  <a:themeElements>
    <a:clrScheme name="ERCOT Colors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056BB8"/>
      </a:accent2>
      <a:accent3>
        <a:srgbClr val="680546"/>
      </a:accent3>
      <a:accent4>
        <a:srgbClr val="FDC709"/>
      </a:accent4>
      <a:accent5>
        <a:srgbClr val="E5E5E2"/>
      </a:accent5>
      <a:accent6>
        <a:srgbClr val="1F8A45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schemas.openxmlformats.org/package/2006/metadata/core-properties"/>
    <ds:schemaRef ds:uri="http://purl.org/dc/terms/"/>
    <ds:schemaRef ds:uri="http://schemas.microsoft.com/office/2006/documentManagement/types"/>
    <ds:schemaRef ds:uri="http://purl.org/dc/elements/1.1/"/>
    <ds:schemaRef ds:uri="http://purl.org/dc/dcmitype/"/>
    <ds:schemaRef ds:uri="c34af464-7aa1-4edd-9be4-83dffc1cb926"/>
    <ds:schemaRef ds:uri="http://schemas.microsoft.com/office/2006/metadata/properties"/>
    <ds:schemaRef ds:uri="http://schemas.microsoft.com/office/infopath/2007/PartnerControls"/>
    <ds:schemaRef ds:uri="http://www.w3.org/XML/1998/namespace"/>
  </ds:schemaRefs>
</ds:datastoreItem>
</file>

<file path=customXml/itemProps3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1007</TotalTime>
  <Words>148</Words>
  <Application>Microsoft Office PowerPoint</Application>
  <PresentationFormat>On-screen Show (4:3)</PresentationFormat>
  <Paragraphs>23</Paragraphs>
  <Slides>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2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Office Theme</vt:lpstr>
      <vt:lpstr>Custom Design</vt:lpstr>
      <vt:lpstr>PowerPoint Presentation</vt:lpstr>
      <vt:lpstr>Settlement System Upgrade (PR10052_01)  Current Status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Clifton, Susan</cp:lastModifiedBy>
  <cp:revision>134</cp:revision>
  <cp:lastPrinted>2013-01-30T23:16:36Z</cp:lastPrinted>
  <dcterms:created xsi:type="dcterms:W3CDTF">2010-04-12T23:12:02Z</dcterms:created>
  <dcterms:modified xsi:type="dcterms:W3CDTF">2014-11-03T22:30:39Z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