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sldIdLst>
    <p:sldId id="372" r:id="rId2"/>
    <p:sldId id="302" r:id="rId3"/>
    <p:sldId id="438" r:id="rId4"/>
    <p:sldId id="459" r:id="rId5"/>
    <p:sldId id="447" r:id="rId6"/>
    <p:sldId id="461" r:id="rId7"/>
    <p:sldId id="457" r:id="rId8"/>
    <p:sldId id="406" r:id="rId9"/>
    <p:sldId id="462" r:id="rId10"/>
    <p:sldId id="463" r:id="rId11"/>
    <p:sldId id="464" r:id="rId12"/>
    <p:sldId id="465" r:id="rId13"/>
    <p:sldId id="466" r:id="rId14"/>
    <p:sldId id="467" r:id="rId15"/>
    <p:sldId id="468" r:id="rId16"/>
    <p:sldId id="469" r:id="rId17"/>
    <p:sldId id="470" r:id="rId18"/>
    <p:sldId id="471" r:id="rId19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9068" autoAdjust="0"/>
  </p:normalViewPr>
  <p:slideViewPr>
    <p:cSldViewPr>
      <p:cViewPr varScale="1">
        <p:scale>
          <a:sx n="116" d="100"/>
          <a:sy n="116" d="100"/>
        </p:scale>
        <p:origin x="-66" y="-13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8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Activity to </a:t>
            </a:r>
            <a:r>
              <a:rPr lang="en-US" sz="2800" b="0" kern="0" dirty="0" smtClean="0">
                <a:latin typeface="+mj-lt"/>
              </a:rPr>
              <a:t>Date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5105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November 6, 2014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10/30/2014</a:t>
            </a:r>
          </a:p>
        </p:txBody>
      </p:sp>
      <p:pic>
        <p:nvPicPr>
          <p:cNvPr id="2050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7" y="685800"/>
            <a:ext cx="9124663" cy="5515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857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10/30/2014</a:t>
            </a:r>
          </a:p>
        </p:txBody>
      </p:sp>
      <p:pic>
        <p:nvPicPr>
          <p:cNvPr id="3074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7" y="685800"/>
            <a:ext cx="9124663" cy="5542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66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10/30/2014</a:t>
            </a:r>
          </a:p>
        </p:txBody>
      </p:sp>
      <p:pic>
        <p:nvPicPr>
          <p:cNvPr id="4098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7" y="685800"/>
            <a:ext cx="9124663" cy="55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552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10/30/2014</a:t>
            </a:r>
          </a:p>
        </p:txBody>
      </p:sp>
      <p:pic>
        <p:nvPicPr>
          <p:cNvPr id="5122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7" y="685800"/>
            <a:ext cx="9124663" cy="55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164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10/30/2014</a:t>
            </a: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24663" cy="5542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985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10/30/2014</a:t>
            </a:r>
          </a:p>
        </p:txBody>
      </p:sp>
      <p:pic>
        <p:nvPicPr>
          <p:cNvPr id="7170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56" y="685800"/>
            <a:ext cx="9161756" cy="5542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969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10/30/2014</a:t>
            </a:r>
          </a:p>
        </p:txBody>
      </p:sp>
      <p:pic>
        <p:nvPicPr>
          <p:cNvPr id="8194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2" y="704991"/>
            <a:ext cx="8999668" cy="5619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925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10/30/2014</a:t>
            </a:r>
          </a:p>
        </p:txBody>
      </p:sp>
      <p:pic>
        <p:nvPicPr>
          <p:cNvPr id="9218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7" y="685800"/>
            <a:ext cx="9124663" cy="5515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294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10/30/2014</a:t>
            </a:r>
          </a:p>
        </p:txBody>
      </p:sp>
      <p:pic>
        <p:nvPicPr>
          <p:cNvPr id="10242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7" y="685800"/>
            <a:ext cx="9124663" cy="5515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148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0772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3-7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Recent/Upcoming Project Highlights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Planning Next Set of Project Bundles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2015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Project Spending </a:t>
            </a:r>
            <a:r>
              <a:rPr lang="en-US" sz="1600" dirty="0" smtClean="0"/>
              <a:t>Update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9</a:t>
            </a:r>
            <a:r>
              <a:rPr lang="en-US" sz="1600" dirty="0" smtClean="0"/>
              <a:t>-18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Recent/Upcoming Project Highlights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838200"/>
            <a:ext cx="8991600" cy="544251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</a:t>
            </a:r>
            <a:r>
              <a:rPr lang="en-US" sz="1800" dirty="0"/>
              <a:t>Release 5 Off-Cycle </a:t>
            </a:r>
            <a:r>
              <a:rPr lang="en-US" sz="1800" dirty="0" smtClean="0"/>
              <a:t>Go-Live</a:t>
            </a:r>
            <a:r>
              <a:rPr lang="en-US" sz="1800" i="1" dirty="0" smtClean="0"/>
              <a:t> 	(</a:t>
            </a:r>
            <a:r>
              <a:rPr lang="en-US" sz="1800" i="1" dirty="0"/>
              <a:t>O</a:t>
            </a:r>
            <a:r>
              <a:rPr lang="en-US" sz="1800" i="1" dirty="0" smtClean="0"/>
              <a:t>ctober </a:t>
            </a:r>
            <a:r>
              <a:rPr lang="en-US" sz="1800" i="1" dirty="0"/>
              <a:t>2014)	</a:t>
            </a:r>
            <a:r>
              <a:rPr lang="en-US" sz="1800" i="1" dirty="0" smtClean="0"/>
              <a:t>	</a:t>
            </a:r>
            <a:r>
              <a:rPr lang="en-US" sz="1800" i="1" dirty="0">
                <a:solidFill>
                  <a:srgbClr val="00B050"/>
                </a:solidFill>
              </a:rPr>
              <a:t> Complete</a:t>
            </a:r>
            <a:endParaRPr lang="en-US" sz="1800" dirty="0" smtClean="0"/>
          </a:p>
          <a:p>
            <a:pPr lvl="1" eaLnBrk="1" hangingPunct="1"/>
            <a:r>
              <a:rPr lang="en-US" sz="1600" dirty="0" smtClean="0"/>
              <a:t>Planning Site Transition to MIS</a:t>
            </a:r>
          </a:p>
          <a:p>
            <a:pPr lvl="2" eaLnBrk="1" hangingPunct="1"/>
            <a:r>
              <a:rPr lang="en-US" sz="1400" dirty="0" smtClean="0"/>
              <a:t>10/16 go-live  --  POI to be decommissioned on 11/20</a:t>
            </a:r>
          </a:p>
          <a:p>
            <a:pPr lvl="2" eaLnBrk="1" hangingPunct="1"/>
            <a:r>
              <a:rPr lang="en-US" sz="1400" dirty="0" smtClean="0"/>
              <a:t>Includes:</a:t>
            </a:r>
          </a:p>
          <a:p>
            <a:pPr lvl="3" eaLnBrk="1" hangingPunct="1"/>
            <a:r>
              <a:rPr lang="en-US" sz="1400" dirty="0" smtClean="0"/>
              <a:t>NPRR622 – </a:t>
            </a:r>
            <a:r>
              <a:rPr lang="en-US" sz="1400" dirty="0"/>
              <a:t>Replace Planning and Operations Information Website References with MIS</a:t>
            </a:r>
            <a:endParaRPr lang="en-US" sz="1400" dirty="0" smtClean="0"/>
          </a:p>
          <a:p>
            <a:pPr lvl="3" eaLnBrk="1" hangingPunct="1"/>
            <a:r>
              <a:rPr lang="en-US" sz="1400" dirty="0" smtClean="0"/>
              <a:t>PGRR036 – </a:t>
            </a:r>
            <a:r>
              <a:rPr lang="en-US" sz="1400" dirty="0"/>
              <a:t>Planning Market Data Transparency</a:t>
            </a:r>
            <a:endParaRPr lang="en-US" sz="1400" dirty="0" smtClean="0"/>
          </a:p>
          <a:p>
            <a:pPr lvl="1" eaLnBrk="1" hangingPunct="1"/>
            <a:r>
              <a:rPr lang="en-US" sz="1600" dirty="0" smtClean="0"/>
              <a:t>NPRR527 </a:t>
            </a:r>
            <a:r>
              <a:rPr lang="en-US" sz="1600" dirty="0"/>
              <a:t>– </a:t>
            </a:r>
            <a:r>
              <a:rPr lang="en-US" sz="1400" dirty="0"/>
              <a:t>Required Combined Cycle Telemetry for Operational Awareness and PDCWG </a:t>
            </a:r>
            <a:r>
              <a:rPr lang="en-US" sz="1400" dirty="0" smtClean="0"/>
              <a:t>Analysis</a:t>
            </a:r>
          </a:p>
          <a:p>
            <a:pPr lvl="2" eaLnBrk="1" hangingPunct="1"/>
            <a:r>
              <a:rPr lang="en-US" sz="1400" dirty="0" smtClean="0"/>
              <a:t>11/1 go-live</a:t>
            </a:r>
          </a:p>
          <a:p>
            <a:pPr eaLnBrk="1" hangingPunct="1"/>
            <a:endParaRPr lang="en-US" sz="1200" dirty="0" smtClean="0"/>
          </a:p>
          <a:p>
            <a:pPr eaLnBrk="1" hangingPunct="1"/>
            <a:r>
              <a:rPr lang="en-US" sz="1800" dirty="0"/>
              <a:t>2014 Release </a:t>
            </a:r>
            <a:r>
              <a:rPr lang="en-US" sz="1800" dirty="0" smtClean="0"/>
              <a:t>6 </a:t>
            </a:r>
            <a:r>
              <a:rPr lang="en-US" sz="1800" dirty="0"/>
              <a:t>Go-Lives		</a:t>
            </a:r>
            <a:r>
              <a:rPr lang="en-US" sz="1800" i="1" dirty="0" smtClean="0"/>
              <a:t>(December </a:t>
            </a:r>
            <a:r>
              <a:rPr lang="en-US" sz="1800" i="1" dirty="0"/>
              <a:t>2014)	</a:t>
            </a:r>
            <a:r>
              <a:rPr lang="en-US" sz="1800" i="1" dirty="0" smtClean="0">
                <a:solidFill>
                  <a:srgbClr val="00B050"/>
                </a:solidFill>
              </a:rPr>
              <a:t>In-Flight</a:t>
            </a:r>
            <a:endParaRPr lang="en-US" sz="1800" i="1" dirty="0">
              <a:solidFill>
                <a:srgbClr val="00B050"/>
              </a:solidFill>
            </a:endParaRPr>
          </a:p>
          <a:p>
            <a:pPr lvl="1" eaLnBrk="1" hangingPunct="1"/>
            <a:r>
              <a:rPr lang="en-US" sz="1600" dirty="0" smtClean="0"/>
              <a:t>Settlement System Upgrade</a:t>
            </a:r>
          </a:p>
          <a:p>
            <a:pPr lvl="1" eaLnBrk="1" hangingPunct="1"/>
            <a:r>
              <a:rPr lang="en-US" sz="1600" dirty="0" smtClean="0"/>
              <a:t>Electronic Crisis Communications Enhancements</a:t>
            </a:r>
          </a:p>
          <a:p>
            <a:pPr lvl="1" eaLnBrk="1" hangingPunct="1"/>
            <a:r>
              <a:rPr lang="en-US" sz="1600" dirty="0" smtClean="0"/>
              <a:t>NPRR467 </a:t>
            </a:r>
            <a:r>
              <a:rPr lang="en-US" sz="1600" dirty="0"/>
              <a:t>– Balancing Account Resettlement Due to DAM </a:t>
            </a:r>
            <a:r>
              <a:rPr lang="en-US" sz="1600" dirty="0" smtClean="0"/>
              <a:t>Resettlement</a:t>
            </a:r>
          </a:p>
          <a:p>
            <a:pPr lvl="1" eaLnBrk="1" hangingPunct="1"/>
            <a:r>
              <a:rPr lang="en-US" sz="1600" dirty="0"/>
              <a:t>NPRR619 – Minimum Quantity for DAM PTP Obligation </a:t>
            </a:r>
            <a:r>
              <a:rPr lang="en-US" sz="1600" dirty="0" smtClean="0"/>
              <a:t>Bids  </a:t>
            </a:r>
            <a:r>
              <a:rPr lang="en-US" sz="1600" i="1" dirty="0" smtClean="0"/>
              <a:t>(O&amp;M effort)</a:t>
            </a:r>
            <a:endParaRPr lang="en-US" sz="1600" i="1" dirty="0"/>
          </a:p>
          <a:p>
            <a:pPr lvl="1" eaLnBrk="1" hangingPunct="1"/>
            <a:r>
              <a:rPr lang="en-US" sz="1600" dirty="0" smtClean="0"/>
              <a:t>NPRR580 – Establishment </a:t>
            </a:r>
            <a:r>
              <a:rPr lang="en-US" sz="1600" dirty="0"/>
              <a:t>of a Rolling CRR Balancing Account </a:t>
            </a:r>
            <a:r>
              <a:rPr lang="en-US" sz="1600" dirty="0" smtClean="0"/>
              <a:t>Fund</a:t>
            </a:r>
          </a:p>
          <a:p>
            <a:pPr lvl="1" eaLnBrk="1" hangingPunct="1"/>
            <a:endParaRPr lang="en-US" sz="1600" dirty="0" smtClean="0"/>
          </a:p>
          <a:p>
            <a:pPr lvl="1" eaLnBrk="1" hangingPunct="1"/>
            <a:endParaRPr lang="en-US" sz="1600" dirty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62484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Planning Next Set of Project Bundles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729142"/>
            <a:ext cx="4487336" cy="5511568"/>
          </a:xfrm>
        </p:spPr>
        <p:txBody>
          <a:bodyPr/>
          <a:lstStyle/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CMM	Start = July 2014</a:t>
            </a:r>
            <a:endParaRPr lang="en-US" sz="1600" i="1" dirty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NPRR559 - </a:t>
            </a:r>
            <a:r>
              <a:rPr lang="en-US" sz="1200" dirty="0"/>
              <a:t>Revisions to MCE Calculation</a:t>
            </a:r>
            <a:endParaRPr lang="en-US" sz="1400" dirty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SCR778 - </a:t>
            </a:r>
            <a:r>
              <a:rPr lang="en-US" sz="1200" dirty="0"/>
              <a:t>Credit Exposure Calculations for NOIE </a:t>
            </a:r>
            <a:r>
              <a:rPr lang="en-US" sz="1200" dirty="0" smtClean="0"/>
              <a:t>	Options </a:t>
            </a:r>
            <a:r>
              <a:rPr lang="en-US" sz="1200" dirty="0"/>
              <a:t>Linked to RTM PTP </a:t>
            </a:r>
            <a:r>
              <a:rPr lang="en-US" sz="1200" dirty="0" smtClean="0"/>
              <a:t>Obligations</a:t>
            </a: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NPRR597 - </a:t>
            </a:r>
            <a:r>
              <a:rPr lang="en-US" sz="1200" dirty="0"/>
              <a:t>Utilize Initial Estimated Liability (IEL) Only </a:t>
            </a:r>
            <a:r>
              <a:rPr lang="en-US" sz="1200" dirty="0" smtClean="0"/>
              <a:t>	During </a:t>
            </a:r>
            <a:r>
              <a:rPr lang="en-US" sz="1200" dirty="0"/>
              <a:t>Initial Market Activity</a:t>
            </a:r>
            <a:endParaRPr lang="en-US" sz="1400" dirty="0" smtClean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NPRR601 - </a:t>
            </a:r>
            <a:r>
              <a:rPr lang="en-US" sz="1200" dirty="0"/>
              <a:t>Inclusion of Incremental Exposure in Mass Transitions to Counter-Parties that are Registered as QSEs and LSEs and Provide POLR Service</a:t>
            </a:r>
            <a:endParaRPr lang="en-US" sz="12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/>
          </a:p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CRR</a:t>
            </a:r>
            <a:r>
              <a:rPr lang="en-US" sz="1600" dirty="0"/>
              <a:t>	</a:t>
            </a:r>
            <a:r>
              <a:rPr lang="en-US" sz="1600" dirty="0" smtClean="0"/>
              <a:t>Start </a:t>
            </a:r>
            <a:r>
              <a:rPr lang="en-US" sz="1600" dirty="0"/>
              <a:t>= July 2014</a:t>
            </a:r>
            <a:endParaRPr lang="en-US" sz="1600" i="1" dirty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SCR777 </a:t>
            </a:r>
            <a:r>
              <a:rPr lang="en-US" sz="1400" dirty="0"/>
              <a:t>- </a:t>
            </a:r>
            <a:r>
              <a:rPr lang="en-US" sz="1200" dirty="0"/>
              <a:t>Bilateral CRR Interface </a:t>
            </a:r>
            <a:r>
              <a:rPr lang="en-US" sz="1200" dirty="0" smtClean="0"/>
              <a:t>Enhancement</a:t>
            </a:r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/>
          </a:p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MMS / CDR / MIS</a:t>
            </a:r>
            <a:r>
              <a:rPr lang="en-US" sz="1600" dirty="0"/>
              <a:t>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July</a:t>
            </a:r>
            <a:r>
              <a:rPr lang="en-US" sz="1600" dirty="0" smtClean="0">
                <a:solidFill>
                  <a:srgbClr val="C00000"/>
                </a:solidFill>
              </a:rPr>
              <a:t> </a:t>
            </a:r>
            <a:r>
              <a:rPr lang="en-US" sz="1600" dirty="0" smtClean="0"/>
              <a:t>2014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NPRR500 - </a:t>
            </a:r>
            <a:r>
              <a:rPr lang="en-US" sz="1200" dirty="0"/>
              <a:t>Posting of Generation that is Off but </a:t>
            </a:r>
            <a:r>
              <a:rPr lang="en-US" sz="1200" dirty="0" smtClean="0"/>
              <a:t>Avail.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NPRR543 - </a:t>
            </a:r>
            <a:r>
              <a:rPr lang="en-US" sz="1200" dirty="0"/>
              <a:t>Message for Confirmed </a:t>
            </a:r>
            <a:r>
              <a:rPr lang="en-US" sz="1200" dirty="0" smtClean="0"/>
              <a:t>E-Tags</a:t>
            </a:r>
            <a:endParaRPr lang="en-US" sz="1600" b="1" dirty="0">
              <a:ea typeface="+mn-ea"/>
              <a:cs typeface="+mn-cs"/>
            </a:endParaRP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SCR775 - </a:t>
            </a:r>
            <a:r>
              <a:rPr lang="en-US" sz="1200" dirty="0"/>
              <a:t>Posting Results of </a:t>
            </a:r>
            <a:r>
              <a:rPr lang="en-US" sz="1200" dirty="0" smtClean="0"/>
              <a:t>Real-Time </a:t>
            </a:r>
            <a:r>
              <a:rPr lang="en-US" sz="1200" dirty="0"/>
              <a:t>Data in a </a:t>
            </a:r>
            <a:r>
              <a:rPr lang="en-US" sz="1200" dirty="0" smtClean="0"/>
              <a:t>	Display </a:t>
            </a:r>
            <a:r>
              <a:rPr lang="en-US" sz="1200" dirty="0"/>
              <a:t>Format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4486275" y="801716"/>
            <a:ext cx="50334" cy="5438994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0822" y="3429000"/>
            <a:ext cx="4257675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30666" y="4419600"/>
            <a:ext cx="4281487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10087" y="2438613"/>
            <a:ext cx="448151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26628" y="4375368"/>
            <a:ext cx="448151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62073" y="6346872"/>
            <a:ext cx="6562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Market input on this plan is greatly appreciated!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 rot="20822431">
            <a:off x="3046191" y="2759426"/>
            <a:ext cx="1563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 rot="20822431">
            <a:off x="3046191" y="5655026"/>
            <a:ext cx="1563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 rot="20822431">
            <a:off x="3046191" y="3902426"/>
            <a:ext cx="1563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 rot="20822431">
            <a:off x="7493036" y="2885584"/>
            <a:ext cx="1563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 bwMode="auto">
          <a:xfrm>
            <a:off x="4669249" y="1593842"/>
            <a:ext cx="4265072" cy="76835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00446" y="1593842"/>
            <a:ext cx="43338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Pending further discussion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4787247" y="5388889"/>
            <a:ext cx="4265072" cy="76835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Content Placeholder 16"/>
          <p:cNvSpPr txBox="1">
            <a:spLocks/>
          </p:cNvSpPr>
          <p:nvPr/>
        </p:nvSpPr>
        <p:spPr bwMode="auto">
          <a:xfrm>
            <a:off x="4513277" y="729143"/>
            <a:ext cx="4572000" cy="5511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EMS                    </a:t>
            </a:r>
            <a:r>
              <a:rPr lang="en-US" sz="1600" dirty="0" smtClean="0"/>
              <a:t>Start = November 2014 </a:t>
            </a:r>
            <a:endParaRPr lang="en-US" sz="1600" i="1" kern="0" dirty="0" smtClean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NPRR573 - </a:t>
            </a:r>
            <a:r>
              <a:rPr lang="en-US" sz="1200" b="0" dirty="0"/>
              <a:t>Alignment of PRC Calculation</a:t>
            </a:r>
            <a:endParaRPr lang="en-US" sz="14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NPRR581 - </a:t>
            </a:r>
            <a:r>
              <a:rPr lang="en-US" sz="1200" b="0" dirty="0"/>
              <a:t>Add </a:t>
            </a:r>
            <a:r>
              <a:rPr lang="en-US" sz="1200" b="0" dirty="0" smtClean="0"/>
              <a:t>FRRS </a:t>
            </a:r>
            <a:r>
              <a:rPr lang="en-US" sz="1200" b="0" dirty="0"/>
              <a:t>as a Subset of Regulation </a:t>
            </a:r>
            <a:r>
              <a:rPr lang="en-US" sz="1200" b="0" dirty="0" smtClean="0"/>
              <a:t>Svc</a:t>
            </a:r>
            <a:endParaRPr lang="en-US" sz="1600" dirty="0"/>
          </a:p>
          <a:p>
            <a:pPr marL="173038" lvl="1" indent="0" eaLnBrk="1" hangingPunct="1">
              <a:buNone/>
              <a:tabLst>
                <a:tab pos="2286000" algn="l"/>
              </a:tabLst>
            </a:pPr>
            <a:endParaRPr lang="en-US" sz="1400" b="0" strike="sngStrike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NPRR524 </a:t>
            </a:r>
            <a:r>
              <a:rPr lang="en-US" sz="1400" b="0" kern="0" dirty="0"/>
              <a:t>- </a:t>
            </a:r>
            <a:r>
              <a:rPr lang="en-US" sz="1200" b="0" dirty="0"/>
              <a:t>Resource Limits in Providing A/S</a:t>
            </a:r>
            <a:endParaRPr lang="en-US" sz="1200" b="0" kern="0" dirty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NPRR272 - </a:t>
            </a:r>
            <a:r>
              <a:rPr lang="en-US" sz="1200" b="0" dirty="0"/>
              <a:t>Definition and Participation of </a:t>
            </a:r>
            <a:r>
              <a:rPr lang="en-US" sz="1200" b="0" dirty="0" smtClean="0"/>
              <a:t>QSGRs</a:t>
            </a:r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000" b="0" kern="0" dirty="0" smtClean="0"/>
          </a:p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MMS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August 2014</a:t>
            </a:r>
            <a:endParaRPr lang="en-US" sz="1600" i="1" kern="0" dirty="0" smtClean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NPRR626 - </a:t>
            </a:r>
            <a:r>
              <a:rPr lang="en-US" sz="1200" b="0" dirty="0"/>
              <a:t>Reliability Deployment Price Adder </a:t>
            </a:r>
          </a:p>
          <a:p>
            <a:pPr marL="858838" lvl="2" eaLnBrk="1" hangingPunct="1">
              <a:tabLst>
                <a:tab pos="1144588" algn="l"/>
                <a:tab pos="2286000" algn="l"/>
              </a:tabLst>
            </a:pPr>
            <a:r>
              <a:rPr lang="en-US" sz="1000" b="0" kern="0" dirty="0" smtClean="0"/>
              <a:t>Includes NPRR665, NPRR644,</a:t>
            </a:r>
          </a:p>
          <a:p>
            <a:pPr marL="630238" lvl="2" indent="0" eaLnBrk="1" hangingPunct="1">
              <a:buNone/>
              <a:tabLst>
                <a:tab pos="1144588" algn="l"/>
                <a:tab pos="2286000" algn="l"/>
              </a:tabLst>
            </a:pPr>
            <a:r>
              <a:rPr lang="en-US" sz="1000" b="0" kern="0" dirty="0" smtClean="0"/>
              <a:t>	and NPRR598</a:t>
            </a:r>
            <a:endParaRPr lang="en-US" sz="10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Other release candidates still being assessed</a:t>
            </a:r>
          </a:p>
          <a:p>
            <a:pPr marL="858838" lvl="2" eaLnBrk="1" hangingPunct="1">
              <a:tabLst>
                <a:tab pos="2286000" algn="l"/>
              </a:tabLst>
            </a:pPr>
            <a:r>
              <a:rPr lang="en-US" sz="800" b="0" kern="0" dirty="0"/>
              <a:t>OFF10/OFF30 (remaining NPRR568 gray-box)</a:t>
            </a:r>
          </a:p>
          <a:p>
            <a:pPr marL="858838" lvl="2" eaLnBrk="1" hangingPunct="1">
              <a:tabLst>
                <a:tab pos="2286000" algn="l"/>
              </a:tabLst>
            </a:pPr>
            <a:r>
              <a:rPr lang="en-US" sz="800" b="0" kern="0" dirty="0" smtClean="0"/>
              <a:t>OBD </a:t>
            </a:r>
            <a:r>
              <a:rPr lang="en-US" sz="800" b="0" kern="0" dirty="0"/>
              <a:t>for Shadow Price Caps</a:t>
            </a:r>
          </a:p>
          <a:p>
            <a:pPr marL="1201738" lvl="3" eaLnBrk="1" hangingPunct="1">
              <a:tabLst>
                <a:tab pos="2286000" algn="l"/>
              </a:tabLst>
            </a:pPr>
            <a:r>
              <a:rPr lang="en-US" sz="800" b="0" kern="0" dirty="0"/>
              <a:t>Revision to “Methodology for Setting the Constraint Shadow Price Cap for a Constraint that is Irresolvable in SCED”</a:t>
            </a:r>
          </a:p>
          <a:p>
            <a:pPr marL="858838" lvl="2" eaLnBrk="1" hangingPunct="1">
              <a:tabLst>
                <a:tab pos="1544638" algn="l"/>
              </a:tabLst>
            </a:pPr>
            <a:r>
              <a:rPr lang="en-US" sz="800" b="0" kern="0" dirty="0" smtClean="0"/>
              <a:t>NPRR595, NPRR645 and SCR785 (all pending approval)</a:t>
            </a:r>
            <a:endParaRPr lang="en-US" sz="800" b="0" kern="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000" b="0" kern="0" dirty="0" smtClean="0"/>
          </a:p>
          <a:p>
            <a:pPr eaLnBrk="1" hangingPunct="1">
              <a:tabLst>
                <a:tab pos="2054225" algn="l"/>
              </a:tabLst>
            </a:pPr>
            <a:r>
              <a:rPr lang="en-US" sz="1600" kern="0" dirty="0" smtClean="0"/>
              <a:t>Registration	S</a:t>
            </a:r>
            <a:r>
              <a:rPr lang="en-US" sz="1600" dirty="0" smtClean="0"/>
              <a:t>tart = </a:t>
            </a:r>
            <a:r>
              <a:rPr lang="en-US" sz="1600" dirty="0" smtClean="0">
                <a:solidFill>
                  <a:srgbClr val="FF0000"/>
                </a:solidFill>
              </a:rPr>
              <a:t>November</a:t>
            </a:r>
            <a:r>
              <a:rPr lang="en-US" sz="1600" dirty="0" smtClean="0"/>
              <a:t> 2014</a:t>
            </a:r>
            <a:endParaRPr lang="en-US" sz="160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NPRR588 - </a:t>
            </a:r>
            <a:r>
              <a:rPr lang="en-US" sz="1200" b="0" kern="0" dirty="0" smtClean="0"/>
              <a:t>Clarifications for PV Generation Resources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NPRR615 - PVGR Forecasting</a:t>
            </a:r>
            <a:endParaRPr lang="en-US" sz="12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endParaRPr lang="en-US" sz="14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NPRR519 </a:t>
            </a:r>
            <a:r>
              <a:rPr lang="en-US" sz="1600" b="0" kern="0" dirty="0"/>
              <a:t>- </a:t>
            </a:r>
            <a:r>
              <a:rPr lang="en-US" sz="1200" b="0" kern="0" dirty="0"/>
              <a:t>Collateral Exemption for ERS-Only QSEs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SCR771 - </a:t>
            </a:r>
            <a:r>
              <a:rPr lang="en-US" sz="1200" b="0" dirty="0" smtClean="0"/>
              <a:t>Independent Master QSE for Split Generation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18444" y="5341451"/>
            <a:ext cx="43338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Pending further discussion</a:t>
            </a:r>
            <a:endParaRPr 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78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Release Targets 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302778" y="3926326"/>
            <a:ext cx="1197864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52832" y="3931238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January</a:t>
            </a:r>
            <a:endParaRPr lang="en-US" sz="1100" dirty="0"/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318358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775558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334000"/>
            <a:ext cx="2268536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NPRR425(b) – GREDP, EIS portions</a:t>
            </a:r>
          </a:p>
          <a:p>
            <a:pPr eaLnBrk="1" hangingPunct="1"/>
            <a:r>
              <a:rPr lang="en-US" sz="800" b="0" dirty="0" smtClean="0"/>
              <a:t>NPRR589(a) – MMS portion</a:t>
            </a:r>
          </a:p>
          <a:p>
            <a:pPr eaLnBrk="1" hangingPunct="1"/>
            <a:r>
              <a:rPr lang="en-US" sz="800" b="0" dirty="0" smtClean="0"/>
              <a:t>SCR756(b) – Remaining portions of SCR</a:t>
            </a:r>
          </a:p>
          <a:p>
            <a:pPr eaLnBrk="1" hangingPunct="1"/>
            <a:r>
              <a:rPr lang="en-US" sz="800" b="0" dirty="0" smtClean="0"/>
              <a:t>SCR774(a) – All new fields except Comments</a:t>
            </a: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5943347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648199" y="3918615"/>
            <a:ext cx="1039368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322481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626438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51969" y="444886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14100" y="20574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17775" y="366808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1800" dirty="0">
              <a:solidFill>
                <a:srgbClr val="00B050"/>
              </a:solidFill>
              <a:latin typeface="Wingdings" pitchFamily="2" charset="2"/>
            </a:endParaRP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938102363"/>
              </p:ext>
            </p:extLst>
          </p:nvPr>
        </p:nvGraphicFramePr>
        <p:xfrm>
          <a:off x="76200" y="762000"/>
          <a:ext cx="8991599" cy="4477512"/>
        </p:xfrm>
        <a:graphic>
          <a:graphicData uri="http://schemas.openxmlformats.org/drawingml/2006/table">
            <a:tbl>
              <a:tblPr/>
              <a:tblGrid>
                <a:gridCol w="1075918"/>
                <a:gridCol w="1152769"/>
                <a:gridCol w="1200313"/>
                <a:gridCol w="1143000"/>
                <a:gridCol w="1038144"/>
                <a:gridCol w="1095456"/>
                <a:gridCol w="1143000"/>
                <a:gridCol w="1142999"/>
              </a:tblGrid>
              <a:tr h="5597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2/3 – 2/7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4/14 – 4/18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6/9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7/28 – 8/1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9/22–9/26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12/8–12/12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0929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2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NPRR589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NPRR527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4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23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3320490"/>
            <a:ext cx="1143000" cy="25391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50" dirty="0" smtClean="0"/>
              <a:t>6/1</a:t>
            </a:r>
            <a:endParaRPr lang="en-US" sz="1050" dirty="0"/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89833" y="3920258"/>
            <a:ext cx="1088136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11/1</a:t>
            </a:r>
            <a:endParaRPr lang="en-US" sz="1100" dirty="0"/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1149980" y="3324300"/>
            <a:ext cx="1152144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2/22-2/23</a:t>
            </a:r>
            <a:endParaRPr lang="en-US" sz="100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627990" y="3327864"/>
            <a:ext cx="1103377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</a:t>
            </a:r>
            <a:r>
              <a:rPr lang="en-US" sz="1000" dirty="0"/>
              <a:t> </a:t>
            </a:r>
            <a:r>
              <a:rPr lang="en-US" sz="1000" dirty="0" smtClean="0"/>
              <a:t>8/17</a:t>
            </a:r>
            <a:endParaRPr lang="en-US" sz="1000" dirty="0"/>
          </a:p>
        </p:txBody>
      </p:sp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88350" y="2056377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 flipH="1">
            <a:off x="3514253" y="4181826"/>
            <a:ext cx="1115568" cy="0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4301929" y="446654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53000" y="20529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38" name="TextBox 13"/>
          <p:cNvSpPr txBox="1">
            <a:spLocks noChangeArrowheads="1"/>
          </p:cNvSpPr>
          <p:nvPr/>
        </p:nvSpPr>
        <p:spPr bwMode="auto">
          <a:xfrm>
            <a:off x="7922439" y="4306825"/>
            <a:ext cx="973137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/>
              <a:t>2015</a:t>
            </a:r>
            <a:endParaRPr lang="en-US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5355325" y="361797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" name="Right Arrow 1"/>
          <p:cNvSpPr/>
          <p:nvPr/>
        </p:nvSpPr>
        <p:spPr bwMode="auto">
          <a:xfrm>
            <a:off x="8815885" y="4400081"/>
            <a:ext cx="221435" cy="16303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50280" y="23577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10938" y="1352746"/>
            <a:ext cx="228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E</a:t>
            </a:r>
            <a:endParaRPr lang="en-US" sz="1400" i="1" dirty="0" smtClean="0"/>
          </a:p>
          <a:p>
            <a:pPr algn="ctr"/>
            <a:endParaRPr lang="en-US" sz="600" i="1" dirty="0" smtClean="0"/>
          </a:p>
          <a:p>
            <a:pPr algn="ctr"/>
            <a:r>
              <a:rPr lang="en-US" sz="1000" i="1" dirty="0" smtClean="0"/>
              <a:t>E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E</a:t>
            </a:r>
          </a:p>
        </p:txBody>
      </p:sp>
      <p:sp>
        <p:nvSpPr>
          <p:cNvPr id="40" name="TextBox 21"/>
          <p:cNvSpPr txBox="1">
            <a:spLocks noChangeArrowheads="1"/>
          </p:cNvSpPr>
          <p:nvPr/>
        </p:nvSpPr>
        <p:spPr bwMode="auto">
          <a:xfrm>
            <a:off x="1236660" y="6236492"/>
            <a:ext cx="4747780" cy="2154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Project Status Codes: NS = Not Started, I = Initiation, P = Planning, E = Execution, H = On Hold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019800" y="433605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346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2015 Release Targets 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36631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82351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365968"/>
            <a:ext cx="2268536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NPRR484(Ph1b) </a:t>
            </a:r>
            <a:r>
              <a:rPr lang="en-US" sz="800" b="0" dirty="0"/>
              <a:t>– </a:t>
            </a:r>
            <a:r>
              <a:rPr lang="en-US" sz="800" b="0" dirty="0" smtClean="0"/>
              <a:t>Remaining Phase 1 items</a:t>
            </a:r>
          </a:p>
          <a:p>
            <a:pPr eaLnBrk="1" hangingPunct="1"/>
            <a:r>
              <a:rPr lang="en-US" sz="800" b="0" dirty="0" smtClean="0"/>
              <a:t>NPRR484(Ph2)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 of NPRR</a:t>
            </a:r>
          </a:p>
          <a:p>
            <a:pPr eaLnBrk="1" hangingPunct="1"/>
            <a:r>
              <a:rPr lang="en-US" sz="800" b="0" dirty="0" smtClean="0"/>
              <a:t>NPRR589(b)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</a:t>
            </a:r>
          </a:p>
          <a:p>
            <a:pPr eaLnBrk="1" hangingPunct="1"/>
            <a:r>
              <a:rPr lang="en-US" sz="800" b="0" dirty="0" smtClean="0"/>
              <a:t>SCR774(b) </a:t>
            </a:r>
            <a:r>
              <a:rPr lang="en-US" sz="800" b="0" dirty="0"/>
              <a:t>– </a:t>
            </a:r>
            <a:r>
              <a:rPr lang="en-US" sz="800" b="0" dirty="0" smtClean="0"/>
              <a:t>Addition of Comments field</a:t>
            </a:r>
            <a:endParaRPr lang="en-US" sz="800" b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5991299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370433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674390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11459211"/>
              </p:ext>
            </p:extLst>
          </p:nvPr>
        </p:nvGraphicFramePr>
        <p:xfrm>
          <a:off x="76200" y="762001"/>
          <a:ext cx="8979016" cy="4532719"/>
        </p:xfrm>
        <a:graphic>
          <a:graphicData uri="http://schemas.openxmlformats.org/drawingml/2006/table">
            <a:tbl>
              <a:tblPr/>
              <a:tblGrid>
                <a:gridCol w="1447800"/>
                <a:gridCol w="1524000"/>
                <a:gridCol w="1600200"/>
                <a:gridCol w="1524000"/>
                <a:gridCol w="1524000"/>
                <a:gridCol w="1359016"/>
              </a:tblGrid>
              <a:tr h="5495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</a:t>
                      </a: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September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</a:t>
                      </a: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8129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SCR778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NPRR588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NPRR615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NPRR568 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(remaining gray-box)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(Shadow Price Caps)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(2)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NPRR589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(1b)</a:t>
                      </a: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SCR774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9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362894" y="4376059"/>
            <a:ext cx="771801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/>
              <a:t>2014</a:t>
            </a:r>
            <a:endParaRPr lang="en-US" sz="1100" dirty="0"/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4648200" y="4182689"/>
            <a:ext cx="0" cy="603504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7696200" y="4174222"/>
            <a:ext cx="0" cy="621792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6172200" y="4182689"/>
            <a:ext cx="0" cy="603504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1524000" y="3674378"/>
            <a:ext cx="7527022" cy="261610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2015 TBD Items </a:t>
            </a:r>
            <a:r>
              <a:rPr lang="en-US" sz="1000" i="1" dirty="0" smtClean="0"/>
              <a:t>(and month they became “TBD”)</a:t>
            </a:r>
            <a:endParaRPr lang="en-US" sz="1100" i="1" dirty="0"/>
          </a:p>
        </p:txBody>
      </p:sp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1524000" y="3927659"/>
            <a:ext cx="1524000" cy="246221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i="1" dirty="0" smtClean="0"/>
              <a:t>June 2014</a:t>
            </a:r>
            <a:endParaRPr lang="en-US" sz="1000" b="0" i="1" dirty="0"/>
          </a:p>
        </p:txBody>
      </p: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3048000" y="3925929"/>
            <a:ext cx="1600200" cy="246221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i="1" dirty="0" smtClean="0"/>
              <a:t>July 2014</a:t>
            </a:r>
            <a:endParaRPr lang="en-US" sz="1000" b="0" i="1" dirty="0"/>
          </a:p>
        </p:txBody>
      </p:sp>
      <p:sp>
        <p:nvSpPr>
          <p:cNvPr id="33" name="TextBox 13"/>
          <p:cNvSpPr txBox="1">
            <a:spLocks noChangeArrowheads="1"/>
          </p:cNvSpPr>
          <p:nvPr/>
        </p:nvSpPr>
        <p:spPr bwMode="auto">
          <a:xfrm>
            <a:off x="4648200" y="3931398"/>
            <a:ext cx="1524000" cy="246221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i="1" dirty="0" smtClean="0"/>
              <a:t>Aug 2014</a:t>
            </a:r>
            <a:endParaRPr lang="en-US" sz="1000" b="0" i="1" dirty="0"/>
          </a:p>
        </p:txBody>
      </p:sp>
      <p:sp>
        <p:nvSpPr>
          <p:cNvPr id="23" name="Right Arrow 22"/>
          <p:cNvSpPr/>
          <p:nvPr/>
        </p:nvSpPr>
        <p:spPr bwMode="auto">
          <a:xfrm rot="10800000">
            <a:off x="183596" y="4463819"/>
            <a:ext cx="221435" cy="16303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1169933" y="1873996"/>
            <a:ext cx="6754867" cy="31004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3048000" y="4186064"/>
            <a:ext cx="0" cy="603504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13"/>
          <p:cNvSpPr txBox="1">
            <a:spLocks noChangeArrowheads="1"/>
          </p:cNvSpPr>
          <p:nvPr/>
        </p:nvSpPr>
        <p:spPr bwMode="auto">
          <a:xfrm>
            <a:off x="6172199" y="3930157"/>
            <a:ext cx="1526225" cy="246221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i="1" dirty="0" smtClean="0"/>
              <a:t>Oct 2014</a:t>
            </a:r>
            <a:endParaRPr lang="en-US" sz="1000" b="0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1185900" y="1322978"/>
            <a:ext cx="38930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45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450" i="1" dirty="0" smtClean="0"/>
          </a:p>
          <a:p>
            <a:pPr algn="ctr"/>
            <a:r>
              <a:rPr lang="en-US" sz="1000" i="1" dirty="0" smtClean="0"/>
              <a:t> </a:t>
            </a:r>
          </a:p>
          <a:p>
            <a:pPr algn="ctr"/>
            <a:endParaRPr lang="en-US" sz="45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40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40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400" i="1" dirty="0" smtClean="0"/>
          </a:p>
          <a:p>
            <a:pPr algn="ctr"/>
            <a:r>
              <a:rPr lang="en-US" sz="1000" i="1" dirty="0" smtClean="0"/>
              <a:t>E</a:t>
            </a:r>
          </a:p>
          <a:p>
            <a:pPr algn="ctr"/>
            <a:endParaRPr lang="en-US" sz="45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450" i="1" dirty="0" smtClean="0"/>
          </a:p>
          <a:p>
            <a:pPr algn="ctr"/>
            <a:r>
              <a:rPr lang="en-US" sz="1000" i="1" dirty="0" smtClean="0"/>
              <a:t>P</a:t>
            </a:r>
          </a:p>
          <a:p>
            <a:pPr algn="ctr"/>
            <a:endParaRPr lang="en-US" sz="45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450" i="1" dirty="0"/>
          </a:p>
          <a:p>
            <a:pPr algn="ctr"/>
            <a:r>
              <a:rPr lang="en-US" sz="1000" i="1" dirty="0" smtClean="0"/>
              <a:t>E</a:t>
            </a:r>
          </a:p>
          <a:p>
            <a:pPr algn="ctr"/>
            <a:endParaRPr lang="en-US" sz="1000" i="1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2658695" y="1333892"/>
            <a:ext cx="38930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000" i="1" dirty="0" smtClean="0"/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P</a:t>
            </a:r>
          </a:p>
          <a:p>
            <a:pPr algn="ctr"/>
            <a:endParaRPr lang="en-US" sz="700" i="1" dirty="0" smtClean="0"/>
          </a:p>
          <a:p>
            <a:pPr algn="ctr"/>
            <a:endParaRPr lang="en-US" sz="1000" i="1" dirty="0" smtClean="0"/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782895" y="1329998"/>
            <a:ext cx="389305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NS</a:t>
            </a:r>
          </a:p>
          <a:p>
            <a:pPr algn="ctr"/>
            <a:endParaRPr lang="en-US" sz="700" i="1" dirty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1400" i="1" dirty="0" smtClean="0"/>
          </a:p>
          <a:p>
            <a:pPr algn="ctr"/>
            <a:r>
              <a:rPr lang="en-US" sz="1000" i="1" dirty="0" smtClean="0"/>
              <a:t>P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361213" y="1345929"/>
            <a:ext cx="389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727536" y="1329154"/>
            <a:ext cx="3893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/>
          </a:p>
          <a:p>
            <a:pPr algn="ctr"/>
            <a:r>
              <a:rPr lang="en-US" sz="1000" i="1" dirty="0" smtClean="0"/>
              <a:t>NS</a:t>
            </a:r>
            <a:endParaRPr lang="en-US" sz="1000" i="1" dirty="0"/>
          </a:p>
        </p:txBody>
      </p:sp>
      <p:sp>
        <p:nvSpPr>
          <p:cNvPr id="44" name="TextBox 21"/>
          <p:cNvSpPr txBox="1">
            <a:spLocks noChangeArrowheads="1"/>
          </p:cNvSpPr>
          <p:nvPr/>
        </p:nvSpPr>
        <p:spPr bwMode="auto">
          <a:xfrm>
            <a:off x="1301050" y="6315580"/>
            <a:ext cx="4747780" cy="2154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Project Status Codes: NS = Not Started, I = Initiation, P = Planning, E = Execution, H = On Hold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277046" y="4145098"/>
            <a:ext cx="389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H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267200" y="1327075"/>
            <a:ext cx="389305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700" i="1" dirty="0"/>
          </a:p>
          <a:p>
            <a:pPr algn="ctr"/>
            <a:r>
              <a:rPr lang="en-US" sz="1000" i="1" dirty="0" smtClean="0"/>
              <a:t>I</a:t>
            </a:r>
          </a:p>
        </p:txBody>
      </p:sp>
      <p:sp>
        <p:nvSpPr>
          <p:cNvPr id="47" name="TextBox 13"/>
          <p:cNvSpPr txBox="1">
            <a:spLocks noChangeArrowheads="1"/>
          </p:cNvSpPr>
          <p:nvPr/>
        </p:nvSpPr>
        <p:spPr bwMode="auto">
          <a:xfrm>
            <a:off x="7698424" y="3927155"/>
            <a:ext cx="1355416" cy="246221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i="1" dirty="0" smtClean="0"/>
              <a:t>Nov 2014</a:t>
            </a:r>
            <a:endParaRPr lang="en-US" sz="1000" b="0" i="1" dirty="0"/>
          </a:p>
        </p:txBody>
      </p:sp>
      <p:cxnSp>
        <p:nvCxnSpPr>
          <p:cNvPr id="34" name="Straight Connector 33"/>
          <p:cNvCxnSpPr/>
          <p:nvPr/>
        </p:nvCxnSpPr>
        <p:spPr bwMode="auto">
          <a:xfrm>
            <a:off x="2747795" y="2257500"/>
            <a:ext cx="5177005" cy="2010708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3848100" y="1275074"/>
            <a:ext cx="1108610" cy="16024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 flipV="1">
            <a:off x="2747795" y="1275074"/>
            <a:ext cx="1108610" cy="16024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 flipV="1">
            <a:off x="4267200" y="1713874"/>
            <a:ext cx="3657600" cy="2554334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091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</a:t>
            </a: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1600565" y="5953780"/>
            <a:ext cx="6019435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/>
              <a:t>2014 project budget increased to $26M in October 2014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9" y="762000"/>
            <a:ext cx="9029385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00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3124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10/30/2014 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“On Hold” projects listed separately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“</a:t>
            </a:r>
            <a:r>
              <a:rPr lang="en-US" sz="1600" dirty="0"/>
              <a:t>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Project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10/30/2014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68" y="685800"/>
            <a:ext cx="9152068" cy="555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498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72364</TotalTime>
  <Words>714</Words>
  <Application>Microsoft Office PowerPoint</Application>
  <PresentationFormat>On-screen Show (4:3)</PresentationFormat>
  <Paragraphs>362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Custom Design</vt:lpstr>
      <vt:lpstr>PowerPoint Presentation</vt:lpstr>
      <vt:lpstr>2014 Project Update – Agenda</vt:lpstr>
      <vt:lpstr>Recent/Upcoming Project Highlights</vt:lpstr>
      <vt:lpstr>Planning Next Set of Project Bundles</vt:lpstr>
      <vt:lpstr>2014 Release Targets – Board-Approved NPRRs / SCRs / xGRRs</vt:lpstr>
      <vt:lpstr>2015 Release Targets – Board-Approved NPRRs / SCRs / xGRRs</vt:lpstr>
      <vt:lpstr>2014 Cash Flow Projection – Approved Projects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1719</cp:revision>
  <cp:lastPrinted>2014-10-08T13:21:08Z</cp:lastPrinted>
  <dcterms:created xsi:type="dcterms:W3CDTF">2005-04-21T14:28:35Z</dcterms:created>
  <dcterms:modified xsi:type="dcterms:W3CDTF">2014-11-05T20:53:57Z</dcterms:modified>
</cp:coreProperties>
</file>