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93455" r:id="rId4"/>
  </p:sldMasterIdLst>
  <p:notesMasterIdLst>
    <p:notesMasterId r:id="rId21"/>
  </p:notesMasterIdLst>
  <p:handoutMasterIdLst>
    <p:handoutMasterId r:id="rId22"/>
  </p:handoutMasterIdLst>
  <p:sldIdLst>
    <p:sldId id="260" r:id="rId5"/>
    <p:sldId id="504" r:id="rId6"/>
    <p:sldId id="533" r:id="rId7"/>
    <p:sldId id="534" r:id="rId8"/>
    <p:sldId id="535" r:id="rId9"/>
    <p:sldId id="536" r:id="rId10"/>
    <p:sldId id="545" r:id="rId11"/>
    <p:sldId id="546" r:id="rId12"/>
    <p:sldId id="547" r:id="rId13"/>
    <p:sldId id="553" r:id="rId14"/>
    <p:sldId id="566" r:id="rId15"/>
    <p:sldId id="567" r:id="rId16"/>
    <p:sldId id="568" r:id="rId17"/>
    <p:sldId id="569" r:id="rId18"/>
    <p:sldId id="570" r:id="rId19"/>
    <p:sldId id="571" r:id="rId20"/>
  </p:sldIdLst>
  <p:sldSz cx="9144000" cy="6858000" type="screen4x3"/>
  <p:notesSz cx="7315200" cy="96012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85E"/>
    <a:srgbClr val="68F468"/>
    <a:srgbClr val="C26508"/>
    <a:srgbClr val="005386"/>
    <a:srgbClr val="55BAB7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1331" autoAdjust="0"/>
  </p:normalViewPr>
  <p:slideViewPr>
    <p:cSldViewPr snapToGrid="0" snapToObjects="1">
      <p:cViewPr>
        <p:scale>
          <a:sx n="60" d="100"/>
          <a:sy n="60" d="100"/>
        </p:scale>
        <p:origin x="-1458" y="-9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3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583" cy="480388"/>
          </a:xfrm>
          <a:prstGeom prst="rect">
            <a:avLst/>
          </a:prstGeom>
        </p:spPr>
        <p:txBody>
          <a:bodyPr vert="horz" lIns="94851" tIns="47425" rIns="94851" bIns="47425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2962" y="0"/>
            <a:ext cx="3170583" cy="480388"/>
          </a:xfrm>
          <a:prstGeom prst="rect">
            <a:avLst/>
          </a:prstGeom>
        </p:spPr>
        <p:txBody>
          <a:bodyPr vert="horz" lIns="94851" tIns="47425" rIns="94851" bIns="47425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92D770A-61B2-47F8-A717-B0E1664B5D73}" type="datetimeFigureOut">
              <a:rPr lang="en-US"/>
              <a:pPr>
                <a:defRPr/>
              </a:pPr>
              <a:t>10/29/2014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173"/>
            <a:ext cx="3170583" cy="480388"/>
          </a:xfrm>
          <a:prstGeom prst="rect">
            <a:avLst/>
          </a:prstGeom>
        </p:spPr>
        <p:txBody>
          <a:bodyPr vert="horz" lIns="94851" tIns="47425" rIns="94851" bIns="47425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2962" y="9119173"/>
            <a:ext cx="3170583" cy="480388"/>
          </a:xfrm>
          <a:prstGeom prst="rect">
            <a:avLst/>
          </a:prstGeom>
        </p:spPr>
        <p:txBody>
          <a:bodyPr vert="horz" lIns="94851" tIns="47425" rIns="94851" bIns="47425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AA629C7-CF30-4914-AE97-649634967A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82980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583" cy="480388"/>
          </a:xfrm>
          <a:prstGeom prst="rect">
            <a:avLst/>
          </a:prstGeom>
        </p:spPr>
        <p:txBody>
          <a:bodyPr vert="horz" lIns="94851" tIns="47425" rIns="94851" bIns="47425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2962" y="0"/>
            <a:ext cx="3170583" cy="480388"/>
          </a:xfrm>
          <a:prstGeom prst="rect">
            <a:avLst/>
          </a:prstGeom>
        </p:spPr>
        <p:txBody>
          <a:bodyPr vert="horz" lIns="94851" tIns="47425" rIns="94851" bIns="47425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9AC47DA-B917-4D3E-8958-5F8C69E8C276}" type="datetimeFigureOut">
              <a:rPr lang="en-US"/>
              <a:pPr>
                <a:defRPr/>
              </a:pPr>
              <a:t>10/29/2014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19138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851" tIns="47425" rIns="94851" bIns="47425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2183" y="4561226"/>
            <a:ext cx="5850835" cy="4320213"/>
          </a:xfrm>
          <a:prstGeom prst="rect">
            <a:avLst/>
          </a:prstGeom>
        </p:spPr>
        <p:txBody>
          <a:bodyPr vert="horz" lIns="94851" tIns="47425" rIns="94851" bIns="47425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173"/>
            <a:ext cx="3170583" cy="480388"/>
          </a:xfrm>
          <a:prstGeom prst="rect">
            <a:avLst/>
          </a:prstGeom>
        </p:spPr>
        <p:txBody>
          <a:bodyPr vert="horz" lIns="94851" tIns="47425" rIns="94851" bIns="47425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2962" y="9119173"/>
            <a:ext cx="3170583" cy="480388"/>
          </a:xfrm>
          <a:prstGeom prst="rect">
            <a:avLst/>
          </a:prstGeom>
        </p:spPr>
        <p:txBody>
          <a:bodyPr vert="horz" lIns="94851" tIns="47425" rIns="94851" bIns="47425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1792FB4-183C-4AF5-A80B-BF94FB9C2D4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8130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70662" indent="-296408">
              <a:defRPr>
                <a:solidFill>
                  <a:schemeClr val="tx1"/>
                </a:solidFill>
                <a:latin typeface="Arial" charset="0"/>
              </a:defRPr>
            </a:lvl2pPr>
            <a:lvl3pPr marL="1185634" indent="-237127">
              <a:defRPr>
                <a:solidFill>
                  <a:schemeClr val="tx1"/>
                </a:solidFill>
                <a:latin typeface="Arial" charset="0"/>
              </a:defRPr>
            </a:lvl3pPr>
            <a:lvl4pPr marL="1659887" indent="-237127">
              <a:defRPr>
                <a:solidFill>
                  <a:schemeClr val="tx1"/>
                </a:solidFill>
                <a:latin typeface="Arial" charset="0"/>
              </a:defRPr>
            </a:lvl4pPr>
            <a:lvl5pPr marL="2134141" indent="-237127">
              <a:defRPr>
                <a:solidFill>
                  <a:schemeClr val="tx1"/>
                </a:solidFill>
                <a:latin typeface="Arial" charset="0"/>
              </a:defRPr>
            </a:lvl5pPr>
            <a:lvl6pPr marL="2608395" indent="-237127" defTabSz="47425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2648" indent="-237127" defTabSz="47425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56902" indent="-237127" defTabSz="47425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31155" indent="-237127" defTabSz="47425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9BB6751-6292-4422-892A-0DA63CE5A729}" type="slidenum">
              <a:rPr lang="en-US" altLang="en-US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alt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97638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74FCBE-E0C5-498E-9AA9-99B03D2AD226}" type="datetime1">
              <a:rPr lang="en-US"/>
              <a:pPr>
                <a:defRPr/>
              </a:pPr>
              <a:t>10/29/2014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Preliminary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97638"/>
            <a:ext cx="21336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77A03FEA-2B1C-462D-AFB4-CD1D48E54F8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2180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74060"/>
            <a:ext cx="8229600" cy="5123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-151031"/>
            <a:ext cx="8229600" cy="81318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492875"/>
            <a:ext cx="28956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Preliminary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497638"/>
            <a:ext cx="21336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2894FC4-F21A-4137-AF95-A4BBB9A73A7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2"/>
          </p:nvPr>
        </p:nvSpPr>
        <p:spPr>
          <a:xfrm>
            <a:off x="457200" y="6497638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AE1B61-C823-44A0-8625-B899FA421B29}" type="datetime1">
              <a:rPr lang="en-US"/>
              <a:pPr>
                <a:defRPr/>
              </a:pPr>
              <a:t>10/29/2014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9277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CC380A-11A3-46C8-A12B-9E4F7B5C0706}" type="datetime1">
              <a:rPr lang="en-US"/>
              <a:pPr>
                <a:defRPr/>
              </a:pPr>
              <a:t>10/29/2014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Preliminary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4D405E-1CEB-4E2E-BECD-1EEC0D838FC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4076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emf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74EE615-D706-4175-A7F1-011EDC3A54E9}" type="datetime1">
              <a:rPr lang="en-US"/>
              <a:pPr>
                <a:defRPr/>
              </a:pPr>
              <a:t>10/29/2014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Preliminary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62ED805-6FB0-4C50-85A5-715E2CE40C2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5"/>
          <a:srcRect t="9220"/>
          <a:stretch/>
        </p:blipFill>
        <p:spPr>
          <a:xfrm>
            <a:off x="214993" y="-168453"/>
            <a:ext cx="8714015" cy="6634475"/>
          </a:xfrm>
          <a:prstGeom prst="rect">
            <a:avLst/>
          </a:prstGeom>
          <a:effectLst>
            <a:reflection stA="58000" endPos="7000" dir="5400000" sy="-100000" algn="bl" rotWithShape="0"/>
          </a:effectLst>
        </p:spPr>
      </p:pic>
      <p:pic>
        <p:nvPicPr>
          <p:cNvPr id="1033" name="Picture 8" descr="ERCOT cmyk-01.pn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50" y="6024563"/>
            <a:ext cx="817563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93562" r:id="rId1"/>
    <p:sldLayoutId id="2147493563" r:id="rId2"/>
    <p:sldLayoutId id="2147493564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13"/>
          <p:cNvGrpSpPr>
            <a:grpSpLocks/>
          </p:cNvGrpSpPr>
          <p:nvPr/>
        </p:nvGrpSpPr>
        <p:grpSpPr bwMode="auto">
          <a:xfrm>
            <a:off x="603250" y="244475"/>
            <a:ext cx="7727950" cy="5524500"/>
            <a:chOff x="603250" y="546100"/>
            <a:chExt cx="7727950" cy="5523673"/>
          </a:xfrm>
        </p:grpSpPr>
        <p:pic>
          <p:nvPicPr>
            <p:cNvPr id="5124" name="Picture 8" descr="ERCOT cmyk-01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3250" y="546100"/>
              <a:ext cx="2457704" cy="1041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5" name="TextBox 9"/>
            <p:cNvSpPr txBox="1">
              <a:spLocks noChangeArrowheads="1"/>
            </p:cNvSpPr>
            <p:nvPr/>
          </p:nvSpPr>
          <p:spPr bwMode="auto">
            <a:xfrm>
              <a:off x="787400" y="2130425"/>
              <a:ext cx="7543800" cy="39393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US" altLang="en-US" b="1" dirty="0"/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b="1" dirty="0"/>
                <a:t>West Texas Export Capability Assessment Results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US" altLang="en-US" b="1" dirty="0"/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US" altLang="en-US" b="1" dirty="0"/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b="1" dirty="0"/>
                <a:t>System Planning and Operations 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US" altLang="en-US" sz="1800" b="1" i="1" dirty="0"/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b="1" i="1" dirty="0"/>
                <a:t>October </a:t>
              </a:r>
              <a:r>
                <a:rPr lang="en-US" altLang="en-US" sz="1800" b="1" i="1" dirty="0" smtClean="0"/>
                <a:t>30, </a:t>
              </a:r>
              <a:r>
                <a:rPr lang="en-US" altLang="en-US" sz="1800" b="1" i="1" dirty="0"/>
                <a:t>2014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US" altLang="en-US" sz="1800" i="1" dirty="0"/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/>
                <a:t>ERCOT </a:t>
              </a:r>
              <a:r>
                <a:rPr lang="en-US" altLang="en-US" sz="1800" dirty="0" smtClean="0"/>
                <a:t>Reliability Operating Subcommittee </a:t>
              </a:r>
              <a:r>
                <a:rPr lang="en-US" altLang="en-US" sz="1800" dirty="0"/>
                <a:t>Meeting 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417"/>
              <a:ext cx="6286500" cy="12698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F8E701-CB0C-414B-968A-3D4ACCA9701F}" type="slidenum">
              <a:rPr lang="en-US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40924878"/>
              </p:ext>
            </p:extLst>
          </p:nvPr>
        </p:nvGraphicFramePr>
        <p:xfrm>
          <a:off x="457200" y="1252538"/>
          <a:ext cx="7499350" cy="3102651"/>
        </p:xfrm>
        <a:graphic>
          <a:graphicData uri="http://schemas.openxmlformats.org/drawingml/2006/table">
            <a:tbl>
              <a:tblPr/>
              <a:tblGrid>
                <a:gridCol w="375308"/>
                <a:gridCol w="1378407"/>
                <a:gridCol w="1473940"/>
                <a:gridCol w="1501234"/>
                <a:gridCol w="1446645"/>
                <a:gridCol w="1323816"/>
              </a:tblGrid>
              <a:tr h="832235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#</a:t>
                      </a:r>
                    </a:p>
                  </a:txBody>
                  <a:tcPr marL="9467" marR="9467" marT="9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Series Cap</a:t>
                      </a:r>
                    </a:p>
                  </a:txBody>
                  <a:tcPr marL="9467" marR="9467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Increase Panhandle Export</a:t>
                      </a:r>
                    </a:p>
                  </a:txBody>
                  <a:tcPr marL="9467" marR="9467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Improve Voltage Stability</a:t>
                      </a:r>
                    </a:p>
                  </a:txBody>
                  <a:tcPr marL="9467" marR="9467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Reduce Congestion Cost</a:t>
                      </a:r>
                    </a:p>
                  </a:txBody>
                  <a:tcPr marL="9467" marR="9467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Improve Dynamic Stability</a:t>
                      </a:r>
                    </a:p>
                  </a:txBody>
                  <a:tcPr marL="9467" marR="9467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71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9467" marR="9467" marT="9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Edison</a:t>
                      </a:r>
                    </a:p>
                  </a:txBody>
                  <a:tcPr marL="9467" marR="9467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467" marR="9467" marT="9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marginal</a:t>
                      </a:r>
                    </a:p>
                  </a:txBody>
                  <a:tcPr marL="9467" marR="9467" marT="9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467" marR="9467" marT="9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467" marR="9467" marT="9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71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9467" marR="9467" marT="9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Orsted</a:t>
                      </a:r>
                    </a:p>
                  </a:txBody>
                  <a:tcPr marL="9467" marR="9467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467" marR="9467" marT="9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marginal</a:t>
                      </a:r>
                    </a:p>
                  </a:txBody>
                  <a:tcPr marL="9467" marR="9467" marT="9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467" marR="9467" marT="9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467" marR="9467" marT="9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71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9467" marR="9467" marT="9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Romney</a:t>
                      </a:r>
                    </a:p>
                  </a:txBody>
                  <a:tcPr marL="9467" marR="9467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467" marR="9467" marT="9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marginal</a:t>
                      </a:r>
                    </a:p>
                  </a:txBody>
                  <a:tcPr marL="9467" marR="9467" marT="9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467" marR="9467" marT="9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467" marR="9467" marT="9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71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9467" marR="9467" marT="9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Kipperl</a:t>
                      </a:r>
                    </a:p>
                  </a:txBody>
                  <a:tcPr marL="9467" marR="9467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467" marR="9467" marT="9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marginal</a:t>
                      </a:r>
                    </a:p>
                  </a:txBody>
                  <a:tcPr marL="9467" marR="9467" marT="9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467" marR="9467" marT="9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467" marR="9467" marT="9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71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9467" marR="9467" marT="9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Kirchhoff</a:t>
                      </a:r>
                    </a:p>
                  </a:txBody>
                  <a:tcPr marL="9467" marR="9467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467" marR="9467" marT="9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467" marR="9467" marT="9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467" marR="9467" marT="9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467" marR="9467" marT="9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71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9467" marR="9467" marT="9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Gauss</a:t>
                      </a:r>
                    </a:p>
                  </a:txBody>
                  <a:tcPr marL="9467" marR="9467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High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467" marR="9467" marT="9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467" marR="9467" marT="9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High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467" marR="9467" marT="9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High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467" marR="9467" marT="9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71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</a:t>
                      </a:r>
                    </a:p>
                  </a:txBody>
                  <a:tcPr marL="9467" marR="9467" marT="9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Cross</a:t>
                      </a:r>
                    </a:p>
                  </a:txBody>
                  <a:tcPr marL="9467" marR="9467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High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467" marR="9467" marT="9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467" marR="9467" marT="9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High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467" marR="9467" marT="9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High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467" marR="9467" marT="9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71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</a:t>
                      </a:r>
                    </a:p>
                  </a:txBody>
                  <a:tcPr marL="9467" marR="9467" marT="9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Rocky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Mound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467" marR="9467" marT="94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Medium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467" marR="9467" marT="9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467" marR="9467" marT="9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marginal</a:t>
                      </a:r>
                    </a:p>
                  </a:txBody>
                  <a:tcPr marL="9467" marR="9467" marT="9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marginal</a:t>
                      </a:r>
                    </a:p>
                  </a:txBody>
                  <a:tcPr marL="9467" marR="9467" marT="9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0554" name="Title 2"/>
          <p:cNvSpPr>
            <a:spLocks noGrp="1"/>
          </p:cNvSpPr>
          <p:nvPr>
            <p:ph type="title"/>
          </p:nvPr>
        </p:nvSpPr>
        <p:spPr>
          <a:xfrm>
            <a:off x="457200" y="-150813"/>
            <a:ext cx="8229600" cy="812801"/>
          </a:xfrm>
        </p:spPr>
        <p:txBody>
          <a:bodyPr/>
          <a:lstStyle/>
          <a:p>
            <a:r>
              <a:rPr lang="en-US" altLang="en-US" dirty="0" smtClean="0"/>
              <a:t>Series Capacitors -- Conclusion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18510F5-9A79-4141-BFD4-960C5D692EF8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Content Placeholder 1"/>
          <p:cNvSpPr>
            <a:spLocks noGrp="1"/>
          </p:cNvSpPr>
          <p:nvPr>
            <p:ph idx="1"/>
          </p:nvPr>
        </p:nvSpPr>
        <p:spPr>
          <a:xfrm>
            <a:off x="457200" y="876346"/>
            <a:ext cx="8229600" cy="4629104"/>
          </a:xfrm>
        </p:spPr>
        <p:txBody>
          <a:bodyPr/>
          <a:lstStyle/>
          <a:p>
            <a:pPr>
              <a:spcBef>
                <a:spcPts val="1200"/>
              </a:spcBef>
              <a:defRPr/>
            </a:pPr>
            <a:r>
              <a:rPr lang="en-US" altLang="en-US" sz="2800" dirty="0" smtClean="0"/>
              <a:t>Study to assess whether the W-N stability limit is an IROL</a:t>
            </a:r>
          </a:p>
          <a:p>
            <a:pPr>
              <a:spcBef>
                <a:spcPts val="1200"/>
              </a:spcBef>
              <a:defRPr/>
            </a:pPr>
            <a:r>
              <a:rPr lang="en-US" altLang="en-US" sz="2800" dirty="0" smtClean="0"/>
              <a:t>CREZ transmission fully online</a:t>
            </a:r>
          </a:p>
          <a:p>
            <a:pPr>
              <a:spcBef>
                <a:spcPts val="1200"/>
              </a:spcBef>
              <a:defRPr/>
            </a:pPr>
            <a:r>
              <a:rPr lang="en-US" altLang="en-US" sz="2800" dirty="0" smtClean="0"/>
              <a:t>Determine the limit under various outage scenarios, particularly around the W-N Interface</a:t>
            </a:r>
          </a:p>
          <a:p>
            <a:pPr lvl="1">
              <a:spcBef>
                <a:spcPts val="600"/>
              </a:spcBef>
              <a:defRPr/>
            </a:pPr>
            <a:r>
              <a:rPr lang="en-US" altLang="en-US" sz="2400" dirty="0" smtClean="0"/>
              <a:t>Use Operations cases for various conditions</a:t>
            </a:r>
          </a:p>
          <a:p>
            <a:pPr lvl="1">
              <a:spcBef>
                <a:spcPts val="600"/>
              </a:spcBef>
              <a:defRPr/>
            </a:pPr>
            <a:r>
              <a:rPr lang="en-US" altLang="en-US" sz="2400" dirty="0" smtClean="0"/>
              <a:t>Only include wind capacity in the Operations case</a:t>
            </a:r>
          </a:p>
          <a:p>
            <a:pPr lvl="1">
              <a:spcBef>
                <a:spcPts val="600"/>
              </a:spcBef>
              <a:defRPr/>
            </a:pPr>
            <a:r>
              <a:rPr lang="en-US" altLang="en-US" sz="2400" dirty="0" smtClean="0"/>
              <a:t>Planned wind generation not included</a:t>
            </a:r>
            <a:endParaRPr lang="en-US" altLang="en-US" sz="3200" dirty="0"/>
          </a:p>
          <a:p>
            <a:pPr>
              <a:spcBef>
                <a:spcPts val="1200"/>
              </a:spcBef>
              <a:defRPr/>
            </a:pPr>
            <a:r>
              <a:rPr lang="en-US" altLang="en-US" sz="2800" dirty="0" smtClean="0"/>
              <a:t>Tool used for study: TSAT, VSAT</a:t>
            </a:r>
            <a:endParaRPr lang="en-US" altLang="en-US" dirty="0" smtClean="0"/>
          </a:p>
        </p:txBody>
      </p:sp>
      <p:sp>
        <p:nvSpPr>
          <p:cNvPr id="21507" name="Title 2"/>
          <p:cNvSpPr>
            <a:spLocks noGrp="1"/>
          </p:cNvSpPr>
          <p:nvPr>
            <p:ph type="title"/>
          </p:nvPr>
        </p:nvSpPr>
        <p:spPr>
          <a:xfrm>
            <a:off x="457200" y="-150813"/>
            <a:ext cx="8229600" cy="812801"/>
          </a:xfrm>
        </p:spPr>
        <p:txBody>
          <a:bodyPr/>
          <a:lstStyle/>
          <a:p>
            <a:r>
              <a:rPr lang="en-US" altLang="en-US" dirty="0" smtClean="0"/>
              <a:t>II. W-N IROL Study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8EFE85D-6CEA-4FEA-B20A-2710F0D5691F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11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873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Content Placeholder 1"/>
          <p:cNvSpPr>
            <a:spLocks noGrp="1"/>
          </p:cNvSpPr>
          <p:nvPr>
            <p:ph idx="1"/>
          </p:nvPr>
        </p:nvSpPr>
        <p:spPr>
          <a:xfrm>
            <a:off x="457200" y="876347"/>
            <a:ext cx="8229600" cy="865188"/>
          </a:xfrm>
        </p:spPr>
        <p:txBody>
          <a:bodyPr/>
          <a:lstStyle/>
          <a:p>
            <a:pPr>
              <a:defRPr/>
            </a:pPr>
            <a:r>
              <a:rPr lang="en-US" altLang="en-US" dirty="0" smtClean="0"/>
              <a:t>Five real-time operational cases were assessed.</a:t>
            </a:r>
          </a:p>
          <a:p>
            <a:pPr>
              <a:defRPr/>
            </a:pPr>
            <a:r>
              <a:rPr lang="en-US" altLang="en-US" dirty="0"/>
              <a:t>System Wind Generation Capacity ~ </a:t>
            </a:r>
            <a:r>
              <a:rPr lang="en-US" altLang="en-US" dirty="0" smtClean="0"/>
              <a:t>11,000 </a:t>
            </a:r>
            <a:r>
              <a:rPr lang="en-US" altLang="en-US" dirty="0"/>
              <a:t>MW</a:t>
            </a:r>
          </a:p>
          <a:p>
            <a:pPr>
              <a:defRPr/>
            </a:pPr>
            <a:endParaRPr lang="en-US" altLang="en-US" dirty="0" smtClean="0"/>
          </a:p>
          <a:p>
            <a:pPr marL="0" indent="0">
              <a:buFont typeface="Arial" charset="0"/>
              <a:buNone/>
              <a:defRPr/>
            </a:pPr>
            <a:endParaRPr lang="en-US" altLang="en-US" dirty="0" smtClean="0"/>
          </a:p>
          <a:p>
            <a:pPr lvl="1">
              <a:defRPr/>
            </a:pPr>
            <a:endParaRPr lang="en-US" altLang="en-US" dirty="0" smtClean="0"/>
          </a:p>
          <a:p>
            <a:pPr>
              <a:defRPr/>
            </a:pPr>
            <a:endParaRPr lang="en-US" altLang="en-US" dirty="0" smtClean="0"/>
          </a:p>
          <a:p>
            <a:pPr>
              <a:defRPr/>
            </a:pPr>
            <a:endParaRPr lang="en-US" altLang="en-US" dirty="0" smtClean="0"/>
          </a:p>
          <a:p>
            <a:pPr>
              <a:defRPr/>
            </a:pPr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8EFE85D-6CEA-4FEA-B20A-2710F0D5691F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12</a:t>
            </a:fld>
            <a:endParaRPr lang="en-US" dirty="0">
              <a:solidFill>
                <a:prstClr val="white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8354489"/>
              </p:ext>
            </p:extLst>
          </p:nvPr>
        </p:nvGraphicFramePr>
        <p:xfrm>
          <a:off x="742950" y="2007358"/>
          <a:ext cx="7613650" cy="31695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02294"/>
                <a:gridCol w="1676056"/>
                <a:gridCol w="1498600"/>
                <a:gridCol w="1536700"/>
              </a:tblGrid>
              <a:tr h="734587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Scenario</a:t>
                      </a:r>
                      <a:endParaRPr lang="en-US" sz="1600" dirty="0"/>
                    </a:p>
                  </a:txBody>
                  <a:tcPr marT="45713" marB="45713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System</a:t>
                      </a:r>
                      <a:r>
                        <a:rPr lang="en-US" sz="1600" baseline="0" dirty="0" smtClean="0"/>
                        <a:t> Load (MW)</a:t>
                      </a:r>
                      <a:endParaRPr lang="en-US" sz="1600" dirty="0"/>
                    </a:p>
                  </a:txBody>
                  <a:tcPr marT="45713" marB="45713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West Texas</a:t>
                      </a:r>
                      <a:r>
                        <a:rPr lang="en-US" sz="1600" baseline="0" dirty="0" smtClean="0"/>
                        <a:t> Wind (MW)</a:t>
                      </a:r>
                      <a:endParaRPr lang="en-US" sz="1600" dirty="0"/>
                    </a:p>
                  </a:txBody>
                  <a:tcPr marT="45713" marB="45713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W-N Transfer (MW)</a:t>
                      </a:r>
                      <a:endParaRPr lang="en-US" sz="1600" dirty="0"/>
                    </a:p>
                  </a:txBody>
                  <a:tcPr marT="45713" marB="45713" anchor="ctr"/>
                </a:tc>
              </a:tr>
              <a:tr h="425592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High Wind, Low</a:t>
                      </a:r>
                      <a:r>
                        <a:rPr lang="en-US" sz="1600" baseline="0" dirty="0" smtClean="0"/>
                        <a:t> Load</a:t>
                      </a:r>
                      <a:endParaRPr lang="en-US" sz="1600" dirty="0"/>
                    </a:p>
                  </a:txBody>
                  <a:tcPr marT="45713" marB="45713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28,655</a:t>
                      </a:r>
                      <a:endParaRPr lang="en-US" sz="1600" dirty="0"/>
                    </a:p>
                  </a:txBody>
                  <a:tcPr marT="45713" marB="45713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7,175</a:t>
                      </a:r>
                      <a:endParaRPr lang="en-US" sz="1600" dirty="0"/>
                    </a:p>
                  </a:txBody>
                  <a:tcPr marT="45713" marB="45713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3,856</a:t>
                      </a:r>
                      <a:endParaRPr lang="en-US" sz="1600" dirty="0"/>
                    </a:p>
                  </a:txBody>
                  <a:tcPr marT="45713" marB="45713" anchor="ctr"/>
                </a:tc>
              </a:tr>
              <a:tr h="425592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High Wind, Medium Load</a:t>
                      </a:r>
                      <a:endParaRPr lang="en-US" sz="1600" dirty="0"/>
                    </a:p>
                  </a:txBody>
                  <a:tcPr marT="45713" marB="45713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36,450</a:t>
                      </a:r>
                      <a:endParaRPr lang="en-US" sz="1600" dirty="0"/>
                    </a:p>
                  </a:txBody>
                  <a:tcPr marT="45713" marB="45713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6,760</a:t>
                      </a:r>
                      <a:endParaRPr lang="en-US" sz="1600" dirty="0"/>
                    </a:p>
                  </a:txBody>
                  <a:tcPr marT="45713" marB="45713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4,121</a:t>
                      </a:r>
                      <a:endParaRPr lang="en-US" sz="1600" dirty="0"/>
                    </a:p>
                  </a:txBody>
                  <a:tcPr marT="45713" marB="45713" anchor="ctr"/>
                </a:tc>
              </a:tr>
              <a:tr h="425592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High W-N Transfer</a:t>
                      </a:r>
                      <a:endParaRPr lang="en-US" sz="1600" dirty="0"/>
                    </a:p>
                  </a:txBody>
                  <a:tcPr marT="45713" marB="45713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45,400</a:t>
                      </a:r>
                      <a:endParaRPr lang="en-US" sz="1600" dirty="0"/>
                    </a:p>
                  </a:txBody>
                  <a:tcPr marT="45713" marB="45713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7,100</a:t>
                      </a:r>
                      <a:endParaRPr lang="en-US" sz="1600" dirty="0"/>
                    </a:p>
                  </a:txBody>
                  <a:tcPr marT="45713" marB="45713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4,850</a:t>
                      </a:r>
                      <a:endParaRPr lang="en-US" sz="1600" dirty="0"/>
                    </a:p>
                  </a:txBody>
                  <a:tcPr marT="45713" marB="45713" anchor="ctr"/>
                </a:tc>
              </a:tr>
              <a:tr h="425592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No Conventional Generation online</a:t>
                      </a:r>
                      <a:r>
                        <a:rPr lang="en-US" sz="1600" baseline="0" dirty="0" smtClean="0"/>
                        <a:t> in West Texas</a:t>
                      </a:r>
                      <a:endParaRPr lang="en-US" sz="1600" dirty="0"/>
                    </a:p>
                  </a:txBody>
                  <a:tcPr marT="45713" marB="45713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38,900</a:t>
                      </a:r>
                      <a:endParaRPr lang="en-US" sz="1600" dirty="0"/>
                    </a:p>
                  </a:txBody>
                  <a:tcPr marT="45713" marB="45713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7,100</a:t>
                      </a:r>
                      <a:endParaRPr lang="en-US" sz="1600" dirty="0"/>
                    </a:p>
                  </a:txBody>
                  <a:tcPr marT="45713" marB="45713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3,466</a:t>
                      </a:r>
                      <a:endParaRPr lang="en-US" sz="1600" dirty="0"/>
                    </a:p>
                  </a:txBody>
                  <a:tcPr marT="45713" marB="45713" anchor="ctr"/>
                </a:tc>
              </a:tr>
              <a:tr h="425592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All</a:t>
                      </a:r>
                      <a:r>
                        <a:rPr lang="en-US" sz="1600" baseline="0" dirty="0" smtClean="0"/>
                        <a:t> conventional generation in West Texas online</a:t>
                      </a:r>
                      <a:endParaRPr lang="en-US" sz="1600" dirty="0"/>
                    </a:p>
                  </a:txBody>
                  <a:tcPr marT="45713" marB="45713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58,000</a:t>
                      </a:r>
                      <a:endParaRPr lang="en-US" sz="1600" dirty="0"/>
                    </a:p>
                  </a:txBody>
                  <a:tcPr marT="45713" marB="45713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3,244</a:t>
                      </a:r>
                      <a:endParaRPr lang="en-US" sz="1600" dirty="0"/>
                    </a:p>
                  </a:txBody>
                  <a:tcPr marT="45713" marB="45713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2,540</a:t>
                      </a:r>
                      <a:endParaRPr lang="en-US" sz="1600" dirty="0"/>
                    </a:p>
                  </a:txBody>
                  <a:tcPr marT="45713" marB="45713" anchor="ctr"/>
                </a:tc>
              </a:tr>
            </a:tbl>
          </a:graphicData>
        </a:graphic>
      </p:graphicFrame>
      <p:sp>
        <p:nvSpPr>
          <p:cNvPr id="7" name="Title 2"/>
          <p:cNvSpPr>
            <a:spLocks noGrp="1"/>
          </p:cNvSpPr>
          <p:nvPr>
            <p:ph type="title"/>
          </p:nvPr>
        </p:nvSpPr>
        <p:spPr>
          <a:xfrm>
            <a:off x="457200" y="-150813"/>
            <a:ext cx="8229600" cy="812801"/>
          </a:xfrm>
        </p:spPr>
        <p:txBody>
          <a:bodyPr/>
          <a:lstStyle/>
          <a:p>
            <a:r>
              <a:rPr lang="en-US" altLang="en-US" dirty="0" smtClean="0"/>
              <a:t>Study Case and Assumption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42950" y="5295900"/>
            <a:ext cx="751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W-N Transfer: Flow on the sixteen 345 kV lines between West Texas and the rest of ERCOT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8541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Content Placeholder 1"/>
          <p:cNvSpPr>
            <a:spLocks noGrp="1"/>
          </p:cNvSpPr>
          <p:nvPr>
            <p:ph idx="1"/>
          </p:nvPr>
        </p:nvSpPr>
        <p:spPr>
          <a:xfrm>
            <a:off x="457200" y="863600"/>
            <a:ext cx="8229600" cy="4267200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altLang="en-US" dirty="0" smtClean="0"/>
              <a:t>By-pass all the series capacitors in West Texas.</a:t>
            </a:r>
          </a:p>
          <a:p>
            <a:pPr>
              <a:spcBef>
                <a:spcPts val="1200"/>
              </a:spcBef>
            </a:pPr>
            <a:r>
              <a:rPr lang="en-US" altLang="en-US" dirty="0" smtClean="0"/>
              <a:t>All available TSAT wind models were included.</a:t>
            </a:r>
          </a:p>
          <a:p>
            <a:pPr>
              <a:spcBef>
                <a:spcPts val="1200"/>
              </a:spcBef>
            </a:pPr>
            <a:r>
              <a:rPr lang="en-US" altLang="en-US" dirty="0" smtClean="0"/>
              <a:t>Load was adjusted in both North Central and South Central weather zones in the transfer analysis.</a:t>
            </a:r>
          </a:p>
          <a:p>
            <a:pPr>
              <a:spcBef>
                <a:spcPts val="1200"/>
              </a:spcBef>
            </a:pPr>
            <a:r>
              <a:rPr lang="en-US" altLang="en-US" dirty="0" smtClean="0"/>
              <a:t>Horse Hollow wind farm was assumed to be interconnected in West Texas to increase available generation for transfer study.</a:t>
            </a:r>
          </a:p>
          <a:p>
            <a:pPr>
              <a:spcBef>
                <a:spcPts val="1200"/>
              </a:spcBef>
            </a:pPr>
            <a:r>
              <a:rPr lang="en-US" altLang="en-US" dirty="0" smtClean="0"/>
              <a:t>SOL </a:t>
            </a:r>
            <a:r>
              <a:rPr lang="en-US" altLang="en-US" dirty="0"/>
              <a:t>Methodology</a:t>
            </a:r>
          </a:p>
          <a:p>
            <a:pPr>
              <a:spcBef>
                <a:spcPts val="1200"/>
              </a:spcBef>
            </a:pPr>
            <a:endParaRPr lang="en-US" altLang="en-US" dirty="0" smtClean="0"/>
          </a:p>
        </p:txBody>
      </p:sp>
      <p:sp>
        <p:nvSpPr>
          <p:cNvPr id="22531" name="Title 2"/>
          <p:cNvSpPr>
            <a:spLocks noGrp="1"/>
          </p:cNvSpPr>
          <p:nvPr>
            <p:ph type="title"/>
          </p:nvPr>
        </p:nvSpPr>
        <p:spPr>
          <a:xfrm>
            <a:off x="457200" y="-150813"/>
            <a:ext cx="8229600" cy="812801"/>
          </a:xfrm>
        </p:spPr>
        <p:txBody>
          <a:bodyPr/>
          <a:lstStyle/>
          <a:p>
            <a:r>
              <a:rPr lang="en-US" altLang="en-US" dirty="0" smtClean="0"/>
              <a:t>Study Case and Criteria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12547F6-0F03-4CD6-91E3-11F5A44E7241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13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2759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Content Placeholder 1"/>
          <p:cNvSpPr>
            <a:spLocks noGrp="1"/>
          </p:cNvSpPr>
          <p:nvPr>
            <p:ph idx="1"/>
          </p:nvPr>
        </p:nvSpPr>
        <p:spPr>
          <a:xfrm>
            <a:off x="457200" y="787400"/>
            <a:ext cx="8229600" cy="4368800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altLang="en-US" dirty="0" smtClean="0"/>
              <a:t>No </a:t>
            </a:r>
            <a:r>
              <a:rPr lang="en-US" altLang="en-US" dirty="0"/>
              <a:t>loss of load </a:t>
            </a:r>
            <a:r>
              <a:rPr lang="en-US" altLang="en-US" dirty="0" smtClean="0"/>
              <a:t>due to </a:t>
            </a:r>
            <a:r>
              <a:rPr lang="en-US" altLang="en-US" dirty="0"/>
              <a:t>Cascading or voltage </a:t>
            </a:r>
            <a:r>
              <a:rPr lang="en-US" altLang="en-US" dirty="0" smtClean="0"/>
              <a:t>collapse</a:t>
            </a:r>
          </a:p>
          <a:p>
            <a:pPr>
              <a:spcBef>
                <a:spcPts val="1200"/>
              </a:spcBef>
            </a:pPr>
            <a:r>
              <a:rPr lang="en-US" altLang="en-US" dirty="0" smtClean="0"/>
              <a:t>No </a:t>
            </a:r>
            <a:r>
              <a:rPr lang="en-US" altLang="en-US" dirty="0"/>
              <a:t>trigger of under-frequency load shed at 59.3 Hz</a:t>
            </a:r>
          </a:p>
          <a:p>
            <a:pPr>
              <a:spcBef>
                <a:spcPts val="1200"/>
              </a:spcBef>
            </a:pPr>
            <a:r>
              <a:rPr lang="en-US" altLang="en-US" dirty="0"/>
              <a:t>No inter-area oscillation with damping ratio less than </a:t>
            </a:r>
            <a:r>
              <a:rPr lang="en-US" altLang="en-US" dirty="0" smtClean="0"/>
              <a:t>3%</a:t>
            </a:r>
          </a:p>
          <a:p>
            <a:pPr>
              <a:spcBef>
                <a:spcPts val="1200"/>
              </a:spcBef>
            </a:pPr>
            <a:r>
              <a:rPr lang="en-US" altLang="en-US" dirty="0" smtClean="0"/>
              <a:t>No </a:t>
            </a:r>
            <a:r>
              <a:rPr lang="en-US" altLang="en-US" dirty="0"/>
              <a:t>issues found for all tested scenarios taking up to </a:t>
            </a:r>
            <a:r>
              <a:rPr lang="en-US" altLang="en-US" dirty="0" smtClean="0"/>
              <a:t>six line </a:t>
            </a:r>
            <a:r>
              <a:rPr lang="en-US" altLang="en-US" dirty="0"/>
              <a:t>outages on the </a:t>
            </a:r>
            <a:r>
              <a:rPr lang="en-US" altLang="en-US" dirty="0" smtClean="0"/>
              <a:t>W-N </a:t>
            </a:r>
            <a:r>
              <a:rPr lang="en-US" altLang="en-US" dirty="0"/>
              <a:t>Interface</a:t>
            </a:r>
          </a:p>
          <a:p>
            <a:pPr>
              <a:spcBef>
                <a:spcPts val="1200"/>
              </a:spcBef>
            </a:pPr>
            <a:r>
              <a:rPr lang="en-US" altLang="en-US" dirty="0" smtClean="0"/>
              <a:t>Observe local voltage stability in regions of West Texas when more than six 345 kV circuits out on the W-N Interface</a:t>
            </a:r>
          </a:p>
          <a:p>
            <a:pPr>
              <a:spcBef>
                <a:spcPts val="1200"/>
              </a:spcBef>
            </a:pPr>
            <a:endParaRPr lang="en-US" altLang="en-US" dirty="0"/>
          </a:p>
        </p:txBody>
      </p:sp>
      <p:sp>
        <p:nvSpPr>
          <p:cNvPr id="22531" name="Title 2"/>
          <p:cNvSpPr>
            <a:spLocks noGrp="1"/>
          </p:cNvSpPr>
          <p:nvPr>
            <p:ph type="title"/>
          </p:nvPr>
        </p:nvSpPr>
        <p:spPr>
          <a:xfrm>
            <a:off x="457200" y="-150813"/>
            <a:ext cx="8229600" cy="812801"/>
          </a:xfrm>
        </p:spPr>
        <p:txBody>
          <a:bodyPr/>
          <a:lstStyle/>
          <a:p>
            <a:r>
              <a:rPr lang="en-US" altLang="en-US" dirty="0" smtClean="0"/>
              <a:t>Study Results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12547F6-0F03-4CD6-91E3-11F5A44E7241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14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5216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Content Placeholder 1"/>
          <p:cNvSpPr>
            <a:spLocks noGrp="1"/>
          </p:cNvSpPr>
          <p:nvPr>
            <p:ph idx="1"/>
          </p:nvPr>
        </p:nvSpPr>
        <p:spPr>
          <a:xfrm>
            <a:off x="609600" y="838200"/>
            <a:ext cx="7990764" cy="5067300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altLang="en-US" dirty="0" smtClean="0"/>
              <a:t>Propose retirement of the W-N-IROL/GTL</a:t>
            </a:r>
          </a:p>
          <a:p>
            <a:pPr lvl="1">
              <a:spcBef>
                <a:spcPts val="1200"/>
              </a:spcBef>
            </a:pPr>
            <a:r>
              <a:rPr lang="en-US" altLang="en-US" dirty="0" smtClean="0"/>
              <a:t>following </a:t>
            </a:r>
            <a:r>
              <a:rPr lang="en-US" altLang="en-US" dirty="0"/>
              <a:t>the </a:t>
            </a:r>
            <a:r>
              <a:rPr lang="en-US" altLang="en-US" dirty="0" smtClean="0"/>
              <a:t>criteria </a:t>
            </a:r>
            <a:r>
              <a:rPr lang="en-US" altLang="en-US" dirty="0"/>
              <a:t>in the SOL </a:t>
            </a:r>
            <a:r>
              <a:rPr lang="en-US" altLang="en-US" dirty="0" smtClean="0"/>
              <a:t>Methodology, no stability limit for the tested planning and operation scenarios.</a:t>
            </a:r>
          </a:p>
          <a:p>
            <a:pPr lvl="1">
              <a:spcBef>
                <a:spcPts val="1200"/>
              </a:spcBef>
            </a:pPr>
            <a:endParaRPr lang="en-US" altLang="en-US" dirty="0" smtClean="0"/>
          </a:p>
          <a:p>
            <a:pPr>
              <a:spcBef>
                <a:spcPts val="1200"/>
              </a:spcBef>
            </a:pPr>
            <a:r>
              <a:rPr lang="en-US" altLang="en-US" dirty="0" smtClean="0"/>
              <a:t>Post-retirement: Only allow up to 6 circuits on outage on the W-N interface</a:t>
            </a:r>
          </a:p>
        </p:txBody>
      </p:sp>
      <p:sp>
        <p:nvSpPr>
          <p:cNvPr id="23555" name="Title 2"/>
          <p:cNvSpPr>
            <a:spLocks noGrp="1"/>
          </p:cNvSpPr>
          <p:nvPr>
            <p:ph type="title"/>
          </p:nvPr>
        </p:nvSpPr>
        <p:spPr>
          <a:xfrm>
            <a:off x="457200" y="-150813"/>
            <a:ext cx="8229600" cy="812801"/>
          </a:xfrm>
        </p:spPr>
        <p:txBody>
          <a:bodyPr/>
          <a:lstStyle/>
          <a:p>
            <a:r>
              <a:rPr lang="en-US" altLang="en-US" dirty="0" smtClean="0"/>
              <a:t>WN-IROL Conclusion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2C49771-61EE-4B2F-80C9-1400A7C29FCC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15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5409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Finalize report and post</a:t>
            </a:r>
          </a:p>
          <a:p>
            <a:r>
              <a:rPr lang="en-US" dirty="0" smtClean="0"/>
              <a:t>Notify TRE/NERC</a:t>
            </a:r>
          </a:p>
          <a:p>
            <a:r>
              <a:rPr lang="en-US" dirty="0" smtClean="0"/>
              <a:t>Issue Market Notice for retirement date of the W to N GTL/IROL</a:t>
            </a:r>
          </a:p>
          <a:p>
            <a:r>
              <a:rPr lang="en-US" dirty="0" smtClean="0"/>
              <a:t>Retire </a:t>
            </a:r>
            <a:r>
              <a:rPr lang="en-US" dirty="0"/>
              <a:t>GTL/IROL</a:t>
            </a:r>
            <a:r>
              <a:rPr lang="en-US" dirty="0" smtClean="0"/>
              <a:t> from Operation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2894FC4-F21A-4137-AF95-A4BBB9A73A75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2729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t Placeholder 1"/>
          <p:cNvSpPr>
            <a:spLocks noGrp="1"/>
          </p:cNvSpPr>
          <p:nvPr>
            <p:ph idx="1"/>
          </p:nvPr>
        </p:nvSpPr>
        <p:spPr>
          <a:xfrm>
            <a:off x="457200" y="874713"/>
            <a:ext cx="8229600" cy="5122862"/>
          </a:xfrm>
        </p:spPr>
        <p:txBody>
          <a:bodyPr/>
          <a:lstStyle/>
          <a:p>
            <a:pPr marL="514350" indent="-514350" eaLnBrk="1" hangingPunct="1">
              <a:buFont typeface="+mj-lt"/>
              <a:buAutoNum type="romanUcPeriod"/>
              <a:defRPr/>
            </a:pPr>
            <a:r>
              <a:rPr lang="en-US" altLang="en-US" dirty="0" smtClean="0"/>
              <a:t>To assess the impact of series capacitors on the West Texas export capability</a:t>
            </a:r>
          </a:p>
          <a:p>
            <a:pPr marL="514350" indent="-514350" eaLnBrk="1" hangingPunct="1">
              <a:buFont typeface="+mj-lt"/>
              <a:buAutoNum type="romanUcPeriod"/>
              <a:defRPr/>
            </a:pPr>
            <a:endParaRPr lang="en-US" altLang="en-US" dirty="0"/>
          </a:p>
          <a:p>
            <a:pPr marL="514350" indent="-514350" eaLnBrk="1" hangingPunct="1">
              <a:buFont typeface="+mj-lt"/>
              <a:buAutoNum type="romanUcPeriod"/>
              <a:defRPr/>
            </a:pPr>
            <a:r>
              <a:rPr lang="en-US" altLang="en-US" dirty="0" smtClean="0"/>
              <a:t>To </a:t>
            </a:r>
            <a:r>
              <a:rPr lang="en-US" altLang="en-US" dirty="0"/>
              <a:t>revise</a:t>
            </a:r>
            <a:r>
              <a:rPr lang="en-US" altLang="en-US" dirty="0" smtClean="0"/>
              <a:t> the existing West-North Interconnection Reliability Operating Limit (IROL) </a:t>
            </a:r>
          </a:p>
          <a:p>
            <a:pPr eaLnBrk="1" hangingPunct="1">
              <a:defRPr/>
            </a:pPr>
            <a:endParaRPr lang="en-US" altLang="en-US" dirty="0" smtClean="0"/>
          </a:p>
        </p:txBody>
      </p:sp>
      <p:sp>
        <p:nvSpPr>
          <p:cNvPr id="6147" name="Title 2"/>
          <p:cNvSpPr>
            <a:spLocks noGrp="1"/>
          </p:cNvSpPr>
          <p:nvPr>
            <p:ph type="title"/>
          </p:nvPr>
        </p:nvSpPr>
        <p:spPr>
          <a:xfrm>
            <a:off x="457200" y="-150813"/>
            <a:ext cx="8229600" cy="812801"/>
          </a:xfrm>
        </p:spPr>
        <p:txBody>
          <a:bodyPr/>
          <a:lstStyle/>
          <a:p>
            <a:pPr eaLnBrk="1" hangingPunct="1"/>
            <a:r>
              <a:rPr lang="en-US" altLang="en-US" smtClean="0"/>
              <a:t>Assessment Purpose</a:t>
            </a:r>
          </a:p>
        </p:txBody>
      </p:sp>
      <p:sp>
        <p:nvSpPr>
          <p:cNvPr id="6149" name="Slide Number Placeholder 4"/>
          <p:cNvSpPr>
            <a:spLocks noGrp="1"/>
          </p:cNvSpPr>
          <p:nvPr>
            <p:ph type="sldNum" sz="quarter" idx="1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3C62980-CC14-48B6-AAA1-77B4A78DFCD7}" type="slidenum">
              <a:rPr lang="en-US" altLang="en-US" smtClean="0">
                <a:solidFill>
                  <a:schemeClr val="bg1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 altLang="en-US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Content Placeholder 1"/>
          <p:cNvSpPr>
            <a:spLocks noGrp="1"/>
          </p:cNvSpPr>
          <p:nvPr>
            <p:ph idx="1"/>
          </p:nvPr>
        </p:nvSpPr>
        <p:spPr>
          <a:xfrm>
            <a:off x="457200" y="874713"/>
            <a:ext cx="8229600" cy="5122862"/>
          </a:xfrm>
        </p:spPr>
        <p:txBody>
          <a:bodyPr/>
          <a:lstStyle/>
          <a:p>
            <a:r>
              <a:rPr lang="en-US" altLang="en-US" dirty="0" smtClean="0"/>
              <a:t>2016 HWLL + wind generation projects meet Planning Guide</a:t>
            </a:r>
          </a:p>
          <a:p>
            <a:pPr lvl="1"/>
            <a:r>
              <a:rPr lang="en-US" altLang="en-US" dirty="0" smtClean="0"/>
              <a:t>System load: 36.5 GW</a:t>
            </a:r>
          </a:p>
          <a:p>
            <a:pPr lvl="1"/>
            <a:r>
              <a:rPr lang="en-US" altLang="en-US" dirty="0" smtClean="0"/>
              <a:t>Total wind generation capacity is 15,850 MW, dispatched output  is 12,714 MW</a:t>
            </a:r>
          </a:p>
          <a:p>
            <a:pPr lvl="1"/>
            <a:r>
              <a:rPr lang="en-US" altLang="en-US" dirty="0" smtClean="0"/>
              <a:t>Wind generation in the West Texas is 13,943 MW, dispatched output is 11,461 MW</a:t>
            </a:r>
          </a:p>
          <a:p>
            <a:endParaRPr lang="en-US" altLang="en-US" dirty="0" smtClean="0"/>
          </a:p>
        </p:txBody>
      </p:sp>
      <p:sp>
        <p:nvSpPr>
          <p:cNvPr id="7171" name="Title 2"/>
          <p:cNvSpPr>
            <a:spLocks noGrp="1"/>
          </p:cNvSpPr>
          <p:nvPr>
            <p:ph type="title"/>
          </p:nvPr>
        </p:nvSpPr>
        <p:spPr>
          <a:xfrm>
            <a:off x="457200" y="-150813"/>
            <a:ext cx="8229600" cy="812801"/>
          </a:xfrm>
        </p:spPr>
        <p:txBody>
          <a:bodyPr/>
          <a:lstStyle/>
          <a:p>
            <a:r>
              <a:rPr lang="en-US" altLang="en-US" sz="3600" smtClean="0"/>
              <a:t>I. Series Capacitor Impact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1A3987-0233-488F-8A1F-A390375C3A93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275" y="857250"/>
            <a:ext cx="844867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6116638" y="747713"/>
          <a:ext cx="2759075" cy="1703388"/>
        </p:xfrm>
        <a:graphic>
          <a:graphicData uri="http://schemas.openxmlformats.org/drawingml/2006/table">
            <a:tbl>
              <a:tblPr/>
              <a:tblGrid>
                <a:gridCol w="1229759"/>
                <a:gridCol w="1529316"/>
              </a:tblGrid>
              <a:tr h="28389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Zone</a:t>
                      </a:r>
                    </a:p>
                  </a:txBody>
                  <a:tcPr marL="9525" marR="9525" marT="95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Capacity (MW)</a:t>
                      </a:r>
                    </a:p>
                  </a:txBody>
                  <a:tcPr marL="9525" marR="9525" marT="95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389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Panhandle</a:t>
                      </a:r>
                    </a:p>
                  </a:txBody>
                  <a:tcPr marL="9525" marR="9525" marT="95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F46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3,155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389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Far West</a:t>
                      </a:r>
                    </a:p>
                  </a:txBody>
                  <a:tcPr marL="9525" marR="9525" marT="95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3,467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389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West</a:t>
                      </a:r>
                    </a:p>
                  </a:txBody>
                  <a:tcPr marL="9525" marR="9525" marT="95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4,838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389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North</a:t>
                      </a:r>
                    </a:p>
                  </a:txBody>
                  <a:tcPr marL="9525" marR="9525" marT="95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1,900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389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West Others</a:t>
                      </a:r>
                    </a:p>
                  </a:txBody>
                  <a:tcPr marL="9525" marR="9525" marT="95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583</a:t>
                      </a:r>
                    </a:p>
                  </a:txBody>
                  <a:tcPr marL="9525" marR="9525" marT="95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8218" name="Title 2"/>
          <p:cNvSpPr>
            <a:spLocks noGrp="1"/>
          </p:cNvSpPr>
          <p:nvPr>
            <p:ph type="title"/>
          </p:nvPr>
        </p:nvSpPr>
        <p:spPr>
          <a:xfrm>
            <a:off x="457200" y="-150813"/>
            <a:ext cx="8229600" cy="812801"/>
          </a:xfrm>
        </p:spPr>
        <p:txBody>
          <a:bodyPr/>
          <a:lstStyle/>
          <a:p>
            <a:r>
              <a:rPr lang="en-US" altLang="en-US" smtClean="0"/>
              <a:t>West Texas Wind Generation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86C201C-A607-46B8-9F64-47344D5ADB64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5250" y="746125"/>
            <a:ext cx="7507288" cy="513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77670672"/>
              </p:ext>
            </p:extLst>
          </p:nvPr>
        </p:nvGraphicFramePr>
        <p:xfrm>
          <a:off x="538163" y="904875"/>
          <a:ext cx="1654175" cy="2554524"/>
        </p:xfrm>
        <a:graphic>
          <a:graphicData uri="http://schemas.openxmlformats.org/drawingml/2006/table">
            <a:tbl>
              <a:tblPr/>
              <a:tblGrid>
                <a:gridCol w="330835"/>
                <a:gridCol w="1323340"/>
              </a:tblGrid>
              <a:tr h="28381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#</a:t>
                      </a:r>
                    </a:p>
                  </a:txBody>
                  <a:tcPr marL="9518" marR="9518" marT="95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Series Cap</a:t>
                      </a:r>
                    </a:p>
                  </a:txBody>
                  <a:tcPr marL="9518" marR="9518" marT="95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381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18" marR="9518" marT="95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Edison</a:t>
                      </a:r>
                    </a:p>
                  </a:txBody>
                  <a:tcPr marL="9518" marR="9518" marT="95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381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18" marR="9518" marT="95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Orsted</a:t>
                      </a:r>
                    </a:p>
                  </a:txBody>
                  <a:tcPr marL="9518" marR="9518" marT="95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381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18" marR="9518" marT="95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Romney</a:t>
                      </a:r>
                    </a:p>
                  </a:txBody>
                  <a:tcPr marL="9518" marR="9518" marT="95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381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518" marR="9518" marT="95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Kopperl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18" marR="9518" marT="95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381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9518" marR="9518" marT="95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Kirchhoff</a:t>
                      </a:r>
                    </a:p>
                  </a:txBody>
                  <a:tcPr marL="9518" marR="9518" marT="95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381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9518" marR="9518" marT="95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Gauss</a:t>
                      </a:r>
                    </a:p>
                  </a:txBody>
                  <a:tcPr marL="9518" marR="9518" marT="95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381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9518" marR="9518" marT="95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Cross</a:t>
                      </a:r>
                    </a:p>
                  </a:txBody>
                  <a:tcPr marL="9518" marR="9518" marT="95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381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518" marR="9518" marT="95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Rocky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Mound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18" marR="9518" marT="95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9251" name="Title 2"/>
          <p:cNvSpPr>
            <a:spLocks noGrp="1"/>
          </p:cNvSpPr>
          <p:nvPr>
            <p:ph type="title"/>
          </p:nvPr>
        </p:nvSpPr>
        <p:spPr>
          <a:xfrm>
            <a:off x="457200" y="-150813"/>
            <a:ext cx="8229600" cy="812801"/>
          </a:xfrm>
        </p:spPr>
        <p:txBody>
          <a:bodyPr/>
          <a:lstStyle/>
          <a:p>
            <a:r>
              <a:rPr lang="en-US" altLang="en-US" smtClean="0"/>
              <a:t>West Texas Series Capacitors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0982753-7977-41D9-8716-1E63D6BEFF77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13" name="Oval 12"/>
          <p:cNvSpPr/>
          <p:nvPr/>
        </p:nvSpPr>
        <p:spPr>
          <a:xfrm>
            <a:off x="4722813" y="5391150"/>
            <a:ext cx="355600" cy="333375"/>
          </a:xfrm>
          <a:prstGeom prst="ellipse">
            <a:avLst/>
          </a:prstGeom>
          <a:solidFill>
            <a:srgbClr val="00385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1</a:t>
            </a:r>
          </a:p>
        </p:txBody>
      </p:sp>
      <p:sp>
        <p:nvSpPr>
          <p:cNvPr id="17" name="Oval 16"/>
          <p:cNvSpPr/>
          <p:nvPr/>
        </p:nvSpPr>
        <p:spPr>
          <a:xfrm>
            <a:off x="3924300" y="4892675"/>
            <a:ext cx="357188" cy="331788"/>
          </a:xfrm>
          <a:prstGeom prst="ellipse">
            <a:avLst/>
          </a:prstGeom>
          <a:solidFill>
            <a:srgbClr val="00385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2</a:t>
            </a:r>
          </a:p>
        </p:txBody>
      </p:sp>
      <p:sp>
        <p:nvSpPr>
          <p:cNvPr id="18" name="Oval 17"/>
          <p:cNvSpPr/>
          <p:nvPr/>
        </p:nvSpPr>
        <p:spPr>
          <a:xfrm>
            <a:off x="5384800" y="3775075"/>
            <a:ext cx="357188" cy="331788"/>
          </a:xfrm>
          <a:prstGeom prst="ellipse">
            <a:avLst/>
          </a:prstGeom>
          <a:solidFill>
            <a:srgbClr val="00385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3</a:t>
            </a:r>
          </a:p>
        </p:txBody>
      </p:sp>
      <p:sp>
        <p:nvSpPr>
          <p:cNvPr id="19" name="Oval 18"/>
          <p:cNvSpPr/>
          <p:nvPr/>
        </p:nvSpPr>
        <p:spPr>
          <a:xfrm>
            <a:off x="6002338" y="3940175"/>
            <a:ext cx="357187" cy="333375"/>
          </a:xfrm>
          <a:prstGeom prst="ellipse">
            <a:avLst/>
          </a:prstGeom>
          <a:solidFill>
            <a:srgbClr val="00385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4</a:t>
            </a:r>
          </a:p>
        </p:txBody>
      </p:sp>
      <p:sp>
        <p:nvSpPr>
          <p:cNvPr id="20" name="Oval 19"/>
          <p:cNvSpPr/>
          <p:nvPr/>
        </p:nvSpPr>
        <p:spPr>
          <a:xfrm>
            <a:off x="4545013" y="2911475"/>
            <a:ext cx="355600" cy="331788"/>
          </a:xfrm>
          <a:prstGeom prst="ellipse">
            <a:avLst/>
          </a:prstGeom>
          <a:solidFill>
            <a:srgbClr val="00385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5</a:t>
            </a:r>
          </a:p>
        </p:txBody>
      </p:sp>
      <p:sp>
        <p:nvSpPr>
          <p:cNvPr id="21" name="Oval 20"/>
          <p:cNvSpPr/>
          <p:nvPr/>
        </p:nvSpPr>
        <p:spPr>
          <a:xfrm>
            <a:off x="4856163" y="2578100"/>
            <a:ext cx="355600" cy="333375"/>
          </a:xfrm>
          <a:prstGeom prst="ellipse">
            <a:avLst/>
          </a:prstGeom>
          <a:solidFill>
            <a:srgbClr val="00385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6</a:t>
            </a:r>
          </a:p>
        </p:txBody>
      </p:sp>
      <p:sp>
        <p:nvSpPr>
          <p:cNvPr id="22" name="Oval 21"/>
          <p:cNvSpPr/>
          <p:nvPr/>
        </p:nvSpPr>
        <p:spPr>
          <a:xfrm>
            <a:off x="4281488" y="1970088"/>
            <a:ext cx="355600" cy="331787"/>
          </a:xfrm>
          <a:prstGeom prst="ellipse">
            <a:avLst/>
          </a:prstGeom>
          <a:solidFill>
            <a:srgbClr val="00385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7</a:t>
            </a:r>
          </a:p>
        </p:txBody>
      </p:sp>
      <p:sp>
        <p:nvSpPr>
          <p:cNvPr id="23" name="Oval 22"/>
          <p:cNvSpPr/>
          <p:nvPr/>
        </p:nvSpPr>
        <p:spPr>
          <a:xfrm>
            <a:off x="5603875" y="2851150"/>
            <a:ext cx="357188" cy="333375"/>
          </a:xfrm>
          <a:prstGeom prst="ellipse">
            <a:avLst/>
          </a:prstGeom>
          <a:solidFill>
            <a:srgbClr val="00385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Content Placeholder 1"/>
          <p:cNvSpPr>
            <a:spLocks noGrp="1"/>
          </p:cNvSpPr>
          <p:nvPr>
            <p:ph idx="1"/>
          </p:nvPr>
        </p:nvSpPr>
        <p:spPr>
          <a:xfrm>
            <a:off x="457200" y="874713"/>
            <a:ext cx="8229600" cy="5122862"/>
          </a:xfrm>
        </p:spPr>
        <p:txBody>
          <a:bodyPr/>
          <a:lstStyle/>
          <a:p>
            <a:r>
              <a:rPr lang="en-US" altLang="en-US" smtClean="0"/>
              <a:t>Steady State Voltage Stability (PV) Analysis</a:t>
            </a:r>
          </a:p>
          <a:p>
            <a:r>
              <a:rPr lang="en-US" altLang="en-US" smtClean="0"/>
              <a:t>System Strength Impact on the Panhandle Region</a:t>
            </a:r>
          </a:p>
          <a:p>
            <a:r>
              <a:rPr lang="en-US" altLang="en-US" smtClean="0"/>
              <a:t>Dynamic Stability Analysis </a:t>
            </a:r>
          </a:p>
          <a:p>
            <a:r>
              <a:rPr lang="en-US" altLang="en-US" smtClean="0"/>
              <a:t>Economic Cost Analysis – Congestion Impact </a:t>
            </a:r>
          </a:p>
        </p:txBody>
      </p:sp>
      <p:sp>
        <p:nvSpPr>
          <p:cNvPr id="10243" name="Title 2"/>
          <p:cNvSpPr>
            <a:spLocks noGrp="1"/>
          </p:cNvSpPr>
          <p:nvPr>
            <p:ph type="title"/>
          </p:nvPr>
        </p:nvSpPr>
        <p:spPr>
          <a:xfrm>
            <a:off x="457200" y="-150813"/>
            <a:ext cx="8229600" cy="812801"/>
          </a:xfrm>
        </p:spPr>
        <p:txBody>
          <a:bodyPr/>
          <a:lstStyle/>
          <a:p>
            <a:r>
              <a:rPr lang="en-US" altLang="en-US" smtClean="0"/>
              <a:t>Assessment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23C7FC8-2E68-4E4F-BF98-8992E41EB96F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ontent Placeholder 1"/>
          <p:cNvSpPr>
            <a:spLocks noGrp="1"/>
          </p:cNvSpPr>
          <p:nvPr>
            <p:ph idx="1"/>
          </p:nvPr>
        </p:nvSpPr>
        <p:spPr>
          <a:xfrm>
            <a:off x="457200" y="874713"/>
            <a:ext cx="8229600" cy="5122862"/>
          </a:xfrm>
        </p:spPr>
        <p:txBody>
          <a:bodyPr/>
          <a:lstStyle/>
          <a:p>
            <a:r>
              <a:rPr lang="en-US" altLang="en-US" dirty="0" smtClean="0"/>
              <a:t>2016 HWLL</a:t>
            </a:r>
          </a:p>
          <a:p>
            <a:pPr lvl="1"/>
            <a:r>
              <a:rPr lang="en-US" altLang="en-US" dirty="0" smtClean="0"/>
              <a:t>Wind projects that meet Planning Guide 6.9 added</a:t>
            </a:r>
          </a:p>
          <a:p>
            <a:r>
              <a:rPr lang="en-US" altLang="en-US" dirty="0" smtClean="0"/>
              <a:t>Total System Generation: 38,357 MW</a:t>
            </a:r>
          </a:p>
          <a:p>
            <a:r>
              <a:rPr lang="en-US" altLang="en-US" dirty="0" smtClean="0"/>
              <a:t>Total Wind Generation: 15,037 MW</a:t>
            </a:r>
          </a:p>
          <a:p>
            <a:pPr lvl="1"/>
            <a:r>
              <a:rPr lang="en-US" altLang="en-US" dirty="0" smtClean="0"/>
              <a:t>South Wind: 1,253 MW (65.6% of 1,911 MW capacity)</a:t>
            </a:r>
          </a:p>
          <a:p>
            <a:pPr lvl="1"/>
            <a:r>
              <a:rPr lang="en-US" altLang="en-US" dirty="0" smtClean="0"/>
              <a:t>Panhandle Wind: 2,997 MW (95% of 3,155 MW capacity)</a:t>
            </a:r>
          </a:p>
          <a:p>
            <a:pPr lvl="1"/>
            <a:r>
              <a:rPr lang="en-US" altLang="en-US" dirty="0" smtClean="0"/>
              <a:t>Other Wind: 10,787 MW (100% of 10,787 MW capacity)</a:t>
            </a:r>
          </a:p>
          <a:p>
            <a:r>
              <a:rPr lang="en-US" altLang="en-US" dirty="0" smtClean="0"/>
              <a:t>39.2% Wind Penetration Level</a:t>
            </a:r>
          </a:p>
          <a:p>
            <a:r>
              <a:rPr lang="en-US" altLang="en-US" dirty="0" smtClean="0"/>
              <a:t>~8,300 MW of Non-wind Spinning Reserves</a:t>
            </a:r>
          </a:p>
          <a:p>
            <a:endParaRPr lang="en-US" altLang="en-US" dirty="0" smtClean="0"/>
          </a:p>
        </p:txBody>
      </p:sp>
      <p:sp>
        <p:nvSpPr>
          <p:cNvPr id="17411" name="Title 2"/>
          <p:cNvSpPr>
            <a:spLocks noGrp="1"/>
          </p:cNvSpPr>
          <p:nvPr>
            <p:ph type="title"/>
          </p:nvPr>
        </p:nvSpPr>
        <p:spPr>
          <a:xfrm>
            <a:off x="457200" y="-150813"/>
            <a:ext cx="8229600" cy="812801"/>
          </a:xfrm>
        </p:spPr>
        <p:txBody>
          <a:bodyPr/>
          <a:lstStyle/>
          <a:p>
            <a:r>
              <a:rPr lang="en-US" altLang="en-US" sz="3600" smtClean="0"/>
              <a:t>Dynamic Stability Simulations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EADAA5A-DF09-4DE1-BB6E-5D9FCF06D911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7</a:t>
            </a:fld>
            <a:endParaRPr lang="en-US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Content Placeholder 1"/>
          <p:cNvSpPr>
            <a:spLocks noGrp="1"/>
          </p:cNvSpPr>
          <p:nvPr>
            <p:ph idx="1"/>
          </p:nvPr>
        </p:nvSpPr>
        <p:spPr>
          <a:xfrm>
            <a:off x="457200" y="874713"/>
            <a:ext cx="8229600" cy="5122862"/>
          </a:xfrm>
        </p:spPr>
        <p:txBody>
          <a:bodyPr/>
          <a:lstStyle/>
          <a:p>
            <a:pPr>
              <a:defRPr/>
            </a:pPr>
            <a:r>
              <a:rPr lang="en-US" altLang="en-US" dirty="0" smtClean="0"/>
              <a:t>144 Total Contingencies</a:t>
            </a:r>
          </a:p>
          <a:p>
            <a:pPr lvl="1">
              <a:defRPr/>
            </a:pPr>
            <a:r>
              <a:rPr lang="en-US" dirty="0"/>
              <a:t>Panhandle &amp; CREZ System</a:t>
            </a:r>
          </a:p>
          <a:p>
            <a:pPr lvl="1">
              <a:defRPr/>
            </a:pPr>
            <a:r>
              <a:rPr lang="en-US" dirty="0"/>
              <a:t>Single Circuit/3-Phase Fault</a:t>
            </a:r>
          </a:p>
          <a:p>
            <a:pPr lvl="1">
              <a:defRPr/>
            </a:pPr>
            <a:r>
              <a:rPr lang="en-US" dirty="0"/>
              <a:t>Double Circuit/3-Phase Fault</a:t>
            </a:r>
          </a:p>
          <a:p>
            <a:pPr lvl="1">
              <a:defRPr/>
            </a:pPr>
            <a:r>
              <a:rPr lang="en-US" dirty="0"/>
              <a:t>Breaker Failure Event/1-Phase Fault</a:t>
            </a:r>
          </a:p>
          <a:p>
            <a:pPr>
              <a:defRPr/>
            </a:pPr>
            <a:r>
              <a:rPr lang="en-US" altLang="en-US" dirty="0" smtClean="0"/>
              <a:t>Monitor System Response</a:t>
            </a:r>
          </a:p>
          <a:p>
            <a:pPr lvl="1">
              <a:defRPr/>
            </a:pPr>
            <a:r>
              <a:rPr lang="en-US" altLang="en-US" dirty="0" smtClean="0"/>
              <a:t>Amount of Wind Trip</a:t>
            </a:r>
          </a:p>
          <a:p>
            <a:pPr lvl="1">
              <a:defRPr/>
            </a:pPr>
            <a:r>
              <a:rPr lang="en-US" altLang="en-US" dirty="0" smtClean="0"/>
              <a:t>Voltage Response - West Texas 345 kV Buses</a:t>
            </a:r>
          </a:p>
          <a:p>
            <a:pPr>
              <a:defRPr/>
            </a:pPr>
            <a:r>
              <a:rPr lang="en-US" altLang="en-US" dirty="0" smtClean="0"/>
              <a:t>Evaluate with CREZ series capacitors in service and bypassed </a:t>
            </a:r>
          </a:p>
          <a:p>
            <a:pPr marL="0" indent="0">
              <a:buFont typeface="Arial" charset="0"/>
              <a:buNone/>
              <a:defRPr/>
            </a:pPr>
            <a:endParaRPr lang="en-US" altLang="en-US" dirty="0" smtClean="0"/>
          </a:p>
        </p:txBody>
      </p:sp>
      <p:sp>
        <p:nvSpPr>
          <p:cNvPr id="18435" name="Title 2"/>
          <p:cNvSpPr>
            <a:spLocks noGrp="1"/>
          </p:cNvSpPr>
          <p:nvPr>
            <p:ph type="title"/>
          </p:nvPr>
        </p:nvSpPr>
        <p:spPr>
          <a:xfrm>
            <a:off x="457200" y="-150813"/>
            <a:ext cx="8229600" cy="812801"/>
          </a:xfrm>
        </p:spPr>
        <p:txBody>
          <a:bodyPr/>
          <a:lstStyle/>
          <a:p>
            <a:r>
              <a:rPr lang="en-US" altLang="en-US" sz="3600" smtClean="0"/>
              <a:t>Dynamic Simulation Tests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A57E224-EA33-4B48-8FF4-B47158E9AA60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8</a:t>
            </a:fld>
            <a:endParaRPr lang="en-US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Content Placeholder 1"/>
          <p:cNvSpPr>
            <a:spLocks noGrp="1"/>
          </p:cNvSpPr>
          <p:nvPr>
            <p:ph idx="1"/>
          </p:nvPr>
        </p:nvSpPr>
        <p:spPr>
          <a:xfrm>
            <a:off x="457200" y="874713"/>
            <a:ext cx="8229600" cy="5122862"/>
          </a:xfrm>
        </p:spPr>
        <p:txBody>
          <a:bodyPr/>
          <a:lstStyle/>
          <a:p>
            <a:pPr>
              <a:defRPr/>
            </a:pPr>
            <a:r>
              <a:rPr lang="en-US" altLang="en-US" dirty="0"/>
              <a:t>Acceptable Response Observed for 144 Contingencies</a:t>
            </a:r>
          </a:p>
          <a:p>
            <a:pPr lvl="1">
              <a:defRPr/>
            </a:pPr>
            <a:r>
              <a:rPr lang="en-US" altLang="en-US" dirty="0"/>
              <a:t>Post-disturbance voltage settles between 0.9 and 1.1 </a:t>
            </a:r>
            <a:r>
              <a:rPr lang="en-US" altLang="en-US" dirty="0" err="1"/>
              <a:t>pu</a:t>
            </a:r>
            <a:endParaRPr lang="en-US" altLang="en-US" dirty="0"/>
          </a:p>
          <a:p>
            <a:pPr lvl="1">
              <a:defRPr/>
            </a:pPr>
            <a:r>
              <a:rPr lang="en-US" altLang="en-US" dirty="0"/>
              <a:t>Higher wind trip amounts observed when series capacitors bypassed</a:t>
            </a:r>
          </a:p>
          <a:p>
            <a:pPr lvl="1">
              <a:defRPr/>
            </a:pPr>
            <a:endParaRPr lang="en-US" altLang="en-US" dirty="0"/>
          </a:p>
          <a:p>
            <a:pPr lvl="1">
              <a:defRPr/>
            </a:pPr>
            <a:endParaRPr lang="en-US" altLang="en-US" dirty="0"/>
          </a:p>
          <a:p>
            <a:pPr lvl="1">
              <a:defRPr/>
            </a:pPr>
            <a:endParaRPr lang="en-US" altLang="en-US" dirty="0"/>
          </a:p>
          <a:p>
            <a:pPr>
              <a:defRPr/>
            </a:pPr>
            <a:endParaRPr lang="en-US" altLang="en-US" dirty="0" smtClean="0"/>
          </a:p>
          <a:p>
            <a:pPr>
              <a:defRPr/>
            </a:pPr>
            <a:endParaRPr lang="en-US" altLang="en-US" dirty="0"/>
          </a:p>
          <a:p>
            <a:pPr>
              <a:defRPr/>
            </a:pPr>
            <a:endParaRPr lang="en-US" altLang="en-US" dirty="0" smtClean="0"/>
          </a:p>
          <a:p>
            <a:pPr>
              <a:defRPr/>
            </a:pPr>
            <a:r>
              <a:rPr lang="en-US" altLang="en-US" dirty="0" smtClean="0"/>
              <a:t>Better performance for Panhandle when adding Gauss and Cross series capacitors.</a:t>
            </a:r>
            <a:endParaRPr lang="en-US" altLang="en-US" dirty="0"/>
          </a:p>
          <a:p>
            <a:pPr lvl="1">
              <a:defRPr/>
            </a:pPr>
            <a:endParaRPr lang="en-US" altLang="en-US" dirty="0" smtClean="0"/>
          </a:p>
          <a:p>
            <a:pPr lvl="1">
              <a:defRPr/>
            </a:pPr>
            <a:endParaRPr lang="en-US" altLang="en-US" dirty="0"/>
          </a:p>
          <a:p>
            <a:pPr lvl="1">
              <a:defRPr/>
            </a:pPr>
            <a:endParaRPr lang="en-US" altLang="en-US" dirty="0" smtClean="0"/>
          </a:p>
          <a:p>
            <a:pPr lvl="1">
              <a:defRPr/>
            </a:pPr>
            <a:endParaRPr lang="en-US" altLang="en-US" dirty="0" smtClean="0"/>
          </a:p>
          <a:p>
            <a:pPr lvl="1">
              <a:defRPr/>
            </a:pPr>
            <a:endParaRPr lang="en-US" altLang="en-US" dirty="0" smtClean="0"/>
          </a:p>
          <a:p>
            <a:pPr marL="0" indent="0">
              <a:buFont typeface="Arial" charset="0"/>
              <a:buNone/>
              <a:defRPr/>
            </a:pPr>
            <a:endParaRPr lang="en-US" altLang="en-US" dirty="0" smtClean="0"/>
          </a:p>
        </p:txBody>
      </p:sp>
      <p:sp>
        <p:nvSpPr>
          <p:cNvPr id="19459" name="Title 2"/>
          <p:cNvSpPr>
            <a:spLocks noGrp="1"/>
          </p:cNvSpPr>
          <p:nvPr>
            <p:ph type="title"/>
          </p:nvPr>
        </p:nvSpPr>
        <p:spPr>
          <a:xfrm>
            <a:off x="457200" y="-150813"/>
            <a:ext cx="8229600" cy="812801"/>
          </a:xfrm>
        </p:spPr>
        <p:txBody>
          <a:bodyPr/>
          <a:lstStyle/>
          <a:p>
            <a:r>
              <a:rPr lang="en-US" altLang="en-US" sz="3600" smtClean="0"/>
              <a:t>Dynamic Simulations Results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7C7CF96-08E2-4D1B-B259-4C6B898A089C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9</a:t>
            </a:fld>
            <a:endParaRPr lang="en-US" dirty="0">
              <a:solidFill>
                <a:prstClr val="white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250950" y="2552700"/>
          <a:ext cx="6096001" cy="17621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52215"/>
                <a:gridCol w="1665027"/>
                <a:gridCol w="1778759"/>
              </a:tblGrid>
              <a:tr h="365750">
                <a:tc rowSpan="2">
                  <a:txBody>
                    <a:bodyPr/>
                    <a:lstStyle/>
                    <a:p>
                      <a:endParaRPr lang="en-US" sz="1800" dirty="0" smtClean="0"/>
                    </a:p>
                    <a:p>
                      <a:r>
                        <a:rPr lang="en-US" sz="1800" dirty="0" smtClean="0"/>
                        <a:t># of Contingencies with:</a:t>
                      </a:r>
                      <a:endParaRPr lang="en-US" sz="1800" dirty="0"/>
                    </a:p>
                  </a:txBody>
                  <a:tcPr marT="45715" marB="45715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CREZ Series Capacitor Status</a:t>
                      </a:r>
                      <a:endParaRPr lang="en-US" sz="1800" dirty="0"/>
                    </a:p>
                  </a:txBody>
                  <a:tcPr marT="45715" marB="45715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657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In Service</a:t>
                      </a:r>
                      <a:endParaRPr lang="en-US" sz="1800" dirty="0"/>
                    </a:p>
                  </a:txBody>
                  <a:tcPr marT="45715" marB="457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Bypassed</a:t>
                      </a:r>
                      <a:endParaRPr lang="en-US" sz="1800" dirty="0"/>
                    </a:p>
                  </a:txBody>
                  <a:tcPr marT="45715" marB="45715"/>
                </a:tc>
              </a:tr>
              <a:tr h="515313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Acceptable Response</a:t>
                      </a:r>
                      <a:endParaRPr lang="en-US" sz="1800" dirty="0"/>
                    </a:p>
                  </a:txBody>
                  <a:tcPr marT="45715" marB="457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144</a:t>
                      </a:r>
                      <a:endParaRPr lang="en-US" sz="1800" dirty="0"/>
                    </a:p>
                  </a:txBody>
                  <a:tcPr marT="45715" marB="457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144</a:t>
                      </a:r>
                      <a:endParaRPr lang="en-US" sz="1800" dirty="0"/>
                    </a:p>
                  </a:txBody>
                  <a:tcPr marT="45715" marB="45715"/>
                </a:tc>
              </a:tr>
              <a:tr h="515313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&gt;1400 MW Wind Trip</a:t>
                      </a:r>
                      <a:endParaRPr lang="en-US" sz="1800" dirty="0"/>
                    </a:p>
                  </a:txBody>
                  <a:tcPr marT="45715" marB="457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</a:t>
                      </a:r>
                      <a:endParaRPr lang="en-US" sz="1800" dirty="0"/>
                    </a:p>
                  </a:txBody>
                  <a:tcPr marT="45715" marB="457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9</a:t>
                      </a:r>
                      <a:endParaRPr lang="en-US" sz="1800" dirty="0"/>
                    </a:p>
                  </a:txBody>
                  <a:tcPr marT="45715" marB="45715"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F79EE8D-96AB-4681-8298-319BAF5AC932}">
  <ds:schemaRefs>
    <ds:schemaRef ds:uri="http://purl.org/dc/dcmitype/"/>
    <ds:schemaRef ds:uri="http://purl.org/dc/elements/1.1/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31751</TotalTime>
  <Words>766</Words>
  <Application>Microsoft Office PowerPoint</Application>
  <PresentationFormat>On-screen Show (4:3)</PresentationFormat>
  <Paragraphs>243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PowerPoint Presentation</vt:lpstr>
      <vt:lpstr>Assessment Purpose</vt:lpstr>
      <vt:lpstr>I. Series Capacitor Impact</vt:lpstr>
      <vt:lpstr>West Texas Wind Generation</vt:lpstr>
      <vt:lpstr>West Texas Series Capacitors</vt:lpstr>
      <vt:lpstr>Assessment</vt:lpstr>
      <vt:lpstr>Dynamic Stability Simulations</vt:lpstr>
      <vt:lpstr>Dynamic Simulation Tests</vt:lpstr>
      <vt:lpstr>Dynamic Simulations Results</vt:lpstr>
      <vt:lpstr>Series Capacitors -- Conclusion</vt:lpstr>
      <vt:lpstr>II. W-N IROL Study</vt:lpstr>
      <vt:lpstr>Study Case and Assumption</vt:lpstr>
      <vt:lpstr>Study Case and Criteria</vt:lpstr>
      <vt:lpstr>Study Results</vt:lpstr>
      <vt:lpstr>WN-IROL Conclusion</vt:lpstr>
      <vt:lpstr>Next steps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ERCOT</cp:lastModifiedBy>
  <cp:revision>1267</cp:revision>
  <cp:lastPrinted>2014-10-20T21:26:58Z</cp:lastPrinted>
  <dcterms:created xsi:type="dcterms:W3CDTF">2010-04-12T23:12:02Z</dcterms:created>
  <dcterms:modified xsi:type="dcterms:W3CDTF">2014-10-29T23:28:57Z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</Properties>
</file>