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64" r:id="rId3"/>
    <p:sldId id="260"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a:t>Capacity Testing Results by Ambient Temperature for 09/01/2013 to 08/31/2014</a:t>
            </a:r>
          </a:p>
        </c:rich>
      </c:tx>
      <c:layout/>
      <c:overlay val="0"/>
    </c:title>
    <c:autoTitleDeleted val="0"/>
    <c:plotArea>
      <c:layout/>
      <c:barChart>
        <c:barDir val="col"/>
        <c:grouping val="stacked"/>
        <c:varyColors val="0"/>
        <c:ser>
          <c:idx val="0"/>
          <c:order val="0"/>
          <c:tx>
            <c:v>Pass</c:v>
          </c:tx>
          <c:invertIfNegative val="0"/>
          <c:dLbls>
            <c:txPr>
              <a:bodyPr/>
              <a:lstStyle/>
              <a:p>
                <a:pPr>
                  <a:defRPr sz="1400" b="1"/>
                </a:pPr>
                <a:endParaRPr lang="en-US"/>
              </a:p>
            </c:txPr>
            <c:dLblPos val="ctr"/>
            <c:showLegendKey val="0"/>
            <c:showVal val="1"/>
            <c:showCatName val="0"/>
            <c:showSerName val="0"/>
            <c:showPercent val="0"/>
            <c:showBubbleSize val="0"/>
            <c:showLeaderLines val="0"/>
          </c:dLbls>
          <c:cat>
            <c:strLit>
              <c:ptCount val="3"/>
              <c:pt idx="0">
                <c:v>T &lt;= 85</c:v>
              </c:pt>
              <c:pt idx="1">
                <c:v>85 &lt; T &lt;= 95</c:v>
              </c:pt>
              <c:pt idx="2">
                <c:v>95 &gt; T</c:v>
              </c:pt>
            </c:strLit>
          </c:cat>
          <c:val>
            <c:numLit>
              <c:formatCode>General</c:formatCode>
              <c:ptCount val="3"/>
              <c:pt idx="0">
                <c:v>34</c:v>
              </c:pt>
              <c:pt idx="1">
                <c:v>37</c:v>
              </c:pt>
              <c:pt idx="2">
                <c:v>3</c:v>
              </c:pt>
            </c:numLit>
          </c:val>
        </c:ser>
        <c:ser>
          <c:idx val="1"/>
          <c:order val="1"/>
          <c:tx>
            <c:v>Fail</c:v>
          </c:tx>
          <c:invertIfNegative val="0"/>
          <c:dLbls>
            <c:txPr>
              <a:bodyPr/>
              <a:lstStyle/>
              <a:p>
                <a:pPr>
                  <a:defRPr sz="1400" b="1"/>
                </a:pPr>
                <a:endParaRPr lang="en-US"/>
              </a:p>
            </c:txPr>
            <c:dLblPos val="ctr"/>
            <c:showLegendKey val="0"/>
            <c:showVal val="1"/>
            <c:showCatName val="0"/>
            <c:showSerName val="0"/>
            <c:showPercent val="0"/>
            <c:showBubbleSize val="0"/>
            <c:showLeaderLines val="0"/>
          </c:dLbls>
          <c:val>
            <c:numLit>
              <c:formatCode>General</c:formatCode>
              <c:ptCount val="3"/>
              <c:pt idx="0">
                <c:v>12</c:v>
              </c:pt>
              <c:pt idx="1">
                <c:v>20</c:v>
              </c:pt>
              <c:pt idx="2">
                <c:v>5</c:v>
              </c:pt>
            </c:numLit>
          </c:val>
        </c:ser>
        <c:dLbls>
          <c:showLegendKey val="0"/>
          <c:showVal val="0"/>
          <c:showCatName val="0"/>
          <c:showSerName val="0"/>
          <c:showPercent val="0"/>
          <c:showBubbleSize val="0"/>
        </c:dLbls>
        <c:gapWidth val="100"/>
        <c:overlap val="100"/>
        <c:axId val="125842176"/>
        <c:axId val="125843712"/>
      </c:barChart>
      <c:catAx>
        <c:axId val="125842176"/>
        <c:scaling>
          <c:orientation val="minMax"/>
        </c:scaling>
        <c:delete val="0"/>
        <c:axPos val="b"/>
        <c:majorTickMark val="out"/>
        <c:minorTickMark val="none"/>
        <c:tickLblPos val="nextTo"/>
        <c:txPr>
          <a:bodyPr/>
          <a:lstStyle/>
          <a:p>
            <a:pPr>
              <a:defRPr sz="1400" b="1"/>
            </a:pPr>
            <a:endParaRPr lang="en-US"/>
          </a:p>
        </c:txPr>
        <c:crossAx val="125843712"/>
        <c:crosses val="autoZero"/>
        <c:auto val="1"/>
        <c:lblAlgn val="ctr"/>
        <c:lblOffset val="100"/>
        <c:noMultiLvlLbl val="0"/>
      </c:catAx>
      <c:valAx>
        <c:axId val="125843712"/>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125842176"/>
        <c:crosses val="autoZero"/>
        <c:crossBetween val="between"/>
      </c:valAx>
    </c:plotArea>
    <c:legend>
      <c:legendPos val="r"/>
      <c:layout/>
      <c:overlay val="0"/>
      <c:txPr>
        <a:bodyPr/>
        <a:lstStyle/>
        <a:p>
          <a:pPr>
            <a:defRPr sz="1600" b="1"/>
          </a:pPr>
          <a:endParaRPr lang="en-US"/>
        </a:p>
      </c:txPr>
    </c:legend>
    <c:plotVisOnly val="1"/>
    <c:dispBlanksAs val="gap"/>
    <c:showDLblsOverMax val="0"/>
  </c:chart>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0.5463</cdr:x>
      <cdr:y>0.3871</cdr:y>
    </cdr:from>
    <cdr:to>
      <cdr:x>0.66379</cdr:x>
      <cdr:y>0.46527</cdr:y>
    </cdr:to>
    <cdr:sp macro="" textlink="">
      <cdr:nvSpPr>
        <cdr:cNvPr id="3" name="TextBox 8"/>
        <cdr:cNvSpPr txBox="1"/>
      </cdr:nvSpPr>
      <cdr:spPr>
        <a:xfrm xmlns:a="http://schemas.openxmlformats.org/drawingml/2006/main">
          <a:off x="4495800" y="1828800"/>
          <a:ext cx="966931"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xmlns:a="http://schemas.openxmlformats.org/drawingml/2006/main">
          <a:r>
            <a:rPr lang="en-US" sz="1800" b="1" dirty="0" smtClean="0"/>
            <a:t>64.91</a:t>
          </a:r>
          <a:r>
            <a:rPr lang="en-US" sz="1800" dirty="0" smtClean="0"/>
            <a:t>%</a:t>
          </a:r>
          <a:endParaRPr lang="en-US" sz="1800" dirty="0"/>
        </a:p>
      </cdr:txBody>
    </cdr:sp>
  </cdr:relSizeAnchor>
  <cdr:relSizeAnchor xmlns:cdr="http://schemas.openxmlformats.org/drawingml/2006/chartDrawing">
    <cdr:from>
      <cdr:x>0.83636</cdr:x>
      <cdr:y>0.77273</cdr:y>
    </cdr:from>
    <cdr:to>
      <cdr:x>0.94276</cdr:x>
      <cdr:y>0.85091</cdr:y>
    </cdr:to>
    <cdr:sp macro="" textlink="">
      <cdr:nvSpPr>
        <cdr:cNvPr id="5" name="TextBox 8"/>
        <cdr:cNvSpPr txBox="1"/>
      </cdr:nvSpPr>
      <cdr:spPr>
        <a:xfrm xmlns:a="http://schemas.openxmlformats.org/drawingml/2006/main">
          <a:off x="7010400" y="2590800"/>
          <a:ext cx="891845" cy="26212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smtClean="0"/>
            <a:t>37.50%</a:t>
          </a:r>
          <a:endParaRPr lang="en-US" sz="18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2373D6-EF8B-42BA-971A-1207EC0704C0}" type="datetimeFigureOut">
              <a:rPr lang="en-US" smtClean="0"/>
              <a:t>10/29/2014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AB9243-0030-4350-AEDF-5845E014C1C8}" type="slidenum">
              <a:rPr lang="en-US" smtClean="0"/>
              <a:t>‹#›</a:t>
            </a:fld>
            <a:endParaRPr lang="en-US"/>
          </a:p>
        </p:txBody>
      </p:sp>
    </p:spTree>
    <p:extLst>
      <p:ext uri="{BB962C8B-B14F-4D97-AF65-F5344CB8AC3E}">
        <p14:creationId xmlns:p14="http://schemas.microsoft.com/office/powerpoint/2010/main" val="230152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fontAlgn="base">
              <a:spcBef>
                <a:spcPct val="30000"/>
              </a:spcBef>
              <a:spcAft>
                <a:spcPct val="0"/>
              </a:spcAft>
            </a:pPr>
            <a:r>
              <a:rPr lang="en-US" b="1" dirty="0">
                <a:latin typeface="Arial" charset="0"/>
              </a:rPr>
              <a:t>As required per ERCOT Nodal Protocols 8.1.1.2</a:t>
            </a:r>
          </a:p>
          <a:p>
            <a:pPr defTabSz="897301" fontAlgn="base">
              <a:spcBef>
                <a:spcPct val="30000"/>
              </a:spcBef>
              <a:spcAft>
                <a:spcPct val="0"/>
              </a:spcAft>
            </a:pPr>
            <a:endParaRPr lang="en-US" b="1" dirty="0">
              <a:latin typeface="Arial" charset="0"/>
            </a:endParaRPr>
          </a:p>
          <a:p>
            <a:pPr defTabSz="897301" fontAlgn="base">
              <a:spcBef>
                <a:spcPct val="30000"/>
              </a:spcBef>
              <a:spcAft>
                <a:spcPct val="0"/>
              </a:spcAft>
            </a:pPr>
            <a:r>
              <a:rPr lang="en-US" b="1" dirty="0">
                <a:latin typeface="Arial" charset="0"/>
              </a:rPr>
              <a:t>Report to ROS per…</a:t>
            </a:r>
          </a:p>
          <a:p>
            <a:pPr defTabSz="897301" fontAlgn="base">
              <a:spcBef>
                <a:spcPct val="30000"/>
              </a:spcBef>
              <a:spcAft>
                <a:spcPct val="0"/>
              </a:spcAft>
            </a:pPr>
            <a:r>
              <a:rPr lang="en-US" dirty="0">
                <a:latin typeface="Arial" charset="0"/>
              </a:rPr>
              <a:t>(7) ERCOT shall maintain historical records of unannounced Generation Resource test results, using the information contained therein to adjust the Reserve Discount Factor (RDF) subject to the approval of the appropriate TAC subcommittee.  ERCOT shall report to the Reliability and Operations Subcommittee (ROS) annually or as requested by ROS the aggregated results of such unannounced testing (excluding retests), including, but not limited to, the number and total capacity of Resources tested, the percentage of Resources that met or exceeded their HSL reported by telemetry, the percentage that failed to meet their HSL reported by telemetry, and the total MW capacity shortfall of those Resources that failed to meet their HSL reported by telemetry.</a:t>
            </a:r>
          </a:p>
          <a:p>
            <a:pPr defTabSz="897301" fontAlgn="base">
              <a:spcBef>
                <a:spcPct val="30000"/>
              </a:spcBef>
              <a:spcAft>
                <a:spcPct val="0"/>
              </a:spcAft>
            </a:pP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2865235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3020" name="Picture 12" descr="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extLst>
            <a:ext uri="{909E8E84-426E-40DD-AFC4-6F175D3DCCD1}">
              <a14:hiddenFill xmlns:a14="http://schemas.microsoft.com/office/drawing/2010/main">
                <a:solidFill>
                  <a:srgbClr val="FFFFFF"/>
                </a:solidFill>
              </a14:hiddenFill>
            </a:ext>
          </a:extLst>
        </p:spPr>
      </p:pic>
      <p:sp>
        <p:nvSpPr>
          <p:cNvPr id="43021" name="Rectangle 13"/>
          <p:cNvSpPr>
            <a:spLocks noChangeArrowheads="1"/>
          </p:cNvSpPr>
          <p:nvPr userDrawn="1"/>
        </p:nvSpPr>
        <p:spPr bwMode="auto">
          <a:xfrm>
            <a:off x="0" y="1143000"/>
            <a:ext cx="9144000" cy="57150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43022"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pPr lvl="0"/>
            <a:r>
              <a:rPr lang="en-US" noProof="0" smtClean="0"/>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pPr lvl="0"/>
            <a:r>
              <a:rPr lang="en-US" noProof="0" smtClean="0"/>
              <a:t>Click to edit Master title style</a:t>
            </a:r>
          </a:p>
        </p:txBody>
      </p:sp>
      <p:sp>
        <p:nvSpPr>
          <p:cNvPr id="43018" name="Rectangle 10"/>
          <p:cNvSpPr>
            <a:spLocks noGrp="1" noChangeArrowheads="1"/>
          </p:cNvSpPr>
          <p:nvPr>
            <p:ph type="dt" sz="half" idx="2"/>
          </p:nvPr>
        </p:nvSpPr>
        <p:spPr>
          <a:xfrm>
            <a:off x="2333625" y="5467350"/>
            <a:ext cx="6276975" cy="476250"/>
          </a:xfrm>
        </p:spPr>
        <p:txBody>
          <a:bodyPr/>
          <a:lstStyle>
            <a:lvl1pPr>
              <a:defRPr sz="1800" b="1">
                <a:solidFill>
                  <a:schemeClr val="bg1"/>
                </a:solidFill>
              </a:defRPr>
            </a:lvl1pPr>
          </a:lstStyle>
          <a:p>
            <a:r>
              <a:rPr lang="en-US">
                <a:solidFill>
                  <a:srgbClr val="FFFFFF"/>
                </a:solidFill>
              </a:rPr>
              <a:t>Date</a:t>
            </a:r>
          </a:p>
        </p:txBody>
      </p:sp>
      <p:sp>
        <p:nvSpPr>
          <p:cNvPr id="43023" name="Rectangle 15"/>
          <p:cNvSpPr>
            <a:spLocks noGrp="1" noChangeArrowheads="1"/>
          </p:cNvSpPr>
          <p:nvPr>
            <p:ph type="ftr" sz="quarter" idx="3"/>
          </p:nvPr>
        </p:nvSpPr>
        <p:spPr>
          <a:xfrm>
            <a:off x="2333625" y="5067300"/>
            <a:ext cx="6276975" cy="419100"/>
          </a:xfrm>
        </p:spPr>
        <p:txBody>
          <a:bodyPr/>
          <a:lstStyle>
            <a:lvl1pPr algn="l">
              <a:defRPr sz="1800" b="1">
                <a:solidFill>
                  <a:schemeClr val="bg1"/>
                </a:solidFill>
              </a:defRPr>
            </a:lvl1pPr>
          </a:lstStyle>
          <a:p>
            <a:r>
              <a:rPr lang="en-US">
                <a:solidFill>
                  <a:srgbClr val="FFFFFF"/>
                </a:solidFill>
              </a:rPr>
              <a:t>Meeting Title (optional)</a:t>
            </a:r>
          </a:p>
        </p:txBody>
      </p:sp>
    </p:spTree>
    <p:extLst>
      <p:ext uri="{BB962C8B-B14F-4D97-AF65-F5344CB8AC3E}">
        <p14:creationId xmlns:p14="http://schemas.microsoft.com/office/powerpoint/2010/main" val="26838221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651353A-33DB-4120-B6AD-A1BA94805D3F}" type="slidenum">
              <a:rPr lang="en-US">
                <a:solidFill>
                  <a:srgbClr val="000000"/>
                </a:solidFill>
              </a: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6" name="Date Placeholder 5"/>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192431767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0AECA44-774D-4AB8-977B-F8CE9337F432}" type="slidenum">
              <a:rPr lang="en-US">
                <a:solidFill>
                  <a:srgbClr val="000000"/>
                </a:solidFill>
              </a: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6" name="Date Placeholder 5"/>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28591242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3AF581E-58B4-4D15-9A5B-B6A6BBF86DC0}" type="slidenum">
              <a:rPr lang="en-US">
                <a:solidFill>
                  <a:srgbClr val="000000"/>
                </a:solidFill>
              </a: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dirty="0" smtClean="0">
                <a:solidFill>
                  <a:srgbClr val="000000"/>
                </a:solidFill>
              </a:rPr>
              <a:t>QMWG</a:t>
            </a:r>
            <a:endParaRPr lang="en-US" dirty="0">
              <a:solidFill>
                <a:srgbClr val="000000"/>
              </a:solidFill>
            </a:endParaRPr>
          </a:p>
        </p:txBody>
      </p:sp>
      <p:sp>
        <p:nvSpPr>
          <p:cNvPr id="6" name="Date Placeholder 5"/>
          <p:cNvSpPr>
            <a:spLocks noGrp="1"/>
          </p:cNvSpPr>
          <p:nvPr>
            <p:ph type="dt" sz="half" idx="12"/>
          </p:nvPr>
        </p:nvSpPr>
        <p:spPr/>
        <p:txBody>
          <a:bodyPr/>
          <a:lstStyle>
            <a:lvl1pPr>
              <a:defRPr/>
            </a:lvl1pPr>
          </a:lstStyle>
          <a:p>
            <a:r>
              <a:rPr lang="en-US" dirty="0" smtClean="0">
                <a:solidFill>
                  <a:srgbClr val="000000"/>
                </a:solidFill>
              </a:rPr>
              <a:t>9/23/14</a:t>
            </a:r>
          </a:p>
        </p:txBody>
      </p:sp>
    </p:spTree>
    <p:extLst>
      <p:ext uri="{BB962C8B-B14F-4D97-AF65-F5344CB8AC3E}">
        <p14:creationId xmlns:p14="http://schemas.microsoft.com/office/powerpoint/2010/main" val="36268473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E5C08E59-117E-40EB-AF46-7E0E02DFA571}" type="slidenum">
              <a:rPr lang="en-US">
                <a:solidFill>
                  <a:srgbClr val="000000"/>
                </a:solidFill>
              </a: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6" name="Date Placeholder 5"/>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38671498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7A0535B3-4D68-4F2C-B5D7-156AAF88813A}" type="slidenum">
              <a:rPr lang="en-US">
                <a:solidFill>
                  <a:srgbClr val="000000"/>
                </a:solidFill>
              </a:rPr>
              <a:pPr/>
              <a:t>‹#›</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7" name="Date Placeholder 6"/>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30594721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3A7CDB6A-058A-4750-AD25-DD8477ACCB4E}" type="slidenum">
              <a:rPr lang="en-US">
                <a:solidFill>
                  <a:srgbClr val="000000"/>
                </a:solidFill>
              </a:rPr>
              <a:pPr/>
              <a:t>‹#›</a:t>
            </a:fld>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9" name="Date Placeholder 8"/>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23644274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ACC59BB8-DC9A-4C77-BE88-453F7DAB8A40}" type="slidenum">
              <a:rPr lang="en-US">
                <a:solidFill>
                  <a:srgbClr val="000000"/>
                </a:solidFill>
              </a:rPr>
              <a:pPr/>
              <a:t>‹#›</a:t>
            </a:fld>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5" name="Date Placeholder 4"/>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776289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7A73CD33-BC02-469A-BD42-B5B26B6B663D}" type="slidenum">
              <a:rPr lang="en-US">
                <a:solidFill>
                  <a:srgbClr val="000000"/>
                </a:solidFill>
              </a:rPr>
              <a:pPr/>
              <a:t>‹#›</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4" name="Date Placeholder 3"/>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830414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2B43EEC-CC9B-4155-B528-BEA10D39A597}" type="slidenum">
              <a:rPr lang="en-US">
                <a:solidFill>
                  <a:srgbClr val="000000"/>
                </a:solidFill>
              </a:rPr>
              <a:pPr/>
              <a:t>‹#›</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7" name="Date Placeholder 6"/>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2953626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E2CFD6E-D92E-4E3D-963F-3D2AEF30BCCD}" type="slidenum">
              <a:rPr lang="en-US">
                <a:solidFill>
                  <a:srgbClr val="000000"/>
                </a:solidFill>
              </a:rPr>
              <a:pPr/>
              <a:t>‹#›</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000000"/>
                </a:solidFill>
              </a:rPr>
              <a:t>Meeting Title (optional)</a:t>
            </a:r>
          </a:p>
        </p:txBody>
      </p:sp>
      <p:sp>
        <p:nvSpPr>
          <p:cNvPr id="7" name="Date Placeholder 6"/>
          <p:cNvSpPr>
            <a:spLocks noGrp="1"/>
          </p:cNvSpPr>
          <p:nvPr>
            <p:ph type="dt" sz="half" idx="12"/>
          </p:nvPr>
        </p:nvSpPr>
        <p:spPr/>
        <p:txBody>
          <a:bodyPr/>
          <a:lstStyle>
            <a:lvl1pPr>
              <a:defRPr/>
            </a:lvl1pPr>
          </a:lstStyle>
          <a:p>
            <a:r>
              <a:rPr lang="en-US">
                <a:solidFill>
                  <a:srgbClr val="000000"/>
                </a:solidFill>
              </a:rPr>
              <a:t>Date</a:t>
            </a:r>
          </a:p>
        </p:txBody>
      </p:sp>
    </p:spTree>
    <p:extLst>
      <p:ext uri="{BB962C8B-B14F-4D97-AF65-F5344CB8AC3E}">
        <p14:creationId xmlns:p14="http://schemas.microsoft.com/office/powerpoint/2010/main" val="3396191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bwMode="auto">
          <a:xfrm>
            <a:off x="457200" y="1066800"/>
            <a:ext cx="8229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2F1C386-AE5E-4886-A285-7195A5E50B76}" type="slidenum">
              <a:rPr lang="en-US">
                <a:solidFill>
                  <a:srgbClr val="000000"/>
                </a:solidFill>
              </a:rPr>
              <a:pPr fontAlgn="base">
                <a:spcBef>
                  <a:spcPct val="0"/>
                </a:spcBef>
                <a:spcAft>
                  <a:spcPct val="0"/>
                </a:spcAft>
              </a:pPr>
              <a:t>‹#›</a:t>
            </a:fld>
            <a:endParaRPr lang="en-US">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pic>
        <p:nvPicPr>
          <p:cNvPr id="23560" name="Picture 8" descr="logo_C"/>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extLst>
            <a:ext uri="{909E8E84-426E-40DD-AFC4-6F175D3DCCD1}">
              <a14:hiddenFill xmlns:a14="http://schemas.microsoft.com/office/drawing/2010/main">
                <a:solidFill>
                  <a:srgbClr val="FFFFFF"/>
                </a:solidFill>
              </a14:hiddenFill>
            </a:ext>
          </a:extLst>
        </p:spPr>
      </p:pic>
      <p:sp>
        <p:nvSpPr>
          <p:cNvPr id="23561" name="Rectangle 9"/>
          <p:cNvSpPr>
            <a:spLocks noChangeArrowheads="1"/>
          </p:cNvSpPr>
          <p:nvPr/>
        </p:nvSpPr>
        <p:spPr bwMode="auto">
          <a:xfrm>
            <a:off x="0" y="0"/>
            <a:ext cx="9144000" cy="6858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3554" name="Rectangle 2"/>
          <p:cNvSpPr>
            <a:spLocks noGrp="1" noChangeArrowheads="1"/>
          </p:cNvSpPr>
          <p:nvPr>
            <p:ph type="title"/>
          </p:nvPr>
        </p:nvSpPr>
        <p:spPr bwMode="auto">
          <a:xfrm>
            <a:off x="152400" y="0"/>
            <a:ext cx="8686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pPr>
            <a:r>
              <a:rPr lang="en-US" dirty="0" smtClean="0">
                <a:solidFill>
                  <a:srgbClr val="000000"/>
                </a:solidFill>
              </a:rPr>
              <a:t>QMWG</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pPr>
            <a:r>
              <a:rPr lang="en-US" dirty="0" smtClean="0">
                <a:solidFill>
                  <a:srgbClr val="000000"/>
                </a:solidFill>
              </a:rPr>
              <a:t>9/23/14</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fld id="{D0F2F643-46AB-4885-8258-76ADA4DF8D66}" type="slidenum">
              <a:rPr lang="en-US" sz="1200">
                <a:solidFill>
                  <a:srgbClr val="000000"/>
                </a:solidFill>
              </a:rPr>
              <a:pPr algn="ctr" fontAlgn="base">
                <a:spcBef>
                  <a:spcPct val="0"/>
                </a:spcBef>
                <a:spcAft>
                  <a:spcPct val="0"/>
                </a:spcAft>
              </a:pPr>
              <a:t>‹#›</a:t>
            </a:fld>
            <a:endParaRPr lang="en-US" sz="1200">
              <a:solidFill>
                <a:srgbClr val="000000"/>
              </a:solidFill>
            </a:endParaRPr>
          </a:p>
        </p:txBody>
      </p:sp>
    </p:spTree>
    <p:extLst>
      <p:ext uri="{BB962C8B-B14F-4D97-AF65-F5344CB8AC3E}">
        <p14:creationId xmlns:p14="http://schemas.microsoft.com/office/powerpoint/2010/main" val="20110644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September 2013 to August 2014</a:t>
            </a:r>
            <a:endParaRPr lang="en-US" dirty="0"/>
          </a:p>
        </p:txBody>
      </p:sp>
      <p:sp>
        <p:nvSpPr>
          <p:cNvPr id="3" name="Title 2"/>
          <p:cNvSpPr>
            <a:spLocks noGrp="1"/>
          </p:cNvSpPr>
          <p:nvPr>
            <p:ph type="ctrTitle"/>
          </p:nvPr>
        </p:nvSpPr>
        <p:spPr/>
        <p:txBody>
          <a:bodyPr/>
          <a:lstStyle/>
          <a:p>
            <a:r>
              <a:rPr lang="en-US" dirty="0" smtClean="0"/>
              <a:t>Unannounced Capacity Testing Summary</a:t>
            </a:r>
            <a:endParaRPr lang="en-US" dirty="0"/>
          </a:p>
        </p:txBody>
      </p:sp>
      <p:sp>
        <p:nvSpPr>
          <p:cNvPr id="4" name="Date Placeholder 3"/>
          <p:cNvSpPr>
            <a:spLocks noGrp="1"/>
          </p:cNvSpPr>
          <p:nvPr>
            <p:ph type="dt" sz="half" idx="2"/>
          </p:nvPr>
        </p:nvSpPr>
        <p:spPr/>
        <p:txBody>
          <a:bodyPr/>
          <a:lstStyle/>
          <a:p>
            <a:r>
              <a:rPr lang="en-US" dirty="0" err="1" smtClean="0">
                <a:solidFill>
                  <a:srgbClr val="FFFFFF"/>
                </a:solidFill>
              </a:rPr>
              <a:t>Ocotber</a:t>
            </a:r>
            <a:r>
              <a:rPr lang="en-US" dirty="0" smtClean="0">
                <a:solidFill>
                  <a:srgbClr val="FFFFFF"/>
                </a:solidFill>
              </a:rPr>
              <a:t> 30</a:t>
            </a:r>
            <a:r>
              <a:rPr lang="en-US" baseline="30000" dirty="0" smtClean="0">
                <a:solidFill>
                  <a:srgbClr val="FFFFFF"/>
                </a:solidFill>
              </a:rPr>
              <a:t>th</a:t>
            </a:r>
            <a:r>
              <a:rPr lang="en-US" dirty="0" smtClean="0">
                <a:solidFill>
                  <a:srgbClr val="FFFFFF"/>
                </a:solidFill>
              </a:rPr>
              <a:t>, 2014</a:t>
            </a:r>
            <a:endParaRPr lang="en-US" dirty="0">
              <a:solidFill>
                <a:srgbClr val="FFFFFF"/>
              </a:solidFill>
            </a:endParaRPr>
          </a:p>
        </p:txBody>
      </p:sp>
      <p:sp>
        <p:nvSpPr>
          <p:cNvPr id="5" name="Footer Placeholder 4"/>
          <p:cNvSpPr>
            <a:spLocks noGrp="1"/>
          </p:cNvSpPr>
          <p:nvPr>
            <p:ph type="ftr" sz="quarter" idx="3"/>
          </p:nvPr>
        </p:nvSpPr>
        <p:spPr/>
        <p:txBody>
          <a:bodyPr/>
          <a:lstStyle/>
          <a:p>
            <a:r>
              <a:rPr lang="en-US" dirty="0" smtClean="0">
                <a:solidFill>
                  <a:srgbClr val="FFFFFF"/>
                </a:solidFill>
              </a:rPr>
              <a:t>ERCOT Staff</a:t>
            </a:r>
            <a:endParaRPr lang="en-US" dirty="0">
              <a:solidFill>
                <a:srgbClr val="FFFFFF"/>
              </a:solidFill>
            </a:endParaRPr>
          </a:p>
        </p:txBody>
      </p:sp>
    </p:spTree>
    <p:extLst>
      <p:ext uri="{BB962C8B-B14F-4D97-AF65-F5344CB8AC3E}">
        <p14:creationId xmlns:p14="http://schemas.microsoft.com/office/powerpoint/2010/main" val="2080088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Unannounced Capacity Testing Summary</a:t>
            </a:r>
          </a:p>
        </p:txBody>
      </p:sp>
      <p:sp>
        <p:nvSpPr>
          <p:cNvPr id="4" name="Footer Placeholder 3"/>
          <p:cNvSpPr>
            <a:spLocks noGrp="1"/>
          </p:cNvSpPr>
          <p:nvPr>
            <p:ph type="ftr" sz="quarter" idx="11"/>
          </p:nvPr>
        </p:nvSpPr>
        <p:spPr/>
        <p:txBody>
          <a:bodyPr/>
          <a:lstStyle/>
          <a:p>
            <a:r>
              <a:rPr lang="en-US" smtClean="0">
                <a:solidFill>
                  <a:srgbClr val="000000"/>
                </a:solidFill>
              </a:rPr>
              <a:t>QMWG</a:t>
            </a:r>
            <a:endParaRPr lang="en-US" dirty="0">
              <a:solidFill>
                <a:srgbClr val="000000"/>
              </a:solidFill>
            </a:endParaRPr>
          </a:p>
        </p:txBody>
      </p:sp>
      <p:sp>
        <p:nvSpPr>
          <p:cNvPr id="5" name="Date Placeholder 4"/>
          <p:cNvSpPr>
            <a:spLocks noGrp="1"/>
          </p:cNvSpPr>
          <p:nvPr>
            <p:ph type="dt" sz="half" idx="12"/>
          </p:nvPr>
        </p:nvSpPr>
        <p:spPr/>
        <p:txBody>
          <a:bodyPr/>
          <a:lstStyle/>
          <a:p>
            <a:r>
              <a:rPr lang="en-US" smtClean="0">
                <a:solidFill>
                  <a:srgbClr val="000000"/>
                </a:solidFill>
              </a:rPr>
              <a:t>9/23/14</a:t>
            </a:r>
            <a:endParaRPr lang="en-US" dirty="0" smtClean="0">
              <a:solidFill>
                <a:srgbClr val="000000"/>
              </a:solidFill>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887511511"/>
              </p:ext>
            </p:extLst>
          </p:nvPr>
        </p:nvGraphicFramePr>
        <p:xfrm>
          <a:off x="971550" y="1314450"/>
          <a:ext cx="7200900" cy="4229101"/>
        </p:xfrm>
        <a:graphic>
          <a:graphicData uri="http://schemas.openxmlformats.org/drawingml/2006/table">
            <a:tbl>
              <a:tblPr/>
              <a:tblGrid>
                <a:gridCol w="2778300"/>
                <a:gridCol w="722925"/>
                <a:gridCol w="1261575"/>
                <a:gridCol w="1261575"/>
                <a:gridCol w="722925"/>
                <a:gridCol w="453600"/>
              </a:tblGrid>
              <a:tr h="475561">
                <a:tc gridSpan="6">
                  <a:txBody>
                    <a:bodyPr/>
                    <a:lstStyle/>
                    <a:p>
                      <a:pPr algn="ctr" fontAlgn="b"/>
                      <a:r>
                        <a:rPr lang="en-US" sz="2400" b="1" i="0" u="none" strike="noStrike" dirty="0">
                          <a:solidFill>
                            <a:srgbClr val="000000"/>
                          </a:solidFill>
                          <a:effectLst/>
                          <a:latin typeface="Calibri"/>
                        </a:rPr>
                        <a:t>Unannounced Resource Capacity Testing Summary</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9687">
                <a:tc gridSpan="6">
                  <a:txBody>
                    <a:bodyPr/>
                    <a:lstStyle/>
                    <a:p>
                      <a:pPr algn="ctr" fontAlgn="b"/>
                      <a:r>
                        <a:rPr lang="en-US" sz="1600" b="0" i="0" u="none" strike="noStrike" dirty="0">
                          <a:solidFill>
                            <a:srgbClr val="000000"/>
                          </a:solidFill>
                          <a:effectLst/>
                          <a:latin typeface="Calibri"/>
                        </a:rPr>
                        <a:t>From 9/1/2013 to 8/31/2014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9687">
                <a:tc>
                  <a:txBody>
                    <a:bodyPr/>
                    <a:lstStyle/>
                    <a:p>
                      <a:pPr algn="ctr" fontAlgn="b"/>
                      <a:r>
                        <a:rPr lang="en-US" sz="1600" b="0" i="0" u="none" strike="noStrike" dirty="0">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2">
                  <a:txBody>
                    <a:bodyPr/>
                    <a:lstStyle/>
                    <a:p>
                      <a:pPr algn="r" fontAlgn="b"/>
                      <a:r>
                        <a:rPr lang="en-US" sz="1600" b="0" i="0" u="none" strike="noStrike" dirty="0">
                          <a:solidFill>
                            <a:srgbClr val="000000"/>
                          </a:solidFill>
                          <a:effectLst/>
                          <a:latin typeface="Calibri"/>
                        </a:rPr>
                        <a:t>Resources Tested:</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111</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r"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2">
                  <a:txBody>
                    <a:bodyPr/>
                    <a:lstStyle/>
                    <a:p>
                      <a:pPr algn="r" fontAlgn="b"/>
                      <a:r>
                        <a:rPr lang="en-US" sz="1600" b="0" i="0" u="none" strike="noStrike">
                          <a:solidFill>
                            <a:srgbClr val="000000"/>
                          </a:solidFill>
                          <a:effectLst/>
                          <a:latin typeface="Calibri"/>
                        </a:rPr>
                        <a:t>Distinct Resources Tested:</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66</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2">
                  <a:txBody>
                    <a:bodyPr/>
                    <a:lstStyle/>
                    <a:p>
                      <a:pPr algn="r" fontAlgn="b"/>
                      <a:r>
                        <a:rPr lang="en-US" sz="1600" b="0" i="0" u="none" strike="noStrike" dirty="0" smtClean="0">
                          <a:solidFill>
                            <a:srgbClr val="000000"/>
                          </a:solidFill>
                          <a:effectLst/>
                          <a:latin typeface="Calibri"/>
                        </a:rPr>
                        <a:t>Distinct </a:t>
                      </a:r>
                      <a:r>
                        <a:rPr lang="en-US" sz="1600" b="0" i="0" u="none" strike="noStrike" dirty="0">
                          <a:solidFill>
                            <a:srgbClr val="000000"/>
                          </a:solidFill>
                          <a:effectLst/>
                          <a:latin typeface="Calibri"/>
                        </a:rPr>
                        <a:t>QSE's Tested:</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45</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2">
                  <a:txBody>
                    <a:bodyPr/>
                    <a:lstStyle/>
                    <a:p>
                      <a:pPr algn="r" fontAlgn="b"/>
                      <a:r>
                        <a:rPr lang="en-US" sz="1600" b="0" i="0" u="none" strike="noStrike" dirty="0">
                          <a:solidFill>
                            <a:srgbClr val="000000"/>
                          </a:solidFill>
                          <a:effectLst/>
                          <a:latin typeface="Calibri"/>
                        </a:rPr>
                        <a:t>Distinct Capacity of Resources Tested:</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28,204 MW</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2">
                  <a:txBody>
                    <a:bodyPr/>
                    <a:lstStyle/>
                    <a:p>
                      <a:pPr algn="r" fontAlgn="b"/>
                      <a:r>
                        <a:rPr lang="en-US" sz="1600" b="0" i="0" u="none" strike="noStrike" kern="1200" dirty="0" smtClean="0">
                          <a:solidFill>
                            <a:srgbClr val="000000"/>
                          </a:solidFill>
                          <a:effectLst/>
                          <a:latin typeface="Calibri"/>
                          <a:ea typeface="+mn-ea"/>
                          <a:cs typeface="+mn-cs"/>
                        </a:rPr>
                        <a:t>Cumulative</a:t>
                      </a:r>
                      <a:r>
                        <a:rPr lang="en-US" sz="1600" b="0" i="0" u="none" strike="noStrike" kern="1200" baseline="0" dirty="0" smtClean="0">
                          <a:solidFill>
                            <a:srgbClr val="000000"/>
                          </a:solidFill>
                          <a:effectLst/>
                          <a:latin typeface="Calibri"/>
                          <a:ea typeface="+mn-ea"/>
                          <a:cs typeface="+mn-cs"/>
                        </a:rPr>
                        <a:t> </a:t>
                      </a:r>
                      <a:r>
                        <a:rPr lang="en-US" sz="1600" b="0" i="0" u="none" strike="noStrike" kern="1200" dirty="0" smtClean="0">
                          <a:solidFill>
                            <a:srgbClr val="000000"/>
                          </a:solidFill>
                          <a:effectLst/>
                          <a:latin typeface="Calibri"/>
                          <a:ea typeface="+mn-ea"/>
                          <a:cs typeface="+mn-cs"/>
                        </a:rPr>
                        <a:t>Capacity </a:t>
                      </a:r>
                      <a:r>
                        <a:rPr lang="en-US" sz="1600" b="0" i="0" u="none" strike="noStrike" kern="1200" dirty="0">
                          <a:solidFill>
                            <a:srgbClr val="000000"/>
                          </a:solidFill>
                          <a:effectLst/>
                          <a:latin typeface="Calibri"/>
                          <a:ea typeface="+mn-ea"/>
                          <a:cs typeface="+mn-cs"/>
                        </a:rPr>
                        <a:t>of Resources Tested</a:t>
                      </a:r>
                      <a:r>
                        <a:rPr lang="en-US" sz="1800" b="0" i="0" u="none" strike="noStrike" dirty="0">
                          <a:solidFill>
                            <a:srgbClr val="000000"/>
                          </a:solidFill>
                          <a:effectLst/>
                          <a:latin typeface="Calibri"/>
                        </a:rPr>
                        <a:t>:</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lnL>
                      <a:noFill/>
                    </a:lnL>
                    <a:lnR>
                      <a:noFill/>
                    </a:lnR>
                    <a:lnT>
                      <a:noFill/>
                    </a:lnT>
                    <a:lnB>
                      <a:noFill/>
                    </a:lnB>
                    <a:solidFill>
                      <a:srgbClr val="FFFFFF"/>
                    </a:solidFill>
                  </a:tcPr>
                </a:tc>
                <a:tc>
                  <a:txBody>
                    <a:bodyPr/>
                    <a:lstStyle/>
                    <a:p>
                      <a:pPr algn="ctr" fontAlgn="b"/>
                      <a:r>
                        <a:rPr lang="en-US" sz="1600" b="1" i="0" u="none" strike="noStrike" kern="1200" dirty="0">
                          <a:solidFill>
                            <a:srgbClr val="000000"/>
                          </a:solidFill>
                          <a:effectLst/>
                          <a:latin typeface="Calibri"/>
                          <a:ea typeface="+mn-ea"/>
                          <a:cs typeface="+mn-cs"/>
                        </a:rPr>
                        <a:t>45,500 MW</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a:txBody>
                    <a:bodyPr/>
                    <a:lstStyle/>
                    <a:p>
                      <a:pPr algn="r" fontAlgn="b"/>
                      <a:r>
                        <a:rPr lang="en-US" sz="1600" b="0" i="0" u="none" strike="noStrike" dirty="0">
                          <a:solidFill>
                            <a:srgbClr val="000000"/>
                          </a:solidFill>
                          <a:effectLst/>
                          <a:latin typeface="Calibri"/>
                        </a:rPr>
                        <a:t>Resources Passed:</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1600" b="1" i="0" u="none" strike="noStrike">
                          <a:solidFill>
                            <a:srgbClr val="1F497D"/>
                          </a:solidFill>
                          <a:effectLst/>
                          <a:latin typeface="Calibri"/>
                        </a:rPr>
                        <a:t>74</a:t>
                      </a:r>
                    </a:p>
                  </a:txBody>
                  <a:tcPr marL="9525" marR="9525" marT="9525" marB="0" anchor="b">
                    <a:lnL>
                      <a:noFill/>
                    </a:lnL>
                    <a:lnR>
                      <a:noFill/>
                    </a:lnR>
                    <a:lnT>
                      <a:noFill/>
                    </a:lnT>
                    <a:lnB>
                      <a:noFill/>
                    </a:lnB>
                    <a:solidFill>
                      <a:srgbClr val="FFFFFF"/>
                    </a:solidFill>
                  </a:tcPr>
                </a:tc>
                <a:tc gridSpan="2">
                  <a:txBody>
                    <a:bodyPr/>
                    <a:lstStyle/>
                    <a:p>
                      <a:pPr algn="ctr" fontAlgn="b"/>
                      <a:r>
                        <a:rPr lang="en-US" sz="1600" b="0" i="0" u="none" strike="noStrike" dirty="0">
                          <a:solidFill>
                            <a:srgbClr val="000000"/>
                          </a:solidFill>
                          <a:effectLst/>
                          <a:latin typeface="Calibri"/>
                        </a:rPr>
                        <a:t>Resources Failed:</a:t>
                      </a:r>
                    </a:p>
                  </a:txBody>
                  <a:tcPr marL="9525" marR="9525" marT="9525" marB="0" anchor="b">
                    <a:lnL>
                      <a:noFill/>
                    </a:lnL>
                    <a:lnR>
                      <a:noFill/>
                    </a:lnR>
                    <a:lnT>
                      <a:noFill/>
                    </a:lnT>
                    <a:lnB>
                      <a:noFill/>
                    </a:lnB>
                    <a:solidFill>
                      <a:srgbClr val="FFFFFF"/>
                    </a:solidFill>
                  </a:tcPr>
                </a:tc>
                <a:tc hMerge="1">
                  <a:txBody>
                    <a:bodyPr/>
                    <a:lstStyle/>
                    <a:p>
                      <a:endParaRPr lang="en-US"/>
                    </a:p>
                  </a:txBody>
                  <a:tcPr/>
                </a:tc>
                <a:tc>
                  <a:txBody>
                    <a:bodyPr/>
                    <a:lstStyle/>
                    <a:p>
                      <a:pPr algn="ctr" fontAlgn="b"/>
                      <a:r>
                        <a:rPr lang="en-US" sz="1600" b="1" i="0" u="none" strike="noStrike" dirty="0">
                          <a:solidFill>
                            <a:srgbClr val="C0504D"/>
                          </a:solidFill>
                          <a:effectLst/>
                          <a:latin typeface="Calibri"/>
                        </a:rPr>
                        <a:t>37</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a:txBody>
                    <a:bodyPr/>
                    <a:lstStyle/>
                    <a:p>
                      <a:pPr algn="r" fontAlgn="b"/>
                      <a:r>
                        <a:rPr lang="en-US" sz="1600" b="0"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ctr"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39687">
                <a:tc gridSpan="3">
                  <a:txBody>
                    <a:bodyPr/>
                    <a:lstStyle/>
                    <a:p>
                      <a:pPr algn="ctr" fontAlgn="b"/>
                      <a:r>
                        <a:rPr lang="en-US" sz="1600" b="0" i="0" u="none" strike="noStrike" dirty="0">
                          <a:solidFill>
                            <a:srgbClr val="000000"/>
                          </a:solidFill>
                          <a:effectLst/>
                          <a:latin typeface="Calibri"/>
                        </a:rPr>
                        <a:t>Total MW Capacity Shortfall of Failed Resources:</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223.24 MW</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a:noFill/>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56670">
                <a:tc gridSpan="3">
                  <a:txBody>
                    <a:bodyPr/>
                    <a:lstStyle/>
                    <a:p>
                      <a:pPr algn="ctr" fontAlgn="b"/>
                      <a:r>
                        <a:rPr lang="en-US" sz="1600" b="0" i="0" u="none" strike="noStrike">
                          <a:solidFill>
                            <a:srgbClr val="000000"/>
                          </a:solidFill>
                          <a:effectLst/>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a:txBody>
                    <a:bodyPr/>
                    <a:lstStyle/>
                    <a:p>
                      <a:pPr algn="ctr" fontAlgn="b"/>
                      <a:r>
                        <a:rPr lang="en-US" sz="1600" b="1" i="0" u="none" strike="noStrike" dirty="0">
                          <a:solidFill>
                            <a:srgbClr val="000000"/>
                          </a:solidFill>
                          <a:effectLst/>
                          <a:latin typeface="Calibri"/>
                        </a:rPr>
                        <a:t>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600" b="0" i="0" u="none" strike="noStrike" dirty="0">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61390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Testing Results by Resource Ambient Temperature</a:t>
            </a:r>
            <a:endParaRPr lang="en-US" dirty="0"/>
          </a:p>
        </p:txBody>
      </p:sp>
      <p:sp>
        <p:nvSpPr>
          <p:cNvPr id="4" name="Footer Placeholder 3"/>
          <p:cNvSpPr>
            <a:spLocks noGrp="1"/>
          </p:cNvSpPr>
          <p:nvPr>
            <p:ph type="ftr" sz="quarter" idx="11"/>
          </p:nvPr>
        </p:nvSpPr>
        <p:spPr/>
        <p:txBody>
          <a:bodyPr/>
          <a:lstStyle/>
          <a:p>
            <a:r>
              <a:rPr lang="en-US" smtClean="0">
                <a:solidFill>
                  <a:srgbClr val="000000"/>
                </a:solidFill>
              </a:rPr>
              <a:t>Meeting Title (optional)</a:t>
            </a:r>
            <a:endParaRPr lang="en-US">
              <a:solidFill>
                <a:srgbClr val="000000"/>
              </a:solidFill>
            </a:endParaRPr>
          </a:p>
        </p:txBody>
      </p:sp>
      <p:sp>
        <p:nvSpPr>
          <p:cNvPr id="5" name="Date Placeholder 4"/>
          <p:cNvSpPr>
            <a:spLocks noGrp="1"/>
          </p:cNvSpPr>
          <p:nvPr>
            <p:ph type="dt" sz="half" idx="12"/>
          </p:nvPr>
        </p:nvSpPr>
        <p:spPr/>
        <p:txBody>
          <a:bodyPr/>
          <a:lstStyle/>
          <a:p>
            <a:r>
              <a:rPr lang="en-US" dirty="0" smtClean="0">
                <a:solidFill>
                  <a:srgbClr val="000000"/>
                </a:solidFill>
              </a:rPr>
              <a:t>Date</a:t>
            </a:r>
            <a:endParaRPr lang="en-US" dirty="0">
              <a:solidFill>
                <a:srgbClr val="000000"/>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94458573"/>
              </p:ext>
            </p:extLst>
          </p:nvPr>
        </p:nvGraphicFramePr>
        <p:xfrm>
          <a:off x="381000" y="762000"/>
          <a:ext cx="8382000" cy="33528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2590800" y="2057400"/>
            <a:ext cx="966931" cy="369332"/>
          </a:xfrm>
          <a:prstGeom prst="rect">
            <a:avLst/>
          </a:prstGeom>
          <a:noFill/>
        </p:spPr>
        <p:txBody>
          <a:bodyPr wrap="none" rtlCol="0">
            <a:spAutoFit/>
          </a:bodyPr>
          <a:lstStyle/>
          <a:p>
            <a:pPr fontAlgn="base">
              <a:spcBef>
                <a:spcPct val="0"/>
              </a:spcBef>
              <a:spcAft>
                <a:spcPct val="0"/>
              </a:spcAft>
            </a:pPr>
            <a:r>
              <a:rPr lang="en-US" b="1" dirty="0">
                <a:solidFill>
                  <a:srgbClr val="000000"/>
                </a:solidFill>
              </a:rPr>
              <a:t>73.91%</a:t>
            </a:r>
          </a:p>
        </p:txBody>
      </p:sp>
      <p:graphicFrame>
        <p:nvGraphicFramePr>
          <p:cNvPr id="3" name="Table 2"/>
          <p:cNvGraphicFramePr>
            <a:graphicFrameLocks noGrp="1"/>
          </p:cNvGraphicFramePr>
          <p:nvPr>
            <p:extLst>
              <p:ext uri="{D42A27DB-BD31-4B8C-83A1-F6EECF244321}">
                <p14:modId xmlns:p14="http://schemas.microsoft.com/office/powerpoint/2010/main" val="1856744711"/>
              </p:ext>
            </p:extLst>
          </p:nvPr>
        </p:nvGraphicFramePr>
        <p:xfrm>
          <a:off x="1790700" y="4114800"/>
          <a:ext cx="5562600" cy="1981199"/>
        </p:xfrm>
        <a:graphic>
          <a:graphicData uri="http://schemas.openxmlformats.org/drawingml/2006/table">
            <a:tbl>
              <a:tblPr/>
              <a:tblGrid>
                <a:gridCol w="1722612"/>
                <a:gridCol w="1279996"/>
                <a:gridCol w="1279996"/>
                <a:gridCol w="1279996"/>
              </a:tblGrid>
              <a:tr h="485955">
                <a:tc gridSpan="4">
                  <a:txBody>
                    <a:bodyPr/>
                    <a:lstStyle/>
                    <a:p>
                      <a:pPr algn="ctr" fontAlgn="ctr"/>
                      <a:r>
                        <a:rPr lang="en-US" sz="1400" b="1" i="0" u="none" strike="noStrike" dirty="0">
                          <a:solidFill>
                            <a:srgbClr val="000000"/>
                          </a:solidFill>
                          <a:effectLst/>
                          <a:latin typeface="Calibri"/>
                        </a:rPr>
                        <a:t>Capacity Shortfall By Ambient Temperature for 9/1/2013 to 8/31/2014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73811">
                <a:tc>
                  <a:txBody>
                    <a:bodyPr/>
                    <a:lstStyle/>
                    <a:p>
                      <a:pPr algn="ctr" fontAlgn="ctr"/>
                      <a:r>
                        <a:rPr lang="en-US" sz="1400" b="1" i="0" u="none" strike="noStrike" dirty="0">
                          <a:solidFill>
                            <a:srgbClr val="000000"/>
                          </a:solidFill>
                          <a:effectLst/>
                          <a:latin typeface="Calibri"/>
                        </a:rPr>
                        <a:t>Range</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400" b="1" i="1" u="none" strike="noStrike" dirty="0">
                          <a:solidFill>
                            <a:srgbClr val="000000"/>
                          </a:solidFill>
                          <a:effectLst/>
                          <a:latin typeface="Calibri"/>
                        </a:rPr>
                        <a:t>T &lt;= 85</a:t>
                      </a:r>
                    </a:p>
                  </a:txBody>
                  <a:tcPr marL="9525" marR="9525" marT="9525" marB="0" anchor="ctr">
                    <a:lnL>
                      <a:noFill/>
                    </a:lnL>
                    <a:lnR>
                      <a:noFill/>
                    </a:lnR>
                    <a:lnT>
                      <a:noFill/>
                    </a:lnT>
                    <a:lnB>
                      <a:noFill/>
                    </a:lnB>
                    <a:solidFill>
                      <a:srgbClr val="FFFFFF"/>
                    </a:solidFill>
                  </a:tcPr>
                </a:tc>
                <a:tc>
                  <a:txBody>
                    <a:bodyPr/>
                    <a:lstStyle/>
                    <a:p>
                      <a:pPr algn="ctr" fontAlgn="ctr"/>
                      <a:r>
                        <a:rPr lang="en-US" sz="1400" b="1" i="1" u="none" strike="noStrike" dirty="0">
                          <a:solidFill>
                            <a:srgbClr val="000000"/>
                          </a:solidFill>
                          <a:effectLst/>
                          <a:latin typeface="Calibri"/>
                        </a:rPr>
                        <a:t>85 &lt; T &lt;= 95</a:t>
                      </a:r>
                    </a:p>
                  </a:txBody>
                  <a:tcPr marL="9525" marR="9525" marT="9525" marB="0" anchor="ctr">
                    <a:lnL>
                      <a:noFill/>
                    </a:lnL>
                    <a:lnR>
                      <a:noFill/>
                    </a:lnR>
                    <a:lnT>
                      <a:noFill/>
                    </a:lnT>
                    <a:lnB>
                      <a:noFill/>
                    </a:lnB>
                    <a:solidFill>
                      <a:srgbClr val="FFFFFF"/>
                    </a:solidFill>
                  </a:tcPr>
                </a:tc>
                <a:tc>
                  <a:txBody>
                    <a:bodyPr/>
                    <a:lstStyle/>
                    <a:p>
                      <a:pPr algn="ctr" fontAlgn="ctr"/>
                      <a:r>
                        <a:rPr lang="en-US" sz="1400" b="1" i="1" u="none" strike="noStrike" dirty="0">
                          <a:solidFill>
                            <a:srgbClr val="000000"/>
                          </a:solidFill>
                          <a:effectLst/>
                          <a:latin typeface="Calibri"/>
                        </a:rPr>
                        <a:t>95 &gt; T</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73811">
                <a:tc>
                  <a:txBody>
                    <a:bodyPr/>
                    <a:lstStyle/>
                    <a:p>
                      <a:pPr algn="ctr" fontAlgn="ctr"/>
                      <a:r>
                        <a:rPr lang="en-US" sz="1400" b="0" i="0" u="none" strike="noStrike">
                          <a:solidFill>
                            <a:srgbClr val="000000"/>
                          </a:solidFill>
                          <a:effectLst/>
                          <a:latin typeface="Calibri"/>
                        </a:rPr>
                        <a:t>Capacity Tested (MW)</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400" b="0" i="0" u="none" strike="noStrike">
                          <a:solidFill>
                            <a:srgbClr val="000000"/>
                          </a:solidFill>
                          <a:effectLst/>
                          <a:latin typeface="Calibri"/>
                        </a:rPr>
                        <a:t>18129</a:t>
                      </a:r>
                    </a:p>
                  </a:txBody>
                  <a:tcPr marL="9525" marR="9525" marT="9525" marB="0" anchor="ctr">
                    <a:lnL>
                      <a:noFill/>
                    </a:lnL>
                    <a:lnR>
                      <a:noFill/>
                    </a:lnR>
                    <a:lnT>
                      <a:noFill/>
                    </a:lnT>
                    <a:lnB>
                      <a:noFill/>
                    </a:lnB>
                    <a:solidFill>
                      <a:srgbClr val="FFFFFF"/>
                    </a:solidFill>
                  </a:tcPr>
                </a:tc>
                <a:tc>
                  <a:txBody>
                    <a:bodyPr/>
                    <a:lstStyle/>
                    <a:p>
                      <a:pPr algn="ctr" fontAlgn="ctr"/>
                      <a:r>
                        <a:rPr lang="en-US" sz="1400" b="0" i="0" u="none" strike="noStrike" dirty="0">
                          <a:solidFill>
                            <a:srgbClr val="000000"/>
                          </a:solidFill>
                          <a:effectLst/>
                          <a:latin typeface="Calibri"/>
                        </a:rPr>
                        <a:t>24411</a:t>
                      </a:r>
                    </a:p>
                  </a:txBody>
                  <a:tcPr marL="9525" marR="9525" marT="9525" marB="0" anchor="ctr">
                    <a:lnL>
                      <a:noFill/>
                    </a:lnL>
                    <a:lnR>
                      <a:noFill/>
                    </a:lnR>
                    <a:lnT>
                      <a:noFill/>
                    </a:lnT>
                    <a:lnB>
                      <a:noFill/>
                    </a:lnB>
                    <a:solidFill>
                      <a:srgbClr val="FFFFFF"/>
                    </a:solidFill>
                  </a:tcPr>
                </a:tc>
                <a:tc>
                  <a:txBody>
                    <a:bodyPr/>
                    <a:lstStyle/>
                    <a:p>
                      <a:pPr algn="ctr" fontAlgn="ctr"/>
                      <a:r>
                        <a:rPr lang="en-US" sz="1400" b="0" i="0" u="none" strike="noStrike" dirty="0">
                          <a:solidFill>
                            <a:srgbClr val="000000"/>
                          </a:solidFill>
                          <a:effectLst/>
                          <a:latin typeface="Calibri"/>
                        </a:rPr>
                        <a:t>2965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r>
              <a:tr h="373811">
                <a:tc>
                  <a:txBody>
                    <a:bodyPr/>
                    <a:lstStyle/>
                    <a:p>
                      <a:pPr algn="ctr" fontAlgn="ctr"/>
                      <a:r>
                        <a:rPr lang="en-US" sz="1400" b="0" i="0" u="none" strike="noStrike">
                          <a:solidFill>
                            <a:srgbClr val="000000"/>
                          </a:solidFill>
                          <a:effectLst/>
                          <a:latin typeface="Calibri"/>
                        </a:rPr>
                        <a:t>Shortfall (MW)</a:t>
                      </a:r>
                    </a:p>
                  </a:txBody>
                  <a:tcPr marL="9525" marR="9525" marT="9525"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effectLst/>
                          <a:latin typeface="Calibri"/>
                        </a:rPr>
                        <a:t>42.7</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effectLst/>
                          <a:latin typeface="Calibri"/>
                        </a:rPr>
                        <a:t>160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effectLst/>
                          <a:latin typeface="Calibri"/>
                        </a:rPr>
                        <a:t>20.54</a:t>
                      </a:r>
                    </a:p>
                  </a:txBody>
                  <a:tcPr marL="9525" marR="9525" marT="952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373811">
                <a:tc>
                  <a:txBody>
                    <a:bodyPr/>
                    <a:lstStyle/>
                    <a:p>
                      <a:pPr algn="ctr" fontAlgn="ctr"/>
                      <a:r>
                        <a:rPr lang="en-US" sz="1400" b="0" i="0" u="none" strike="noStrike">
                          <a:solidFill>
                            <a:srgbClr val="000000"/>
                          </a:solidFill>
                          <a:effectLst/>
                          <a:latin typeface="Calibri"/>
                        </a:rPr>
                        <a:t> </a:t>
                      </a: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smtClean="0">
                          <a:solidFill>
                            <a:srgbClr val="000000"/>
                          </a:solidFill>
                          <a:effectLst/>
                          <a:latin typeface="Calibri"/>
                        </a:rPr>
                        <a:t>0.24%</a:t>
                      </a:r>
                      <a:endParaRPr lang="en-US" sz="1400" b="1" i="0" u="none" strike="noStrike" dirty="0">
                        <a:solidFill>
                          <a:srgbClr val="000000"/>
                        </a:solidFill>
                        <a:effectLst/>
                        <a:latin typeface="Calibri"/>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Calibri"/>
                        </a:rPr>
                        <a:t>0.66%</a:t>
                      </a:r>
                      <a:endParaRPr lang="en-US" sz="1400" b="1" i="0" u="none" strike="noStrike" dirty="0">
                        <a:solidFill>
                          <a:srgbClr val="000000"/>
                        </a:solidFill>
                        <a:effectLst/>
                        <a:latin typeface="Calibri"/>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smtClean="0">
                          <a:solidFill>
                            <a:srgbClr val="000000"/>
                          </a:solidFill>
                          <a:effectLst/>
                          <a:latin typeface="Calibri"/>
                        </a:rPr>
                        <a:t>0.69%</a:t>
                      </a:r>
                      <a:endParaRPr lang="en-US" sz="1400" b="1" i="0" u="none" strike="noStrike" dirty="0">
                        <a:solidFill>
                          <a:srgbClr val="000000"/>
                        </a:solidFill>
                        <a:effectLst/>
                        <a:latin typeface="Calibri"/>
                      </a:endParaRPr>
                    </a:p>
                  </a:txBody>
                  <a:tcPr marL="9525" marR="9525" marT="9525"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199735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Reserve Discount Factor</a:t>
            </a:r>
            <a:endParaRPr lang="en-US" dirty="0"/>
          </a:p>
        </p:txBody>
      </p:sp>
      <p:sp>
        <p:nvSpPr>
          <p:cNvPr id="4" name="Footer Placeholder 3"/>
          <p:cNvSpPr>
            <a:spLocks noGrp="1"/>
          </p:cNvSpPr>
          <p:nvPr>
            <p:ph type="ftr" sz="quarter" idx="11"/>
          </p:nvPr>
        </p:nvSpPr>
        <p:spPr/>
        <p:txBody>
          <a:bodyPr/>
          <a:lstStyle/>
          <a:p>
            <a:r>
              <a:rPr lang="en-US" smtClean="0">
                <a:solidFill>
                  <a:srgbClr val="000000"/>
                </a:solidFill>
              </a:rPr>
              <a:t>QMWG</a:t>
            </a:r>
            <a:endParaRPr lang="en-US" dirty="0">
              <a:solidFill>
                <a:srgbClr val="000000"/>
              </a:solidFill>
            </a:endParaRPr>
          </a:p>
        </p:txBody>
      </p:sp>
      <p:sp>
        <p:nvSpPr>
          <p:cNvPr id="5" name="Date Placeholder 4"/>
          <p:cNvSpPr>
            <a:spLocks noGrp="1"/>
          </p:cNvSpPr>
          <p:nvPr>
            <p:ph type="dt" sz="half" idx="12"/>
          </p:nvPr>
        </p:nvSpPr>
        <p:spPr/>
        <p:txBody>
          <a:bodyPr/>
          <a:lstStyle/>
          <a:p>
            <a:r>
              <a:rPr lang="en-US" smtClean="0">
                <a:solidFill>
                  <a:srgbClr val="000000"/>
                </a:solidFill>
              </a:rPr>
              <a:t>9/23/14</a:t>
            </a:r>
            <a:endParaRPr lang="en-US" dirty="0" smtClean="0">
              <a:solidFill>
                <a:srgbClr val="00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699" y="1219200"/>
            <a:ext cx="7085013"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9096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changes based on observed results</a:t>
            </a:r>
            <a:endParaRPr lang="en-US" dirty="0"/>
          </a:p>
        </p:txBody>
      </p:sp>
      <p:sp>
        <p:nvSpPr>
          <p:cNvPr id="3" name="Content Placeholder 2"/>
          <p:cNvSpPr>
            <a:spLocks noGrp="1"/>
          </p:cNvSpPr>
          <p:nvPr>
            <p:ph idx="1"/>
          </p:nvPr>
        </p:nvSpPr>
        <p:spPr/>
        <p:txBody>
          <a:bodyPr/>
          <a:lstStyle/>
          <a:p>
            <a:r>
              <a:rPr lang="en-US" dirty="0" smtClean="0"/>
              <a:t>Change discount factor to </a:t>
            </a:r>
            <a:r>
              <a:rPr lang="en-US" dirty="0"/>
              <a:t>1 (no discount) for </a:t>
            </a:r>
            <a:r>
              <a:rPr lang="en-US" dirty="0" smtClean="0"/>
              <a:t>Temp below 85</a:t>
            </a:r>
            <a:r>
              <a:rPr lang="en-US" dirty="0" smtClean="0">
                <a:latin typeface="Calibri"/>
              </a:rPr>
              <a:t>⁰F</a:t>
            </a:r>
          </a:p>
          <a:p>
            <a:r>
              <a:rPr lang="en-US" dirty="0" smtClean="0"/>
              <a:t>Change </a:t>
            </a:r>
            <a:r>
              <a:rPr lang="en-US" dirty="0"/>
              <a:t>discount factor to </a:t>
            </a:r>
            <a:r>
              <a:rPr lang="en-US" dirty="0"/>
              <a:t>1 (no discount) for </a:t>
            </a:r>
            <a:r>
              <a:rPr lang="en-US" dirty="0"/>
              <a:t>Temp </a:t>
            </a:r>
            <a:r>
              <a:rPr lang="en-US" dirty="0" smtClean="0"/>
              <a:t>between 85</a:t>
            </a:r>
            <a:r>
              <a:rPr lang="en-US" dirty="0" smtClean="0">
                <a:latin typeface="Calibri"/>
              </a:rPr>
              <a:t>⁰</a:t>
            </a:r>
            <a:r>
              <a:rPr lang="en-US" dirty="0"/>
              <a:t>F</a:t>
            </a:r>
            <a:r>
              <a:rPr lang="en-US" dirty="0" smtClean="0"/>
              <a:t> and 95</a:t>
            </a:r>
            <a:r>
              <a:rPr lang="en-US" dirty="0" smtClean="0">
                <a:latin typeface="Calibri"/>
              </a:rPr>
              <a:t>⁰</a:t>
            </a:r>
            <a:r>
              <a:rPr lang="en-US" dirty="0"/>
              <a:t>F </a:t>
            </a:r>
            <a:endParaRPr lang="en-US" dirty="0" smtClean="0"/>
          </a:p>
          <a:p>
            <a:r>
              <a:rPr lang="en-US" dirty="0" smtClean="0"/>
              <a:t>ERCOT sees benefit in adjusting the discount factor for temperatures below 95 </a:t>
            </a:r>
            <a:r>
              <a:rPr lang="en-US" dirty="0">
                <a:latin typeface="Calibri"/>
              </a:rPr>
              <a:t>⁰</a:t>
            </a:r>
            <a:r>
              <a:rPr lang="en-US" dirty="0" smtClean="0"/>
              <a:t>F</a:t>
            </a:r>
          </a:p>
          <a:p>
            <a:r>
              <a:rPr lang="en-US" dirty="0" smtClean="0"/>
              <a:t>ERCOT does not have a large sample of generation above 95</a:t>
            </a:r>
            <a:r>
              <a:rPr lang="en-US" dirty="0">
                <a:latin typeface="Calibri"/>
              </a:rPr>
              <a:t> ⁰</a:t>
            </a:r>
            <a:r>
              <a:rPr lang="en-US" dirty="0"/>
              <a:t>F</a:t>
            </a:r>
            <a:endParaRPr lang="en-US" dirty="0" smtClean="0"/>
          </a:p>
          <a:p>
            <a:pPr lvl="1"/>
            <a:r>
              <a:rPr lang="en-US" dirty="0" smtClean="0"/>
              <a:t>Prefer </a:t>
            </a:r>
            <a:r>
              <a:rPr lang="en-US" dirty="0" smtClean="0"/>
              <a:t>to collect </a:t>
            </a:r>
            <a:r>
              <a:rPr lang="en-US" dirty="0"/>
              <a:t>more test for greater than 95 </a:t>
            </a:r>
            <a:r>
              <a:rPr lang="en-US" dirty="0">
                <a:latin typeface="Calibri"/>
              </a:rPr>
              <a:t>⁰</a:t>
            </a:r>
            <a:r>
              <a:rPr lang="en-US" dirty="0" smtClean="0"/>
              <a:t>F like to have 10% or greater capacity tested in that temperature range before making adjustment.</a:t>
            </a:r>
            <a:endParaRPr lang="en-US" dirty="0"/>
          </a:p>
          <a:p>
            <a:endParaRPr lang="en-US" dirty="0"/>
          </a:p>
        </p:txBody>
      </p:sp>
      <p:sp>
        <p:nvSpPr>
          <p:cNvPr id="4" name="Footer Placeholder 3"/>
          <p:cNvSpPr>
            <a:spLocks noGrp="1"/>
          </p:cNvSpPr>
          <p:nvPr>
            <p:ph type="ftr" sz="quarter" idx="11"/>
          </p:nvPr>
        </p:nvSpPr>
        <p:spPr/>
        <p:txBody>
          <a:bodyPr/>
          <a:lstStyle/>
          <a:p>
            <a:r>
              <a:rPr lang="en-US" smtClean="0">
                <a:solidFill>
                  <a:srgbClr val="000000"/>
                </a:solidFill>
              </a:rPr>
              <a:t>QMWG</a:t>
            </a:r>
            <a:endParaRPr lang="en-US" dirty="0">
              <a:solidFill>
                <a:srgbClr val="000000"/>
              </a:solidFill>
            </a:endParaRPr>
          </a:p>
        </p:txBody>
      </p:sp>
      <p:sp>
        <p:nvSpPr>
          <p:cNvPr id="5" name="Date Placeholder 4"/>
          <p:cNvSpPr>
            <a:spLocks noGrp="1"/>
          </p:cNvSpPr>
          <p:nvPr>
            <p:ph type="dt" sz="half" idx="12"/>
          </p:nvPr>
        </p:nvSpPr>
        <p:spPr/>
        <p:txBody>
          <a:bodyPr/>
          <a:lstStyle/>
          <a:p>
            <a:r>
              <a:rPr lang="en-US" smtClean="0">
                <a:solidFill>
                  <a:srgbClr val="000000"/>
                </a:solidFill>
              </a:rPr>
              <a:t>9/23/14</a:t>
            </a:r>
            <a:endParaRPr lang="en-US" dirty="0" smtClean="0">
              <a:solidFill>
                <a:srgbClr val="000000"/>
              </a:solidFill>
            </a:endParaRPr>
          </a:p>
        </p:txBody>
      </p:sp>
    </p:spTree>
    <p:extLst>
      <p:ext uri="{BB962C8B-B14F-4D97-AF65-F5344CB8AC3E}">
        <p14:creationId xmlns:p14="http://schemas.microsoft.com/office/powerpoint/2010/main" val="1778203222"/>
      </p:ext>
    </p:extLst>
  </p:cSld>
  <p:clrMapOvr>
    <a:masterClrMapping/>
  </p:clrMapOvr>
</p:sld>
</file>

<file path=ppt/theme/theme1.xml><?xml version="1.0" encoding="utf-8"?>
<a:theme xmlns:a="http://schemas.openxmlformats.org/drawingml/2006/main" name="ERCOT PowerPoint Template - Original Versio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1507</TotalTime>
  <Words>394</Words>
  <Application>Microsoft Office PowerPoint</Application>
  <PresentationFormat>On-screen Show (4:3)</PresentationFormat>
  <Paragraphs>99</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ERCOT PowerPoint Template - Original Version</vt:lpstr>
      <vt:lpstr>Unannounced Capacity Testing Summary</vt:lpstr>
      <vt:lpstr>Unannounced Capacity Testing Summary</vt:lpstr>
      <vt:lpstr>Capacity Testing Results by Resource Ambient Temperature</vt:lpstr>
      <vt:lpstr>Current Reserve Discount Factor</vt:lpstr>
      <vt:lpstr>Possible changes based on observed results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Unannounced Capacity Testing Summary</dc:title>
  <dc:creator>Alex M. Giarratano</dc:creator>
  <cp:lastModifiedBy>ERCOT</cp:lastModifiedBy>
  <cp:revision>11</cp:revision>
  <dcterms:created xsi:type="dcterms:W3CDTF">2014-09-22T19:45:51Z</dcterms:created>
  <dcterms:modified xsi:type="dcterms:W3CDTF">2014-10-29T23:07:29Z</dcterms:modified>
</cp:coreProperties>
</file>