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0"/>
  </p:notesMasterIdLst>
  <p:sldIdLst>
    <p:sldId id="256" r:id="rId5"/>
    <p:sldId id="257" r:id="rId6"/>
    <p:sldId id="293" r:id="rId7"/>
    <p:sldId id="294" r:id="rId8"/>
    <p:sldId id="295" r:id="rId9"/>
    <p:sldId id="296" r:id="rId10"/>
    <p:sldId id="297" r:id="rId11"/>
    <p:sldId id="298" r:id="rId12"/>
    <p:sldId id="299" r:id="rId13"/>
    <p:sldId id="300" r:id="rId14"/>
    <p:sldId id="301" r:id="rId15"/>
    <p:sldId id="304" r:id="rId16"/>
    <p:sldId id="303" r:id="rId17"/>
    <p:sldId id="302" r:id="rId18"/>
    <p:sldId id="29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841" autoAdjust="0"/>
  </p:normalViewPr>
  <p:slideViewPr>
    <p:cSldViewPr>
      <p:cViewPr varScale="1">
        <p:scale>
          <a:sx n="91" d="100"/>
          <a:sy n="91" d="100"/>
        </p:scale>
        <p:origin x="-2202" y="-96"/>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2EC1B4-227A-441F-A22D-ED0CA1D11434}" type="datetimeFigureOut">
              <a:rPr lang="en-US" smtClean="0"/>
              <a:pPr/>
              <a:t>10/20/2014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A5C118-52E7-4383-88CD-B98F65ED306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Post-Event Analysis of a Compound Event in the ERCOT System using Synchrophasor Data </a:t>
            </a:r>
            <a:endParaRPr lang="en-US" kern="0" dirty="0" smtClean="0"/>
          </a:p>
          <a:p>
            <a:pPr>
              <a:spcBef>
                <a:spcPts val="0"/>
              </a:spcBef>
            </a:pPr>
            <a:r>
              <a:rPr lang="en-US" dirty="0" smtClean="0">
                <a:latin typeface="Calibri" pitchFamily="34" charset="0"/>
                <a:cs typeface="Calibri" pitchFamily="34" charset="0"/>
              </a:rPr>
              <a:t>Sidharth Rajagopalan, Bill Blevins</a:t>
            </a:r>
          </a:p>
          <a:p>
            <a:pPr>
              <a:spcBef>
                <a:spcPts val="0"/>
              </a:spcBef>
            </a:pPr>
            <a:r>
              <a:rPr lang="en-US" dirty="0" smtClean="0">
                <a:latin typeface="Calibri" pitchFamily="34" charset="0"/>
                <a:cs typeface="Calibri" pitchFamily="34" charset="0"/>
              </a:rPr>
              <a:t>Operations Planning</a:t>
            </a:r>
          </a:p>
          <a:p>
            <a:pPr>
              <a:spcBef>
                <a:spcPts val="0"/>
              </a:spcBef>
            </a:pPr>
            <a:r>
              <a:rPr lang="en-US" dirty="0" smtClean="0">
                <a:latin typeface="Calibri" pitchFamily="34" charset="0"/>
                <a:cs typeface="Calibri" pitchFamily="34" charset="0"/>
              </a:rPr>
              <a:t>ERCOT</a:t>
            </a:r>
          </a:p>
          <a:p>
            <a:pPr>
              <a:spcBef>
                <a:spcPts val="0"/>
              </a:spcBef>
            </a:pPr>
            <a:endParaRPr lang="en-US" dirty="0" smtClean="0">
              <a:latin typeface="Calibri" pitchFamily="34" charset="0"/>
              <a:cs typeface="Calibri" pitchFamily="34" charset="0"/>
            </a:endParaRPr>
          </a:p>
          <a:p>
            <a:pPr>
              <a:spcBef>
                <a:spcPts val="0"/>
              </a:spcBef>
            </a:pPr>
            <a:r>
              <a:rPr lang="en-US" dirty="0" smtClean="0">
                <a:latin typeface="Calibri" pitchFamily="34" charset="0"/>
                <a:cs typeface="Calibri" pitchFamily="34" charset="0"/>
              </a:rPr>
              <a:t>Sarma Nuthalapati, Tim Mortensen</a:t>
            </a:r>
          </a:p>
          <a:p>
            <a:pPr>
              <a:spcBef>
                <a:spcPts val="0"/>
              </a:spcBef>
            </a:pPr>
            <a:r>
              <a:rPr lang="en-US" dirty="0" smtClean="0">
                <a:latin typeface="Calibri" pitchFamily="34" charset="0"/>
                <a:cs typeface="Calibri" pitchFamily="34" charset="0"/>
              </a:rPr>
              <a:t>Grid Applications Support</a:t>
            </a:r>
          </a:p>
          <a:p>
            <a:pPr>
              <a:spcBef>
                <a:spcPts val="0"/>
              </a:spcBef>
            </a:pPr>
            <a:r>
              <a:rPr lang="en-US" dirty="0" smtClean="0">
                <a:latin typeface="Calibri" pitchFamily="34" charset="0"/>
                <a:cs typeface="Calibri" pitchFamily="34" charset="0"/>
              </a:rPr>
              <a:t>ERCOT</a:t>
            </a:r>
            <a:endParaRPr lang="en-US" sz="1400" dirty="0" smtClean="0">
              <a:latin typeface="Calibri" pitchFamily="34" charset="0"/>
              <a:cs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2014 CIGRE Grid of the Future Symposium, Houston, Texas</a:t>
            </a:r>
          </a:p>
          <a:p>
            <a:endParaRPr lang="en-US" dirty="0"/>
          </a:p>
        </p:txBody>
      </p:sp>
      <p:sp>
        <p:nvSpPr>
          <p:cNvPr id="4" name="Slide Number Placeholder 3"/>
          <p:cNvSpPr>
            <a:spLocks noGrp="1"/>
          </p:cNvSpPr>
          <p:nvPr>
            <p:ph type="sldNum" sz="quarter" idx="10"/>
          </p:nvPr>
        </p:nvSpPr>
        <p:spPr/>
        <p:txBody>
          <a:bodyPr/>
          <a:lstStyle/>
          <a:p>
            <a:fld id="{3DA5C118-52E7-4383-88CD-B98F65ED3064}"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A5C118-52E7-4383-88CD-B98F65ED3064}"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r>
              <a:rPr lang="en-US" smtClean="0"/>
              <a:t>10/30/14</a:t>
            </a:r>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B6F15528-21DE-4FAA-801E-634DDDAF4B2B}"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10/30/14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10/30/14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10/30/14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r>
              <a:rPr lang="en-US" smtClean="0"/>
              <a:t>10/30/14</a:t>
            </a:r>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B6F15528-21DE-4FAA-801E-634DDDAF4B2B}"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10/30/14</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r>
              <a:rPr lang="en-US" smtClean="0"/>
              <a:t>10/30/14</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10/30/14</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10/30/14</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10/30/14</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10/30/14</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r>
              <a:rPr lang="en-US" smtClean="0"/>
              <a:t>10/30/14</a:t>
            </a:r>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6F15528-21DE-4FAA-801E-634DDDAF4B2B}"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ercot.com/content/meetings/pmtf/keydocs/2014/0806/From_Model_Validation_to_Performance_Analysis.pdf"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naspi.org/File.aspx?fileID=519" TargetMode="External"/><Relationship Id="rId2" Type="http://schemas.openxmlformats.org/officeDocument/2006/relationships/hyperlink" Target="https://www.naspi.org/File.aspx?fileID=537"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www.ercot.com/committees/board/tac/ros/pmtf/index.html" TargetMode="External"/><Relationship Id="rId4" Type="http://schemas.openxmlformats.org/officeDocument/2006/relationships/hyperlink" Target="http://www.npr.org/2009/04/24/110997398/visualizing-the-u-s-electric-grid"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ercot.com/content/committees/board/tac/ros/pmtf/keydocs/2014/PMTF_Scope.ROS_Approved_March_6_2014.doc"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ercot.com/calendar/2014/02/20140205-PMTF" TargetMode="External"/><Relationship Id="rId7" Type="http://schemas.openxmlformats.org/officeDocument/2006/relationships/hyperlink" Target="http://www.ercot.com/calendar/2014/08/20140806-PMTF" TargetMode="External"/><Relationship Id="rId2" Type="http://schemas.openxmlformats.org/officeDocument/2006/relationships/hyperlink" Target="http://www.ercot.com/calendar/2014/01/20140108-PMTF" TargetMode="External"/><Relationship Id="rId1" Type="http://schemas.openxmlformats.org/officeDocument/2006/relationships/slideLayout" Target="../slideLayouts/slideLayout2.xml"/><Relationship Id="rId6" Type="http://schemas.openxmlformats.org/officeDocument/2006/relationships/hyperlink" Target="http://www.ercot.com/calendar/2014/07/20140709-PMTF" TargetMode="External"/><Relationship Id="rId5" Type="http://schemas.openxmlformats.org/officeDocument/2006/relationships/hyperlink" Target="http://www.ercot.com/calendar/2014/05/20140514-PMTF" TargetMode="External"/><Relationship Id="rId4" Type="http://schemas.openxmlformats.org/officeDocument/2006/relationships/hyperlink" Target="http://www.ercot.com/calendar/2014/03/20140307-PMT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nerc.com/files/MOD-027-1.pdf" TargetMode="External"/><Relationship Id="rId2" Type="http://schemas.openxmlformats.org/officeDocument/2006/relationships/hyperlink" Target="http://www.nerc.com/files/MOD-026-1.pdf" TargetMode="External"/><Relationship Id="rId1" Type="http://schemas.openxmlformats.org/officeDocument/2006/relationships/slideLayout" Target="../slideLayouts/slideLayout2.xml"/><Relationship Id="rId4" Type="http://schemas.openxmlformats.org/officeDocument/2006/relationships/hyperlink" Target="http://www.nerc.com/pa/Stand/Pages/Project_2007-11_Disturbance_Monitoring.aspx"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rcot.com/content/meetings/pmtf/keydocs/2014/0709/Redacted_Phasor_Dynamics_Event_Summary_18_and_27Febraury2014.pdf" TargetMode="External"/><Relationship Id="rId2" Type="http://schemas.openxmlformats.org/officeDocument/2006/relationships/hyperlink" Target="http://www.ercot.com/content/meetings/pmtf/keydocs/2014/0709/Phasor_Dynamics_Event_Summary_9_and_10_January2014_Oscillati.pdf"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Phasor Measurement Task Force Update</a:t>
            </a:r>
            <a:endParaRPr lang="en-US" dirty="0"/>
          </a:p>
        </p:txBody>
      </p:sp>
      <p:sp>
        <p:nvSpPr>
          <p:cNvPr id="3" name="Subtitle 2"/>
          <p:cNvSpPr>
            <a:spLocks noGrp="1"/>
          </p:cNvSpPr>
          <p:nvPr>
            <p:ph type="subTitle" idx="1"/>
          </p:nvPr>
        </p:nvSpPr>
        <p:spPr/>
        <p:txBody>
          <a:bodyPr>
            <a:normAutofit fontScale="70000" lnSpcReduction="20000"/>
          </a:bodyPr>
          <a:lstStyle/>
          <a:p>
            <a:r>
              <a:rPr lang="en-US" dirty="0" smtClean="0"/>
              <a:t>Kris Koellner, PE</a:t>
            </a:r>
          </a:p>
          <a:p>
            <a:r>
              <a:rPr lang="en-US" dirty="0" smtClean="0"/>
              <a:t>LCRA Transmission Services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Generator Model Validation</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
        <p:nvSpPr>
          <p:cNvPr id="5" name="Content Placeholder 4"/>
          <p:cNvSpPr>
            <a:spLocks noGrp="1"/>
          </p:cNvSpPr>
          <p:nvPr>
            <p:ph sz="quarter" idx="1"/>
          </p:nvPr>
        </p:nvSpPr>
        <p:spPr>
          <a:xfrm>
            <a:off x="457200" y="1219200"/>
            <a:ext cx="8229600" cy="4937760"/>
          </a:xfrm>
        </p:spPr>
        <p:txBody>
          <a:bodyPr/>
          <a:lstStyle/>
          <a:p>
            <a:r>
              <a:rPr lang="en-US" dirty="0" smtClean="0"/>
              <a:t>Focus of August meeting</a:t>
            </a:r>
          </a:p>
          <a:p>
            <a:r>
              <a:rPr lang="en-US" dirty="0" smtClean="0"/>
              <a:t>Supports NERC MOD requirements</a:t>
            </a:r>
          </a:p>
          <a:p>
            <a:r>
              <a:rPr lang="en-US" dirty="0" smtClean="0"/>
              <a:t>PMU data captured during event allows model validation</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639491" y="2743199"/>
            <a:ext cx="5865019" cy="3051767"/>
          </a:xfrm>
          <a:prstGeom prst="rect">
            <a:avLst/>
          </a:prstGeom>
          <a:noFill/>
          <a:ln w="9525">
            <a:noFill/>
            <a:miter lim="800000"/>
            <a:headEnd/>
            <a:tailEnd/>
          </a:ln>
        </p:spPr>
      </p:pic>
      <p:sp>
        <p:nvSpPr>
          <p:cNvPr id="7" name="TextBox 6"/>
          <p:cNvSpPr txBox="1"/>
          <p:nvPr/>
        </p:nvSpPr>
        <p:spPr>
          <a:xfrm>
            <a:off x="2846207" y="5802868"/>
            <a:ext cx="3451586" cy="369332"/>
          </a:xfrm>
          <a:prstGeom prst="rect">
            <a:avLst/>
          </a:prstGeom>
          <a:noFill/>
        </p:spPr>
        <p:txBody>
          <a:bodyPr wrap="none" rtlCol="0">
            <a:spAutoFit/>
          </a:bodyPr>
          <a:lstStyle/>
          <a:p>
            <a:r>
              <a:rPr lang="en-US" dirty="0" smtClean="0"/>
              <a:t>(taken from </a:t>
            </a:r>
            <a:r>
              <a:rPr lang="en-US" dirty="0" smtClean="0">
                <a:hlinkClick r:id="rId3"/>
              </a:rPr>
              <a:t>Dmitry’s presentation</a:t>
            </a:r>
            <a:r>
              <a:rPr lang="en-US" dirty="0" smtClean="0"/>
              <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Post-disturbance Analysis &amp; Reporting</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
        <p:nvSpPr>
          <p:cNvPr id="5" name="Content Placeholder 4"/>
          <p:cNvSpPr>
            <a:spLocks noGrp="1"/>
          </p:cNvSpPr>
          <p:nvPr>
            <p:ph sz="quarter" idx="1"/>
          </p:nvPr>
        </p:nvSpPr>
        <p:spPr/>
        <p:txBody>
          <a:bodyPr/>
          <a:lstStyle/>
          <a:p>
            <a:r>
              <a:rPr lang="en-US" dirty="0" smtClean="0"/>
              <a:t>Focus of July meeting</a:t>
            </a:r>
          </a:p>
          <a:p>
            <a:r>
              <a:rPr lang="en-US" dirty="0" smtClean="0"/>
              <a:t>Provides wide-area visibility of events</a:t>
            </a:r>
          </a:p>
          <a:p>
            <a:r>
              <a:rPr lang="en-US" dirty="0" smtClean="0"/>
              <a:t>Aligns with upcoming NERC PRC-002 requirements</a:t>
            </a:r>
            <a:endParaRPr lang="en-US" dirty="0"/>
          </a:p>
        </p:txBody>
      </p:sp>
      <p:pic>
        <p:nvPicPr>
          <p:cNvPr id="14"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84325" y="2714152"/>
            <a:ext cx="5975350" cy="353424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Additional Use Cases</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
        <p:nvSpPr>
          <p:cNvPr id="5" name="Content Placeholder 4"/>
          <p:cNvSpPr>
            <a:spLocks noGrp="1"/>
          </p:cNvSpPr>
          <p:nvPr>
            <p:ph sz="quarter" idx="1"/>
          </p:nvPr>
        </p:nvSpPr>
        <p:spPr/>
        <p:txBody>
          <a:bodyPr>
            <a:normAutofit fontScale="92500"/>
          </a:bodyPr>
          <a:lstStyle/>
          <a:p>
            <a:r>
              <a:rPr lang="en-US" dirty="0" smtClean="0"/>
              <a:t>Real-time operations applications</a:t>
            </a:r>
          </a:p>
          <a:p>
            <a:pPr lvl="1"/>
            <a:r>
              <a:rPr lang="en-US" dirty="0" smtClean="0"/>
              <a:t>Integration of PMU data into State Estimator</a:t>
            </a:r>
          </a:p>
          <a:p>
            <a:pPr lvl="1"/>
            <a:r>
              <a:rPr lang="en-US" dirty="0" smtClean="0"/>
              <a:t>PMU-based fault location</a:t>
            </a:r>
          </a:p>
          <a:p>
            <a:pPr lvl="1"/>
            <a:r>
              <a:rPr lang="en-US" dirty="0" smtClean="0"/>
              <a:t>Black start path visibility</a:t>
            </a:r>
          </a:p>
          <a:p>
            <a:pPr lvl="1"/>
            <a:r>
              <a:rPr lang="en-US" dirty="0" smtClean="0"/>
              <a:t>Phase angle monitoring across an open tie line</a:t>
            </a:r>
          </a:p>
          <a:p>
            <a:r>
              <a:rPr lang="en-US" dirty="0" smtClean="0"/>
              <a:t>Planning and off-line applications</a:t>
            </a:r>
          </a:p>
          <a:p>
            <a:pPr lvl="1"/>
            <a:r>
              <a:rPr lang="en-US" dirty="0" smtClean="0"/>
              <a:t>Transmission line parameter derivation</a:t>
            </a:r>
          </a:p>
          <a:p>
            <a:pPr lvl="1"/>
            <a:r>
              <a:rPr lang="en-US" dirty="0" smtClean="0"/>
              <a:t>Load parameter determination</a:t>
            </a:r>
          </a:p>
          <a:p>
            <a:endParaRPr lang="en-US" dirty="0" smtClean="0"/>
          </a:p>
          <a:p>
            <a:pPr lvl="0"/>
            <a:r>
              <a:rPr lang="en-US" dirty="0" smtClean="0"/>
              <a:t>NASPI list of “</a:t>
            </a:r>
            <a:r>
              <a:rPr lang="en-US" u="sng" dirty="0" smtClean="0">
                <a:hlinkClick r:id="rId2"/>
              </a:rPr>
              <a:t>Actual and Potential </a:t>
            </a:r>
            <a:r>
              <a:rPr lang="en-US" u="sng" dirty="0" err="1" smtClean="0">
                <a:hlinkClick r:id="rId2"/>
              </a:rPr>
              <a:t>Phasor</a:t>
            </a:r>
            <a:r>
              <a:rPr lang="en-US" u="sng" dirty="0" smtClean="0">
                <a:hlinkClick r:id="rId2"/>
              </a:rPr>
              <a:t> Data Applications</a:t>
            </a:r>
            <a:r>
              <a:rPr lang="en-US" dirty="0" smtClean="0"/>
              <a:t>”</a:t>
            </a:r>
          </a:p>
          <a:p>
            <a:pPr lvl="0"/>
            <a:r>
              <a:rPr lang="en-US" dirty="0" smtClean="0"/>
              <a:t>NERC report: “</a:t>
            </a:r>
            <a:r>
              <a:rPr lang="en-US" u="sng" dirty="0" smtClean="0">
                <a:hlinkClick r:id="rId3"/>
              </a:rPr>
              <a:t>Real-Time Application of </a:t>
            </a:r>
            <a:r>
              <a:rPr lang="en-US" u="sng" dirty="0" err="1" smtClean="0">
                <a:hlinkClick r:id="rId3"/>
              </a:rPr>
              <a:t>Synchrophasors</a:t>
            </a:r>
            <a:r>
              <a:rPr lang="en-US" u="sng" dirty="0" smtClean="0">
                <a:hlinkClick r:id="rId3"/>
              </a:rPr>
              <a:t> for Improving Reliability</a:t>
            </a:r>
            <a:r>
              <a:rPr lang="en-US" dirty="0" smtClean="0"/>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Draft Nodal Operating Guide Section 6 language</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
        <p:nvSpPr>
          <p:cNvPr id="5" name="Content Placeholder 4"/>
          <p:cNvSpPr>
            <a:spLocks noGrp="1"/>
          </p:cNvSpPr>
          <p:nvPr>
            <p:ph sz="quarter" idx="1"/>
          </p:nvPr>
        </p:nvSpPr>
        <p:spPr/>
        <p:txBody>
          <a:bodyPr/>
          <a:lstStyle/>
          <a:p>
            <a:r>
              <a:rPr lang="en-US" dirty="0" smtClean="0"/>
              <a:t>Outlines key requirements</a:t>
            </a:r>
            <a:r>
              <a:rPr lang="en-US" dirty="0"/>
              <a:t> </a:t>
            </a:r>
            <a:r>
              <a:rPr lang="en-US" dirty="0" smtClean="0"/>
              <a:t>to support the three main use cases:</a:t>
            </a:r>
          </a:p>
          <a:p>
            <a:pPr lvl="1"/>
            <a:r>
              <a:rPr lang="en-US" dirty="0" smtClean="0"/>
              <a:t>Recording/sampling rate and data format</a:t>
            </a:r>
          </a:p>
          <a:p>
            <a:pPr lvl="1"/>
            <a:r>
              <a:rPr lang="en-US" dirty="0" smtClean="0"/>
              <a:t>Placement within the ERCOT electric system</a:t>
            </a:r>
          </a:p>
          <a:p>
            <a:pPr lvl="1"/>
            <a:r>
              <a:rPr lang="en-US" dirty="0" smtClean="0"/>
              <a:t>Data channels and redundancy</a:t>
            </a:r>
          </a:p>
          <a:p>
            <a:pPr lvl="1"/>
            <a:r>
              <a:rPr lang="en-US" dirty="0" smtClean="0"/>
              <a:t>Data retention and reporting</a:t>
            </a:r>
          </a:p>
          <a:p>
            <a:r>
              <a:rPr lang="en-US" dirty="0" smtClean="0"/>
              <a:t>Vetted by PMTF, consensus recommendation</a:t>
            </a:r>
          </a:p>
          <a:p>
            <a:r>
              <a:rPr lang="en-US" dirty="0" smtClean="0"/>
              <a:t>Addresses transmission and generation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7" name="Content Placeholder 6"/>
          <p:cNvSpPr>
            <a:spLocks noGrp="1"/>
          </p:cNvSpPr>
          <p:nvPr>
            <p:ph sz="quarter" idx="1"/>
          </p:nvPr>
        </p:nvSpPr>
        <p:spPr/>
        <p:txBody>
          <a:bodyPr/>
          <a:lstStyle/>
          <a:p>
            <a:r>
              <a:rPr lang="en-US" dirty="0" smtClean="0"/>
              <a:t>Review Final Report for completeness</a:t>
            </a:r>
          </a:p>
          <a:p>
            <a:pPr lvl="1"/>
            <a:r>
              <a:rPr lang="en-US" dirty="0" smtClean="0"/>
              <a:t>Review Summary of Key Recommendations</a:t>
            </a:r>
          </a:p>
          <a:p>
            <a:pPr lvl="2"/>
            <a:r>
              <a:rPr lang="en-US" dirty="0" smtClean="0"/>
              <a:t>Including ownership of open/future tasks</a:t>
            </a:r>
          </a:p>
          <a:p>
            <a:r>
              <a:rPr lang="en-US" dirty="0" smtClean="0"/>
              <a:t>Review draft Nodal Operating Guide Section 6 language</a:t>
            </a:r>
          </a:p>
          <a:p>
            <a:pPr lvl="1"/>
            <a:r>
              <a:rPr lang="en-US" dirty="0" smtClean="0"/>
              <a:t>Clarify direction for PMTF</a:t>
            </a:r>
          </a:p>
          <a:p>
            <a:pPr lvl="2"/>
            <a:r>
              <a:rPr lang="en-US" dirty="0" smtClean="0"/>
              <a:t>Revise further?</a:t>
            </a:r>
          </a:p>
          <a:p>
            <a:pPr lvl="2"/>
            <a:r>
              <a:rPr lang="en-US" dirty="0" smtClean="0"/>
              <a:t>Develop as NOGRR?</a:t>
            </a:r>
          </a:p>
          <a:p>
            <a:r>
              <a:rPr lang="en-US" dirty="0" smtClean="0"/>
              <a:t>PMTF status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Thank-you for your time!</a:t>
            </a:r>
            <a:endParaRPr lang="en-US" dirty="0"/>
          </a:p>
        </p:txBody>
      </p:sp>
      <p:sp>
        <p:nvSpPr>
          <p:cNvPr id="4" name="Date Placeholder 3"/>
          <p:cNvSpPr>
            <a:spLocks noGrp="1"/>
          </p:cNvSpPr>
          <p:nvPr>
            <p:ph type="dt" sz="half" idx="10"/>
          </p:nvPr>
        </p:nvSpPr>
        <p:spPr/>
        <p:txBody>
          <a:bodyPr/>
          <a:lstStyle/>
          <a:p>
            <a:r>
              <a:rPr lang="en-US" smtClean="0"/>
              <a:t>10/30/14</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pic>
        <p:nvPicPr>
          <p:cNvPr id="11" name="Picture 2" descr="http://www.dewberry.com/Libraries/Preventing_Outages_Through_Surveying/Transmission-LiDAR1.jpg"/>
          <p:cNvPicPr>
            <a:picLocks noGrp="1" noChangeAspect="1" noChangeArrowheads="1"/>
          </p:cNvPicPr>
          <p:nvPr>
            <p:ph sz="quarter" idx="1"/>
          </p:nvPr>
        </p:nvPicPr>
        <p:blipFill>
          <a:blip r:embed="rId3" cstate="print"/>
          <a:srcRect/>
          <a:stretch>
            <a:fillRect/>
          </a:stretch>
        </p:blipFill>
        <p:spPr bwMode="auto">
          <a:xfrm>
            <a:off x="827832" y="1295399"/>
            <a:ext cx="7488336" cy="4973385"/>
          </a:xfrm>
          <a:prstGeom prst="rect">
            <a:avLst/>
          </a:prstGeom>
          <a:noFill/>
          <a:ln>
            <a:solidFill>
              <a:schemeClr val="accent1"/>
            </a:solidFill>
          </a:ln>
        </p:spPr>
      </p:pic>
      <p:sp>
        <p:nvSpPr>
          <p:cNvPr id="12" name="Rectangle 11"/>
          <p:cNvSpPr/>
          <p:nvPr/>
        </p:nvSpPr>
        <p:spPr>
          <a:xfrm>
            <a:off x="1028700" y="5172670"/>
            <a:ext cx="7048500" cy="923330"/>
          </a:xfrm>
          <a:prstGeom prst="rect">
            <a:avLst/>
          </a:prstGeom>
        </p:spPr>
        <p:txBody>
          <a:bodyPr wrap="square">
            <a:spAutoFit/>
          </a:bodyPr>
          <a:lstStyle/>
          <a:p>
            <a:r>
              <a:rPr lang="en-US" dirty="0" smtClean="0">
                <a:solidFill>
                  <a:schemeClr val="bg1"/>
                </a:solidFill>
              </a:rPr>
              <a:t>For more info:</a:t>
            </a:r>
            <a:endParaRPr lang="en-US" dirty="0" smtClean="0">
              <a:solidFill>
                <a:schemeClr val="bg1"/>
              </a:solidFill>
              <a:hlinkClick r:id="rId4"/>
            </a:endParaRPr>
          </a:p>
          <a:p>
            <a:r>
              <a:rPr lang="en-US" dirty="0" smtClean="0">
                <a:solidFill>
                  <a:schemeClr val="bg1"/>
                </a:solidFill>
                <a:hlinkClick r:id="rId5"/>
              </a:rPr>
              <a:t>https://www.naspi.org/</a:t>
            </a:r>
          </a:p>
          <a:p>
            <a:r>
              <a:rPr lang="en-US" dirty="0" smtClean="0">
                <a:solidFill>
                  <a:schemeClr val="bg1"/>
                </a:solidFill>
                <a:hlinkClick r:id="rId5"/>
              </a:rPr>
              <a:t>http://www.ercot.com/committees/board/tac/ros/pmtf/index.html</a:t>
            </a:r>
            <a:r>
              <a:rPr lang="en-US" dirty="0" smtClean="0">
                <a:solidFill>
                  <a:schemeClr val="bg1"/>
                </a:solidFill>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sz="quarter" idx="1"/>
          </p:nvPr>
        </p:nvSpPr>
        <p:spPr/>
        <p:txBody>
          <a:bodyPr/>
          <a:lstStyle/>
          <a:p>
            <a:r>
              <a:rPr lang="en-US" dirty="0" smtClean="0"/>
              <a:t>Background</a:t>
            </a:r>
          </a:p>
          <a:p>
            <a:r>
              <a:rPr lang="en-US" dirty="0" smtClean="0"/>
              <a:t>Group Activities</a:t>
            </a:r>
          </a:p>
          <a:p>
            <a:r>
              <a:rPr lang="en-US" dirty="0" smtClean="0"/>
              <a:t>Key Deliverables</a:t>
            </a:r>
          </a:p>
          <a:p>
            <a:r>
              <a:rPr lang="en-US" dirty="0" smtClean="0"/>
              <a:t>Top Three Use Cases</a:t>
            </a:r>
          </a:p>
          <a:p>
            <a:r>
              <a:rPr lang="en-US" dirty="0" smtClean="0"/>
              <a:t>Draft Language</a:t>
            </a:r>
          </a:p>
          <a:p>
            <a:r>
              <a:rPr lang="en-US" dirty="0" smtClean="0"/>
              <a:t>Next Steps</a:t>
            </a:r>
            <a:endParaRPr lang="en-US" dirty="0"/>
          </a:p>
        </p:txBody>
      </p:sp>
      <p:sp>
        <p:nvSpPr>
          <p:cNvPr id="4" name="Date Placeholder 3"/>
          <p:cNvSpPr>
            <a:spLocks noGrp="1"/>
          </p:cNvSpPr>
          <p:nvPr>
            <p:ph type="dt" sz="half" idx="10"/>
          </p:nvPr>
        </p:nvSpPr>
        <p:spPr/>
        <p:txBody>
          <a:bodyPr/>
          <a:lstStyle/>
          <a:p>
            <a:r>
              <a:rPr lang="en-US" smtClean="0"/>
              <a:t>10/30/14</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86200" y="1371599"/>
            <a:ext cx="5029199" cy="472052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
        <p:nvSpPr>
          <p:cNvPr id="5" name="Content Placeholder 4"/>
          <p:cNvSpPr>
            <a:spLocks noGrp="1"/>
          </p:cNvSpPr>
          <p:nvPr>
            <p:ph sz="quarter" idx="1"/>
          </p:nvPr>
        </p:nvSpPr>
        <p:spPr/>
        <p:txBody>
          <a:bodyPr>
            <a:normAutofit/>
          </a:bodyPr>
          <a:lstStyle/>
          <a:p>
            <a:r>
              <a:rPr lang="en-US" dirty="0" smtClean="0"/>
              <a:t>PMTF formed per ROS request</a:t>
            </a:r>
          </a:p>
          <a:p>
            <a:r>
              <a:rPr lang="en-US" dirty="0" smtClean="0">
                <a:hlinkClick r:id="rId2"/>
              </a:rPr>
              <a:t>Charter</a:t>
            </a:r>
            <a:r>
              <a:rPr lang="en-US" dirty="0" smtClean="0"/>
              <a:t> approved September 2013</a:t>
            </a:r>
          </a:p>
          <a:p>
            <a:pPr lvl="1"/>
            <a:r>
              <a:rPr lang="en-US" sz="2000" i="1" dirty="0" smtClean="0"/>
              <a:t>“The purpose of the PMTF is to formalize a framework of requirements and criteria associated with the provision of synchrophasor data to ERCOT through the initiation of appropriate Protocol and Guide changes after consideration of the capabilities of the technology, the expected and required uses of the data, and the relevant policy considerations.”</a:t>
            </a:r>
          </a:p>
          <a:p>
            <a:r>
              <a:rPr lang="en-US" dirty="0" smtClean="0"/>
              <a:t>Kick-off meeting held November 2013</a:t>
            </a:r>
          </a:p>
          <a:p>
            <a:pPr lvl="1"/>
            <a:r>
              <a:rPr lang="en-US" dirty="0" smtClean="0"/>
              <a:t>Included representation from ERCOT, CCET, and NASPI</a:t>
            </a:r>
          </a:p>
          <a:p>
            <a:r>
              <a:rPr lang="en-US" dirty="0" smtClean="0"/>
              <a:t>Monthly meetings held throughout 2014</a:t>
            </a:r>
          </a:p>
          <a:p>
            <a:r>
              <a:rPr lang="en-US" dirty="0" smtClean="0"/>
              <a:t>Email list includes 51 subscribers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Activities</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smtClean="0"/>
              <a:t>Monthly meetings focused on:</a:t>
            </a:r>
          </a:p>
          <a:p>
            <a:pPr lvl="1"/>
            <a:r>
              <a:rPr lang="en-US" dirty="0" smtClean="0"/>
              <a:t>Discussion of technology</a:t>
            </a:r>
          </a:p>
          <a:p>
            <a:pPr lvl="1"/>
            <a:r>
              <a:rPr lang="en-US" dirty="0" smtClean="0"/>
              <a:t>Understanding needs within ERCOT</a:t>
            </a:r>
          </a:p>
          <a:p>
            <a:pPr lvl="1"/>
            <a:r>
              <a:rPr lang="en-US" dirty="0" smtClean="0"/>
              <a:t>Potential policy and language</a:t>
            </a:r>
          </a:p>
          <a:p>
            <a:pPr lvl="1"/>
            <a:r>
              <a:rPr lang="en-US" dirty="0" smtClean="0"/>
              <a:t>Necessary deliverables</a:t>
            </a:r>
          </a:p>
          <a:p>
            <a:r>
              <a:rPr lang="en-US" dirty="0" smtClean="0"/>
              <a:t>Guest speakers from:</a:t>
            </a:r>
          </a:p>
          <a:p>
            <a:pPr lvl="1"/>
            <a:r>
              <a:rPr lang="en-US" dirty="0" smtClean="0">
                <a:hlinkClick r:id="rId2"/>
              </a:rPr>
              <a:t>January</a:t>
            </a:r>
            <a:r>
              <a:rPr lang="en-US" dirty="0" smtClean="0"/>
              <a:t>		Baylor – Dr. Mack Grady</a:t>
            </a:r>
          </a:p>
          <a:p>
            <a:pPr lvl="1"/>
            <a:r>
              <a:rPr lang="en-US" dirty="0" smtClean="0">
                <a:hlinkClick r:id="rId3"/>
              </a:rPr>
              <a:t>February</a:t>
            </a:r>
            <a:r>
              <a:rPr lang="en-US" dirty="0" smtClean="0"/>
              <a:t>		SEL – David Costello</a:t>
            </a:r>
          </a:p>
          <a:p>
            <a:pPr lvl="1"/>
            <a:r>
              <a:rPr lang="en-US" dirty="0" smtClean="0">
                <a:hlinkClick r:id="rId4"/>
              </a:rPr>
              <a:t>March</a:t>
            </a:r>
            <a:r>
              <a:rPr lang="en-US" dirty="0" smtClean="0"/>
              <a:t>		EPG – Ken Martin</a:t>
            </a:r>
          </a:p>
          <a:p>
            <a:pPr lvl="1"/>
            <a:r>
              <a:rPr lang="en-US" dirty="0" smtClean="0">
                <a:hlinkClick r:id="rId5"/>
              </a:rPr>
              <a:t>May</a:t>
            </a:r>
            <a:r>
              <a:rPr lang="en-US" dirty="0" smtClean="0"/>
              <a:t>		RPI – Dr. Joe Chow</a:t>
            </a:r>
          </a:p>
          <a:p>
            <a:pPr lvl="1"/>
            <a:r>
              <a:rPr lang="en-US" dirty="0" smtClean="0">
                <a:hlinkClick r:id="rId6"/>
              </a:rPr>
              <a:t>July</a:t>
            </a:r>
            <a:r>
              <a:rPr lang="en-US" dirty="0" smtClean="0"/>
              <a:t>		EPG – Prashant Palayam</a:t>
            </a:r>
          </a:p>
          <a:p>
            <a:pPr lvl="1"/>
            <a:r>
              <a:rPr lang="en-US" dirty="0" smtClean="0">
                <a:hlinkClick r:id="rId7"/>
              </a:rPr>
              <a:t>August</a:t>
            </a:r>
            <a:r>
              <a:rPr lang="en-US" dirty="0" smtClean="0"/>
              <a:t>		BPA – Dmitry </a:t>
            </a:r>
            <a:r>
              <a:rPr lang="en-US" dirty="0" err="1" smtClean="0"/>
              <a:t>Kosterev</a:t>
            </a:r>
            <a:r>
              <a:rPr lang="en-US" dirty="0" smtClean="0"/>
              <a:t>, PNNL – Dr. Pavel 			Etingov, MathWorks – </a:t>
            </a:r>
            <a:r>
              <a:rPr lang="en-US" dirty="0" err="1" smtClean="0"/>
              <a:t>Shripad</a:t>
            </a:r>
            <a:r>
              <a:rPr lang="en-US" dirty="0" smtClean="0"/>
              <a:t> </a:t>
            </a:r>
            <a:r>
              <a:rPr lang="en-US" dirty="0" err="1" smtClean="0"/>
              <a:t>Chandrachood</a:t>
            </a:r>
            <a:endParaRPr lang="en-US" dirty="0" smtClean="0"/>
          </a:p>
        </p:txBody>
      </p:sp>
      <p:sp>
        <p:nvSpPr>
          <p:cNvPr id="6" name="7-Point Star 5"/>
          <p:cNvSpPr/>
          <p:nvPr/>
        </p:nvSpPr>
        <p:spPr>
          <a:xfrm rot="20831120">
            <a:off x="6196963" y="1571520"/>
            <a:ext cx="2416829" cy="2303948"/>
          </a:xfrm>
          <a:prstGeom prst="star7">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sz="1600" b="1" dirty="0" smtClean="0">
              <a:solidFill>
                <a:sysClr val="windowText" lastClr="000000"/>
              </a:solidFill>
            </a:endParaRPr>
          </a:p>
          <a:p>
            <a:pPr algn="ctr"/>
            <a:r>
              <a:rPr lang="en-US" sz="1600" b="1" dirty="0" smtClean="0">
                <a:solidFill>
                  <a:sysClr val="windowText" lastClr="000000"/>
                </a:solidFill>
              </a:rPr>
              <a:t>September RTDMS training – over 70 attendees</a:t>
            </a:r>
            <a:endParaRPr lang="en-US" sz="1600" b="1" dirty="0">
              <a:solidFill>
                <a:sysClr val="windowText" lastClr="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Deliverables</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5" name="Content Placeholder 4"/>
          <p:cNvSpPr>
            <a:spLocks noGrp="1"/>
          </p:cNvSpPr>
          <p:nvPr>
            <p:ph sz="quarter" idx="1"/>
          </p:nvPr>
        </p:nvSpPr>
        <p:spPr/>
        <p:txBody>
          <a:bodyPr/>
          <a:lstStyle/>
          <a:p>
            <a:pPr marL="514350" indent="-514350">
              <a:buFont typeface="+mj-lt"/>
              <a:buAutoNum type="arabicPeriod"/>
            </a:pPr>
            <a:r>
              <a:rPr lang="en-US" dirty="0" smtClean="0"/>
              <a:t>ERCOT Synchrophasor Technology Assessment</a:t>
            </a:r>
          </a:p>
          <a:p>
            <a:pPr marL="788670" lvl="1" indent="-514350"/>
            <a:r>
              <a:rPr lang="en-US" dirty="0" smtClean="0"/>
              <a:t>Addresses the nine major questions posed to the PMTF by ROS, plus two other related topics</a:t>
            </a:r>
          </a:p>
          <a:p>
            <a:pPr marL="788670" lvl="1" indent="-514350"/>
            <a:r>
              <a:rPr lang="en-US" dirty="0" smtClean="0"/>
              <a:t>Includes an overall summary of key recommendations</a:t>
            </a:r>
          </a:p>
          <a:p>
            <a:pPr marL="514350" indent="-514350">
              <a:buFont typeface="+mj-lt"/>
              <a:buAutoNum type="arabicPeriod"/>
            </a:pPr>
            <a:r>
              <a:rPr lang="en-US" dirty="0" smtClean="0"/>
              <a:t>ERCOT Synchrophasor Communication Handbook</a:t>
            </a:r>
          </a:p>
          <a:p>
            <a:pPr marL="788670" lvl="1" indent="-514350"/>
            <a:r>
              <a:rPr lang="en-US" dirty="0" smtClean="0"/>
              <a:t>Provides guidance for connecting new PMUs to ERCOT’s network</a:t>
            </a:r>
          </a:p>
          <a:p>
            <a:pPr marL="514350" indent="-514350">
              <a:buFont typeface="+mj-lt"/>
              <a:buAutoNum type="arabicPeriod"/>
            </a:pPr>
            <a:r>
              <a:rPr lang="en-US" dirty="0" smtClean="0"/>
              <a:t>Draft Nodal Operating Guide Section 6 language</a:t>
            </a:r>
          </a:p>
          <a:p>
            <a:pPr marL="788670" lvl="1" indent="-514350"/>
            <a:r>
              <a:rPr lang="en-US" dirty="0" smtClean="0"/>
              <a:t>Recommends language to formalize the placement and usage of PMUs within ERCOT.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Synchrophasor Technology Assessment</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
        <p:nvSpPr>
          <p:cNvPr id="5" name="Content Placeholder 4"/>
          <p:cNvSpPr>
            <a:spLocks noGrp="1"/>
          </p:cNvSpPr>
          <p:nvPr>
            <p:ph sz="quarter" idx="1"/>
          </p:nvPr>
        </p:nvSpPr>
        <p:spPr/>
        <p:txBody>
          <a:bodyPr>
            <a:normAutofit fontScale="62500" lnSpcReduction="20000"/>
          </a:bodyPr>
          <a:lstStyle/>
          <a:p>
            <a:pPr marL="514350" indent="-514350">
              <a:buFont typeface="+mj-lt"/>
              <a:buAutoNum type="arabicPeriod"/>
            </a:pPr>
            <a:r>
              <a:rPr lang="en-US" dirty="0" smtClean="0"/>
              <a:t>How will synchrophasor data be used in ERCOT (real-time monitoring, unit model validation, etc.)?  What are the current and planned uses by ERCOT? What are current and planned uses by TSPs and generators? </a:t>
            </a:r>
          </a:p>
          <a:p>
            <a:pPr marL="514350" indent="-514350">
              <a:buFont typeface="+mj-lt"/>
              <a:buAutoNum type="arabicPeriod"/>
            </a:pPr>
            <a:r>
              <a:rPr lang="en-US" dirty="0" smtClean="0"/>
              <a:t>What kinds of locations of PMUs are needed to meet this use(s)?  How will these locations be determined?</a:t>
            </a:r>
          </a:p>
          <a:p>
            <a:pPr marL="514350" indent="-514350">
              <a:buFont typeface="+mj-lt"/>
              <a:buAutoNum type="arabicPeriod"/>
            </a:pPr>
            <a:r>
              <a:rPr lang="en-US" dirty="0" smtClean="0"/>
              <a:t>What are the data latency and quality requirements and other specifications, in order to meet the intended uses?  Should these vary depending on the kind of PMU location?</a:t>
            </a:r>
          </a:p>
          <a:p>
            <a:pPr marL="514350" indent="-514350">
              <a:buFont typeface="+mj-lt"/>
              <a:buAutoNum type="arabicPeriod"/>
            </a:pPr>
            <a:r>
              <a:rPr lang="en-US" dirty="0" smtClean="0"/>
              <a:t>Who should install and own the PMUs?  Who should be responsible for the communications from the PMUs?</a:t>
            </a:r>
          </a:p>
          <a:p>
            <a:pPr marL="514350" indent="-514350">
              <a:buFont typeface="+mj-lt"/>
              <a:buAutoNum type="arabicPeriod"/>
            </a:pPr>
            <a:r>
              <a:rPr lang="en-US" dirty="0" smtClean="0"/>
              <a:t>How should synchrophasor data be treated in terms of confidentiality?</a:t>
            </a:r>
          </a:p>
          <a:p>
            <a:pPr marL="514350" indent="-514350">
              <a:buFont typeface="+mj-lt"/>
              <a:buAutoNum type="arabicPeriod"/>
            </a:pPr>
            <a:r>
              <a:rPr lang="en-US" dirty="0" smtClean="0"/>
              <a:t>What reporting should be established for synchrophasor data? ROS/DWG/SPWG/PDCWG etc.</a:t>
            </a:r>
          </a:p>
          <a:p>
            <a:pPr marL="514350" indent="-514350">
              <a:buFont typeface="+mj-lt"/>
              <a:buAutoNum type="arabicPeriod"/>
            </a:pPr>
            <a:r>
              <a:rPr lang="en-US" dirty="0" smtClean="0"/>
              <a:t>What data retention should be established for synchrophasor data?</a:t>
            </a:r>
          </a:p>
          <a:p>
            <a:pPr marL="514350" indent="-514350">
              <a:buFont typeface="+mj-lt"/>
              <a:buAutoNum type="arabicPeriod"/>
            </a:pPr>
            <a:r>
              <a:rPr lang="en-US" dirty="0" smtClean="0"/>
              <a:t>What are the CIP implications/requirements for the use of this data?</a:t>
            </a:r>
          </a:p>
          <a:p>
            <a:pPr marL="514350" indent="-514350">
              <a:buFont typeface="+mj-lt"/>
              <a:buAutoNum type="arabicPeriod"/>
            </a:pPr>
            <a:r>
              <a:rPr lang="en-US" dirty="0" smtClean="0">
                <a:solidFill>
                  <a:schemeClr val="accent6"/>
                </a:solidFill>
              </a:rPr>
              <a:t>What is the application of synchrophasor data in the area of Ancillary Services?</a:t>
            </a:r>
          </a:p>
          <a:p>
            <a:pPr marL="514350" lvl="0" indent="-514350">
              <a:buFont typeface="+mj-lt"/>
              <a:buAutoNum type="arabicPeriod"/>
            </a:pPr>
            <a:r>
              <a:rPr lang="en-US" dirty="0" smtClean="0">
                <a:solidFill>
                  <a:schemeClr val="accent3">
                    <a:lumMod val="50000"/>
                  </a:schemeClr>
                </a:solidFill>
              </a:rPr>
              <a:t>Impact of related NERC Reliability Standards and FERC rulings on synchrophasor data usage in ERCOT</a:t>
            </a:r>
          </a:p>
          <a:p>
            <a:pPr marL="514350" lvl="0" indent="-514350">
              <a:buFont typeface="+mj-lt"/>
              <a:buAutoNum type="arabicPeriod"/>
            </a:pPr>
            <a:r>
              <a:rPr lang="en-US" dirty="0" smtClean="0">
                <a:solidFill>
                  <a:schemeClr val="accent3">
                    <a:lumMod val="50000"/>
                  </a:schemeClr>
                </a:solidFill>
              </a:rPr>
              <a:t>Review of other Interconnections’ efforts in this area.</a:t>
            </a:r>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“Use Cases” for ERCOT</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5" name="Content Placeholder 4"/>
          <p:cNvSpPr>
            <a:spLocks noGrp="1"/>
          </p:cNvSpPr>
          <p:nvPr>
            <p:ph sz="quarter" idx="1"/>
          </p:nvPr>
        </p:nvSpPr>
        <p:spPr/>
        <p:txBody>
          <a:bodyPr>
            <a:normAutofit fontScale="92500" lnSpcReduction="10000"/>
          </a:bodyPr>
          <a:lstStyle/>
          <a:p>
            <a:pPr marL="514350" lvl="0" indent="-514350">
              <a:buFont typeface="+mj-lt"/>
              <a:buAutoNum type="arabicPeriod"/>
            </a:pPr>
            <a:r>
              <a:rPr lang="en-US" sz="2800" smtClean="0"/>
              <a:t>Oscillation detection and alarming</a:t>
            </a:r>
            <a:endParaRPr lang="en-US" sz="2000" smtClean="0"/>
          </a:p>
          <a:p>
            <a:pPr lvl="1"/>
            <a:r>
              <a:rPr lang="en-US" sz="2400" smtClean="0"/>
              <a:t>Generator or Flexible AC Transmission System (FACTS) device</a:t>
            </a:r>
            <a:endParaRPr lang="en-US" sz="1800" smtClean="0"/>
          </a:p>
          <a:p>
            <a:pPr lvl="1"/>
            <a:r>
              <a:rPr lang="en-US" sz="2400" smtClean="0"/>
              <a:t>Adds functionality not provided by SCADA or State Estimator</a:t>
            </a:r>
            <a:endParaRPr lang="en-US" sz="1800" smtClean="0"/>
          </a:p>
          <a:p>
            <a:pPr lvl="1"/>
            <a:r>
              <a:rPr lang="en-US" sz="2400" smtClean="0"/>
              <a:t>Addresses Reliability Coordinator (RC) visibility for localized and Inter-area oscillations</a:t>
            </a:r>
            <a:endParaRPr lang="en-US" sz="1800" smtClean="0"/>
          </a:p>
          <a:p>
            <a:pPr marL="514350" lvl="0" indent="-514350">
              <a:buFont typeface="+mj-lt"/>
              <a:buAutoNum type="arabicPeriod"/>
            </a:pPr>
            <a:r>
              <a:rPr lang="en-US" sz="2800" smtClean="0"/>
              <a:t>Generator model validation</a:t>
            </a:r>
            <a:endParaRPr lang="en-US" sz="2000" smtClean="0"/>
          </a:p>
          <a:p>
            <a:pPr lvl="1"/>
            <a:r>
              <a:rPr lang="en-US" sz="2400" smtClean="0"/>
              <a:t>Supports </a:t>
            </a:r>
            <a:r>
              <a:rPr lang="en-US" sz="2400" u="sng" smtClean="0">
                <a:hlinkClick r:id="rId2"/>
              </a:rPr>
              <a:t>MOD-026-1</a:t>
            </a:r>
            <a:r>
              <a:rPr lang="en-US" sz="2400" smtClean="0"/>
              <a:t> Exciter model verification</a:t>
            </a:r>
            <a:endParaRPr lang="en-US" sz="1800" smtClean="0"/>
          </a:p>
          <a:p>
            <a:pPr lvl="1"/>
            <a:r>
              <a:rPr lang="en-US" sz="2400" smtClean="0"/>
              <a:t>Supports </a:t>
            </a:r>
            <a:r>
              <a:rPr lang="en-US" sz="2400" u="sng" smtClean="0">
                <a:hlinkClick r:id="rId3"/>
              </a:rPr>
              <a:t>MOD-027-1</a:t>
            </a:r>
            <a:r>
              <a:rPr lang="en-US" sz="2400" smtClean="0"/>
              <a:t> Turbine/governor model verification</a:t>
            </a:r>
            <a:endParaRPr lang="en-US" sz="1800" smtClean="0"/>
          </a:p>
          <a:p>
            <a:pPr lvl="1"/>
            <a:r>
              <a:rPr lang="en-US" sz="2400" smtClean="0"/>
              <a:t>Addresses requirements for TPs and GOs</a:t>
            </a:r>
            <a:endParaRPr lang="en-US" sz="1800" smtClean="0"/>
          </a:p>
          <a:p>
            <a:pPr marL="514350" lvl="0" indent="-514350">
              <a:buFont typeface="+mj-lt"/>
              <a:buAutoNum type="arabicPeriod"/>
            </a:pPr>
            <a:r>
              <a:rPr lang="en-US" sz="2800" smtClean="0"/>
              <a:t>Post-disturbance analysis and reporting</a:t>
            </a:r>
            <a:endParaRPr lang="en-US" sz="2000" smtClean="0"/>
          </a:p>
          <a:p>
            <a:pPr lvl="1"/>
            <a:r>
              <a:rPr lang="en-US" sz="2400" smtClean="0"/>
              <a:t>Supports (future) </a:t>
            </a:r>
            <a:r>
              <a:rPr lang="en-US" sz="2400" u="sng" smtClean="0">
                <a:hlinkClick r:id="rId4"/>
              </a:rPr>
              <a:t>PRC-002-2</a:t>
            </a:r>
            <a:r>
              <a:rPr lang="en-US" sz="2400" smtClean="0"/>
              <a:t> Disturbance monitoring and reporting requirements</a:t>
            </a:r>
            <a:endParaRPr lang="en-US" sz="1800" smtClean="0"/>
          </a:p>
          <a:p>
            <a:pPr lvl="1"/>
            <a:r>
              <a:rPr lang="en-US" sz="2400" smtClean="0"/>
              <a:t>Applies to TOs, GOs, ERCOT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Three Use Cases</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
        <p:nvSpPr>
          <p:cNvPr id="5" name="Content Placeholder 4"/>
          <p:cNvSpPr>
            <a:spLocks noGrp="1"/>
          </p:cNvSpPr>
          <p:nvPr>
            <p:ph sz="quarter" idx="1"/>
          </p:nvPr>
        </p:nvSpPr>
        <p:spPr/>
        <p:txBody>
          <a:bodyPr>
            <a:normAutofit/>
          </a:bodyPr>
          <a:lstStyle/>
          <a:p>
            <a:r>
              <a:rPr lang="en-US" dirty="0" smtClean="0"/>
              <a:t>These applications have been chosen based on:</a:t>
            </a:r>
          </a:p>
          <a:p>
            <a:pPr lvl="1"/>
            <a:r>
              <a:rPr lang="en-US" dirty="0" smtClean="0"/>
              <a:t>overall potential to improve system reliability,</a:t>
            </a:r>
          </a:p>
          <a:p>
            <a:pPr lvl="1"/>
            <a:r>
              <a:rPr lang="en-US" dirty="0" smtClean="0"/>
              <a:t>overall potential to improve system model validation, and</a:t>
            </a:r>
          </a:p>
          <a:p>
            <a:pPr lvl="1"/>
            <a:r>
              <a:rPr lang="en-US" dirty="0" smtClean="0"/>
              <a:t>compliance with present or future NERC requirements. </a:t>
            </a:r>
          </a:p>
          <a:p>
            <a:r>
              <a:rPr lang="en-US" dirty="0" smtClean="0"/>
              <a:t>Above and beyond these three primary applications, the CCET Synchrophasor project group has identified a more complete set of eleven use cases.</a:t>
            </a:r>
          </a:p>
          <a:p>
            <a:r>
              <a:rPr lang="en-US" dirty="0" smtClean="0"/>
              <a:t>PMU installations and synchrophasor measurement system architecture additions to support the three primary cases may also provide benefits among the broader set of use cases.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Oscillation detection and alarming</a:t>
            </a:r>
            <a:endParaRPr lang="en-US" dirty="0"/>
          </a:p>
        </p:txBody>
      </p:sp>
      <p:sp>
        <p:nvSpPr>
          <p:cNvPr id="3" name="Date Placeholder 2"/>
          <p:cNvSpPr>
            <a:spLocks noGrp="1"/>
          </p:cNvSpPr>
          <p:nvPr>
            <p:ph type="dt" sz="half" idx="10"/>
          </p:nvPr>
        </p:nvSpPr>
        <p:spPr/>
        <p:txBody>
          <a:bodyPr/>
          <a:lstStyle/>
          <a:p>
            <a:r>
              <a:rPr lang="en-US" smtClean="0"/>
              <a:t>10/30/14</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
        <p:nvSpPr>
          <p:cNvPr id="5" name="Content Placeholder 4"/>
          <p:cNvSpPr>
            <a:spLocks noGrp="1"/>
          </p:cNvSpPr>
          <p:nvPr>
            <p:ph sz="quarter" idx="1"/>
          </p:nvPr>
        </p:nvSpPr>
        <p:spPr/>
        <p:txBody>
          <a:bodyPr/>
          <a:lstStyle/>
          <a:p>
            <a:r>
              <a:rPr lang="en-US" dirty="0" smtClean="0"/>
              <a:t>Unable to detect via standard SCADA &amp; EMS systems</a:t>
            </a:r>
          </a:p>
          <a:p>
            <a:r>
              <a:rPr lang="en-US" dirty="0" smtClean="0"/>
              <a:t>ERCOT examples:</a:t>
            </a:r>
          </a:p>
          <a:p>
            <a:pPr lvl="1"/>
            <a:r>
              <a:rPr lang="en-US" dirty="0" smtClean="0"/>
              <a:t>Wind farm – </a:t>
            </a:r>
            <a:r>
              <a:rPr lang="en-US" dirty="0" smtClean="0">
                <a:hlinkClick r:id="rId2"/>
              </a:rPr>
              <a:t>January 10, 2014</a:t>
            </a:r>
            <a:endParaRPr lang="en-US" dirty="0" smtClean="0"/>
          </a:p>
          <a:p>
            <a:pPr lvl="1"/>
            <a:r>
              <a:rPr lang="en-US" dirty="0" smtClean="0"/>
              <a:t>Hydro unit – </a:t>
            </a:r>
            <a:r>
              <a:rPr lang="en-US" dirty="0" smtClean="0">
                <a:hlinkClick r:id="rId3"/>
              </a:rPr>
              <a:t>February 8, 2014</a:t>
            </a:r>
            <a:endParaRPr lang="en-US" dirty="0" smtClean="0"/>
          </a:p>
          <a:p>
            <a:r>
              <a:rPr lang="en-US" dirty="0" smtClean="0"/>
              <a:t>Able to characterize oscillation in terms of:</a:t>
            </a:r>
          </a:p>
          <a:p>
            <a:pPr lvl="1"/>
            <a:r>
              <a:rPr lang="en-US" dirty="0" smtClean="0"/>
              <a:t>Frequency</a:t>
            </a:r>
          </a:p>
          <a:p>
            <a:pPr lvl="1"/>
            <a:r>
              <a:rPr lang="en-US" dirty="0" smtClean="0"/>
              <a:t>Energy</a:t>
            </a:r>
          </a:p>
          <a:p>
            <a:pPr lvl="1"/>
            <a:r>
              <a:rPr lang="en-US" dirty="0" smtClean="0"/>
              <a:t>Damping</a:t>
            </a:r>
          </a:p>
          <a:p>
            <a:pPr lvl="1"/>
            <a:r>
              <a:rPr lang="en-US" dirty="0" smtClean="0"/>
              <a:t>Approximate location</a:t>
            </a:r>
          </a:p>
          <a:p>
            <a:r>
              <a:rPr lang="en-US" dirty="0" smtClean="0"/>
              <a:t>PMU data allows timely operator response</a:t>
            </a:r>
            <a:endParaRPr lang="en-US" dirty="0"/>
          </a:p>
        </p:txBody>
      </p:sp>
      <p:pic>
        <p:nvPicPr>
          <p:cNvPr id="1026" name="Picture 2"/>
          <p:cNvPicPr>
            <a:picLocks noChangeAspect="1" noChangeArrowheads="1"/>
          </p:cNvPicPr>
          <p:nvPr/>
        </p:nvPicPr>
        <p:blipFill>
          <a:blip r:embed="rId4" cstate="print"/>
          <a:srcRect/>
          <a:stretch>
            <a:fillRect/>
          </a:stretch>
        </p:blipFill>
        <p:spPr bwMode="auto">
          <a:xfrm>
            <a:off x="4038600" y="3505200"/>
            <a:ext cx="4573964" cy="161925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Vault xmlns="e9ba37b9-f289-489b-aaf6-7896ae24cd06">false</Vault>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CB3F01F4F53004A9A3E4B0DA7D75A2F" ma:contentTypeVersion="1" ma:contentTypeDescription="Create a new document." ma:contentTypeScope="" ma:versionID="ef6b7c22078a3468e9a16169a49d95d9">
  <xsd:schema xmlns:xsd="http://www.w3.org/2001/XMLSchema" xmlns:p="http://schemas.microsoft.com/office/2006/metadata/properties" xmlns:ns2="e9ba37b9-f289-489b-aaf6-7896ae24cd06" targetNamespace="http://schemas.microsoft.com/office/2006/metadata/properties" ma:root="true" ma:fieldsID="b2757c4ba1c31b5c3a4b6a9802f6c425" ns2:_="">
    <xsd:import namespace="e9ba37b9-f289-489b-aaf6-7896ae24cd06"/>
    <xsd:element name="properties">
      <xsd:complexType>
        <xsd:sequence>
          <xsd:element name="documentManagement">
            <xsd:complexType>
              <xsd:all>
                <xsd:element ref="ns2:Vault" minOccurs="0"/>
              </xsd:all>
            </xsd:complexType>
          </xsd:element>
        </xsd:sequence>
      </xsd:complexType>
    </xsd:element>
  </xsd:schema>
  <xsd:schema xmlns:xsd="http://www.w3.org/2001/XMLSchema" xmlns:dms="http://schemas.microsoft.com/office/2006/documentManagement/types" targetNamespace="e9ba37b9-f289-489b-aaf6-7896ae24cd06" elementFormDefault="qualified">
    <xsd:import namespace="http://schemas.microsoft.com/office/2006/documentManagement/types"/>
    <xsd:element name="Vault" ma:index="8" nillable="true" ma:displayName="Vault" ma:default="0" ma:description="Check the box to vault this file. It will remain in the vault until its retention date. You can edit and resave (but not delete) a vaulted file." ma:internalName="Vault">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EB4452A-40D0-4D80-A2ED-DB8699AF6045}">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e9ba37b9-f289-489b-aaf6-7896ae24cd06"/>
    <ds:schemaRef ds:uri="http://schemas.openxmlformats.org/package/2006/metadata/core-properties"/>
  </ds:schemaRefs>
</ds:datastoreItem>
</file>

<file path=customXml/itemProps2.xml><?xml version="1.0" encoding="utf-8"?>
<ds:datastoreItem xmlns:ds="http://schemas.openxmlformats.org/officeDocument/2006/customXml" ds:itemID="{4705D45A-D117-4603-ADEC-08198E08C997}">
  <ds:schemaRefs>
    <ds:schemaRef ds:uri="http://schemas.microsoft.com/sharepoint/v3/contenttype/forms"/>
  </ds:schemaRefs>
</ds:datastoreItem>
</file>

<file path=customXml/itemProps3.xml><?xml version="1.0" encoding="utf-8"?>
<ds:datastoreItem xmlns:ds="http://schemas.openxmlformats.org/officeDocument/2006/customXml" ds:itemID="{9AE828C6-B5D2-476C-B95F-636D444DD1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ba37b9-f289-489b-aaf6-7896ae24cd06"/>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Origin</Template>
  <TotalTime>940</TotalTime>
  <Words>904</Words>
  <Application>Microsoft Office PowerPoint</Application>
  <PresentationFormat>On-screen Show (4:3)</PresentationFormat>
  <Paragraphs>165</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Origin</vt:lpstr>
      <vt:lpstr>Phasor Measurement Task Force Update</vt:lpstr>
      <vt:lpstr>Topics</vt:lpstr>
      <vt:lpstr>Background</vt:lpstr>
      <vt:lpstr>Group Activities</vt:lpstr>
      <vt:lpstr>Key Deliverables</vt:lpstr>
      <vt:lpstr>Synchrophasor Technology Assessment</vt:lpstr>
      <vt:lpstr>Key “Use Cases” for ERCOT</vt:lpstr>
      <vt:lpstr>Top Three Use Cases</vt:lpstr>
      <vt:lpstr>Oscillation detection and alarming</vt:lpstr>
      <vt:lpstr>Generator Model Validation</vt:lpstr>
      <vt:lpstr>Post-disturbance Analysis &amp; Reporting</vt:lpstr>
      <vt:lpstr>Select Additional Use Cases</vt:lpstr>
      <vt:lpstr>Draft Nodal Operating Guide Section 6 language</vt:lpstr>
      <vt:lpstr>Next Steps</vt:lpstr>
      <vt:lpstr>Thank-you for your time!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PMTF update for ROS 103014</dc:title>
  <dc:creator/>
  <cp:lastModifiedBy>Kristian Koellner</cp:lastModifiedBy>
  <cp:revision>82</cp:revision>
  <cp:lastPrinted>2014-09-13T00:05:52Z</cp:lastPrinted>
  <dcterms:created xsi:type="dcterms:W3CDTF">2006-08-16T00:00:00Z</dcterms:created>
  <dcterms:modified xsi:type="dcterms:W3CDTF">2014-10-20T22:25:50Z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0x0101004CB3F01F4F53004A9A3E4B0DA7D75A2F</vt:lpwstr>
  </property>
</Properties>
</file>