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4"/>
    <p:sldMasterId id="2147493495" r:id="rId5"/>
  </p:sldMasterIdLst>
  <p:notesMasterIdLst>
    <p:notesMasterId r:id="rId23"/>
  </p:notesMasterIdLst>
  <p:handoutMasterIdLst>
    <p:handoutMasterId r:id="rId24"/>
  </p:handoutMasterIdLst>
  <p:sldIdLst>
    <p:sldId id="390" r:id="rId6"/>
    <p:sldId id="405" r:id="rId7"/>
    <p:sldId id="402" r:id="rId8"/>
    <p:sldId id="403" r:id="rId9"/>
    <p:sldId id="406" r:id="rId10"/>
    <p:sldId id="408" r:id="rId11"/>
    <p:sldId id="409" r:id="rId12"/>
    <p:sldId id="410" r:id="rId13"/>
    <p:sldId id="411" r:id="rId14"/>
    <p:sldId id="427" r:id="rId15"/>
    <p:sldId id="418" r:id="rId16"/>
    <p:sldId id="429" r:id="rId17"/>
    <p:sldId id="419" r:id="rId18"/>
    <p:sldId id="425" r:id="rId19"/>
    <p:sldId id="423" r:id="rId20"/>
    <p:sldId id="424" r:id="rId21"/>
    <p:sldId id="426" r:id="rId22"/>
  </p:sldIdLst>
  <p:sldSz cx="9144000" cy="6858000" type="screen4x3"/>
  <p:notesSz cx="7010400" cy="9296400"/>
  <p:custDataLst>
    <p:tags r:id="rId25"/>
  </p:custDataLst>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5386"/>
    <a:srgbClr val="55BAB7"/>
    <a:srgbClr val="FFFFCC"/>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58" autoAdjust="0"/>
    <p:restoredTop sz="94289" autoAdjust="0"/>
  </p:normalViewPr>
  <p:slideViewPr>
    <p:cSldViewPr snapToGrid="0" snapToObjects="1">
      <p:cViewPr>
        <p:scale>
          <a:sx n="100" d="100"/>
          <a:sy n="100" d="100"/>
        </p:scale>
        <p:origin x="-288" y="-156"/>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85" d="100"/>
          <a:sy n="85" d="100"/>
        </p:scale>
        <p:origin x="-1908"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25" tIns="45712" rIns="91425" bIns="45712"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25" tIns="45712" rIns="91425" bIns="45712" rtlCol="0"/>
          <a:lstStyle>
            <a:lvl1pPr algn="r" fontAlgn="auto">
              <a:spcBef>
                <a:spcPts val="0"/>
              </a:spcBef>
              <a:spcAft>
                <a:spcPts val="0"/>
              </a:spcAft>
              <a:defRPr sz="1200">
                <a:latin typeface="+mn-lt"/>
                <a:cs typeface="+mn-cs"/>
              </a:defRPr>
            </a:lvl1pPr>
          </a:lstStyle>
          <a:p>
            <a:pPr>
              <a:defRPr/>
            </a:pPr>
            <a:fld id="{A569A63F-2A04-4F8A-943E-6C0071B544BD}" type="datetimeFigureOut">
              <a:rPr lang="en-US"/>
              <a:pPr>
                <a:defRPr/>
              </a:pPr>
              <a:t>10/15/2014</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25" tIns="45712" rIns="91425" bIns="45712"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25" tIns="45712" rIns="91425" bIns="45712" rtlCol="0" anchor="b"/>
          <a:lstStyle>
            <a:lvl1pPr algn="r" fontAlgn="auto">
              <a:spcBef>
                <a:spcPts val="0"/>
              </a:spcBef>
              <a:spcAft>
                <a:spcPts val="0"/>
              </a:spcAft>
              <a:defRPr sz="1200">
                <a:latin typeface="+mn-lt"/>
                <a:cs typeface="+mn-cs"/>
              </a:defRPr>
            </a:lvl1pPr>
          </a:lstStyle>
          <a:p>
            <a:pPr>
              <a:defRPr/>
            </a:pPr>
            <a:fld id="{88043996-4F8F-43BF-9CDB-AFB66DFDA212}" type="slidenum">
              <a:rPr lang="en-US"/>
              <a:pPr>
                <a:defRPr/>
              </a:pPr>
              <a:t>‹#›</a:t>
            </a:fld>
            <a:endParaRPr lang="en-US" dirty="0"/>
          </a:p>
        </p:txBody>
      </p:sp>
    </p:spTree>
    <p:extLst>
      <p:ext uri="{BB962C8B-B14F-4D97-AF65-F5344CB8AC3E}">
        <p14:creationId xmlns:p14="http://schemas.microsoft.com/office/powerpoint/2010/main" val="1058084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25" tIns="45712" rIns="91425" bIns="45712"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25" tIns="45712" rIns="91425" bIns="45712" rtlCol="0"/>
          <a:lstStyle>
            <a:lvl1pPr algn="r" fontAlgn="auto">
              <a:spcBef>
                <a:spcPts val="0"/>
              </a:spcBef>
              <a:spcAft>
                <a:spcPts val="0"/>
              </a:spcAft>
              <a:defRPr sz="1200">
                <a:latin typeface="+mn-lt"/>
                <a:cs typeface="+mn-cs"/>
              </a:defRPr>
            </a:lvl1pPr>
          </a:lstStyle>
          <a:p>
            <a:pPr>
              <a:defRPr/>
            </a:pPr>
            <a:fld id="{AE70F248-A53D-4AAD-A67D-DC1D0699B973}" type="datetimeFigureOut">
              <a:rPr lang="en-US"/>
              <a:pPr>
                <a:defRPr/>
              </a:pPr>
              <a:t>10/15/2014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25" tIns="45712" rIns="91425" bIns="45712"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25" tIns="45712" rIns="91425" bIns="45712"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25" tIns="45712" rIns="91425" bIns="45712"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25" tIns="45712" rIns="91425" bIns="45712" rtlCol="0" anchor="b"/>
          <a:lstStyle>
            <a:lvl1pPr algn="r" fontAlgn="auto">
              <a:spcBef>
                <a:spcPts val="0"/>
              </a:spcBef>
              <a:spcAft>
                <a:spcPts val="0"/>
              </a:spcAft>
              <a:defRPr sz="1200">
                <a:latin typeface="+mn-lt"/>
                <a:cs typeface="+mn-cs"/>
              </a:defRPr>
            </a:lvl1pPr>
          </a:lstStyle>
          <a:p>
            <a:pPr>
              <a:defRPr/>
            </a:pPr>
            <a:fld id="{F4029EE5-8130-4596-9728-6E98AB412220}" type="slidenum">
              <a:rPr lang="en-US"/>
              <a:pPr>
                <a:defRPr/>
              </a:pPr>
              <a:t>‹#›</a:t>
            </a:fld>
            <a:endParaRPr lang="en-US" dirty="0"/>
          </a:p>
        </p:txBody>
      </p:sp>
    </p:spTree>
    <p:extLst>
      <p:ext uri="{BB962C8B-B14F-4D97-AF65-F5344CB8AC3E}">
        <p14:creationId xmlns:p14="http://schemas.microsoft.com/office/powerpoint/2010/main" val="27124293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737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fontAlgn="base">
              <a:spcBef>
                <a:spcPct val="0"/>
              </a:spcBef>
              <a:spcAft>
                <a:spcPct val="0"/>
              </a:spcAft>
              <a:defRPr/>
            </a:pPr>
            <a:fld id="{19B6DB7B-E99C-484C-B27A-81FDA0D827DB}" type="slidenum">
              <a:rPr lang="en-US" altLang="en-US" smtClean="0">
                <a:latin typeface="Calibri" pitchFamily="34" charset="0"/>
              </a:rPr>
              <a:pPr fontAlgn="base">
                <a:spcBef>
                  <a:spcPct val="0"/>
                </a:spcBef>
                <a:spcAft>
                  <a:spcPct val="0"/>
                </a:spcAft>
                <a:defRPr/>
              </a:pPr>
              <a:t>1</a:t>
            </a:fld>
            <a:endParaRPr lang="en-US" altLang="en-US"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15</a:t>
            </a:fld>
            <a:endParaRPr lang="en-US"/>
          </a:p>
        </p:txBody>
      </p:sp>
    </p:spTree>
    <p:extLst>
      <p:ext uri="{BB962C8B-B14F-4D97-AF65-F5344CB8AC3E}">
        <p14:creationId xmlns:p14="http://schemas.microsoft.com/office/powerpoint/2010/main" val="2827045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16</a:t>
            </a:fld>
            <a:endParaRPr lang="en-US"/>
          </a:p>
        </p:txBody>
      </p:sp>
    </p:spTree>
    <p:extLst>
      <p:ext uri="{BB962C8B-B14F-4D97-AF65-F5344CB8AC3E}">
        <p14:creationId xmlns:p14="http://schemas.microsoft.com/office/powerpoint/2010/main" val="2639214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3</a:t>
            </a:fld>
            <a:endParaRPr lang="en-US"/>
          </a:p>
        </p:txBody>
      </p:sp>
    </p:spTree>
    <p:extLst>
      <p:ext uri="{BB962C8B-B14F-4D97-AF65-F5344CB8AC3E}">
        <p14:creationId xmlns:p14="http://schemas.microsoft.com/office/powerpoint/2010/main" val="3824865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4</a:t>
            </a:fld>
            <a:endParaRPr lang="en-US"/>
          </a:p>
        </p:txBody>
      </p:sp>
    </p:spTree>
    <p:extLst>
      <p:ext uri="{BB962C8B-B14F-4D97-AF65-F5344CB8AC3E}">
        <p14:creationId xmlns:p14="http://schemas.microsoft.com/office/powerpoint/2010/main" val="292711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5</a:t>
            </a:fld>
            <a:endParaRPr lang="en-US"/>
          </a:p>
        </p:txBody>
      </p:sp>
    </p:spTree>
    <p:extLst>
      <p:ext uri="{BB962C8B-B14F-4D97-AF65-F5344CB8AC3E}">
        <p14:creationId xmlns:p14="http://schemas.microsoft.com/office/powerpoint/2010/main" val="2106090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3C3822C-FCDC-465F-8CF7-2F2B5483F04D}"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Upper portion of the box represents 75% lower is 25%</a:t>
            </a:r>
            <a:r>
              <a:rPr lang="en-US" baseline="0" dirty="0" smtClean="0"/>
              <a:t> line in the box is 50%</a:t>
            </a:r>
          </a:p>
          <a:p>
            <a:r>
              <a:rPr lang="en-US" baseline="0" dirty="0" smtClean="0"/>
              <a:t>Line at the top and bottom is 3 standard deviations and outside those lines are outliers</a:t>
            </a:r>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7</a:t>
            </a:fld>
            <a:endParaRPr lang="en-US"/>
          </a:p>
        </p:txBody>
      </p:sp>
    </p:spTree>
    <p:extLst>
      <p:ext uri="{BB962C8B-B14F-4D97-AF65-F5344CB8AC3E}">
        <p14:creationId xmlns:p14="http://schemas.microsoft.com/office/powerpoint/2010/main" val="3188354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8</a:t>
            </a:fld>
            <a:endParaRPr lang="en-US"/>
          </a:p>
        </p:txBody>
      </p:sp>
    </p:spTree>
    <p:extLst>
      <p:ext uri="{BB962C8B-B14F-4D97-AF65-F5344CB8AC3E}">
        <p14:creationId xmlns:p14="http://schemas.microsoft.com/office/powerpoint/2010/main" val="1784626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9</a:t>
            </a:fld>
            <a:endParaRPr lang="en-US"/>
          </a:p>
        </p:txBody>
      </p:sp>
    </p:spTree>
    <p:extLst>
      <p:ext uri="{BB962C8B-B14F-4D97-AF65-F5344CB8AC3E}">
        <p14:creationId xmlns:p14="http://schemas.microsoft.com/office/powerpoint/2010/main" val="2948486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10</a:t>
            </a:fld>
            <a:endParaRPr lang="en-US"/>
          </a:p>
        </p:txBody>
      </p:sp>
    </p:spTree>
    <p:extLst>
      <p:ext uri="{BB962C8B-B14F-4D97-AF65-F5344CB8AC3E}">
        <p14:creationId xmlns:p14="http://schemas.microsoft.com/office/powerpoint/2010/main" val="2948486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smtClean="0"/>
              <a:t>TAC</a:t>
            </a:r>
            <a:endParaRPr lang="en-US"/>
          </a:p>
        </p:txBody>
      </p:sp>
    </p:spTree>
    <p:extLst>
      <p:ext uri="{BB962C8B-B14F-4D97-AF65-F5344CB8AC3E}">
        <p14:creationId xmlns:p14="http://schemas.microsoft.com/office/powerpoint/2010/main" val="1706404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5" name="Straight Connector 4"/>
          <p:cNvCxnSpPr/>
          <p:nvPr/>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DE2F9011-2197-4A94-9067-78E7FFBDD644}"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Placeholder 1"/>
          <p:cNvSpPr>
            <a:spLocks noGrp="1"/>
          </p:cNvSpPr>
          <p:nvPr>
            <p:ph type="title"/>
          </p:nvPr>
        </p:nvSpPr>
        <p:spPr>
          <a:xfrm>
            <a:off x="371475"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Tree>
    <p:extLst>
      <p:ext uri="{BB962C8B-B14F-4D97-AF65-F5344CB8AC3E}">
        <p14:creationId xmlns:p14="http://schemas.microsoft.com/office/powerpoint/2010/main" val="3663192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D4C22A5C-D055-4E8A-AE29-FD90A5313961}"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Tree>
    <p:extLst>
      <p:ext uri="{BB962C8B-B14F-4D97-AF65-F5344CB8AC3E}">
        <p14:creationId xmlns:p14="http://schemas.microsoft.com/office/powerpoint/2010/main" val="28886309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cxnSp>
        <p:nvCxnSpPr>
          <p:cNvPr id="3" name="Straight Connector 2"/>
          <p:cNvCxnSpPr/>
          <p:nvPr/>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p:nvSpPr>
        <p:spPr>
          <a:xfrm>
            <a:off x="6705600" y="6202363"/>
            <a:ext cx="2133600" cy="182562"/>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E34A995C-9A24-4CB4-B5BA-86BAE686558F}"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Tree>
    <p:extLst>
      <p:ext uri="{BB962C8B-B14F-4D97-AF65-F5344CB8AC3E}">
        <p14:creationId xmlns:p14="http://schemas.microsoft.com/office/powerpoint/2010/main" val="14472258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0AD55DD1-D27E-4C8D-A799-129DC69C2C38}"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Tree>
    <p:extLst>
      <p:ext uri="{BB962C8B-B14F-4D97-AF65-F5344CB8AC3E}">
        <p14:creationId xmlns:p14="http://schemas.microsoft.com/office/powerpoint/2010/main" val="3828035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7DA0A970-D096-4355-A568-DC4C57494832}"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424693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3429000" y="6511925"/>
            <a:ext cx="2514600" cy="457200"/>
          </a:xfrm>
          <a:prstGeom prst="rect">
            <a:avLst/>
          </a:prstGeom>
          <a:noFill/>
          <a:ln w="9525">
            <a:noFill/>
            <a:miter lim="800000"/>
            <a:headEnd/>
            <a:tailEnd/>
          </a:ln>
          <a:effectLst/>
        </p:spPr>
        <p:txBody>
          <a:bodyPr/>
          <a:lstStyle/>
          <a:p>
            <a:pPr algn="ctr" fontAlgn="auto">
              <a:spcBef>
                <a:spcPts val="0"/>
              </a:spcBef>
              <a:spcAft>
                <a:spcPts val="0"/>
              </a:spcAft>
              <a:defRPr/>
            </a:pPr>
            <a:endParaRPr lang="en-US" sz="1000" b="1" cap="all" dirty="0">
              <a:solidFill>
                <a:prstClr val="black"/>
              </a:solidFill>
              <a:latin typeface="+mn-lt"/>
              <a:cs typeface="+mn-cs"/>
            </a:endParaRPr>
          </a:p>
        </p:txBody>
      </p:sp>
    </p:spTree>
    <p:extLst>
      <p:ext uri="{BB962C8B-B14F-4D97-AF65-F5344CB8AC3E}">
        <p14:creationId xmlns:p14="http://schemas.microsoft.com/office/powerpoint/2010/main" val="39177871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6324600"/>
            <a:ext cx="9144000" cy="533400"/>
          </a:xfrm>
          <a:prstGeom prst="rect">
            <a:avLst/>
          </a:prstGeom>
          <a:gradFill flip="none" rotWithShape="1">
            <a:gsLst>
              <a:gs pos="100000">
                <a:schemeClr val="bg1">
                  <a:lumMod val="95000"/>
                </a:schemeClr>
              </a:gs>
              <a:gs pos="0">
                <a:schemeClr val="bg1">
                  <a:lumMod val="65000"/>
                </a:schemeClr>
              </a:gs>
            </a:gsLst>
            <a:lin ang="16200000" scaled="0"/>
            <a:tileRect/>
          </a:gradFill>
          <a:ln w="9525">
            <a:noFill/>
            <a:miter lim="800000"/>
            <a:headEnd/>
            <a:tailEnd/>
          </a:ln>
          <a:effectLst/>
        </p:spPr>
        <p:txBody>
          <a:bodyPr wrap="none" anchor="ctr"/>
          <a:lstStyle/>
          <a:p>
            <a:pPr fontAlgn="auto">
              <a:spcBef>
                <a:spcPts val="0"/>
              </a:spcBef>
              <a:spcAft>
                <a:spcPts val="0"/>
              </a:spcAft>
              <a:defRPr/>
            </a:pPr>
            <a:endParaRPr lang="en-US" dirty="0">
              <a:solidFill>
                <a:prstClr val="white">
                  <a:lumMod val="85000"/>
                </a:prstClr>
              </a:solidFill>
              <a:latin typeface="+mn-lt"/>
              <a:cs typeface="+mn-cs"/>
            </a:endParaRPr>
          </a:p>
        </p:txBody>
      </p:sp>
      <p:sp>
        <p:nvSpPr>
          <p:cNvPr id="5" name="Line 11"/>
          <p:cNvSpPr>
            <a:spLocks noChangeShapeType="1"/>
          </p:cNvSpPr>
          <p:nvPr userDrawn="1"/>
        </p:nvSpPr>
        <p:spPr bwMode="auto">
          <a:xfrm>
            <a:off x="1219200" y="6492875"/>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Rectangle 5"/>
          <p:cNvSpPr>
            <a:spLocks noChangeArrowheads="1"/>
          </p:cNvSpPr>
          <p:nvPr userDrawn="1"/>
        </p:nvSpPr>
        <p:spPr bwMode="auto">
          <a:xfrm>
            <a:off x="3429000" y="6511925"/>
            <a:ext cx="2514600" cy="457200"/>
          </a:xfrm>
          <a:prstGeom prst="rect">
            <a:avLst/>
          </a:prstGeom>
          <a:noFill/>
          <a:ln w="9525">
            <a:noFill/>
            <a:miter lim="800000"/>
            <a:headEnd/>
            <a:tailEnd/>
          </a:ln>
          <a:effectLst/>
        </p:spPr>
        <p:txBody>
          <a:bodyPr/>
          <a:lstStyle/>
          <a:p>
            <a:pPr algn="ctr" fontAlgn="auto">
              <a:spcBef>
                <a:spcPts val="0"/>
              </a:spcBef>
              <a:spcAft>
                <a:spcPts val="0"/>
              </a:spcAft>
              <a:defRPr/>
            </a:pPr>
            <a:fld id="{2417B3CE-2E22-4761-876B-098A487C16A5}" type="slidenum">
              <a:rPr lang="en-US" sz="1000" b="1" cap="all">
                <a:solidFill>
                  <a:prstClr val="black"/>
                </a:solidFill>
                <a:latin typeface="+mn-lt"/>
                <a:cs typeface="+mn-cs"/>
              </a:rPr>
              <a:pPr algn="ctr" fontAlgn="auto">
                <a:spcBef>
                  <a:spcPts val="0"/>
                </a:spcBef>
                <a:spcAft>
                  <a:spcPts val="0"/>
                </a:spcAft>
                <a:defRPr/>
              </a:pPr>
              <a:t>‹#›</a:t>
            </a:fld>
            <a:endParaRPr lang="en-US" sz="1000" b="1" cap="all" dirty="0">
              <a:solidFill>
                <a:prstClr val="black"/>
              </a:solidFill>
              <a:latin typeface="+mn-lt"/>
              <a:cs typeface="+mn-cs"/>
            </a:endParaRPr>
          </a:p>
        </p:txBody>
      </p:sp>
      <p:pic>
        <p:nvPicPr>
          <p:cNvPr id="7" name="Picture 13" descr="ERCOT_Logo_2c_no_bckgrnd.eps"/>
          <p:cNvPicPr>
            <a:picLocks noChangeAspect="1"/>
          </p:cNvPicPr>
          <p:nvPr userDrawn="1"/>
        </p:nvPicPr>
        <p:blipFill>
          <a:blip r:embed="rId2">
            <a:extLst>
              <a:ext uri="{28A0092B-C50C-407E-A947-70E740481C1C}">
                <a14:useLocalDpi xmlns:a14="http://schemas.microsoft.com/office/drawing/2010/main" val="0"/>
              </a:ext>
            </a:extLst>
          </a:blip>
          <a:srcRect b="36539"/>
          <a:stretch>
            <a:fillRect/>
          </a:stretch>
        </p:blipFill>
        <p:spPr bwMode="auto">
          <a:xfrm>
            <a:off x="152400" y="6432550"/>
            <a:ext cx="83820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sz="2400" b="1">
                <a:solidFill>
                  <a:srgbClr val="40949A"/>
                </a:solidFill>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200"/>
            </a:lvl1pPr>
            <a:lvl2pPr>
              <a:defRPr sz="2200"/>
            </a:lvl2pPr>
            <a:lvl3pPr>
              <a:defRPr sz="2200"/>
            </a:lvl3pPr>
            <a:lvl4pPr>
              <a:defRPr sz="2200"/>
            </a:lvl4pPr>
            <a:lvl5pPr>
              <a:defRPr sz="2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5"/>
          <p:cNvSpPr>
            <a:spLocks noGrp="1" noChangeArrowheads="1"/>
          </p:cNvSpPr>
          <p:nvPr>
            <p:ph type="ftr" sz="quarter" idx="10"/>
          </p:nvPr>
        </p:nvSpPr>
        <p:spPr bwMode="auto">
          <a:xfrm>
            <a:off x="6248400" y="6492875"/>
            <a:ext cx="2514600" cy="36512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000" b="1" cap="all">
                <a:solidFill>
                  <a:prstClr val="black"/>
                </a:solidFill>
                <a:latin typeface="+mn-lt"/>
                <a:cs typeface="+mn-cs"/>
              </a:defRPr>
            </a:lvl1pPr>
          </a:lstStyle>
          <a:p>
            <a:pPr>
              <a:defRPr/>
            </a:pPr>
            <a:r>
              <a:rPr lang="en-US" smtClean="0"/>
              <a:t>TAC</a:t>
            </a:r>
            <a:endParaRPr lang="en-US"/>
          </a:p>
        </p:txBody>
      </p:sp>
      <p:sp>
        <p:nvSpPr>
          <p:cNvPr id="9" name="Rectangle 4"/>
          <p:cNvSpPr>
            <a:spLocks noGrp="1" noChangeArrowheads="1"/>
          </p:cNvSpPr>
          <p:nvPr>
            <p:ph type="dt" sz="half" idx="11"/>
          </p:nvPr>
        </p:nvSpPr>
        <p:spPr bwMode="auto">
          <a:xfrm>
            <a:off x="1295400" y="6492875"/>
            <a:ext cx="2133600" cy="36512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fontAlgn="auto">
              <a:spcBef>
                <a:spcPts val="0"/>
              </a:spcBef>
              <a:spcAft>
                <a:spcPts val="0"/>
              </a:spcAft>
              <a:defRPr sz="1000" b="1" cap="all">
                <a:solidFill>
                  <a:prstClr val="black"/>
                </a:solidFill>
                <a:latin typeface="+mn-lt"/>
                <a:cs typeface="+mn-cs"/>
              </a:defRPr>
            </a:lvl1pPr>
          </a:lstStyle>
          <a:p>
            <a:pPr>
              <a:defRPr/>
            </a:pPr>
            <a:r>
              <a:rPr lang="en-US" smtClean="0"/>
              <a:t>10/23/2014</a:t>
            </a:r>
            <a:endParaRPr lang="en-US"/>
          </a:p>
        </p:txBody>
      </p:sp>
    </p:spTree>
    <p:extLst>
      <p:ext uri="{BB962C8B-B14F-4D97-AF65-F5344CB8AC3E}">
        <p14:creationId xmlns:p14="http://schemas.microsoft.com/office/powerpoint/2010/main" val="271072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EE597D66-05B0-4B15-8533-768EC8DA1808}"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smtClean="0"/>
              <a:t>TAC</a:t>
            </a:r>
            <a:endParaRPr lang="en-US"/>
          </a:p>
        </p:txBody>
      </p:sp>
    </p:spTree>
    <p:extLst>
      <p:ext uri="{BB962C8B-B14F-4D97-AF65-F5344CB8AC3E}">
        <p14:creationId xmlns:p14="http://schemas.microsoft.com/office/powerpoint/2010/main" val="19551168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38400F93-600B-449B-9741-C5CF1D92FE0D}"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3" name="Content Placeholder 2"/>
          <p:cNvSpPr>
            <a:spLocks noGrp="1"/>
          </p:cNvSpPr>
          <p:nvPr>
            <p:ph idx="1"/>
          </p:nvPr>
        </p:nvSpPr>
        <p:spPr>
          <a:xfrm>
            <a:off x="379664" y="828675"/>
            <a:ext cx="8229600" cy="5116513"/>
          </a:xfrm>
          <a:prstGeom prst="rect">
            <a:avLst/>
          </a:prstGeom>
        </p:spPr>
        <p:txBody>
          <a:bodyPr/>
          <a:lstStyle>
            <a:lvl1pPr>
              <a:defRPr>
                <a:solidFill>
                  <a:srgbClr val="000066"/>
                </a:solidFill>
              </a:defRPr>
            </a:lvl1pPr>
            <a:lvl2pPr>
              <a:defRPr>
                <a:solidFill>
                  <a:srgbClr val="000066"/>
                </a:solidFill>
              </a:defRPr>
            </a:lvl2pPr>
            <a:lvl3pPr>
              <a:defRPr>
                <a:solidFill>
                  <a:srgbClr val="000066"/>
                </a:solidFill>
              </a:defRPr>
            </a:lvl3pPr>
            <a:lvl4pPr>
              <a:defRPr>
                <a:solidFill>
                  <a:srgbClr val="000066"/>
                </a:solidFill>
              </a:defRPr>
            </a:lvl4pPr>
            <a:lvl5pPr>
              <a:defRPr>
                <a:solidFill>
                  <a:srgbClr val="00006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solidFill>
                  <a:srgbClr val="000066"/>
                </a:solidFill>
              </a:defRPr>
            </a:lvl1pPr>
          </a:lstStyle>
          <a:p>
            <a:r>
              <a:rPr lang="en-US" dirty="0" smtClean="0"/>
              <a:t>Click to edit Master title style</a:t>
            </a:r>
            <a:endParaRPr lang="en-US" dirty="0"/>
          </a:p>
        </p:txBody>
      </p:sp>
      <p:sp>
        <p:nvSpPr>
          <p:cNvPr id="6"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smtClean="0"/>
              <a:t>TAC</a:t>
            </a:r>
            <a:endParaRPr lang="en-US"/>
          </a:p>
        </p:txBody>
      </p:sp>
      <p:sp>
        <p:nvSpPr>
          <p:cNvPr id="9" name="Date Placeholder 2"/>
          <p:cNvSpPr>
            <a:spLocks noGrp="1"/>
          </p:cNvSpPr>
          <p:nvPr>
            <p:ph type="dt" sz="half" idx="11"/>
          </p:nvPr>
        </p:nvSpPr>
        <p:spPr>
          <a:xfrm>
            <a:off x="457200" y="5975350"/>
            <a:ext cx="2133600" cy="365125"/>
          </a:xfrm>
        </p:spPr>
        <p:txBody>
          <a:bodyPr/>
          <a:lstStyle/>
          <a:p>
            <a:pPr>
              <a:defRPr/>
            </a:pPr>
            <a:r>
              <a:rPr lang="en-US" smtClean="0"/>
              <a:t>10/23/2014</a:t>
            </a:r>
            <a:endParaRPr lang="en-US"/>
          </a:p>
        </p:txBody>
      </p:sp>
    </p:spTree>
    <p:extLst>
      <p:ext uri="{BB962C8B-B14F-4D97-AF65-F5344CB8AC3E}">
        <p14:creationId xmlns:p14="http://schemas.microsoft.com/office/powerpoint/2010/main" val="59854204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smtClean="0"/>
              <a:t>10/23/2014</a:t>
            </a:r>
            <a:endParaRPr lang="en-US"/>
          </a:p>
        </p:txBody>
      </p:sp>
      <p:sp>
        <p:nvSpPr>
          <p:cNvPr id="4" name="Footer Placeholder 3"/>
          <p:cNvSpPr>
            <a:spLocks noGrp="1"/>
          </p:cNvSpPr>
          <p:nvPr>
            <p:ph type="ftr" sz="quarter" idx="11"/>
          </p:nvPr>
        </p:nvSpPr>
        <p:spPr/>
        <p:txBody>
          <a:bodyPr/>
          <a:lstStyle/>
          <a:p>
            <a:pPr>
              <a:defRPr/>
            </a:pPr>
            <a:r>
              <a:rPr lang="en-US" smtClean="0"/>
              <a:t>TAC</a:t>
            </a:r>
            <a:endParaRPr lang="en-US"/>
          </a:p>
        </p:txBody>
      </p:sp>
      <p:sp>
        <p:nvSpPr>
          <p:cNvPr id="5" name="Slide Number Placeholder 4"/>
          <p:cNvSpPr>
            <a:spLocks noGrp="1"/>
          </p:cNvSpPr>
          <p:nvPr>
            <p:ph type="sldNum" sz="quarter" idx="12"/>
          </p:nvPr>
        </p:nvSpPr>
        <p:spPr/>
        <p:txBody>
          <a:bodyPr/>
          <a:lstStyle/>
          <a:p>
            <a:pPr>
              <a:defRPr/>
            </a:pPr>
            <a:fld id="{9B4A4C10-097B-48BF-AF3E-CF97D1A0E7F3}" type="slidenum">
              <a:rPr lang="en-US" smtClean="0"/>
              <a:pPr>
                <a:defRPr/>
              </a:pPr>
              <a:t>‹#›</a:t>
            </a:fld>
            <a:endParaRPr lang="en-US" dirty="0"/>
          </a:p>
        </p:txBody>
      </p:sp>
    </p:spTree>
    <p:extLst>
      <p:ext uri="{BB962C8B-B14F-4D97-AF65-F5344CB8AC3E}">
        <p14:creationId xmlns:p14="http://schemas.microsoft.com/office/powerpoint/2010/main" val="2218576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761A74A1-4428-487F-BBF3-F1FD6425D6F5}"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3" name="Content Placeholder 2"/>
          <p:cNvSpPr>
            <a:spLocks noGrp="1"/>
          </p:cNvSpPr>
          <p:nvPr>
            <p:ph sz="half" idx="1"/>
          </p:nvPr>
        </p:nvSpPr>
        <p:spPr>
          <a:xfrm>
            <a:off x="371475" y="800100"/>
            <a:ext cx="4038600" cy="51054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Placeholder 1"/>
          <p:cNvSpPr>
            <a:spLocks noGrp="1"/>
          </p:cNvSpPr>
          <p:nvPr>
            <p:ph type="title"/>
          </p:nvPr>
        </p:nvSpPr>
        <p:spPr>
          <a:xfrm>
            <a:off x="371475"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
        <p:nvSpPr>
          <p:cNvPr id="7"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smtClean="0"/>
              <a:t>TAC</a:t>
            </a:r>
            <a:endParaRPr lang="en-US"/>
          </a:p>
        </p:txBody>
      </p:sp>
    </p:spTree>
    <p:extLst>
      <p:ext uri="{BB962C8B-B14F-4D97-AF65-F5344CB8AC3E}">
        <p14:creationId xmlns:p14="http://schemas.microsoft.com/office/powerpoint/2010/main" val="452614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F3EB7CBC-DE94-4FE5-AB9A-25F8DBEF5494}"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3" name="Text Placeholder 2"/>
          <p:cNvSpPr>
            <a:spLocks noGrp="1"/>
          </p:cNvSpPr>
          <p:nvPr>
            <p:ph type="body" idx="1"/>
          </p:nvPr>
        </p:nvSpPr>
        <p:spPr>
          <a:xfrm>
            <a:off x="379664" y="925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
        <p:nvSpPr>
          <p:cNvPr id="9"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smtClean="0"/>
              <a:t>TAC</a:t>
            </a:r>
            <a:endParaRPr lang="en-US"/>
          </a:p>
        </p:txBody>
      </p:sp>
    </p:spTree>
    <p:extLst>
      <p:ext uri="{BB962C8B-B14F-4D97-AF65-F5344CB8AC3E}">
        <p14:creationId xmlns:p14="http://schemas.microsoft.com/office/powerpoint/2010/main" val="1008225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439CAB3F-DDA8-47F1-A774-92EF80AEDE44}" type="slidenum">
              <a:rPr lang="en-US" smtClean="0">
                <a:solidFill>
                  <a:schemeClr val="tx1"/>
                </a:solidFill>
              </a:rPr>
              <a:pPr fontAlgn="auto">
                <a:spcBef>
                  <a:spcPts val="0"/>
                </a:spcBef>
                <a:spcAft>
                  <a:spcPts val="0"/>
                </a:spcAft>
                <a:def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smtClean="0"/>
              <a:t>TAC</a:t>
            </a:r>
            <a:endParaRPr lang="en-US"/>
          </a:p>
        </p:txBody>
      </p:sp>
    </p:spTree>
    <p:extLst>
      <p:ext uri="{BB962C8B-B14F-4D97-AF65-F5344CB8AC3E}">
        <p14:creationId xmlns:p14="http://schemas.microsoft.com/office/powerpoint/2010/main" val="4178378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F5AA4A90-1F40-451F-BD15-E9AE863DD61F}"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itle Placeholder 1"/>
          <p:cNvSpPr>
            <a:spLocks noGrp="1"/>
          </p:cNvSpPr>
          <p:nvPr>
            <p:ph type="title"/>
          </p:nvPr>
        </p:nvSpPr>
        <p:spPr>
          <a:xfrm>
            <a:off x="379664" y="179143"/>
            <a:ext cx="8459536" cy="461665"/>
          </a:xfrm>
          <a:prstGeom prst="rect">
            <a:avLst/>
          </a:prstGeom>
        </p:spPr>
        <p:txBody>
          <a:bodyPr rtlCol="0">
            <a:noAutofit/>
          </a:bodyPr>
          <a:lstStyle>
            <a:lvl1pPr algn="l">
              <a:defRPr sz="2400" b="1"/>
            </a:lvl1pPr>
          </a:lstStyle>
          <a:p>
            <a:r>
              <a:rPr lang="en-US" dirty="0" smtClean="0"/>
              <a:t>Click to edit Master title style</a:t>
            </a:r>
            <a:endParaRPr lang="en-US" dirty="0"/>
          </a:p>
        </p:txBody>
      </p:sp>
    </p:spTree>
    <p:extLst>
      <p:ext uri="{BB962C8B-B14F-4D97-AF65-F5344CB8AC3E}">
        <p14:creationId xmlns:p14="http://schemas.microsoft.com/office/powerpoint/2010/main" val="580363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lide Number Placeholder 6"/>
          <p:cNvSpPr txBox="1">
            <a:spLocks/>
          </p:cNvSpPr>
          <p:nvPr/>
        </p:nvSpPr>
        <p:spPr>
          <a:xfrm>
            <a:off x="6705600" y="6069013"/>
            <a:ext cx="2133600" cy="365125"/>
          </a:xfrm>
          <a:prstGeom prst="rect">
            <a:avLst/>
          </a:prstGeom>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C12DCD98-9F9D-44B2-B071-D971767C3A23}" type="slidenum">
              <a:rPr lang="en-US" smtClean="0">
                <a:solidFill>
                  <a:prstClr val="black"/>
                </a:solidFill>
              </a:rPr>
              <a:pPr fontAlgn="auto">
                <a:spcBef>
                  <a:spcPts val="0"/>
                </a:spcBef>
                <a:spcAft>
                  <a:spcPts val="0"/>
                </a:spcAft>
                <a:defRPr/>
              </a:pPr>
              <a:t>‹#›</a:t>
            </a:fld>
            <a:endParaRPr lang="en-US" dirty="0">
              <a:solidFill>
                <a:prstClr val="black"/>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636332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image" Target="../media/image2.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1.png"/><Relationship Id="rId5" Type="http://schemas.openxmlformats.org/officeDocument/2006/relationships/slideLayout" Target="../slideLayouts/slideLayout12.xml"/><Relationship Id="rId10" Type="http://schemas.openxmlformats.org/officeDocument/2006/relationships/theme" Target="../theme/theme2.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2" name="Picture 11"/>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r>
              <a:rPr lang="en-US" smtClean="0"/>
              <a:t>10/23/2014</a:t>
            </a: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n-US" smtClean="0"/>
              <a:t>TAC</a:t>
            </a:r>
            <a:endParaRPr lang="en-US"/>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B4A4C10-097B-48BF-AF3E-CF97D1A0E7F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93602" r:id="rId1"/>
    <p:sldLayoutId id="2147493603" r:id="rId2"/>
    <p:sldLayoutId id="2147493613" r:id="rId3"/>
    <p:sldLayoutId id="2147493614" r:id="rId4"/>
    <p:sldLayoutId id="2147493597" r:id="rId5"/>
    <p:sldLayoutId id="2147493598" r:id="rId6"/>
    <p:sldLayoutId id="2147493599" r:id="rId7"/>
  </p:sldLayoutIdLst>
  <p:timing>
    <p:tnLst>
      <p:par>
        <p:cTn id="1" dur="indefinite" restart="never" nodeType="tmRoot"/>
      </p:par>
    </p:tnLst>
  </p:timing>
  <p:hf sldNum="0" hdr="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3075"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6"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3" name="Picture 12"/>
          <p:cNvPicPr>
            <a:picLocks/>
          </p:cNvPicPr>
          <p:nvPr userDrawn="1"/>
        </p:nvPicPr>
        <p:blipFill rotWithShape="1">
          <a:blip r:embed="rId11">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3078" name="Picture 8" descr="ERCOT cmyk-01.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47650" y="6024563"/>
            <a:ext cx="817563"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085850" y="6010275"/>
            <a:ext cx="6867525" cy="415925"/>
          </a:xfrm>
          <a:prstGeom prst="rect">
            <a:avLst/>
          </a:prstGeom>
          <a:noFill/>
        </p:spPr>
        <p:txBody>
          <a:bodyPr>
            <a:spAutoFit/>
          </a:bodyPr>
          <a:lstStyle/>
          <a:p>
            <a:pPr fontAlgn="auto">
              <a:spcBef>
                <a:spcPts val="0"/>
              </a:spcBef>
              <a:spcAft>
                <a:spcPts val="0"/>
              </a:spcAft>
              <a:defRPr/>
            </a:pPr>
            <a:r>
              <a:rPr lang="en-US" sz="1050" b="1" dirty="0">
                <a:solidFill>
                  <a:prstClr val="black"/>
                </a:solidFill>
                <a:latin typeface="+mn-lt"/>
                <a:cs typeface="+mn-cs"/>
              </a:rPr>
              <a:t>ERCOT PUBLIC</a:t>
            </a:r>
          </a:p>
          <a:p>
            <a:pPr fontAlgn="auto">
              <a:spcBef>
                <a:spcPts val="0"/>
              </a:spcBef>
              <a:spcAft>
                <a:spcPts val="0"/>
              </a:spcAft>
              <a:defRPr/>
            </a:pPr>
            <a:r>
              <a:rPr lang="en-US" sz="1050" dirty="0">
                <a:solidFill>
                  <a:prstClr val="black"/>
                </a:solidFill>
                <a:latin typeface="+mn-lt"/>
                <a:cs typeface="+mn-cs"/>
              </a:rPr>
              <a:t>8/1/2013</a:t>
            </a:r>
          </a:p>
        </p:txBody>
      </p:sp>
    </p:spTree>
  </p:cSld>
  <p:clrMap bg1="lt1" tx1="dk1" bg2="lt2" tx2="dk2" accent1="accent1" accent2="accent2" accent3="accent3" accent4="accent4" accent5="accent5" accent6="accent6" hlink="hlink" folHlink="folHlink"/>
  <p:sldLayoutIdLst>
    <p:sldLayoutId id="2147493604" r:id="rId1"/>
    <p:sldLayoutId id="2147493605" r:id="rId2"/>
    <p:sldLayoutId id="2147493606" r:id="rId3"/>
    <p:sldLayoutId id="2147493607" r:id="rId4"/>
    <p:sldLayoutId id="2147493608" r:id="rId5"/>
    <p:sldLayoutId id="2147493609" r:id="rId6"/>
    <p:sldLayoutId id="2147493610" r:id="rId7"/>
    <p:sldLayoutId id="2147493611" r:id="rId8"/>
    <p:sldLayoutId id="2147493612" r:id="rId9"/>
  </p:sldLayoutIdLst>
  <p:timing>
    <p:tnLst>
      <p:par>
        <p:cTn id="1" dur="indefinite" restart="never" nodeType="tmRoot"/>
      </p:par>
    </p:tnLst>
  </p:timing>
  <p:hf sldNum="0" hdr="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13"/>
          <p:cNvGrpSpPr>
            <a:grpSpLocks/>
          </p:cNvGrpSpPr>
          <p:nvPr/>
        </p:nvGrpSpPr>
        <p:grpSpPr bwMode="auto">
          <a:xfrm>
            <a:off x="603250" y="1498600"/>
            <a:ext cx="7727950" cy="3892650"/>
            <a:chOff x="603250" y="546100"/>
            <a:chExt cx="7727950" cy="3892472"/>
          </a:xfrm>
        </p:grpSpPr>
        <p:pic>
          <p:nvPicPr>
            <p:cNvPr id="22531" name="Picture 8" descr="ERCOT cmyk-0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3250" y="546100"/>
              <a:ext cx="2457704"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87400" y="2130353"/>
              <a:ext cx="7543800" cy="2308219"/>
            </a:xfrm>
            <a:prstGeom prst="rect">
              <a:avLst/>
            </a:prstGeom>
            <a:noFill/>
          </p:spPr>
          <p:txBody>
            <a:bodyPr>
              <a:spAutoFit/>
            </a:bodyPr>
            <a:lstStyle/>
            <a:p>
              <a:pPr fontAlgn="auto">
                <a:spcBef>
                  <a:spcPts val="0"/>
                </a:spcBef>
                <a:spcAft>
                  <a:spcPts val="0"/>
                </a:spcAft>
                <a:defRPr/>
              </a:pPr>
              <a:r>
                <a:rPr lang="en-US" sz="3200" b="1" dirty="0" smtClean="0">
                  <a:solidFill>
                    <a:srgbClr val="000066"/>
                  </a:solidFill>
                  <a:latin typeface="+mn-lt"/>
                  <a:cs typeface="+mn-cs"/>
                </a:rPr>
                <a:t>2015 Ancillary Services Methodology</a:t>
              </a:r>
              <a:endParaRPr lang="en-US" sz="3200" b="1" dirty="0">
                <a:solidFill>
                  <a:srgbClr val="000066"/>
                </a:solidFill>
                <a:latin typeface="+mn-lt"/>
                <a:cs typeface="+mn-cs"/>
              </a:endParaRPr>
            </a:p>
            <a:p>
              <a:pPr fontAlgn="auto">
                <a:spcBef>
                  <a:spcPts val="0"/>
                </a:spcBef>
                <a:spcAft>
                  <a:spcPts val="0"/>
                </a:spcAft>
                <a:defRPr/>
              </a:pPr>
              <a:endParaRPr lang="en-US" b="1" dirty="0">
                <a:solidFill>
                  <a:srgbClr val="000066"/>
                </a:solidFill>
                <a:latin typeface="+mn-lt"/>
                <a:cs typeface="+mn-cs"/>
              </a:endParaRPr>
            </a:p>
            <a:p>
              <a:pPr fontAlgn="auto">
                <a:spcBef>
                  <a:spcPts val="0"/>
                </a:spcBef>
                <a:spcAft>
                  <a:spcPts val="0"/>
                </a:spcAft>
                <a:defRPr/>
              </a:pPr>
              <a:r>
                <a:rPr lang="en-US" sz="2000" dirty="0">
                  <a:solidFill>
                    <a:srgbClr val="000066"/>
                  </a:solidFill>
                  <a:latin typeface="+mn-lt"/>
                  <a:cs typeface="+mn-cs"/>
                </a:rPr>
                <a:t>Dan </a:t>
              </a:r>
              <a:r>
                <a:rPr lang="en-US" sz="2000" dirty="0" smtClean="0">
                  <a:solidFill>
                    <a:srgbClr val="000066"/>
                  </a:solidFill>
                  <a:latin typeface="+mn-lt"/>
                  <a:cs typeface="+mn-cs"/>
                </a:rPr>
                <a:t>Woodfin</a:t>
              </a:r>
            </a:p>
            <a:p>
              <a:pPr fontAlgn="auto">
                <a:spcBef>
                  <a:spcPts val="0"/>
                </a:spcBef>
                <a:spcAft>
                  <a:spcPts val="0"/>
                </a:spcAft>
                <a:defRPr/>
              </a:pPr>
              <a:r>
                <a:rPr lang="en-US" sz="2000" dirty="0" smtClean="0">
                  <a:solidFill>
                    <a:srgbClr val="000066"/>
                  </a:solidFill>
                  <a:latin typeface="+mn-lt"/>
                  <a:cs typeface="+mn-cs"/>
                </a:rPr>
                <a:t>Director, System Operations</a:t>
              </a:r>
              <a:endParaRPr lang="en-US" dirty="0">
                <a:solidFill>
                  <a:srgbClr val="000066"/>
                </a:solidFill>
                <a:latin typeface="+mn-lt"/>
                <a:cs typeface="+mn-cs"/>
              </a:endParaRPr>
            </a:p>
            <a:p>
              <a:pPr fontAlgn="auto">
                <a:spcBef>
                  <a:spcPts val="0"/>
                </a:spcBef>
                <a:spcAft>
                  <a:spcPts val="0"/>
                </a:spcAft>
                <a:defRPr/>
              </a:pPr>
              <a:r>
                <a:rPr lang="en-US" dirty="0">
                  <a:solidFill>
                    <a:srgbClr val="000066"/>
                  </a:solidFill>
                  <a:latin typeface="+mn-lt"/>
                  <a:cs typeface="+mn-cs"/>
                </a:rPr>
                <a:t> </a:t>
              </a:r>
            </a:p>
            <a:p>
              <a:pPr fontAlgn="auto">
                <a:spcBef>
                  <a:spcPts val="0"/>
                </a:spcBef>
                <a:spcAft>
                  <a:spcPts val="0"/>
                </a:spcAft>
                <a:defRPr/>
              </a:pPr>
              <a:r>
                <a:rPr lang="en-US" dirty="0" smtClean="0">
                  <a:solidFill>
                    <a:srgbClr val="000066"/>
                  </a:solidFill>
                  <a:latin typeface="+mn-lt"/>
                  <a:cs typeface="+mn-cs"/>
                </a:rPr>
                <a:t>TAC</a:t>
              </a:r>
              <a:endParaRPr lang="en-US" dirty="0">
                <a:solidFill>
                  <a:srgbClr val="000066"/>
                </a:solidFill>
                <a:latin typeface="+mn-lt"/>
                <a:cs typeface="+mn-cs"/>
              </a:endParaRPr>
            </a:p>
            <a:p>
              <a:pPr fontAlgn="auto">
                <a:spcBef>
                  <a:spcPts val="0"/>
                </a:spcBef>
                <a:spcAft>
                  <a:spcPts val="0"/>
                </a:spcAft>
                <a:defRPr/>
              </a:pPr>
              <a:r>
                <a:rPr lang="en-US" dirty="0" smtClean="0">
                  <a:solidFill>
                    <a:srgbClr val="000066"/>
                  </a:solidFill>
                  <a:latin typeface="+mn-lt"/>
                  <a:cs typeface="+mn-cs"/>
                </a:rPr>
                <a:t>October 23, 2014</a:t>
              </a:r>
              <a:endParaRPr lang="en-US" dirty="0">
                <a:solidFill>
                  <a:srgbClr val="000066"/>
                </a:solidFill>
                <a:latin typeface="+mn-lt"/>
                <a:cs typeface="+mn-cs"/>
              </a:endParaRPr>
            </a:p>
          </p:txBody>
        </p:sp>
        <p:cxnSp>
          <p:nvCxnSpPr>
            <p:cNvPr id="13" name="Straight Connector 12"/>
            <p:cNvCxnSpPr/>
            <p:nvPr/>
          </p:nvCxnSpPr>
          <p:spPr>
            <a:xfrm flipV="1">
              <a:off x="787400" y="1852553"/>
              <a:ext cx="6286500" cy="12699"/>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4857750"/>
          </a:xfrm>
        </p:spPr>
        <p:txBody>
          <a:bodyPr>
            <a:noAutofit/>
          </a:bodyPr>
          <a:lstStyle/>
          <a:p>
            <a:r>
              <a:rPr lang="en-US" sz="2000" dirty="0" smtClean="0"/>
              <a:t>If amount of RRS was updated as indicated by new studies, and the historic practice of procuring the same amount of RRS for the entire year, based on the most critical conditions, were followed:</a:t>
            </a:r>
          </a:p>
          <a:p>
            <a:pPr lvl="1"/>
            <a:r>
              <a:rPr lang="en-US" sz="1800" dirty="0" smtClean="0"/>
              <a:t>The current 2800MW RRS amount would increase to over 5,000 MW for all hours</a:t>
            </a:r>
          </a:p>
          <a:p>
            <a:r>
              <a:rPr lang="en-US" sz="2000" dirty="0" smtClean="0"/>
              <a:t>However, the other aspects of the recent studies should also be considered:</a:t>
            </a:r>
          </a:p>
          <a:p>
            <a:pPr lvl="1"/>
            <a:r>
              <a:rPr lang="en-US" sz="1800" dirty="0" smtClean="0"/>
              <a:t>Recognizing the reduced need for RRS during high load periods is probably warranted; and</a:t>
            </a:r>
          </a:p>
          <a:p>
            <a:pPr lvl="1"/>
            <a:r>
              <a:rPr lang="en-US" sz="1800" dirty="0" smtClean="0"/>
              <a:t>Recognizing the higher effectiveness of Load Resources in some periods is probably warranted </a:t>
            </a:r>
            <a:endParaRPr lang="en-US" sz="2200" dirty="0" smtClean="0"/>
          </a:p>
          <a:p>
            <a:r>
              <a:rPr lang="en-US" sz="2000" dirty="0" smtClean="0"/>
              <a:t>The question is “how to do it appropriately?”</a:t>
            </a:r>
          </a:p>
          <a:p>
            <a:pPr lvl="1"/>
            <a:r>
              <a:rPr lang="en-US" sz="1800" dirty="0" smtClean="0"/>
              <a:t>Recognizing that ERCOT system changes are not feasible by 1/2015</a:t>
            </a:r>
          </a:p>
          <a:p>
            <a:r>
              <a:rPr lang="en-US" sz="2000" dirty="0" smtClean="0"/>
              <a:t>In addition, the tradeoff between certainty and efficiency needs to be considered</a:t>
            </a:r>
          </a:p>
          <a:p>
            <a:pPr marL="0" indent="0">
              <a:buNone/>
            </a:pPr>
            <a:endParaRPr lang="en-US" sz="2000" b="0" dirty="0" smtClean="0"/>
          </a:p>
          <a:p>
            <a:endParaRPr lang="en-US" sz="2000" dirty="0"/>
          </a:p>
        </p:txBody>
      </p:sp>
      <p:sp>
        <p:nvSpPr>
          <p:cNvPr id="2" name="Title 1"/>
          <p:cNvSpPr>
            <a:spLocks noGrp="1"/>
          </p:cNvSpPr>
          <p:nvPr>
            <p:ph type="title"/>
          </p:nvPr>
        </p:nvSpPr>
        <p:spPr/>
        <p:txBody>
          <a:bodyPr/>
          <a:lstStyle/>
          <a:p>
            <a:r>
              <a:rPr lang="en-US" dirty="0" smtClean="0"/>
              <a:t>Why changes are needed?</a:t>
            </a:r>
            <a:endParaRPr lang="en-US" dirty="0"/>
          </a:p>
        </p:txBody>
      </p:sp>
      <p:sp>
        <p:nvSpPr>
          <p:cNvPr id="6" name="Footer Placeholder 5"/>
          <p:cNvSpPr>
            <a:spLocks noGrp="1"/>
          </p:cNvSpPr>
          <p:nvPr>
            <p:ph type="ftr" sz="quarter" idx="10"/>
          </p:nvPr>
        </p:nvSpPr>
        <p:spPr/>
        <p:txBody>
          <a:bodyPr/>
          <a:lstStyle/>
          <a:p>
            <a:pPr>
              <a:defRPr/>
            </a:pPr>
            <a:r>
              <a:rPr lang="en-US" smtClean="0"/>
              <a:t>TAC</a:t>
            </a:r>
            <a:endParaRPr lang="en-US"/>
          </a:p>
        </p:txBody>
      </p:sp>
      <p:sp>
        <p:nvSpPr>
          <p:cNvPr id="10" name="Date Placeholder 9"/>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8925598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29200"/>
          </a:xfrm>
        </p:spPr>
        <p:txBody>
          <a:bodyPr/>
          <a:lstStyle/>
          <a:p>
            <a:pPr>
              <a:spcBef>
                <a:spcPts val="600"/>
              </a:spcBef>
            </a:pPr>
            <a:r>
              <a:rPr lang="en-US" sz="2000" dirty="0" smtClean="0"/>
              <a:t>Once annually, ERCOT will post amounts of RRS (six 4-hour blocks) for each month.</a:t>
            </a:r>
          </a:p>
          <a:p>
            <a:pPr lvl="1">
              <a:spcBef>
                <a:spcPts val="600"/>
              </a:spcBef>
            </a:pPr>
            <a:r>
              <a:rPr lang="en-US" sz="2000" dirty="0" smtClean="0"/>
              <a:t>These amounts will be based on expected diurnal load and wind patterns for the month and covering for 70% of historic system inertia conditions (see slide 8).</a:t>
            </a:r>
          </a:p>
          <a:p>
            <a:pPr>
              <a:spcBef>
                <a:spcPts val="600"/>
              </a:spcBef>
            </a:pPr>
            <a:r>
              <a:rPr lang="en-US" sz="2000" dirty="0" smtClean="0"/>
              <a:t>These annually published amounts are the values that will be procured in in the DAM for each hour of the year.  </a:t>
            </a:r>
          </a:p>
          <a:p>
            <a:pPr>
              <a:spcBef>
                <a:spcPts val="600"/>
              </a:spcBef>
            </a:pPr>
            <a:r>
              <a:rPr lang="en-US" sz="2000" dirty="0" smtClean="0"/>
              <a:t>The posted RRS amounts will be based on an assumption that 50% of RRS requirement is met by LRs and the appropriate Equivalency Ratio for the expected conditions for that hour will be used.</a:t>
            </a:r>
          </a:p>
        </p:txBody>
      </p:sp>
      <p:sp>
        <p:nvSpPr>
          <p:cNvPr id="2" name="Title 1"/>
          <p:cNvSpPr>
            <a:spLocks noGrp="1"/>
          </p:cNvSpPr>
          <p:nvPr>
            <p:ph type="title"/>
          </p:nvPr>
        </p:nvSpPr>
        <p:spPr/>
        <p:txBody>
          <a:bodyPr/>
          <a:lstStyle/>
          <a:p>
            <a:r>
              <a:rPr lang="en-US" smtClean="0"/>
              <a:t>“Option 2” from ROS/WMS Meeting</a:t>
            </a:r>
            <a:endParaRPr lang="en-US" dirty="0"/>
          </a:p>
        </p:txBody>
      </p:sp>
      <p:sp>
        <p:nvSpPr>
          <p:cNvPr id="6" name="Footer Placeholder 5"/>
          <p:cNvSpPr>
            <a:spLocks noGrp="1"/>
          </p:cNvSpPr>
          <p:nvPr>
            <p:ph type="ftr" sz="quarter" idx="10"/>
          </p:nvPr>
        </p:nvSpPr>
        <p:spPr/>
        <p:txBody>
          <a:bodyPr/>
          <a:lstStyle/>
          <a:p>
            <a:pPr>
              <a:defRPr/>
            </a:pPr>
            <a:r>
              <a:rPr lang="en-US" smtClean="0"/>
              <a:t>TAC</a:t>
            </a:r>
            <a:endParaRPr lang="en-US"/>
          </a:p>
        </p:txBody>
      </p:sp>
      <p:sp>
        <p:nvSpPr>
          <p:cNvPr id="10" name="Date Placeholder 9"/>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1521784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09625"/>
            <a:ext cx="8305800" cy="5286375"/>
          </a:xfrm>
        </p:spPr>
        <p:txBody>
          <a:bodyPr/>
          <a:lstStyle/>
          <a:p>
            <a:pPr marL="800100" lvl="1" indent="-400050">
              <a:buNone/>
              <a:tabLst>
                <a:tab pos="914400" algn="l"/>
              </a:tabLst>
            </a:pPr>
            <a:r>
              <a:rPr lang="en-US" sz="1900" dirty="0" smtClean="0"/>
              <a:t>1.	Option 2 (as presented by ERCOT at the 10/6/14 Joint ROS/WMS meeting),</a:t>
            </a:r>
          </a:p>
          <a:p>
            <a:pPr marL="800100" lvl="1" indent="-400050">
              <a:buNone/>
              <a:tabLst>
                <a:tab pos="914400" algn="l"/>
              </a:tabLst>
            </a:pPr>
            <a:r>
              <a:rPr lang="en-US" sz="1900" dirty="0" smtClean="0"/>
              <a:t>2.	Using 20% adjustment factor</a:t>
            </a:r>
            <a:r>
              <a:rPr lang="en-US" sz="1900" baseline="30000" dirty="0" smtClean="0"/>
              <a:t>*</a:t>
            </a:r>
            <a:r>
              <a:rPr lang="en-US" sz="1900" dirty="0" smtClean="0"/>
              <a:t>, </a:t>
            </a:r>
          </a:p>
          <a:p>
            <a:pPr marL="800100" lvl="1" indent="-400050">
              <a:buNone/>
              <a:tabLst>
                <a:tab pos="914400" algn="l"/>
              </a:tabLst>
            </a:pPr>
            <a:r>
              <a:rPr lang="en-US" sz="1900" dirty="0" smtClean="0"/>
              <a:t>3.	Do not transfer any of calculated NSRS amount to RRS,</a:t>
            </a:r>
          </a:p>
          <a:p>
            <a:pPr marL="800100" lvl="1" indent="-400050">
              <a:buNone/>
              <a:tabLst>
                <a:tab pos="914400" algn="l"/>
              </a:tabLst>
            </a:pPr>
            <a:r>
              <a:rPr lang="en-US" sz="1900" dirty="0" smtClean="0"/>
              <a:t>4.	Revisit the NSRS procurement methodology;</a:t>
            </a:r>
          </a:p>
          <a:p>
            <a:pPr marL="800100" lvl="1" indent="-400050">
              <a:buNone/>
              <a:tabLst>
                <a:tab pos="914400" algn="l"/>
              </a:tabLst>
            </a:pPr>
            <a:r>
              <a:rPr lang="en-US" sz="1900" dirty="0" smtClean="0"/>
              <a:t>5.	Amounts published annually are fixed amounts, not advisory,</a:t>
            </a:r>
          </a:p>
          <a:p>
            <a:pPr marL="800100" lvl="1" indent="-400050">
              <a:buNone/>
              <a:tabLst>
                <a:tab pos="914400" algn="l"/>
              </a:tabLst>
            </a:pPr>
            <a:r>
              <a:rPr lang="en-US" sz="1900" dirty="0" smtClean="0"/>
              <a:t>6.	Amounts are calculated using 70th percentile of cases in each particular bin,</a:t>
            </a:r>
          </a:p>
          <a:p>
            <a:pPr marL="800100" lvl="1" indent="-400050">
              <a:buNone/>
              <a:tabLst>
                <a:tab pos="914400" algn="l"/>
              </a:tabLst>
            </a:pPr>
            <a:r>
              <a:rPr lang="en-US" sz="1900" dirty="0" smtClean="0"/>
              <a:t>7.	Load Resources remain limited to providing a maximum of 50% of RRS,</a:t>
            </a:r>
          </a:p>
          <a:p>
            <a:pPr marL="800100" lvl="1" indent="-400050">
              <a:buNone/>
              <a:tabLst>
                <a:tab pos="914400" algn="l"/>
              </a:tabLst>
            </a:pPr>
            <a:r>
              <a:rPr lang="en-US" sz="1900" dirty="0" smtClean="0"/>
              <a:t>8.	Make changes to Regulation as recommended by ERCOT,  </a:t>
            </a:r>
          </a:p>
          <a:p>
            <a:pPr marL="800100" lvl="1" indent="-400050">
              <a:buNone/>
              <a:tabLst>
                <a:tab pos="914400" algn="l"/>
              </a:tabLst>
            </a:pPr>
            <a:r>
              <a:rPr lang="en-US" sz="1900" dirty="0" smtClean="0"/>
              <a:t>9.	Effective date of RRS and Non-Spin changes to be effective June 1, 2015: </a:t>
            </a:r>
          </a:p>
          <a:p>
            <a:pPr marL="857250" lvl="1" indent="-457200">
              <a:buAutoNum type="arabicPeriod" startAt="10"/>
              <a:tabLst>
                <a:tab pos="914400" algn="l"/>
              </a:tabLst>
            </a:pPr>
            <a:r>
              <a:rPr lang="en-US" sz="1900" dirty="0" smtClean="0"/>
              <a:t>Regulation change to be effective January 1, 2015 but remainder of 2014 AS Methodology remains in effect until June 1, 2015.   </a:t>
            </a:r>
          </a:p>
          <a:p>
            <a:pPr marL="400050" lvl="1" indent="0">
              <a:buNone/>
              <a:tabLst>
                <a:tab pos="914400" algn="l"/>
              </a:tabLst>
            </a:pPr>
            <a:endParaRPr lang="en-US" sz="1400" baseline="30000" dirty="0" smtClean="0"/>
          </a:p>
          <a:p>
            <a:pPr marL="400050" lvl="1" indent="0">
              <a:buNone/>
              <a:tabLst>
                <a:tab pos="914400" algn="l"/>
              </a:tabLst>
            </a:pPr>
            <a:r>
              <a:rPr lang="en-US" sz="1400" baseline="30000" dirty="0" smtClean="0"/>
              <a:t>						</a:t>
            </a:r>
            <a:r>
              <a:rPr lang="en-US" sz="2000" baseline="30000" dirty="0" smtClean="0"/>
              <a:t>*</a:t>
            </a:r>
            <a:r>
              <a:rPr lang="en-US" sz="1400" dirty="0" smtClean="0"/>
              <a:t> Will require Protocol change; ERCOT will submit NPRR</a:t>
            </a:r>
            <a:endParaRPr lang="en-US" sz="1900" dirty="0"/>
          </a:p>
        </p:txBody>
      </p:sp>
      <p:sp>
        <p:nvSpPr>
          <p:cNvPr id="2" name="Title 1"/>
          <p:cNvSpPr>
            <a:spLocks noGrp="1"/>
          </p:cNvSpPr>
          <p:nvPr>
            <p:ph type="title"/>
          </p:nvPr>
        </p:nvSpPr>
        <p:spPr/>
        <p:txBody>
          <a:bodyPr/>
          <a:lstStyle/>
          <a:p>
            <a:r>
              <a:rPr lang="en-US" smtClean="0"/>
              <a:t>ROS/WMS Recommendation</a:t>
            </a:r>
            <a:endParaRPr lang="en-US" dirty="0"/>
          </a:p>
        </p:txBody>
      </p:sp>
      <p:sp>
        <p:nvSpPr>
          <p:cNvPr id="6" name="Footer Placeholder 5"/>
          <p:cNvSpPr>
            <a:spLocks noGrp="1"/>
          </p:cNvSpPr>
          <p:nvPr>
            <p:ph type="ftr" sz="quarter" idx="10"/>
          </p:nvPr>
        </p:nvSpPr>
        <p:spPr/>
        <p:txBody>
          <a:bodyPr/>
          <a:lstStyle/>
          <a:p>
            <a:pPr>
              <a:defRPr/>
            </a:pPr>
            <a:r>
              <a:rPr lang="en-US" dirty="0" smtClean="0"/>
              <a:t>TAC</a:t>
            </a:r>
            <a:endParaRPr lang="en-US" dirty="0"/>
          </a:p>
        </p:txBody>
      </p:sp>
      <p:sp>
        <p:nvSpPr>
          <p:cNvPr id="10" name="Date Placeholder 9"/>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37779414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WMS/ROS Recommendation – Example Quantities</a:t>
            </a:r>
            <a:endParaRPr lang="en-US" dirty="0"/>
          </a:p>
        </p:txBody>
      </p:sp>
      <p:sp>
        <p:nvSpPr>
          <p:cNvPr id="6" name="Footer Placeholder 5"/>
          <p:cNvSpPr>
            <a:spLocks noGrp="1"/>
          </p:cNvSpPr>
          <p:nvPr>
            <p:ph type="ftr" sz="quarter" idx="10"/>
          </p:nvPr>
        </p:nvSpPr>
        <p:spPr/>
        <p:txBody>
          <a:bodyPr/>
          <a:lstStyle/>
          <a:p>
            <a:pPr>
              <a:defRPr/>
            </a:pPr>
            <a:r>
              <a:rPr lang="en-US" smtClean="0"/>
              <a:t>TAC</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4223198358"/>
              </p:ext>
            </p:extLst>
          </p:nvPr>
        </p:nvGraphicFramePr>
        <p:xfrm>
          <a:off x="764479" y="3381375"/>
          <a:ext cx="3467968" cy="2590802"/>
        </p:xfrm>
        <a:graphic>
          <a:graphicData uri="http://schemas.openxmlformats.org/drawingml/2006/table">
            <a:tbl>
              <a:tblPr/>
              <a:tblGrid>
                <a:gridCol w="585620"/>
                <a:gridCol w="942482"/>
                <a:gridCol w="585620"/>
                <a:gridCol w="585620"/>
                <a:gridCol w="768626"/>
              </a:tblGrid>
              <a:tr h="282839">
                <a:tc gridSpan="3">
                  <a:txBody>
                    <a:bodyPr/>
                    <a:lstStyle/>
                    <a:p>
                      <a:pPr algn="ctr" fontAlgn="b"/>
                      <a:r>
                        <a:rPr lang="en-US" sz="1600" b="1" i="0" u="none" strike="noStrike" dirty="0">
                          <a:solidFill>
                            <a:srgbClr val="000000"/>
                          </a:solidFill>
                          <a:effectLst/>
                          <a:latin typeface="Calibri"/>
                        </a:rPr>
                        <a:t>August - 2015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950337">
                <a:tc>
                  <a:txBody>
                    <a:bodyPr/>
                    <a:lstStyle/>
                    <a:p>
                      <a:pPr algn="l" fontAlgn="b"/>
                      <a:r>
                        <a:rPr lang="en-US" sz="1200" b="0" i="0" u="none" strike="noStrike" dirty="0">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smtClean="0">
                          <a:solidFill>
                            <a:srgbClr val="000000"/>
                          </a:solidFill>
                          <a:effectLst/>
                          <a:latin typeface="Calibri"/>
                        </a:rPr>
                        <a:t>Total RRS MW (</a:t>
                      </a:r>
                      <a:r>
                        <a:rPr lang="en-US" sz="1200" b="1" i="0" u="sng" strike="noStrike" dirty="0" smtClean="0">
                          <a:solidFill>
                            <a:srgbClr val="FF0000"/>
                          </a:solidFill>
                          <a:effectLst/>
                          <a:latin typeface="Calibri"/>
                        </a:rPr>
                        <a:t>Based on 20% Limit</a:t>
                      </a:r>
                      <a:r>
                        <a:rPr lang="en-US" sz="1200" b="0" i="0" u="none" strike="noStrike" dirty="0" smtClean="0">
                          <a:solidFill>
                            <a:srgbClr val="000000"/>
                          </a:solidFill>
                          <a:effectLst/>
                          <a:latin typeface="Calibri"/>
                        </a:rPr>
                        <a:t>)</a:t>
                      </a:r>
                      <a:endParaRPr lang="en-US" sz="12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PFRS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LRs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Equivalency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26271">
                <a:tc>
                  <a:txBody>
                    <a:bodyPr/>
                    <a:lstStyle/>
                    <a:p>
                      <a:pPr algn="ctr" fontAlgn="b"/>
                      <a:r>
                        <a:rPr lang="en-US" sz="1200" b="1"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2702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2702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2702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2538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1248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1248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2538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169262426"/>
              </p:ext>
            </p:extLst>
          </p:nvPr>
        </p:nvGraphicFramePr>
        <p:xfrm>
          <a:off x="4648201" y="3381375"/>
          <a:ext cx="3156196" cy="2590800"/>
        </p:xfrm>
        <a:graphic>
          <a:graphicData uri="http://schemas.openxmlformats.org/drawingml/2006/table">
            <a:tbl>
              <a:tblPr/>
              <a:tblGrid>
                <a:gridCol w="418501"/>
                <a:gridCol w="1060203"/>
                <a:gridCol w="390601"/>
                <a:gridCol w="366188"/>
                <a:gridCol w="920703"/>
              </a:tblGrid>
              <a:tr h="278726">
                <a:tc gridSpan="3">
                  <a:txBody>
                    <a:bodyPr/>
                    <a:lstStyle/>
                    <a:p>
                      <a:pPr algn="ctr" fontAlgn="b"/>
                      <a:r>
                        <a:rPr lang="en-US" sz="1600" b="1" i="0" u="none" strike="noStrike" dirty="0">
                          <a:solidFill>
                            <a:srgbClr val="000000"/>
                          </a:solidFill>
                          <a:effectLst/>
                          <a:latin typeface="Calibri"/>
                        </a:rPr>
                        <a:t>October - 2015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891922">
                <a:tc>
                  <a:txBody>
                    <a:bodyPr/>
                    <a:lstStyle/>
                    <a:p>
                      <a:pPr algn="l" fontAlgn="b"/>
                      <a:r>
                        <a:rPr lang="en-US" sz="1200" b="0" i="0" u="none" strike="noStrike" dirty="0">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dirty="0" smtClean="0">
                          <a:solidFill>
                            <a:srgbClr val="000000"/>
                          </a:solidFill>
                          <a:effectLst/>
                          <a:latin typeface="Calibri"/>
                        </a:rPr>
                        <a:t>Total RRS MW (</a:t>
                      </a:r>
                      <a:r>
                        <a:rPr lang="en-US" sz="1100" b="1" i="0" u="sng" strike="noStrike" dirty="0" smtClean="0">
                          <a:solidFill>
                            <a:srgbClr val="FF0000"/>
                          </a:solidFill>
                          <a:effectLst/>
                          <a:latin typeface="Calibri"/>
                        </a:rPr>
                        <a:t>Based on 20% Limit</a:t>
                      </a:r>
                      <a:r>
                        <a:rPr lang="en-US" sz="1100" b="0" i="0" u="none" strike="noStrike" dirty="0" smtClean="0">
                          <a:solidFill>
                            <a:srgbClr val="000000"/>
                          </a:solidFill>
                          <a:effectLst/>
                          <a:latin typeface="Calibri"/>
                        </a:rPr>
                        <a:t>)</a:t>
                      </a:r>
                      <a:endParaRPr lang="en-US" sz="11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a:solidFill>
                            <a:srgbClr val="000000"/>
                          </a:solidFill>
                          <a:effectLst/>
                          <a:latin typeface="Calibri"/>
                        </a:rPr>
                        <a:t>PFRS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a:solidFill>
                            <a:srgbClr val="000000"/>
                          </a:solidFill>
                          <a:effectLst/>
                          <a:latin typeface="Calibri"/>
                        </a:rPr>
                        <a:t>LRs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dirty="0">
                          <a:solidFill>
                            <a:srgbClr val="000000"/>
                          </a:solidFill>
                          <a:effectLst/>
                          <a:latin typeface="Calibri"/>
                        </a:rPr>
                        <a:t>Equivalency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36692">
                <a:tc>
                  <a:txBody>
                    <a:bodyPr/>
                    <a:lstStyle/>
                    <a:p>
                      <a:pPr algn="ctr" fontAlgn="b"/>
                      <a:r>
                        <a:rPr lang="en-US" sz="1200" b="1"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2696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2696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2696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4068989674"/>
              </p:ext>
            </p:extLst>
          </p:nvPr>
        </p:nvGraphicFramePr>
        <p:xfrm>
          <a:off x="4610172" y="714375"/>
          <a:ext cx="3194225" cy="2527977"/>
        </p:xfrm>
        <a:graphic>
          <a:graphicData uri="http://schemas.openxmlformats.org/drawingml/2006/table">
            <a:tbl>
              <a:tblPr/>
              <a:tblGrid>
                <a:gridCol w="423544"/>
                <a:gridCol w="1072977"/>
                <a:gridCol w="395307"/>
                <a:gridCol w="370601"/>
                <a:gridCol w="931796"/>
              </a:tblGrid>
              <a:tr h="273089">
                <a:tc gridSpan="3">
                  <a:txBody>
                    <a:bodyPr/>
                    <a:lstStyle/>
                    <a:p>
                      <a:pPr algn="ctr" fontAlgn="b"/>
                      <a:r>
                        <a:rPr lang="en-US" sz="1600" b="1" i="0" u="none" strike="noStrike" dirty="0">
                          <a:solidFill>
                            <a:srgbClr val="000000"/>
                          </a:solidFill>
                          <a:effectLst/>
                          <a:latin typeface="Calibri"/>
                        </a:rPr>
                        <a:t>April- 2015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917578">
                <a:tc>
                  <a:txBody>
                    <a:bodyPr/>
                    <a:lstStyle/>
                    <a:p>
                      <a:pPr algn="l" fontAlgn="b"/>
                      <a:r>
                        <a:rPr lang="en-US" sz="1200" b="0" i="0" u="none" strike="noStrike" dirty="0">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smtClean="0">
                          <a:solidFill>
                            <a:srgbClr val="000000"/>
                          </a:solidFill>
                          <a:effectLst/>
                          <a:latin typeface="Calibri"/>
                        </a:rPr>
                        <a:t>Total RRS MW (</a:t>
                      </a:r>
                      <a:r>
                        <a:rPr lang="en-US" sz="1200" b="1" i="0" u="sng" strike="noStrike" dirty="0" smtClean="0">
                          <a:solidFill>
                            <a:srgbClr val="FF0000"/>
                          </a:solidFill>
                          <a:effectLst/>
                          <a:latin typeface="Calibri"/>
                        </a:rPr>
                        <a:t>Based on 20% Limit</a:t>
                      </a:r>
                      <a:r>
                        <a:rPr lang="en-US" sz="1200" b="0" i="0" u="none" strike="noStrike" dirty="0" smtClean="0">
                          <a:solidFill>
                            <a:srgbClr val="000000"/>
                          </a:solidFill>
                          <a:effectLst/>
                          <a:latin typeface="Calibri"/>
                        </a:rPr>
                        <a:t>)</a:t>
                      </a:r>
                      <a:endParaRPr lang="en-US" sz="12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PFRS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LRs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Equivalency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20656">
                <a:tc>
                  <a:txBody>
                    <a:bodyPr/>
                    <a:lstStyle/>
                    <a:p>
                      <a:pPr algn="ctr" fontAlgn="b"/>
                      <a:r>
                        <a:rPr lang="en-US" sz="1200" b="1"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dirty="0">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dirty="0">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dirty="0">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dirty="0">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126638787"/>
              </p:ext>
            </p:extLst>
          </p:nvPr>
        </p:nvGraphicFramePr>
        <p:xfrm>
          <a:off x="733425" y="714375"/>
          <a:ext cx="3499022" cy="2491895"/>
        </p:xfrm>
        <a:graphic>
          <a:graphicData uri="http://schemas.openxmlformats.org/drawingml/2006/table">
            <a:tbl>
              <a:tblPr/>
              <a:tblGrid>
                <a:gridCol w="619125"/>
                <a:gridCol w="933450"/>
                <a:gridCol w="561975"/>
                <a:gridCol w="542925"/>
                <a:gridCol w="841547"/>
              </a:tblGrid>
              <a:tr h="264813">
                <a:tc gridSpan="3">
                  <a:txBody>
                    <a:bodyPr/>
                    <a:lstStyle/>
                    <a:p>
                      <a:pPr algn="ctr" fontAlgn="b"/>
                      <a:r>
                        <a:rPr lang="en-US" sz="1600" b="1" i="0" u="none" strike="noStrike" dirty="0">
                          <a:solidFill>
                            <a:srgbClr val="000000"/>
                          </a:solidFill>
                          <a:effectLst/>
                          <a:latin typeface="Calibri"/>
                        </a:rPr>
                        <a:t>January- 2015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889772">
                <a:tc>
                  <a:txBody>
                    <a:bodyPr/>
                    <a:lstStyle/>
                    <a:p>
                      <a:pPr algn="l" fontAlgn="b"/>
                      <a:r>
                        <a:rPr lang="en-US" sz="1200" b="0" i="0" u="none" strike="noStrike" dirty="0">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Total RRS MW </a:t>
                      </a:r>
                      <a:r>
                        <a:rPr lang="en-US" sz="1200" b="0" i="0" u="none" strike="noStrike" dirty="0" smtClean="0">
                          <a:solidFill>
                            <a:srgbClr val="000000"/>
                          </a:solidFill>
                          <a:effectLst/>
                          <a:latin typeface="Calibri"/>
                        </a:rPr>
                        <a:t>(</a:t>
                      </a:r>
                      <a:r>
                        <a:rPr lang="en-US" sz="1200" b="1" i="0" u="sng" strike="noStrike" dirty="0" smtClean="0">
                          <a:solidFill>
                            <a:srgbClr val="FF0000"/>
                          </a:solidFill>
                          <a:effectLst/>
                          <a:latin typeface="Calibri"/>
                        </a:rPr>
                        <a:t>Based on 20% Limit</a:t>
                      </a:r>
                      <a:r>
                        <a:rPr lang="en-US" sz="1200" b="0" i="0" u="none" strike="noStrike" dirty="0" smtClean="0">
                          <a:solidFill>
                            <a:srgbClr val="000000"/>
                          </a:solidFill>
                          <a:effectLst/>
                          <a:latin typeface="Calibri"/>
                        </a:rPr>
                        <a:t>)</a:t>
                      </a:r>
                      <a:endParaRPr lang="en-US" sz="12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PFRS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LRs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Equivalency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13969">
                <a:tc>
                  <a:txBody>
                    <a:bodyPr/>
                    <a:lstStyle/>
                    <a:p>
                      <a:pPr algn="l" fontAlgn="b"/>
                      <a:r>
                        <a:rPr lang="en-US" sz="1200" b="1"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3" name="Date Placeholder 12"/>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27994117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2474" y="1028700"/>
            <a:ext cx="7856789" cy="4916488"/>
          </a:xfrm>
        </p:spPr>
        <p:txBody>
          <a:bodyPr/>
          <a:lstStyle/>
          <a:p>
            <a:r>
              <a:rPr lang="en-US" sz="2400" dirty="0" smtClean="0"/>
              <a:t>Remove transfer of 500 MW from Non-Spin to RRS</a:t>
            </a:r>
          </a:p>
          <a:p>
            <a:r>
              <a:rPr lang="en-US" sz="2400" dirty="0" smtClean="0"/>
              <a:t>Remove one-sided bias adjustment, so that NSRS quantity is based solely on 6 hour ahead Net Load Forecast uncertainty, less the </a:t>
            </a:r>
            <a:r>
              <a:rPr lang="en-US" sz="2400" dirty="0" err="1" smtClean="0"/>
              <a:t>Reg</a:t>
            </a:r>
            <a:r>
              <a:rPr lang="en-US" sz="2400" dirty="0" smtClean="0"/>
              <a:t> Up requirement, capped at 2000 MW</a:t>
            </a:r>
            <a:endParaRPr lang="en-US" sz="2400" dirty="0"/>
          </a:p>
        </p:txBody>
      </p:sp>
      <p:sp>
        <p:nvSpPr>
          <p:cNvPr id="2" name="Title 1"/>
          <p:cNvSpPr>
            <a:spLocks noGrp="1"/>
          </p:cNvSpPr>
          <p:nvPr>
            <p:ph type="title"/>
          </p:nvPr>
        </p:nvSpPr>
        <p:spPr/>
        <p:txBody>
          <a:bodyPr/>
          <a:lstStyle/>
          <a:p>
            <a:r>
              <a:rPr lang="en-US" dirty="0" smtClean="0"/>
              <a:t>Proposed Changes for Non Spin Service</a:t>
            </a:r>
            <a:endParaRPr lang="en-US" dirty="0"/>
          </a:p>
        </p:txBody>
      </p:sp>
      <p:sp>
        <p:nvSpPr>
          <p:cNvPr id="6" name="Footer Placeholder 5"/>
          <p:cNvSpPr>
            <a:spLocks noGrp="1"/>
          </p:cNvSpPr>
          <p:nvPr>
            <p:ph type="ftr" sz="quarter" idx="10"/>
          </p:nvPr>
        </p:nvSpPr>
        <p:spPr/>
        <p:txBody>
          <a:bodyPr/>
          <a:lstStyle/>
          <a:p>
            <a:pPr>
              <a:defRPr/>
            </a:pPr>
            <a:r>
              <a:rPr lang="en-US" smtClean="0"/>
              <a:t>TAC</a:t>
            </a:r>
            <a:endParaRPr lang="en-US"/>
          </a:p>
        </p:txBody>
      </p:sp>
      <p:sp>
        <p:nvSpPr>
          <p:cNvPr id="10" name="Date Placeholder 9"/>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19393047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457200" y="904875"/>
            <a:ext cx="8229600" cy="5343525"/>
          </a:xfrm>
        </p:spPr>
        <p:txBody>
          <a:bodyPr/>
          <a:lstStyle/>
          <a:p>
            <a:pPr marL="457200" indent="-457200" algn="just">
              <a:spcBef>
                <a:spcPts val="600"/>
              </a:spcBef>
              <a:buFont typeface="+mj-lt"/>
              <a:buAutoNum type="arabicPeriod"/>
            </a:pPr>
            <a:r>
              <a:rPr lang="en-US" sz="2000" dirty="0" smtClean="0"/>
              <a:t>Update the factors used to adjust the Regulation Service quantities for additional installed wind generation since June 2013</a:t>
            </a:r>
          </a:p>
          <a:p>
            <a:pPr marL="857250" lvl="1" indent="-457200" algn="just">
              <a:spcBef>
                <a:spcPts val="600"/>
              </a:spcBef>
            </a:pPr>
            <a:r>
              <a:rPr lang="en-US" sz="1800" dirty="0" smtClean="0"/>
              <a:t>Added approximately 988 MW of Wind since last analyses</a:t>
            </a:r>
          </a:p>
          <a:p>
            <a:pPr marL="457200" lvl="0" indent="-457200" algn="just">
              <a:spcBef>
                <a:spcPts val="600"/>
              </a:spcBef>
              <a:buFont typeface="+mj-lt"/>
              <a:buAutoNum type="arabicPeriod"/>
            </a:pPr>
            <a:r>
              <a:rPr lang="en-US" sz="2000" dirty="0" smtClean="0"/>
              <a:t>Remove RRS schedule release as an input to the </a:t>
            </a:r>
            <a:r>
              <a:rPr lang="en-US" sz="2000" dirty="0" err="1" smtClean="0"/>
              <a:t>Reg</a:t>
            </a:r>
            <a:r>
              <a:rPr lang="en-US" sz="2000" dirty="0" smtClean="0"/>
              <a:t>-Up procurement analysis  </a:t>
            </a:r>
          </a:p>
          <a:p>
            <a:pPr marL="857250" lvl="1" indent="-457200" algn="just">
              <a:spcBef>
                <a:spcPts val="600"/>
              </a:spcBef>
            </a:pPr>
            <a:r>
              <a:rPr lang="en-US" sz="1800" dirty="0" smtClean="0"/>
              <a:t>Carried over from Zonal, where RRS deployment was energy deployment </a:t>
            </a:r>
          </a:p>
          <a:p>
            <a:pPr marL="857250" lvl="1" indent="-457200" algn="just">
              <a:spcBef>
                <a:spcPts val="600"/>
              </a:spcBef>
            </a:pPr>
            <a:r>
              <a:rPr lang="en-US" sz="1800" dirty="0" smtClean="0"/>
              <a:t>In Nodal, RRS deployment is only release of schedule not an energy deployment</a:t>
            </a:r>
          </a:p>
          <a:p>
            <a:pPr marL="857250" lvl="1" indent="-457200" algn="just">
              <a:spcBef>
                <a:spcPts val="600"/>
              </a:spcBef>
            </a:pPr>
            <a:r>
              <a:rPr lang="en-US" sz="1800" dirty="0" smtClean="0"/>
              <a:t>RRS was very frequently used in Zonal to replace regulation-up </a:t>
            </a:r>
          </a:p>
          <a:p>
            <a:pPr marL="857250" lvl="1" indent="-457200" algn="just">
              <a:spcBef>
                <a:spcPts val="600"/>
              </a:spcBef>
            </a:pPr>
            <a:endParaRPr lang="en-US" sz="2000" dirty="0" smtClean="0"/>
          </a:p>
        </p:txBody>
      </p:sp>
      <p:sp>
        <p:nvSpPr>
          <p:cNvPr id="29698" name="Rectangle 2"/>
          <p:cNvSpPr>
            <a:spLocks noGrp="1" noChangeArrowheads="1"/>
          </p:cNvSpPr>
          <p:nvPr>
            <p:ph type="title"/>
          </p:nvPr>
        </p:nvSpPr>
        <p:spPr/>
        <p:txBody>
          <a:bodyPr/>
          <a:lstStyle/>
          <a:p>
            <a:r>
              <a:rPr lang="en-US" sz="2400" smtClean="0"/>
              <a:t>Proposed Changes for Regulation</a:t>
            </a:r>
            <a:endParaRPr lang="en-US" sz="2400" dirty="0"/>
          </a:p>
        </p:txBody>
      </p:sp>
      <p:sp>
        <p:nvSpPr>
          <p:cNvPr id="2" name="Footer Placeholder 1"/>
          <p:cNvSpPr>
            <a:spLocks noGrp="1"/>
          </p:cNvSpPr>
          <p:nvPr>
            <p:ph type="ftr" sz="quarter" idx="10"/>
          </p:nvPr>
        </p:nvSpPr>
        <p:spPr/>
        <p:txBody>
          <a:bodyPr/>
          <a:lstStyle/>
          <a:p>
            <a:pPr>
              <a:defRPr/>
            </a:pPr>
            <a:r>
              <a:rPr lang="en-US" smtClean="0"/>
              <a:t>TAC</a:t>
            </a:r>
            <a:endParaRPr lang="en-US"/>
          </a:p>
        </p:txBody>
      </p:sp>
      <p:sp>
        <p:nvSpPr>
          <p:cNvPr id="8" name="Date Placeholder 7"/>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37931420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991757" y="1408608"/>
            <a:ext cx="7004911" cy="3956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698" name="Rectangle 2"/>
          <p:cNvSpPr>
            <a:spLocks noGrp="1" noChangeArrowheads="1"/>
          </p:cNvSpPr>
          <p:nvPr>
            <p:ph type="title"/>
          </p:nvPr>
        </p:nvSpPr>
        <p:spPr/>
        <p:txBody>
          <a:bodyPr/>
          <a:lstStyle/>
          <a:p>
            <a:r>
              <a:rPr lang="en-US" sz="2400" dirty="0" smtClean="0"/>
              <a:t>Impact of RRS Deployment on Feb 2014 HE 0700</a:t>
            </a:r>
            <a:endParaRPr lang="en-US" sz="2400" dirty="0"/>
          </a:p>
        </p:txBody>
      </p:sp>
      <p:sp>
        <p:nvSpPr>
          <p:cNvPr id="2" name="Footer Placeholder 1"/>
          <p:cNvSpPr>
            <a:spLocks noGrp="1"/>
          </p:cNvSpPr>
          <p:nvPr>
            <p:ph type="ftr" sz="quarter" idx="10"/>
          </p:nvPr>
        </p:nvSpPr>
        <p:spPr/>
        <p:txBody>
          <a:bodyPr/>
          <a:lstStyle/>
          <a:p>
            <a:pPr>
              <a:defRPr/>
            </a:pPr>
            <a:r>
              <a:rPr lang="en-US" smtClean="0"/>
              <a:t>TAC</a:t>
            </a:r>
            <a:endParaRPr lang="en-US"/>
          </a:p>
        </p:txBody>
      </p:sp>
      <p:sp>
        <p:nvSpPr>
          <p:cNvPr id="9" name="Date Placeholder 8"/>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34167760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228600" y="1771650"/>
            <a:ext cx="8763000" cy="2514600"/>
          </a:xfrm>
        </p:spPr>
        <p:txBody>
          <a:bodyPr/>
          <a:lstStyle/>
          <a:p>
            <a:pPr marL="0" lvl="0" indent="0">
              <a:buNone/>
            </a:pPr>
            <a:endParaRPr lang="en-US" sz="6000" dirty="0" smtClean="0"/>
          </a:p>
          <a:p>
            <a:pPr marL="0" lvl="0" indent="0" algn="ctr">
              <a:buNone/>
            </a:pPr>
            <a:r>
              <a:rPr lang="en-US" sz="6000" i="1" dirty="0" smtClean="0"/>
              <a:t>Discussion</a:t>
            </a:r>
          </a:p>
        </p:txBody>
      </p:sp>
      <p:sp>
        <p:nvSpPr>
          <p:cNvPr id="2" name="Footer Placeholder 1"/>
          <p:cNvSpPr>
            <a:spLocks noGrp="1"/>
          </p:cNvSpPr>
          <p:nvPr>
            <p:ph type="ftr" sz="quarter" idx="10"/>
          </p:nvPr>
        </p:nvSpPr>
        <p:spPr/>
        <p:txBody>
          <a:bodyPr/>
          <a:lstStyle/>
          <a:p>
            <a:pPr>
              <a:defRPr/>
            </a:pPr>
            <a:r>
              <a:rPr lang="en-US" smtClean="0"/>
              <a:t>TAC</a:t>
            </a:r>
            <a:endParaRPr lang="en-US"/>
          </a:p>
        </p:txBody>
      </p:sp>
      <p:sp>
        <p:nvSpPr>
          <p:cNvPr id="7" name="Rectangle 3"/>
          <p:cNvSpPr txBox="1">
            <a:spLocks noChangeArrowheads="1"/>
          </p:cNvSpPr>
          <p:nvPr/>
        </p:nvSpPr>
        <p:spPr bwMode="auto">
          <a:xfrm>
            <a:off x="609600" y="1143000"/>
            <a:ext cx="87630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FontTx/>
              <a:buNone/>
            </a:pPr>
            <a:endParaRPr lang="en-US" sz="3200" kern="0" dirty="0" smtClean="0"/>
          </a:p>
        </p:txBody>
      </p:sp>
      <p:sp>
        <p:nvSpPr>
          <p:cNvPr id="3" name="Date Placeholder 2"/>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2195604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1019175"/>
            <a:ext cx="8229600" cy="4926013"/>
          </a:xfrm>
        </p:spPr>
        <p:txBody>
          <a:bodyPr/>
          <a:lstStyle/>
          <a:p>
            <a:r>
              <a:rPr lang="en-US" sz="2800" dirty="0" smtClean="0"/>
              <a:t>Protocol Section 3.16 - Standards for Determining Ancillary Service Quantities</a:t>
            </a:r>
          </a:p>
          <a:p>
            <a:pPr lvl="1"/>
            <a:r>
              <a:rPr lang="en-US" sz="2400" b="0" dirty="0" smtClean="0"/>
              <a:t>ERCOT shall, at least annually, review the quantity and requirements for each Ancillary Service needed for reliability.</a:t>
            </a:r>
          </a:p>
        </p:txBody>
      </p:sp>
      <p:sp>
        <p:nvSpPr>
          <p:cNvPr id="2" name="Title 1"/>
          <p:cNvSpPr>
            <a:spLocks noGrp="1"/>
          </p:cNvSpPr>
          <p:nvPr>
            <p:ph type="title"/>
          </p:nvPr>
        </p:nvSpPr>
        <p:spPr/>
        <p:txBody>
          <a:bodyPr/>
          <a:lstStyle/>
          <a:p>
            <a:r>
              <a:rPr lang="en-US" smtClean="0"/>
              <a:t>Annual AS Methodology Update</a:t>
            </a:r>
            <a:endParaRPr lang="en-US" dirty="0"/>
          </a:p>
        </p:txBody>
      </p:sp>
      <p:sp>
        <p:nvSpPr>
          <p:cNvPr id="6" name="Footer Placeholder 5"/>
          <p:cNvSpPr>
            <a:spLocks noGrp="1"/>
          </p:cNvSpPr>
          <p:nvPr>
            <p:ph type="ftr" sz="quarter" idx="10"/>
          </p:nvPr>
        </p:nvSpPr>
        <p:spPr/>
        <p:txBody>
          <a:bodyPr/>
          <a:lstStyle/>
          <a:p>
            <a:pPr>
              <a:defRPr/>
            </a:pPr>
            <a:r>
              <a:rPr lang="en-US" smtClean="0"/>
              <a:t>TAC</a:t>
            </a:r>
            <a:endParaRPr lang="en-US"/>
          </a:p>
        </p:txBody>
      </p:sp>
      <p:sp>
        <p:nvSpPr>
          <p:cNvPr id="10" name="Date Placeholder 9"/>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3678108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2400" dirty="0" smtClean="0"/>
              <a:t>Schedule for Review/Approval</a:t>
            </a:r>
            <a:endParaRPr lang="en-US" sz="2400" dirty="0"/>
          </a:p>
        </p:txBody>
      </p:sp>
      <p:sp>
        <p:nvSpPr>
          <p:cNvPr id="3" name="Footer Placeholder 2"/>
          <p:cNvSpPr>
            <a:spLocks noGrp="1"/>
          </p:cNvSpPr>
          <p:nvPr>
            <p:ph type="ftr" sz="quarter" idx="10"/>
          </p:nvPr>
        </p:nvSpPr>
        <p:spPr/>
        <p:txBody>
          <a:bodyPr/>
          <a:lstStyle/>
          <a:p>
            <a:pPr>
              <a:defRPr/>
            </a:pPr>
            <a:r>
              <a:rPr lang="en-US" smtClean="0"/>
              <a:t>TAC</a:t>
            </a: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513" y="1352550"/>
            <a:ext cx="7546975" cy="415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Date Placeholder 9"/>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1990301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457200" y="914400"/>
            <a:ext cx="8229600" cy="4114800"/>
          </a:xfrm>
        </p:spPr>
        <p:txBody>
          <a:bodyPr>
            <a:normAutofit fontScale="62500" lnSpcReduction="20000"/>
          </a:bodyPr>
          <a:lstStyle/>
          <a:p>
            <a:pPr marL="0" indent="0" algn="just">
              <a:buNone/>
            </a:pPr>
            <a:r>
              <a:rPr lang="en-US" dirty="0" smtClean="0"/>
              <a:t>Responsive Reserve Service (RRS)</a:t>
            </a:r>
          </a:p>
          <a:p>
            <a:pPr lvl="1" algn="just"/>
            <a:r>
              <a:rPr lang="en-US" dirty="0" smtClean="0"/>
              <a:t>Review of findings from recent frequency response studies related to FAST and upcoming NERC BAL-003-1 standard implementation</a:t>
            </a:r>
          </a:p>
          <a:p>
            <a:pPr lvl="1" algn="just"/>
            <a:r>
              <a:rPr lang="en-US" dirty="0" smtClean="0"/>
              <a:t>Proposed changes, based on ROS/WMS input</a:t>
            </a:r>
          </a:p>
          <a:p>
            <a:pPr lvl="1" algn="just"/>
            <a:endParaRPr lang="en-US" sz="2000" dirty="0" smtClean="0"/>
          </a:p>
          <a:p>
            <a:pPr marL="0" indent="0" algn="just">
              <a:buNone/>
            </a:pPr>
            <a:r>
              <a:rPr lang="en-US" dirty="0" smtClean="0"/>
              <a:t>Non-Spin Reserve Service (NSRS)</a:t>
            </a:r>
          </a:p>
          <a:p>
            <a:pPr lvl="1" algn="just"/>
            <a:r>
              <a:rPr lang="en-US" dirty="0" smtClean="0"/>
              <a:t>Corresponding NSRS changes based on the proposed RRS changes, </a:t>
            </a:r>
            <a:r>
              <a:rPr lang="en-US" dirty="0"/>
              <a:t>based on ROS/WMS </a:t>
            </a:r>
            <a:r>
              <a:rPr lang="en-US" dirty="0" smtClean="0"/>
              <a:t>input</a:t>
            </a:r>
          </a:p>
          <a:p>
            <a:pPr lvl="1" algn="just"/>
            <a:r>
              <a:rPr lang="en-US" dirty="0" smtClean="0"/>
              <a:t>Remove Load Forecast bias adjustment</a:t>
            </a:r>
          </a:p>
          <a:p>
            <a:pPr lvl="1" algn="just"/>
            <a:endParaRPr lang="en-US" sz="2400" dirty="0" smtClean="0"/>
          </a:p>
          <a:p>
            <a:pPr marL="0" indent="0" algn="just">
              <a:buNone/>
            </a:pPr>
            <a:r>
              <a:rPr lang="en-US" dirty="0" smtClean="0"/>
              <a:t>Regulation Service</a:t>
            </a:r>
          </a:p>
          <a:p>
            <a:pPr lvl="1" algn="just"/>
            <a:r>
              <a:rPr lang="en-US" dirty="0" smtClean="0"/>
              <a:t>Removal of the RRS schedule release as an input to the </a:t>
            </a:r>
            <a:r>
              <a:rPr lang="en-US" dirty="0" err="1" smtClean="0"/>
              <a:t>Reg</a:t>
            </a:r>
            <a:r>
              <a:rPr lang="en-US" dirty="0" smtClean="0"/>
              <a:t>-Up procurement analysis </a:t>
            </a:r>
          </a:p>
          <a:p>
            <a:pPr lvl="1" algn="just"/>
            <a:r>
              <a:rPr lang="en-US" dirty="0" smtClean="0"/>
              <a:t>Routine update of factors for installed wind capacity</a:t>
            </a:r>
          </a:p>
          <a:p>
            <a:pPr lvl="1" algn="just"/>
            <a:endParaRPr lang="en-US" dirty="0" smtClean="0"/>
          </a:p>
          <a:p>
            <a:pPr marL="0" indent="0" algn="ctr">
              <a:buNone/>
            </a:pPr>
            <a:endParaRPr lang="en-US" sz="2400" dirty="0" smtClean="0">
              <a:solidFill>
                <a:srgbClr val="FF0000"/>
              </a:solidFill>
            </a:endParaRPr>
          </a:p>
          <a:p>
            <a:pPr lvl="1" algn="just"/>
            <a:endParaRPr lang="en-US" sz="2400" dirty="0"/>
          </a:p>
        </p:txBody>
      </p:sp>
      <p:sp>
        <p:nvSpPr>
          <p:cNvPr id="29698" name="Rectangle 2"/>
          <p:cNvSpPr>
            <a:spLocks noGrp="1" noChangeArrowheads="1"/>
          </p:cNvSpPr>
          <p:nvPr>
            <p:ph type="title"/>
          </p:nvPr>
        </p:nvSpPr>
        <p:spPr/>
        <p:txBody>
          <a:bodyPr/>
          <a:lstStyle/>
          <a:p>
            <a:r>
              <a:rPr lang="en-US" sz="2400" smtClean="0"/>
              <a:t>Overview</a:t>
            </a:r>
            <a:endParaRPr lang="en-US" sz="2400" dirty="0"/>
          </a:p>
        </p:txBody>
      </p:sp>
      <p:sp>
        <p:nvSpPr>
          <p:cNvPr id="2" name="Footer Placeholder 1"/>
          <p:cNvSpPr>
            <a:spLocks noGrp="1"/>
          </p:cNvSpPr>
          <p:nvPr>
            <p:ph type="ftr" sz="quarter" idx="10"/>
          </p:nvPr>
        </p:nvSpPr>
        <p:spPr/>
        <p:txBody>
          <a:bodyPr/>
          <a:lstStyle/>
          <a:p>
            <a:pPr>
              <a:defRPr/>
            </a:pPr>
            <a:r>
              <a:rPr lang="en-US" smtClean="0"/>
              <a:t>TAC</a:t>
            </a:r>
            <a:endParaRPr lang="en-US"/>
          </a:p>
        </p:txBody>
      </p:sp>
      <p:sp>
        <p:nvSpPr>
          <p:cNvPr id="9" name="Date Placeholder 8"/>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2063334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6725" y="990600"/>
            <a:ext cx="8201026" cy="4886325"/>
          </a:xfrm>
        </p:spPr>
        <p:txBody>
          <a:bodyPr>
            <a:normAutofit fontScale="70000" lnSpcReduction="20000"/>
          </a:bodyPr>
          <a:lstStyle/>
          <a:p>
            <a:pPr algn="just">
              <a:spcBef>
                <a:spcPts val="600"/>
              </a:spcBef>
            </a:pPr>
            <a:r>
              <a:rPr lang="en-US" dirty="0" smtClean="0"/>
              <a:t>ERCOT, as a single BA Interconnection, has historically been concerned with low frequency events and has procured RRS to protect against those events</a:t>
            </a:r>
          </a:p>
          <a:p>
            <a:pPr algn="just">
              <a:spcBef>
                <a:spcPts val="600"/>
              </a:spcBef>
            </a:pPr>
            <a:r>
              <a:rPr lang="en-US" dirty="0" smtClean="0"/>
              <a:t>The quantity of RRS procured has been 2300 MW since the nuclear units came on line in the late 1980’s </a:t>
            </a:r>
          </a:p>
          <a:p>
            <a:pPr algn="just">
              <a:spcBef>
                <a:spcPts val="600"/>
              </a:spcBef>
            </a:pPr>
            <a:r>
              <a:rPr lang="en-US" dirty="0"/>
              <a:t>To meet new NERC BAL-003-1 requirements that are effective in early 2016, ERCOT will need to protect against UFLS for the simultaneous loss of two largest units (currently 2750 MW).</a:t>
            </a:r>
          </a:p>
          <a:p>
            <a:pPr lvl="1" algn="just">
              <a:spcBef>
                <a:spcPts val="600"/>
              </a:spcBef>
            </a:pPr>
            <a:r>
              <a:rPr lang="en-US" dirty="0" smtClean="0"/>
              <a:t>While ERCOT has historically studied the impact of the simultaneous loss of the two largest units in ERCOT, the quantity of RRS procured has not always been enough to protect against the activation of the under-frequency load shed (UFLS) for a simultaneous trip of these units </a:t>
            </a:r>
          </a:p>
          <a:p>
            <a:pPr lvl="1">
              <a:spcBef>
                <a:spcPts val="600"/>
              </a:spcBef>
            </a:pPr>
            <a:r>
              <a:rPr lang="en-US" dirty="0" smtClean="0"/>
              <a:t>ERCOT would like to modify the A/S Methodology meet this standard in 2015 in order to get operating experience and resolve any issues before the standard becomes effective</a:t>
            </a:r>
            <a:endParaRPr lang="en-US" strike="sngStrike" dirty="0" smtClean="0"/>
          </a:p>
        </p:txBody>
      </p:sp>
      <p:sp>
        <p:nvSpPr>
          <p:cNvPr id="2" name="Title 1"/>
          <p:cNvSpPr>
            <a:spLocks noGrp="1"/>
          </p:cNvSpPr>
          <p:nvPr>
            <p:ph type="title"/>
          </p:nvPr>
        </p:nvSpPr>
        <p:spPr/>
        <p:txBody>
          <a:bodyPr/>
          <a:lstStyle/>
          <a:p>
            <a:r>
              <a:rPr lang="en-US" dirty="0" smtClean="0"/>
              <a:t>Background on RRS Requirements </a:t>
            </a:r>
            <a:endParaRPr lang="en-US" dirty="0"/>
          </a:p>
        </p:txBody>
      </p:sp>
      <p:sp>
        <p:nvSpPr>
          <p:cNvPr id="6" name="Footer Placeholder 5"/>
          <p:cNvSpPr>
            <a:spLocks noGrp="1"/>
          </p:cNvSpPr>
          <p:nvPr>
            <p:ph type="ftr" sz="quarter" idx="10"/>
          </p:nvPr>
        </p:nvSpPr>
        <p:spPr/>
        <p:txBody>
          <a:bodyPr/>
          <a:lstStyle/>
          <a:p>
            <a:pPr>
              <a:defRPr/>
            </a:pPr>
            <a:r>
              <a:rPr lang="en-US" smtClean="0"/>
              <a:t>TAC</a:t>
            </a:r>
            <a:endParaRPr lang="en-US"/>
          </a:p>
        </p:txBody>
      </p:sp>
      <p:sp>
        <p:nvSpPr>
          <p:cNvPr id="10" name="Date Placeholder 9"/>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27459145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smtClean="0"/>
          </a:p>
          <a:p>
            <a:pPr lvl="2">
              <a:defRPr/>
            </a:pPr>
            <a:endParaRPr lang="en-US" sz="1200" b="1" kern="0" dirty="0" smtClean="0"/>
          </a:p>
        </p:txBody>
      </p:sp>
      <p:sp>
        <p:nvSpPr>
          <p:cNvPr id="18435" name="Title 8"/>
          <p:cNvSpPr>
            <a:spLocks noGrp="1"/>
          </p:cNvSpPr>
          <p:nvPr>
            <p:ph type="title"/>
          </p:nvPr>
        </p:nvSpPr>
        <p:spPr>
          <a:xfrm>
            <a:off x="457200" y="76200"/>
            <a:ext cx="8229600" cy="476250"/>
          </a:xfrm>
        </p:spPr>
        <p:txBody>
          <a:bodyPr/>
          <a:lstStyle/>
          <a:p>
            <a:r>
              <a:rPr lang="en-US" altLang="en-US" dirty="0" smtClean="0"/>
              <a:t>Example of Frequency Response Study Result</a:t>
            </a:r>
          </a:p>
        </p:txBody>
      </p:sp>
      <p:sp>
        <p:nvSpPr>
          <p:cNvPr id="4" name="Footer Placeholder 3"/>
          <p:cNvSpPr>
            <a:spLocks noGrp="1"/>
          </p:cNvSpPr>
          <p:nvPr>
            <p:ph type="ftr" sz="quarter" idx="10"/>
          </p:nvPr>
        </p:nvSpPr>
        <p:spPr/>
        <p:txBody>
          <a:bodyPr/>
          <a:lstStyle/>
          <a:p>
            <a:pPr>
              <a:defRPr/>
            </a:pPr>
            <a:r>
              <a:rPr lang="en-US" smtClean="0"/>
              <a:t>TAC</a:t>
            </a:r>
            <a:endParaRPr lang="en-US"/>
          </a:p>
        </p:txBody>
      </p:sp>
      <p:sp>
        <p:nvSpPr>
          <p:cNvPr id="18436" name="TextBox 1"/>
          <p:cNvSpPr txBox="1">
            <a:spLocks noChangeArrowheads="1"/>
          </p:cNvSpPr>
          <p:nvPr/>
        </p:nvSpPr>
        <p:spPr bwMode="auto">
          <a:xfrm>
            <a:off x="638175" y="727075"/>
            <a:ext cx="82010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defRPr>
            </a:lvl1pPr>
            <a:lvl2pPr marL="742950" indent="-285750" eaLnBrk="0" hangingPunct="0">
              <a:spcBef>
                <a:spcPct val="20000"/>
              </a:spcBef>
              <a:buFont typeface="Arial" charset="0"/>
              <a:buChar char="–"/>
              <a:defRPr sz="2800">
                <a:solidFill>
                  <a:schemeClr val="tx1"/>
                </a:solidFill>
                <a:latin typeface="Arial" charset="0"/>
              </a:defRPr>
            </a:lvl2pPr>
            <a:lvl3pPr marL="1143000" indent="-228600" eaLnBrk="0" hangingPunct="0">
              <a:spcBef>
                <a:spcPct val="20000"/>
              </a:spcBef>
              <a:buFont typeface="Arial" charset="0"/>
              <a:buChar char="•"/>
              <a:defRPr sz="2400">
                <a:solidFill>
                  <a:schemeClr val="tx1"/>
                </a:solidFill>
                <a:latin typeface="Arial" charset="0"/>
              </a:defRPr>
            </a:lvl3pPr>
            <a:lvl4pPr marL="1600200" indent="-228600" eaLnBrk="0" hangingPunct="0">
              <a:spcBef>
                <a:spcPct val="20000"/>
              </a:spcBef>
              <a:buFont typeface="Arial" charset="0"/>
              <a:buChar char="–"/>
              <a:defRPr sz="2000">
                <a:solidFill>
                  <a:schemeClr val="tx1"/>
                </a:solidFill>
                <a:latin typeface="Arial" charset="0"/>
              </a:defRPr>
            </a:lvl4pPr>
            <a:lvl5pPr marL="2057400" indent="-228600" eaLnBrk="0" hangingPunct="0">
              <a:spcBef>
                <a:spcPct val="20000"/>
              </a:spcBef>
              <a:buFont typeface="Arial" charset="0"/>
              <a:buChar char="»"/>
              <a:defRPr sz="2000">
                <a:solidFill>
                  <a:schemeClr val="tx1"/>
                </a:solidFill>
                <a:latin typeface="Arial"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defRPr>
            </a:lvl9pPr>
          </a:lstStyle>
          <a:p>
            <a:pPr eaLnBrk="1" hangingPunct="1">
              <a:spcBef>
                <a:spcPct val="0"/>
              </a:spcBef>
              <a:buFontTx/>
              <a:buNone/>
            </a:pPr>
            <a:r>
              <a:rPr lang="en-US" altLang="en-US" sz="1600" b="1"/>
              <a:t>Minimum amount of FFR and PFR is determined by preventing frequency from dropping below 59.4Hz for loss of 2 largest units (2750MW)</a:t>
            </a:r>
          </a:p>
        </p:txBody>
      </p:sp>
      <p:pic>
        <p:nvPicPr>
          <p:cNvPr id="1843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82725"/>
            <a:ext cx="7915275" cy="426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ate Placeholder 8"/>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1300208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256" r="8582"/>
          <a:stretch/>
        </p:blipFill>
        <p:spPr bwMode="auto">
          <a:xfrm>
            <a:off x="223284" y="1160295"/>
            <a:ext cx="8761228" cy="4757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8"/>
          <p:cNvSpPr>
            <a:spLocks noGrp="1"/>
          </p:cNvSpPr>
          <p:nvPr>
            <p:ph type="title"/>
          </p:nvPr>
        </p:nvSpPr>
        <p:spPr/>
        <p:txBody>
          <a:bodyPr/>
          <a:lstStyle/>
          <a:p>
            <a:r>
              <a:rPr lang="en-US" smtClean="0"/>
              <a:t>FAST Study Case Selection</a:t>
            </a:r>
            <a:endParaRPr lang="en-US" dirty="0"/>
          </a:p>
        </p:txBody>
      </p:sp>
      <p:sp>
        <p:nvSpPr>
          <p:cNvPr id="18" name="Footer Placeholder 17"/>
          <p:cNvSpPr>
            <a:spLocks noGrp="1"/>
          </p:cNvSpPr>
          <p:nvPr>
            <p:ph type="ftr" sz="quarter" idx="10"/>
          </p:nvPr>
        </p:nvSpPr>
        <p:spPr/>
        <p:txBody>
          <a:bodyPr/>
          <a:lstStyle/>
          <a:p>
            <a:pPr>
              <a:defRPr/>
            </a:pPr>
            <a:r>
              <a:rPr lang="en-US" smtClean="0"/>
              <a:t>TAC</a:t>
            </a:r>
            <a:endParaRPr lang="en-US"/>
          </a:p>
        </p:txBody>
      </p:sp>
      <p:sp>
        <p:nvSpPr>
          <p:cNvPr id="4" name="Rectangle 3"/>
          <p:cNvSpPr/>
          <p:nvPr/>
        </p:nvSpPr>
        <p:spPr>
          <a:xfrm>
            <a:off x="468697" y="4943471"/>
            <a:ext cx="539250" cy="276999"/>
          </a:xfrm>
          <a:prstGeom prst="rect">
            <a:avLst/>
          </a:prstGeom>
        </p:spPr>
        <p:txBody>
          <a:bodyPr wrap="none">
            <a:spAutoFit/>
          </a:bodyPr>
          <a:lstStyle/>
          <a:p>
            <a:r>
              <a:rPr lang="en-US" sz="1200" b="1" dirty="0">
                <a:solidFill>
                  <a:srgbClr val="FF0000"/>
                </a:solidFill>
                <a:latin typeface="Calibri" panose="020F0502020204030204" pitchFamily="34" charset="0"/>
              </a:rPr>
              <a:t>case1</a:t>
            </a:r>
          </a:p>
        </p:txBody>
      </p:sp>
      <p:sp>
        <p:nvSpPr>
          <p:cNvPr id="5" name="Rectangle 4"/>
          <p:cNvSpPr/>
          <p:nvPr/>
        </p:nvSpPr>
        <p:spPr>
          <a:xfrm>
            <a:off x="459184" y="4670851"/>
            <a:ext cx="539251"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case2</a:t>
            </a:r>
            <a:endParaRPr lang="en-US" sz="1200" b="1" dirty="0">
              <a:solidFill>
                <a:srgbClr val="FF0000"/>
              </a:solidFill>
              <a:latin typeface="Calibri" panose="020F0502020204030204" pitchFamily="34" charset="0"/>
            </a:endParaRPr>
          </a:p>
        </p:txBody>
      </p:sp>
      <p:sp>
        <p:nvSpPr>
          <p:cNvPr id="6" name="Rectangle 5"/>
          <p:cNvSpPr/>
          <p:nvPr/>
        </p:nvSpPr>
        <p:spPr>
          <a:xfrm>
            <a:off x="1292474" y="4448175"/>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case3</a:t>
            </a:r>
            <a:endParaRPr lang="en-US" sz="1200" b="1" dirty="0">
              <a:solidFill>
                <a:srgbClr val="FF0000"/>
              </a:solidFill>
              <a:latin typeface="Calibri" panose="020F0502020204030204" pitchFamily="34" charset="0"/>
            </a:endParaRPr>
          </a:p>
        </p:txBody>
      </p:sp>
      <p:sp>
        <p:nvSpPr>
          <p:cNvPr id="7" name="Rectangle 6"/>
          <p:cNvSpPr/>
          <p:nvPr/>
        </p:nvSpPr>
        <p:spPr>
          <a:xfrm>
            <a:off x="2102099" y="4078249"/>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case4</a:t>
            </a:r>
            <a:endParaRPr lang="en-US" sz="1200" b="1" dirty="0">
              <a:solidFill>
                <a:srgbClr val="FF0000"/>
              </a:solidFill>
              <a:latin typeface="Calibri" panose="020F0502020204030204" pitchFamily="34" charset="0"/>
            </a:endParaRPr>
          </a:p>
        </p:txBody>
      </p:sp>
      <p:sp>
        <p:nvSpPr>
          <p:cNvPr id="8" name="Rectangle 7"/>
          <p:cNvSpPr/>
          <p:nvPr/>
        </p:nvSpPr>
        <p:spPr>
          <a:xfrm>
            <a:off x="2902199" y="3728650"/>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case5</a:t>
            </a:r>
            <a:endParaRPr lang="en-US" sz="1200" b="1" dirty="0">
              <a:solidFill>
                <a:srgbClr val="FF0000"/>
              </a:solidFill>
              <a:latin typeface="Calibri" panose="020F0502020204030204" pitchFamily="34" charset="0"/>
            </a:endParaRPr>
          </a:p>
        </p:txBody>
      </p:sp>
      <p:sp>
        <p:nvSpPr>
          <p:cNvPr id="10" name="Rectangle 9"/>
          <p:cNvSpPr/>
          <p:nvPr/>
        </p:nvSpPr>
        <p:spPr>
          <a:xfrm>
            <a:off x="3721349" y="3300026"/>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case6</a:t>
            </a:r>
            <a:endParaRPr lang="en-US" sz="1200" b="1" dirty="0">
              <a:solidFill>
                <a:srgbClr val="FF0000"/>
              </a:solidFill>
              <a:latin typeface="Calibri" panose="020F0502020204030204" pitchFamily="34" charset="0"/>
            </a:endParaRPr>
          </a:p>
        </p:txBody>
      </p:sp>
      <p:sp>
        <p:nvSpPr>
          <p:cNvPr id="12" name="Rectangle 11"/>
          <p:cNvSpPr/>
          <p:nvPr/>
        </p:nvSpPr>
        <p:spPr>
          <a:xfrm>
            <a:off x="4528034" y="2942452"/>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case7</a:t>
            </a:r>
            <a:endParaRPr lang="en-US" sz="1200" b="1" dirty="0">
              <a:solidFill>
                <a:srgbClr val="FF0000"/>
              </a:solidFill>
              <a:latin typeface="Calibri" panose="020F0502020204030204" pitchFamily="34" charset="0"/>
            </a:endParaRPr>
          </a:p>
        </p:txBody>
      </p:sp>
      <p:sp>
        <p:nvSpPr>
          <p:cNvPr id="13" name="Rectangle 12"/>
          <p:cNvSpPr/>
          <p:nvPr/>
        </p:nvSpPr>
        <p:spPr>
          <a:xfrm>
            <a:off x="5355985" y="2619375"/>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case8</a:t>
            </a:r>
            <a:endParaRPr lang="en-US" sz="1200" b="1" dirty="0">
              <a:solidFill>
                <a:srgbClr val="FF0000"/>
              </a:solidFill>
              <a:latin typeface="Calibri" panose="020F0502020204030204" pitchFamily="34" charset="0"/>
            </a:endParaRPr>
          </a:p>
        </p:txBody>
      </p:sp>
      <p:sp>
        <p:nvSpPr>
          <p:cNvPr id="14" name="Rectangle 13"/>
          <p:cNvSpPr/>
          <p:nvPr/>
        </p:nvSpPr>
        <p:spPr>
          <a:xfrm>
            <a:off x="6147300" y="2341604"/>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case9</a:t>
            </a:r>
            <a:endParaRPr lang="en-US" sz="1200" b="1" dirty="0">
              <a:solidFill>
                <a:srgbClr val="FF0000"/>
              </a:solidFill>
              <a:latin typeface="Calibri" panose="020F0502020204030204" pitchFamily="34" charset="0"/>
            </a:endParaRPr>
          </a:p>
        </p:txBody>
      </p:sp>
      <p:sp>
        <p:nvSpPr>
          <p:cNvPr id="15" name="Rectangle 14"/>
          <p:cNvSpPr/>
          <p:nvPr/>
        </p:nvSpPr>
        <p:spPr>
          <a:xfrm>
            <a:off x="6913982" y="2055852"/>
            <a:ext cx="617798"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case10</a:t>
            </a:r>
            <a:endParaRPr lang="en-US" sz="1200" b="1" dirty="0">
              <a:solidFill>
                <a:srgbClr val="FF0000"/>
              </a:solidFill>
              <a:latin typeface="Calibri" panose="020F0502020204030204" pitchFamily="34" charset="0"/>
            </a:endParaRPr>
          </a:p>
        </p:txBody>
      </p:sp>
      <p:sp>
        <p:nvSpPr>
          <p:cNvPr id="16" name="Rectangle 15"/>
          <p:cNvSpPr/>
          <p:nvPr/>
        </p:nvSpPr>
        <p:spPr>
          <a:xfrm>
            <a:off x="7714082" y="1815405"/>
            <a:ext cx="617798"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case11</a:t>
            </a:r>
            <a:endParaRPr lang="en-US" sz="1200" b="1" dirty="0">
              <a:solidFill>
                <a:srgbClr val="FF0000"/>
              </a:solidFill>
              <a:latin typeface="Calibri" panose="020F0502020204030204" pitchFamily="34" charset="0"/>
            </a:endParaRPr>
          </a:p>
        </p:txBody>
      </p:sp>
      <p:sp>
        <p:nvSpPr>
          <p:cNvPr id="17" name="Rectangle 16"/>
          <p:cNvSpPr/>
          <p:nvPr/>
        </p:nvSpPr>
        <p:spPr>
          <a:xfrm>
            <a:off x="7733132" y="1545080"/>
            <a:ext cx="617798"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case12</a:t>
            </a:r>
            <a:endParaRPr lang="en-US" sz="1200" b="1" dirty="0">
              <a:solidFill>
                <a:srgbClr val="FF0000"/>
              </a:solidFill>
              <a:latin typeface="Calibri" panose="020F0502020204030204" pitchFamily="34" charset="0"/>
            </a:endParaRPr>
          </a:p>
        </p:txBody>
      </p:sp>
      <p:sp>
        <p:nvSpPr>
          <p:cNvPr id="2" name="TextBox 1"/>
          <p:cNvSpPr txBox="1"/>
          <p:nvPr/>
        </p:nvSpPr>
        <p:spPr>
          <a:xfrm>
            <a:off x="2443140" y="5902143"/>
            <a:ext cx="4257721" cy="369332"/>
          </a:xfrm>
          <a:prstGeom prst="rect">
            <a:avLst/>
          </a:prstGeom>
          <a:noFill/>
        </p:spPr>
        <p:txBody>
          <a:bodyPr wrap="square" rtlCol="0">
            <a:spAutoFit/>
          </a:bodyPr>
          <a:lstStyle/>
          <a:p>
            <a:r>
              <a:rPr lang="en-US" dirty="0" smtClean="0"/>
              <a:t>Inertia=2*Kinetic Energy=2*H*MVA</a:t>
            </a:r>
            <a:endParaRPr lang="en-US" dirty="0"/>
          </a:p>
        </p:txBody>
      </p:sp>
      <p:sp>
        <p:nvSpPr>
          <p:cNvPr id="22" name="Date Placeholder 21"/>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31324768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796263"/>
            <a:ext cx="8229600" cy="5116513"/>
          </a:xfrm>
        </p:spPr>
        <p:txBody>
          <a:bodyPr anchor="t">
            <a:normAutofit/>
          </a:bodyPr>
          <a:lstStyle/>
          <a:p>
            <a:pPr marL="0" indent="0">
              <a:buNone/>
            </a:pPr>
            <a:endParaRPr lang="en-US" sz="2000" b="1" kern="0" smtClean="0"/>
          </a:p>
          <a:p>
            <a:endParaRPr lang="en-US" sz="2000" b="1" kern="0" dirty="0" smtClean="0"/>
          </a:p>
        </p:txBody>
      </p:sp>
      <p:sp>
        <p:nvSpPr>
          <p:cNvPr id="9" name="Title 8"/>
          <p:cNvSpPr>
            <a:spLocks noGrp="1"/>
          </p:cNvSpPr>
          <p:nvPr>
            <p:ph type="title"/>
          </p:nvPr>
        </p:nvSpPr>
        <p:spPr/>
        <p:txBody>
          <a:bodyPr/>
          <a:lstStyle/>
          <a:p>
            <a:r>
              <a:rPr lang="en-US" sz="2000" smtClean="0"/>
              <a:t>FAST Case results Load Resource (FFR) and PFR Requirement</a:t>
            </a:r>
            <a:endParaRPr lang="en-US" sz="2000" dirty="0"/>
          </a:p>
        </p:txBody>
      </p:sp>
      <p:sp>
        <p:nvSpPr>
          <p:cNvPr id="10" name="Footer Placeholder 9"/>
          <p:cNvSpPr>
            <a:spLocks noGrp="1"/>
          </p:cNvSpPr>
          <p:nvPr>
            <p:ph type="ftr" sz="quarter" idx="10"/>
          </p:nvPr>
        </p:nvSpPr>
        <p:spPr/>
        <p:txBody>
          <a:bodyPr/>
          <a:lstStyle/>
          <a:p>
            <a:pPr>
              <a:defRPr/>
            </a:pPr>
            <a:r>
              <a:rPr lang="en-US" smtClean="0"/>
              <a:t>TAC</a:t>
            </a:r>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866160069"/>
              </p:ext>
            </p:extLst>
          </p:nvPr>
        </p:nvGraphicFramePr>
        <p:xfrm>
          <a:off x="522896" y="763625"/>
          <a:ext cx="7772400" cy="2213610"/>
        </p:xfrm>
        <a:graphic>
          <a:graphicData uri="http://schemas.openxmlformats.org/drawingml/2006/table">
            <a:tbl>
              <a:tblPr firstRow="1" bandRow="1">
                <a:tableStyleId>{073A0DAA-6AF3-43AB-8588-CEC1D06C72B9}</a:tableStyleId>
              </a:tblPr>
              <a:tblGrid>
                <a:gridCol w="1188720"/>
                <a:gridCol w="548640"/>
                <a:gridCol w="548640"/>
                <a:gridCol w="548640"/>
                <a:gridCol w="548640"/>
                <a:gridCol w="548640"/>
                <a:gridCol w="548640"/>
                <a:gridCol w="548640"/>
                <a:gridCol w="548640"/>
                <a:gridCol w="548640"/>
                <a:gridCol w="548640"/>
                <a:gridCol w="548640"/>
                <a:gridCol w="548640"/>
              </a:tblGrid>
              <a:tr h="457200">
                <a:tc>
                  <a:txBody>
                    <a:bodyPr/>
                    <a:lstStyle/>
                    <a:p>
                      <a:pPr algn="ctr"/>
                      <a:endParaRPr lang="en-US" sz="1200" b="1" dirty="0">
                        <a:latin typeface="+mn-lt"/>
                      </a:endParaRPr>
                    </a:p>
                  </a:txBody>
                  <a:tcPr anchor="ctr"/>
                </a:tc>
                <a:tc>
                  <a:txBody>
                    <a:bodyPr/>
                    <a:lstStyle/>
                    <a:p>
                      <a:pPr algn="ctr"/>
                      <a:r>
                        <a:rPr lang="en-US" sz="1200" dirty="0" smtClean="0">
                          <a:latin typeface="+mn-lt"/>
                        </a:rPr>
                        <a:t>Case1</a:t>
                      </a:r>
                      <a:endParaRPr lang="en-US" sz="1200" b="1" dirty="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Case2</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Case3</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Case4</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Case5</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Case6</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Case7</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Case8</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Case9</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Case10</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Case11</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Case12</a:t>
                      </a:r>
                      <a:endParaRPr lang="en-US" sz="1200" b="1" dirty="0" smtClean="0">
                        <a:latin typeface="+mn-lt"/>
                      </a:endParaRPr>
                    </a:p>
                  </a:txBody>
                  <a:tcPr anchor="ctr"/>
                </a:tc>
              </a:tr>
              <a:tr h="45720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FFR/PFR</a:t>
                      </a:r>
                      <a:endParaRPr lang="en-US" sz="1200" b="1" i="0" u="none" strike="noStrike" kern="1200" dirty="0">
                        <a:solidFill>
                          <a:srgbClr val="000000"/>
                        </a:solidFill>
                        <a:effectLst/>
                        <a:latin typeface="+mn-lt"/>
                        <a:ea typeface="+mn-ea"/>
                        <a:cs typeface="+mn-cs"/>
                      </a:endParaRPr>
                    </a:p>
                  </a:txBody>
                  <a:tcPr marL="9525" marR="9525" marT="9525" marB="0" anchor="ctr"/>
                </a:tc>
                <a:tc>
                  <a:txBody>
                    <a:bodyPr/>
                    <a:lstStyle/>
                    <a:p>
                      <a:pPr algn="ctr"/>
                      <a:r>
                        <a:rPr lang="en-US" sz="1200" b="0" dirty="0" smtClean="0">
                          <a:solidFill>
                            <a:schemeClr val="tx1"/>
                          </a:solidFill>
                          <a:latin typeface="+mn-lt"/>
                        </a:rPr>
                        <a:t>2.2:1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2.0:1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1.5</a:t>
                      </a:r>
                      <a:r>
                        <a:rPr lang="en-US" sz="1200" b="0" baseline="0" dirty="0" smtClean="0">
                          <a:solidFill>
                            <a:schemeClr val="tx1"/>
                          </a:solidFill>
                          <a:latin typeface="+mn-lt"/>
                        </a:rPr>
                        <a:t>:1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1.4:1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1.3:1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1.25:1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1.13 :1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1.08:1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r>
              <a:tr h="365760">
                <a:tc>
                  <a:txBody>
                    <a:bodyPr/>
                    <a:lstStyle/>
                    <a:p>
                      <a:pPr marL="0" algn="ctr" defTabSz="457200" rtl="0" eaLnBrk="1" fontAlgn="b" latinLnBrk="0" hangingPunct="1"/>
                      <a:r>
                        <a:rPr lang="en-US" sz="1200" b="1" i="0" u="none" strike="noStrike" kern="1200" dirty="0" err="1">
                          <a:solidFill>
                            <a:srgbClr val="000000"/>
                          </a:solidFill>
                          <a:effectLst/>
                          <a:latin typeface="+mn-lt"/>
                          <a:ea typeface="+mn-ea"/>
                          <a:cs typeface="+mn-cs"/>
                        </a:rPr>
                        <a:t>N</a:t>
                      </a:r>
                      <a:r>
                        <a:rPr lang="en-US" sz="1200" b="1" i="0" u="none" strike="noStrike" kern="1200" dirty="0" err="1" smtClean="0">
                          <a:solidFill>
                            <a:srgbClr val="000000"/>
                          </a:solidFill>
                          <a:effectLst/>
                          <a:latin typeface="+mn-lt"/>
                          <a:ea typeface="+mn-ea"/>
                          <a:cs typeface="+mn-cs"/>
                        </a:rPr>
                        <a:t>etload</a:t>
                      </a:r>
                      <a:r>
                        <a:rPr lang="en-US" sz="1200" b="1" i="0" u="none" strike="noStrike" kern="1200" dirty="0" smtClean="0">
                          <a:solidFill>
                            <a:srgbClr val="000000"/>
                          </a:solidFill>
                          <a:effectLst/>
                          <a:latin typeface="+mn-lt"/>
                          <a:ea typeface="+mn-ea"/>
                          <a:cs typeface="+mn-cs"/>
                        </a:rPr>
                        <a:t> </a:t>
                      </a:r>
                      <a:r>
                        <a:rPr lang="en-US" sz="1200" b="1" i="0" u="none" strike="noStrike" kern="1200" dirty="0">
                          <a:solidFill>
                            <a:srgbClr val="000000"/>
                          </a:solidFill>
                          <a:effectLst/>
                          <a:latin typeface="+mn-lt"/>
                          <a:ea typeface="+mn-ea"/>
                          <a:cs typeface="+mn-cs"/>
                        </a:rPr>
                        <a:t>L</a:t>
                      </a:r>
                      <a:r>
                        <a:rPr lang="en-US" sz="1200" b="1" i="0" u="none" strike="noStrike" kern="1200" dirty="0" smtClean="0">
                          <a:solidFill>
                            <a:srgbClr val="000000"/>
                          </a:solidFill>
                          <a:effectLst/>
                          <a:latin typeface="+mn-lt"/>
                          <a:ea typeface="+mn-ea"/>
                          <a:cs typeface="+mn-cs"/>
                        </a:rPr>
                        <a:t>evel(GW</a:t>
                      </a:r>
                      <a:r>
                        <a:rPr lang="en-US" sz="1200" b="1" i="0" u="none" strike="noStrike" kern="1200" dirty="0">
                          <a:solidFill>
                            <a:srgbClr val="000000"/>
                          </a:solidFill>
                          <a:effectLst/>
                          <a:latin typeface="+mn-lt"/>
                          <a:ea typeface="+mn-ea"/>
                          <a:cs typeface="+mn-cs"/>
                        </a:rPr>
                        <a:t>)</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15-20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15-20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20-25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25-30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30-35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35-40</a:t>
                      </a:r>
                    </a:p>
                  </a:txBody>
                  <a:tcPr marL="9525" marR="9525" marT="9525" marB="0" anchor="ctr"/>
                </a:tc>
                <a:tc>
                  <a:txBody>
                    <a:bodyPr/>
                    <a:lstStyle/>
                    <a:p>
                      <a:pPr marL="0" algn="ctr" defTabSz="457200" rtl="0" eaLnBrk="1" fontAlgn="b" latinLnBrk="0" hangingPunct="1"/>
                      <a:r>
                        <a:rPr lang="en-US" sz="1200" b="0" i="0" u="none" strike="noStrike" kern="1200">
                          <a:solidFill>
                            <a:srgbClr val="000000"/>
                          </a:solidFill>
                          <a:effectLst/>
                          <a:latin typeface="+mn-lt"/>
                          <a:ea typeface="+mn-ea"/>
                          <a:cs typeface="+mn-cs"/>
                        </a:rPr>
                        <a:t>40-45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45-50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50-55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55-60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60-65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60-65</a:t>
                      </a:r>
                    </a:p>
                  </a:txBody>
                  <a:tcPr marL="9525" marR="9525" marT="9525" marB="0" anchor="ctr"/>
                </a:tc>
              </a:tr>
              <a:tr h="365760">
                <a:tc>
                  <a:txBody>
                    <a:bodyPr/>
                    <a:lstStyle/>
                    <a:p>
                      <a:pPr algn="ctr" fontAlgn="b"/>
                      <a:r>
                        <a:rPr lang="en-US" sz="1100" b="1" i="0" u="none" strike="noStrike" dirty="0" smtClean="0">
                          <a:solidFill>
                            <a:srgbClr val="000000"/>
                          </a:solidFill>
                          <a:effectLst/>
                          <a:latin typeface="+mn-lt"/>
                        </a:rPr>
                        <a:t>Inertia</a:t>
                      </a:r>
                      <a:r>
                        <a:rPr lang="en-US" sz="1100" b="1" i="0" u="none" strike="noStrike" baseline="0" dirty="0" smtClean="0">
                          <a:solidFill>
                            <a:srgbClr val="000000"/>
                          </a:solidFill>
                          <a:effectLst/>
                          <a:latin typeface="+mn-lt"/>
                        </a:rPr>
                        <a:t> </a:t>
                      </a:r>
                      <a:r>
                        <a:rPr lang="en-US" sz="1100" b="1" i="0" u="none" strike="noStrike" dirty="0" smtClean="0">
                          <a:solidFill>
                            <a:srgbClr val="000000"/>
                          </a:solidFill>
                          <a:effectLst/>
                          <a:latin typeface="+mn-lt"/>
                        </a:rPr>
                        <a:t>(GW∙s</a:t>
                      </a:r>
                      <a:r>
                        <a:rPr lang="en-US" sz="1100" b="1" i="0" u="none" strike="noStrike" dirty="0">
                          <a:solidFill>
                            <a:srgbClr val="000000"/>
                          </a:solidFill>
                          <a:effectLst/>
                          <a:latin typeface="+mn-lt"/>
                        </a:rPr>
                        <a:t>)</a:t>
                      </a:r>
                    </a:p>
                  </a:txBody>
                  <a:tcPr marL="9525" marR="9525" marT="9525" marB="0" anchor="ctr"/>
                </a:tc>
                <a:tc>
                  <a:txBody>
                    <a:bodyPr/>
                    <a:lstStyle/>
                    <a:p>
                      <a:pPr algn="ctr" fontAlgn="b"/>
                      <a:r>
                        <a:rPr lang="en-US" sz="1200" b="0" i="0" u="none" strike="noStrike" dirty="0" smtClean="0">
                          <a:solidFill>
                            <a:srgbClr val="000000"/>
                          </a:solidFill>
                          <a:effectLst/>
                          <a:latin typeface="+mn-lt"/>
                        </a:rPr>
                        <a:t>239</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271</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304</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354</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403</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459</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511</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556</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593</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631</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664</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700</a:t>
                      </a:r>
                      <a:endParaRPr lang="en-US" sz="1200" b="0" i="0" u="none" strike="noStrike" dirty="0">
                        <a:solidFill>
                          <a:srgbClr val="000000"/>
                        </a:solidFill>
                        <a:effectLst/>
                        <a:latin typeface="+mn-lt"/>
                      </a:endParaRPr>
                    </a:p>
                  </a:txBody>
                  <a:tcPr marL="0" marR="0" marT="0" marB="0" anchor="ctr"/>
                </a:tc>
              </a:tr>
              <a:tr h="36576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PFR Requirement</a:t>
                      </a:r>
                    </a:p>
                    <a:p>
                      <a:pPr marL="0" algn="ctr" defTabSz="457200" rtl="0" eaLnBrk="1" fontAlgn="b" latinLnBrk="0" hangingPunct="1"/>
                      <a:r>
                        <a:rPr lang="en-US" sz="1200" b="1" i="0" u="none" strike="noStrike" kern="1200" dirty="0" smtClean="0">
                          <a:solidFill>
                            <a:srgbClr val="000000"/>
                          </a:solidFill>
                          <a:effectLst/>
                          <a:latin typeface="+mn-lt"/>
                          <a:ea typeface="+mn-ea"/>
                          <a:cs typeface="+mn-cs"/>
                        </a:rPr>
                        <a:t>(no </a:t>
                      </a:r>
                      <a:r>
                        <a:rPr lang="en-US" sz="1200" b="1" i="0" u="none" strike="noStrike" kern="1200" dirty="0">
                          <a:solidFill>
                            <a:srgbClr val="000000"/>
                          </a:solidFill>
                          <a:effectLst/>
                          <a:latin typeface="+mn-lt"/>
                          <a:ea typeface="+mn-ea"/>
                          <a:cs typeface="+mn-cs"/>
                        </a:rPr>
                        <a:t>FFR)</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5200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4700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3750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3370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3100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3040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2640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2640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2240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2280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2140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2140</a:t>
                      </a:r>
                    </a:p>
                  </a:txBody>
                  <a:tcPr marL="9525" marR="9525" marT="9525"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02265222"/>
              </p:ext>
            </p:extLst>
          </p:nvPr>
        </p:nvGraphicFramePr>
        <p:xfrm>
          <a:off x="501621" y="3375343"/>
          <a:ext cx="7772400" cy="2030730"/>
        </p:xfrm>
        <a:graphic>
          <a:graphicData uri="http://schemas.openxmlformats.org/drawingml/2006/table">
            <a:tbl>
              <a:tblPr firstRow="1" bandRow="1">
                <a:tableStyleId>{073A0DAA-6AF3-43AB-8588-CEC1D06C72B9}</a:tableStyleId>
              </a:tblPr>
              <a:tblGrid>
                <a:gridCol w="1188720"/>
                <a:gridCol w="548640"/>
                <a:gridCol w="548640"/>
                <a:gridCol w="548640"/>
                <a:gridCol w="548640"/>
                <a:gridCol w="548640"/>
                <a:gridCol w="548640"/>
                <a:gridCol w="548640"/>
                <a:gridCol w="548640"/>
                <a:gridCol w="548640"/>
                <a:gridCol w="548640"/>
                <a:gridCol w="548640"/>
                <a:gridCol w="548640"/>
              </a:tblGrid>
              <a:tr h="457200">
                <a:tc>
                  <a:txBody>
                    <a:bodyPr/>
                    <a:lstStyle/>
                    <a:p>
                      <a:pPr algn="ctr"/>
                      <a:endParaRPr lang="en-US" sz="1200" b="1" dirty="0">
                        <a:latin typeface="+mn-lt"/>
                      </a:endParaRPr>
                    </a:p>
                  </a:txBody>
                  <a:tcPr anchor="ctr"/>
                </a:tc>
                <a:tc>
                  <a:txBody>
                    <a:bodyPr/>
                    <a:lstStyle/>
                    <a:p>
                      <a:pPr algn="ctr"/>
                      <a:r>
                        <a:rPr lang="en-US" sz="1200" dirty="0" smtClean="0">
                          <a:latin typeface="+mn-lt"/>
                        </a:rPr>
                        <a:t>Case1</a:t>
                      </a:r>
                      <a:endParaRPr lang="en-US" sz="1200" b="1" dirty="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Case2</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Case3</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Case4</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Case5</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Case6</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Case7</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Case8</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Case9</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Case10</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Case11</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Case12</a:t>
                      </a:r>
                      <a:endParaRPr lang="en-US" sz="1200" b="1" dirty="0" smtClean="0">
                        <a:latin typeface="+mn-lt"/>
                      </a:endParaRPr>
                    </a:p>
                  </a:txBody>
                  <a:tcPr anchor="ctr"/>
                </a:tc>
              </a:tr>
              <a:tr h="45720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FFR/PFR</a:t>
                      </a:r>
                      <a:endParaRPr lang="en-US" sz="1200" b="1" i="0" u="none" strike="noStrike" kern="1200" dirty="0">
                        <a:solidFill>
                          <a:srgbClr val="000000"/>
                        </a:solidFill>
                        <a:effectLst/>
                        <a:latin typeface="+mn-lt"/>
                        <a:ea typeface="+mn-ea"/>
                        <a:cs typeface="+mn-cs"/>
                      </a:endParaRPr>
                    </a:p>
                  </a:txBody>
                  <a:tcPr marL="9525" marR="9525" marT="9525" marB="0" anchor="ctr"/>
                </a:tc>
                <a:tc>
                  <a:txBody>
                    <a:bodyPr/>
                    <a:lstStyle/>
                    <a:p>
                      <a:pPr algn="ctr"/>
                      <a:r>
                        <a:rPr lang="en-US" sz="1200" b="0" dirty="0" smtClean="0">
                          <a:solidFill>
                            <a:schemeClr val="tx1"/>
                          </a:solidFill>
                          <a:latin typeface="+mn-lt"/>
                        </a:rPr>
                        <a:t>2.2:1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2.0:1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1.5</a:t>
                      </a:r>
                      <a:r>
                        <a:rPr lang="en-US" sz="1200" b="0" baseline="0" dirty="0" smtClean="0">
                          <a:solidFill>
                            <a:schemeClr val="tx1"/>
                          </a:solidFill>
                          <a:latin typeface="+mn-lt"/>
                        </a:rPr>
                        <a:t>:1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1.4:1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1.3:1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1.25:1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1.13 :1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1.08:1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r>
              <a:tr h="36576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PFR Requirement</a:t>
                      </a: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r>
              <a:tr h="36576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FFR Requirement</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1800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1696</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1641</a:t>
                      </a:r>
                    </a:p>
                  </a:txBody>
                  <a:tcPr marL="9525" marR="9525" marT="9525" marB="0" anchor="ctr"/>
                </a:tc>
                <a:tc>
                  <a:txBody>
                    <a:bodyPr/>
                    <a:lstStyle/>
                    <a:p>
                      <a:pPr marL="0" algn="ctr" defTabSz="457200" rtl="0" eaLnBrk="1" fontAlgn="b" latinLnBrk="0" hangingPunct="1"/>
                      <a:r>
                        <a:rPr lang="en-US" sz="1200" b="0" i="0" u="none" strike="noStrike" kern="1200">
                          <a:solidFill>
                            <a:srgbClr val="000000"/>
                          </a:solidFill>
                          <a:effectLst/>
                          <a:latin typeface="+mn-lt"/>
                          <a:ea typeface="+mn-ea"/>
                          <a:cs typeface="+mn-cs"/>
                        </a:rPr>
                        <a:t>1511</a:t>
                      </a:r>
                    </a:p>
                  </a:txBody>
                  <a:tcPr marL="9525" marR="9525" marT="9525" marB="0" anchor="ctr"/>
                </a:tc>
                <a:tc>
                  <a:txBody>
                    <a:bodyPr/>
                    <a:lstStyle/>
                    <a:p>
                      <a:pPr marL="0" algn="ctr" defTabSz="457200" rtl="0" eaLnBrk="1" fontAlgn="b" latinLnBrk="0" hangingPunct="1"/>
                      <a:r>
                        <a:rPr lang="en-US" sz="1200" b="0" i="0" u="none" strike="noStrike" kern="1200">
                          <a:solidFill>
                            <a:srgbClr val="000000"/>
                          </a:solidFill>
                          <a:effectLst/>
                          <a:latin typeface="+mn-lt"/>
                          <a:ea typeface="+mn-ea"/>
                          <a:cs typeface="+mn-cs"/>
                        </a:rPr>
                        <a:t>1431</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1440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1239</a:t>
                      </a: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1296</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1000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1040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900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900</a:t>
                      </a:r>
                    </a:p>
                  </a:txBody>
                  <a:tcPr marL="9525" marR="9525" marT="9525" marB="0" anchor="ctr"/>
                </a:tc>
              </a:tr>
              <a:tr h="36576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Combined</a:t>
                      </a:r>
                      <a:r>
                        <a:rPr lang="en-US" sz="1200" b="1" i="0" u="none" strike="noStrike" kern="1200" baseline="0" dirty="0" smtClean="0">
                          <a:solidFill>
                            <a:srgbClr val="000000"/>
                          </a:solidFill>
                          <a:effectLst/>
                          <a:latin typeface="+mn-lt"/>
                          <a:ea typeface="+mn-ea"/>
                          <a:cs typeface="+mn-cs"/>
                        </a:rPr>
                        <a:t> Total</a:t>
                      </a:r>
                      <a:endParaRPr lang="en-US" sz="1200" b="1"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3040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2936</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2881</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2751</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2671</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2680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2479</a:t>
                      </a: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2536</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2240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2280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2140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2140</a:t>
                      </a:r>
                    </a:p>
                  </a:txBody>
                  <a:tcPr marL="9525" marR="9525" marT="9525" marB="0" anchor="ctr"/>
                </a:tc>
              </a:tr>
            </a:tbl>
          </a:graphicData>
        </a:graphic>
      </p:graphicFrame>
      <p:sp>
        <p:nvSpPr>
          <p:cNvPr id="6" name="TextBox 5"/>
          <p:cNvSpPr txBox="1"/>
          <p:nvPr/>
        </p:nvSpPr>
        <p:spPr>
          <a:xfrm>
            <a:off x="2443140" y="5912776"/>
            <a:ext cx="4257721" cy="369332"/>
          </a:xfrm>
          <a:prstGeom prst="rect">
            <a:avLst/>
          </a:prstGeom>
          <a:noFill/>
        </p:spPr>
        <p:txBody>
          <a:bodyPr wrap="square" rtlCol="0">
            <a:spAutoFit/>
          </a:bodyPr>
          <a:lstStyle/>
          <a:p>
            <a:r>
              <a:rPr lang="en-US" dirty="0" smtClean="0"/>
              <a:t>Inertia=2*Kinetic Energy=2*H*MVA</a:t>
            </a:r>
            <a:endParaRPr lang="en-US" dirty="0"/>
          </a:p>
        </p:txBody>
      </p:sp>
      <p:sp>
        <p:nvSpPr>
          <p:cNvPr id="2" name="Right Arrow 1"/>
          <p:cNvSpPr/>
          <p:nvPr/>
        </p:nvSpPr>
        <p:spPr>
          <a:xfrm>
            <a:off x="0" y="838200"/>
            <a:ext cx="1752600" cy="1219200"/>
          </a:xfrm>
          <a:prstGeom prst="rightArrow">
            <a:avLst/>
          </a:prstGeom>
          <a:solidFill>
            <a:srgbClr val="FFFFCC"/>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rgbClr val="0000CC"/>
                </a:solidFill>
              </a:rPr>
              <a:t>“Equivalency Ratio” between RRS from LRs and Gen</a:t>
            </a:r>
            <a:endParaRPr lang="en-US" sz="1100" dirty="0">
              <a:solidFill>
                <a:srgbClr val="0000CC"/>
              </a:solidFill>
            </a:endParaRPr>
          </a:p>
        </p:txBody>
      </p:sp>
      <p:sp>
        <p:nvSpPr>
          <p:cNvPr id="14" name="Date Placeholder 13"/>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256173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1066800"/>
            <a:ext cx="8229600" cy="4857750"/>
          </a:xfrm>
        </p:spPr>
        <p:txBody>
          <a:bodyPr>
            <a:normAutofit/>
          </a:bodyPr>
          <a:lstStyle/>
          <a:p>
            <a:r>
              <a:rPr lang="en-US" sz="2400" b="0" dirty="0" smtClean="0"/>
              <a:t>The amount of reserves that are needed changes depending on the amount of synchronous generation (inertia) that is committed</a:t>
            </a:r>
          </a:p>
          <a:p>
            <a:pPr lvl="1"/>
            <a:r>
              <a:rPr lang="en-US" sz="2000" dirty="0" smtClean="0"/>
              <a:t>The amount of RRS needed during low inertia periods is higher than the amount currently procured</a:t>
            </a:r>
            <a:endParaRPr lang="en-US" sz="2000" b="0" dirty="0" smtClean="0"/>
          </a:p>
          <a:p>
            <a:r>
              <a:rPr lang="en-US" sz="2400" b="0" dirty="0" smtClean="0"/>
              <a:t>During low inertia periods, RRS from LRs are more effective per MW than from generation</a:t>
            </a:r>
          </a:p>
          <a:p>
            <a:pPr lvl="1"/>
            <a:r>
              <a:rPr lang="en-US" sz="2000" dirty="0" smtClean="0"/>
              <a:t>“Equivalency Ratio” is 1:1 for higher inertia periods</a:t>
            </a:r>
          </a:p>
          <a:p>
            <a:pPr marL="0" indent="0">
              <a:buNone/>
            </a:pPr>
            <a:endParaRPr lang="en-US" sz="2400" b="0" dirty="0" smtClean="0"/>
          </a:p>
          <a:p>
            <a:endParaRPr lang="en-US" sz="2400" dirty="0"/>
          </a:p>
        </p:txBody>
      </p:sp>
      <p:sp>
        <p:nvSpPr>
          <p:cNvPr id="2" name="Title 1"/>
          <p:cNvSpPr>
            <a:spLocks noGrp="1"/>
          </p:cNvSpPr>
          <p:nvPr>
            <p:ph type="title"/>
          </p:nvPr>
        </p:nvSpPr>
        <p:spPr/>
        <p:txBody>
          <a:bodyPr/>
          <a:lstStyle/>
          <a:p>
            <a:r>
              <a:rPr lang="en-US" smtClean="0"/>
              <a:t>What do these studies mean?</a:t>
            </a:r>
            <a:endParaRPr lang="en-US" dirty="0"/>
          </a:p>
        </p:txBody>
      </p:sp>
      <p:sp>
        <p:nvSpPr>
          <p:cNvPr id="6" name="Footer Placeholder 5"/>
          <p:cNvSpPr>
            <a:spLocks noGrp="1"/>
          </p:cNvSpPr>
          <p:nvPr>
            <p:ph type="ftr" sz="quarter" idx="10"/>
          </p:nvPr>
        </p:nvSpPr>
        <p:spPr/>
        <p:txBody>
          <a:bodyPr/>
          <a:lstStyle/>
          <a:p>
            <a:pPr>
              <a:defRPr/>
            </a:pPr>
            <a:r>
              <a:rPr lang="en-US" smtClean="0"/>
              <a:t>TAC</a:t>
            </a:r>
            <a:endParaRPr lang="en-US"/>
          </a:p>
        </p:txBody>
      </p:sp>
      <p:sp>
        <p:nvSpPr>
          <p:cNvPr id="10" name="Date Placeholder 9"/>
          <p:cNvSpPr>
            <a:spLocks noGrp="1"/>
          </p:cNvSpPr>
          <p:nvPr>
            <p:ph type="dt" sz="half" idx="11"/>
          </p:nvPr>
        </p:nvSpPr>
        <p:spPr/>
        <p:txBody>
          <a:bodyPr/>
          <a:lstStyle/>
          <a:p>
            <a:pPr>
              <a:defRPr/>
            </a:pPr>
            <a:r>
              <a:rPr lang="en-US" smtClean="0"/>
              <a:t>10/23/2014</a:t>
            </a:r>
            <a:endParaRPr lang="en-US"/>
          </a:p>
        </p:txBody>
      </p:sp>
    </p:spTree>
    <p:extLst>
      <p:ext uri="{BB962C8B-B14F-4D97-AF65-F5344CB8AC3E}">
        <p14:creationId xmlns:p14="http://schemas.microsoft.com/office/powerpoint/2010/main" val="252596572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362&quot;/&gt;&lt;/object&gt;&lt;object type=&quot;3&quot; unique_id=&quot;10005&quot;&gt;&lt;property id=&quot;20148&quot; value=&quot;5&quot;/&gt;&lt;property id=&quot;20300&quot; value=&quot;Slide 2 - &amp;quot;Agenda for Today’s Workshop&amp;quot;&quot;/&gt;&lt;property id=&quot;20307&quot; value=&quot;391&quot;/&gt;&lt;/object&gt;&lt;object type=&quot;3&quot; unique_id=&quot;10006&quot;&gt;&lt;property id=&quot;20148&quot; value=&quot;5&quot;/&gt;&lt;property id=&quot;20300&quot; value=&quot;Slide 3&quot;/&gt;&lt;property id=&quot;20307&quot; value=&quot;390&quot;/&gt;&lt;/object&gt;&lt;object type=&quot;3&quot; unique_id=&quot;10007&quot;&gt;&lt;property id=&quot;20148&quot; value=&quot;5&quot;/&gt;&lt;property id=&quot;20300&quot; value=&quot;Slide 4 - &amp;quot;Why “Ancillary” Services&amp;quot;&quot;/&gt;&lt;property id=&quot;20307&quot; value=&quot;363&quot;/&gt;&lt;/object&gt;&lt;object type=&quot;3&quot; unique_id=&quot;10008&quot;&gt;&lt;property id=&quot;20148&quot; value=&quot;5&quot;/&gt;&lt;property id=&quot;20300&quot; value=&quot;Slide 5 - &amp;quot;Frequency Control&amp;quot;&quot;/&gt;&lt;property id=&quot;20307&quot; value=&quot;364&quot;/&gt;&lt;/object&gt;&lt;object type=&quot;3&quot; unique_id=&quot;10009&quot;&gt;&lt;property id=&quot;20148&quot; value=&quot;5&quot;/&gt;&lt;property id=&quot;20300&quot; value=&quot;Slide 6 - &amp;quot;Why is a change in the AS framework being proposed?&amp;quot;&quot;/&gt;&lt;property id=&quot;20307&quot; value=&quot;365&quot;/&gt;&lt;/object&gt;&lt;object type=&quot;3&quot; unique_id=&quot;10010&quot;&gt;&lt;property id=&quot;20148&quot; value=&quot;5&quot;/&gt;&lt;property id=&quot;20300&quot; value=&quot;Slide 7 - &amp;quot;Drivers for new AS framework&amp;quot;&quot;/&gt;&lt;property id=&quot;20307&quot; value=&quot;366&quot;/&gt;&lt;/object&gt;&lt;object type=&quot;3&quot; unique_id=&quot;10011&quot;&gt;&lt;property id=&quot;20148&quot; value=&quot;5&quot;/&gt;&lt;property id=&quot;20300&quot; value=&quot;Slide 8 - &amp;quot;Goal&amp;quot;&quot;/&gt;&lt;property id=&quot;20307&quot; value=&quot;367&quot;/&gt;&lt;/object&gt;&lt;object type=&quot;3&quot; unique_id=&quot;10012&quot;&gt;&lt;property id=&quot;20148&quot; value=&quot;5&quot;/&gt;&lt;property id=&quot;20300&quot; value=&quot;Slide 9 - &amp;quot;Scope&amp;quot;&quot;/&gt;&lt;property id=&quot;20307&quot; value=&quot;368&quot;/&gt;&lt;/object&gt;&lt;object type=&quot;3&quot; unique_id=&quot;10013&quot;&gt;&lt;property id=&quot;20148&quot; value=&quot;5&quot;/&gt;&lt;property id=&quot;20300&quot; value=&quot;Slide 10 - &amp;quot;ERCOT Proposal&amp;quot;&quot;/&gt;&lt;property id=&quot;20307&quot; value=&quot;369&quot;/&gt;&lt;/object&gt;&lt;object type=&quot;3&quot; unique_id=&quot;10014&quot;&gt;&lt;property id=&quot;20148&quot; value=&quot;5&quot;/&gt;&lt;property id=&quot;20300&quot; value=&quot;Slide 11 - &amp;quot;Synchronous InertiaL Response(SIR)  service&amp;quot;&quot;/&gt;&lt;property id=&quot;20307&quot; value=&quot;348&quot;/&gt;&lt;/object&gt;&lt;object type=&quot;3&quot; unique_id=&quot;10015&quot;&gt;&lt;property id=&quot;20148&quot; value=&quot;5&quot;/&gt;&lt;property id=&quot;20300&quot; value=&quot;Slide 12 - &amp;quot;Synchronous Inertial Response (SIR) Service, Purpose&amp;quot;&quot;/&gt;&lt;property id=&quot;20307&quot; value=&quot;328&quot;/&gt;&lt;/object&gt;&lt;object type=&quot;3&quot; unique_id=&quot;10016&quot;&gt;&lt;property id=&quot;20148&quot; value=&quot;5&quot;/&gt;&lt;property id=&quot;20300&quot; value=&quot;Slide 13 - &amp;quot;Synchronous Inertial Response Service, Need&amp;quot;&quot;/&gt;&lt;property id=&quot;20307&quot; value=&quot;329&quot;/&gt;&lt;/object&gt;&lt;object type=&quot;3&quot; unique_id=&quot;10017&quot;&gt;&lt;property id=&quot;20148&quot; value=&quot;5&quot;/&gt;&lt;property id=&quot;20300&quot; value=&quot;Slide 14 - &amp;quot;Synchronous Inertial Response Service, Need&amp;quot;&quot;/&gt;&lt;property id=&quot;20307&quot; value=&quot;330&quot;/&gt;&lt;/object&gt;&lt;object type=&quot;3&quot; unique_id=&quot;10018&quot;&gt;&lt;property id=&quot;20148&quot; value=&quot;5&quot;/&gt;&lt;property id=&quot;20300&quot; value=&quot;Slide 15 - &amp;quot;SIR, Qualification and Resource Limit&amp;quot;&quot;/&gt;&lt;property id=&quot;20307&quot; value=&quot;331&quot;/&gt;&lt;/object&gt;&lt;object type=&quot;3&quot; unique_id=&quot;10019&quot;&gt;&lt;property id=&quot;20148&quot; value=&quot;5&quot;/&gt;&lt;property id=&quot;20300&quot; value=&quot;Slide 16 - &amp;quot;SIR, Deployment / Performance&amp;quot;&quot;/&gt;&lt;property id=&quot;20307&quot; value=&quot;332&quot;/&gt;&lt;/object&gt;&lt;object type=&quot;3&quot; unique_id=&quot;10020&quot;&gt;&lt;property id=&quot;20148&quot; value=&quot;5&quot;/&gt;&lt;property id=&quot;20300&quot; value=&quot;Slide 17 - &amp;quot;SIR, Future work&amp;quot;&quot;/&gt;&lt;property id=&quot;20307&quot; value=&quot;335&quot;/&gt;&lt;/object&gt;&lt;object type=&quot;3&quot; unique_id=&quot;10021&quot;&gt;&lt;property id=&quot;20148&quot; value=&quot;5&quot;/&gt;&lt;property id=&quot;20300&quot; value=&quot;Slide 18 - &amp;quot;Fast frequency response (ffr) service&amp;quot;&quot;/&gt;&lt;property id=&quot;20307&quot; value=&quot;349&quot;/&gt;&lt;/object&gt;&lt;object type=&quot;3&quot; unique_id=&quot;10022&quot;&gt;&lt;property id=&quot;20148&quot; value=&quot;5&quot;/&gt;&lt;property id=&quot;20300&quot; value=&quot;Slide 19 - &amp;quot;Fast Frequency Response (FFR) Service&amp;quot;&quot;/&gt;&lt;property id=&quot;20307&quot; value=&quot;371&quot;/&gt;&lt;/object&gt;&lt;object type=&quot;3&quot; unique_id=&quot;10023&quot;&gt;&lt;property id=&quot;20148&quot; value=&quot;5&quot;/&gt;&lt;property id=&quot;20300&quot; value=&quot;Slide 20 - &amp;quot;Fast Frequency Response (FFR) Service&amp;quot;&quot;/&gt;&lt;property id=&quot;20307&quot; value=&quot;373&quot;/&gt;&lt;/object&gt;&lt;object type=&quot;3&quot; unique_id=&quot;10024&quot;&gt;&lt;property id=&quot;20148&quot; value=&quot;5&quot;/&gt;&lt;property id=&quot;20300&quot; value=&quot;Slide 21 - &amp;quot;Primary frequency response (Pfr) service&amp;quot;&quot;/&gt;&lt;property id=&quot;20307&quot; value=&quot;350&quot;/&gt;&lt;/object&gt;&lt;object type=&quot;3&quot; unique_id=&quot;10025&quot;&gt;&lt;property id=&quot;20148&quot; value=&quot;5&quot;/&gt;&lt;property id=&quot;20300&quot; value=&quot;Slide 22 - &amp;quot;Definition of PFR Service&amp;quot;&quot;/&gt;&lt;property id=&quot;20307&quot; value=&quot;347&quot;/&gt;&lt;/object&gt;&lt;object type=&quot;3&quot; unique_id=&quot;10026&quot;&gt;&lt;property id=&quot;20148&quot; value=&quot;5&quot;/&gt;&lt;property id=&quot;20300&quot; value=&quot;Slide 23 - &amp;quot;Primary Frequency Response (PFR) Service- Need&amp;quot;&quot;/&gt;&lt;property id=&quot;20307&quot; value=&quot;342&quot;/&gt;&lt;/object&gt;&lt;object type=&quot;3&quot; unique_id=&quot;10027&quot;&gt;&lt;property id=&quot;20148&quot; value=&quot;5&quot;/&gt;&lt;property id=&quot;20300&quot; value=&quot;Slide 24 - &amp;quot;Primary Frequency Response (PFR) Service&amp;quot;&quot;/&gt;&lt;property id=&quot;20307&quot; value=&quot;345&quot;/&gt;&lt;/object&gt;&lt;object type=&quot;3&quot; unique_id=&quot;10028&quot;&gt;&lt;property id=&quot;20148&quot; value=&quot;5&quot;/&gt;&lt;property id=&quot;20300&quot; value=&quot;Slide 25 - &amp;quot;Qualification and Resource Limit on PFR&amp;quot;&quot;/&gt;&lt;property id=&quot;20307&quot; value=&quot;354&quot;/&gt;&lt;/object&gt;&lt;object type=&quot;3&quot; unique_id=&quot;10029&quot;&gt;&lt;property id=&quot;20148&quot; value=&quot;5&quot;/&gt;&lt;property id=&quot;20300&quot; value=&quot;Slide 26 - &amp;quot;Determination of the Amount of FFR and PFR Reserves&amp;quot;&quot;/&gt;&lt;property id=&quot;20307&quot; value=&quot;343&quot;/&gt;&lt;/object&gt;&lt;object type=&quot;3&quot; unique_id=&quot;10030&quot;&gt;&lt;property id=&quot;20148&quot; value=&quot;5&quot;/&gt;&lt;property id=&quot;20300&quot; value=&quot;Slide 27 - &amp;quot;Determination of the Amount of FFR and PFR Reserves&amp;quot;&quot;/&gt;&lt;property id=&quot;20307&quot; value=&quot;353&quot;/&gt;&lt;/object&gt;&lt;object type=&quot;3&quot; unique_id=&quot;10031&quot;&gt;&lt;property id=&quot;20148&quot; value=&quot;5&quot;/&gt;&lt;property id=&quot;20300&quot; value=&quot;Slide 28 - &amp;quot;Regulating Reserve (rr) service&amp;quot;&quot;/&gt;&lt;property id=&quot;20307&quot; value=&quot;351&quot;/&gt;&lt;/object&gt;&lt;object type=&quot;3&quot; unique_id=&quot;10032&quot;&gt;&lt;property id=&quot;20148&quot; value=&quot;5&quot;/&gt;&lt;property id=&quot;20300&quot; value=&quot;Slide 29 - &amp;quot;Regulating Reserve (RR) Service – Up &amp;amp; Down&amp;quot;&quot;/&gt;&lt;property id=&quot;20307&quot; value=&quot;344&quot;/&gt;&lt;/object&gt;&lt;object type=&quot;3&quot; unique_id=&quot;10033&quot;&gt;&lt;property id=&quot;20148&quot; value=&quot;5&quot;/&gt;&lt;property id=&quot;20300&quot; value=&quot;Slide 30 - &amp;quot;Regulating Reserve (RR) Service – Up &amp;amp; Down&amp;quot;&quot;/&gt;&lt;property id=&quot;20307&quot; value=&quot;370&quot;/&gt;&lt;/object&gt;&lt;object type=&quot;3&quot; unique_id=&quot;10034&quot;&gt;&lt;property id=&quot;20148&quot; value=&quot;5&quot;/&gt;&lt;property id=&quot;20300&quot; value=&quot;Slide 31 - &amp;quot;Contingency reserve (cr) service&amp;quot;&quot;/&gt;&lt;property id=&quot;20307&quot; value=&quot;352&quot;/&gt;&lt;/object&gt;&lt;object type=&quot;3&quot; unique_id=&quot;10035&quot;&gt;&lt;property id=&quot;20148&quot; value=&quot;5&quot;/&gt;&lt;property id=&quot;20300&quot; value=&quot;Slide 32 - &amp;quot;Contingency Reserve (CR) Service – Need &amp;amp; Purpose&amp;quot;&quot;/&gt;&lt;property id=&quot;20307&quot; value=&quot;356&quot;/&gt;&lt;/object&gt;&lt;object type=&quot;3&quot; unique_id=&quot;10036&quot;&gt;&lt;property id=&quot;20148&quot; value=&quot;5&quot;/&gt;&lt;property id=&quot;20300&quot; value=&quot;Slide 33 - &amp;quot;Contingency Reserve&amp;quot;&quot;/&gt;&lt;property id=&quot;20307&quot; value=&quot;337&quot;/&gt;&lt;/object&gt;&lt;object type=&quot;3&quot; unique_id=&quot;10037&quot;&gt;&lt;property id=&quot;20148&quot; value=&quot;5&quot;/&gt;&lt;property id=&quot;20300&quot; value=&quot;Slide 34&quot;/&gt;&lt;property id=&quot;20307&quot; value=&quot;374&quot;/&gt;&lt;/object&gt;&lt;object type=&quot;3&quot; unique_id=&quot;10038&quot;&gt;&lt;property id=&quot;20148&quot; value=&quot;5&quot;/&gt;&lt;property id=&quot;20300&quot; value=&quot;Slide 35 - &amp;quot;Market Topics&amp;quot;&quot;/&gt;&lt;property id=&quot;20307&quot; value=&quot;376&quot;/&gt;&lt;/object&gt;&lt;object type=&quot;3&quot; unique_id=&quot;10039&quot;&gt;&lt;property id=&quot;20148&quot; value=&quot;5&quot;/&gt;&lt;property id=&quot;20300&quot; value=&quot;Slide 36 - &amp;quot;Procurement&amp;quot;&quot;/&gt;&lt;property id=&quot;20307&quot; value=&quot;378&quot;/&gt;&lt;/object&gt;&lt;object type=&quot;3&quot; unique_id=&quot;10040&quot;&gt;&lt;property id=&quot;20148&quot; value=&quot;5&quot;/&gt;&lt;property id=&quot;20300&quot; value=&quot;Slide 37 - &amp;quot;Fast Frequency Response (FFR), Primary Frequency Response (PFR) &amp;amp; Contingency Reserve (CR) - Procurement&amp;quot;&quot;/&gt;&lt;property id=&quot;20307&quot; value=&quot;382&quot;/&gt;&lt;/object&gt;&lt;object type=&quot;3&quot; unique_id=&quot;10041&quot;&gt;&lt;property id=&quot;20148&quot; value=&quot;5&quot;/&gt;&lt;property id=&quot;20300&quot; value=&quot;Slide 38 - &amp;quot;Regulation Reserve Up &amp;amp; Down (RR) - Procurement&amp;quot;&quot;/&gt;&lt;property id=&quot;20307&quot; value=&quot;383&quot;/&gt;&lt;/object&gt;&lt;object type=&quot;3&quot; unique_id=&quot;10042&quot;&gt;&lt;property id=&quot;20148&quot; value=&quot;5&quot;/&gt;&lt;property id=&quot;20300&quot; value=&quot;Slide 39 - &amp;quot;Synchronous Inertial Response (SIR) - Procurement&amp;quot;&quot;/&gt;&lt;property id=&quot;20307&quot; value=&quot;385&quot;/&gt;&lt;/object&gt;&lt;object type=&quot;3&quot; unique_id=&quot;10043&quot;&gt;&lt;property id=&quot;20148&quot; value=&quot;5&quot;/&gt;&lt;property id=&quot;20300&quot; value=&quot;Slide 40 - &amp;quot;Market Transition and Implementation Considerations&amp;quot;&quot;/&gt;&lt;property id=&quot;20307&quot; value=&quot;387&quot;/&gt;&lt;/object&gt;&lt;object type=&quot;3&quot; unique_id=&quot;10044&quot;&gt;&lt;property id=&quot;20148&quot; value=&quot;5&quot;/&gt;&lt;property id=&quot;20300&quot; value=&quot;Slide 41 - &amp;quot;Market Transition and Implementation Considerations&amp;quot;&quot;/&gt;&lt;property id=&quot;20307&quot; value=&quot;388&quot;/&gt;&lt;/object&gt;&lt;object type=&quot;3&quot; unique_id=&quot;10045&quot;&gt;&lt;property id=&quot;20148&quot; value=&quot;5&quot;/&gt;&lt;property id=&quot;20300&quot; value=&quot;Slide 42 - &amp;quot;Market Transition and Implementation Considerations&amp;quot;&quot;/&gt;&lt;property id=&quot;20307&quot; value=&quot;389&quot;/&gt;&lt;/object&gt;&lt;object type=&quot;3&quot; unique_id=&quot;10046&quot;&gt;&lt;property id=&quot;20148&quot; value=&quot;5&quot;/&gt;&lt;property id=&quot;20300&quot; value=&quot;Slide 43 - &amp;quot;Market Topics for Future Discussions&amp;quot;&quot;/&gt;&lt;property id=&quot;20307&quot; value=&quot;393&quot;/&gt;&lt;/object&gt;&lt;object type=&quot;3&quot; unique_id=&quot;10047&quot;&gt;&lt;property id=&quot;20148&quot; value=&quot;5&quot;/&gt;&lt;property id=&quot;20300&quot; value=&quot;Slide 44 - &amp;quot;Discuss and Summarize Today’s Highlights&amp;quot;&quot;/&gt;&lt;property id=&quot;20307&quot; value=&quot;392&quot;/&gt;&lt;/object&gt;&lt;object type=&quot;3&quot; unique_id=&quot;10048&quot;&gt;&lt;property id=&quot;20148&quot; value=&quot;5&quot;/&gt;&lt;property id=&quot;20300&quot; value=&quot;Slide 45 - &amp;quot;Appendix&amp;quot;&quot;/&gt;&lt;property id=&quot;20307&quot; value=&quot;358&quot;/&gt;&lt;/object&gt;&lt;object type=&quot;3&quot; unique_id=&quot;10049&quot;&gt;&lt;property id=&quot;20148&quot; value=&quot;5&quot;/&gt;&lt;property id=&quot;20300&quot; value=&quot;Slide 46 - &amp;quot;Synthetic IR&amp;quot;&quot;/&gt;&lt;property id=&quot;20307&quot; value=&quot;359&quot;/&gt;&lt;/object&gt;&lt;object type=&quot;3&quot; unique_id=&quot;10050&quot;&gt;&lt;property id=&quot;20148&quot; value=&quot;5&quot;/&gt;&lt;property id=&quot;20300&quot; value=&quot;Slide 47 - &amp;quot;Synthetic IR, example from Hydro-Quebec&amp;quot;&quot;/&gt;&lt;property id=&quot;20307&quot; value=&quot;360&quot;/&gt;&lt;/object&gt;&lt;/object&gt;&lt;/object&gt;&lt;/database&gt;"/>
  <p:tag name="SECTOMILLISECCONVERTED" val="1"/>
</p:tagLst>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6A46A9-ACFE-49FD-A3C4-738EF2871547}">
  <ds:schemaRefs>
    <ds:schemaRef ds:uri="http://www.w3.org/XML/1998/namespace"/>
    <ds:schemaRef ds:uri="http://purl.org/dc/dcmitype/"/>
    <ds:schemaRef ds:uri="http://schemas.microsoft.com/office/2006/metadata/properties"/>
    <ds:schemaRef ds:uri="http://purl.org/dc/terms/"/>
    <ds:schemaRef ds:uri="http://schemas.openxmlformats.org/package/2006/metadata/core-properties"/>
    <ds:schemaRef ds:uri="c34af464-7aa1-4edd-9be4-83dffc1cb926"/>
    <ds:schemaRef ds:uri="http://schemas.microsoft.com/office/2006/documentManagement/types"/>
    <ds:schemaRef ds:uri="http://schemas.microsoft.com/office/infopath/2007/PartnerControls"/>
    <ds:schemaRef ds:uri="http://purl.org/dc/elements/1.1/"/>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7132</TotalTime>
  <Words>1235</Words>
  <Application>Microsoft Office PowerPoint</Application>
  <PresentationFormat>On-screen Show (4:3)</PresentationFormat>
  <Paragraphs>413</Paragraphs>
  <Slides>17</Slides>
  <Notes>11</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Custom Design</vt:lpstr>
      <vt:lpstr>3_Office Theme</vt:lpstr>
      <vt:lpstr>PowerPoint Presentation</vt:lpstr>
      <vt:lpstr>Annual AS Methodology Update</vt:lpstr>
      <vt:lpstr>Schedule for Review/Approval</vt:lpstr>
      <vt:lpstr>Overview</vt:lpstr>
      <vt:lpstr>Background on RRS Requirements </vt:lpstr>
      <vt:lpstr>Example of Frequency Response Study Result</vt:lpstr>
      <vt:lpstr>FAST Study Case Selection</vt:lpstr>
      <vt:lpstr>FAST Case results Load Resource (FFR) and PFR Requirement</vt:lpstr>
      <vt:lpstr>What do these studies mean?</vt:lpstr>
      <vt:lpstr>Why changes are needed?</vt:lpstr>
      <vt:lpstr>“Option 2” from ROS/WMS Meeting</vt:lpstr>
      <vt:lpstr>ROS/WMS Recommendation</vt:lpstr>
      <vt:lpstr>WMS/ROS Recommendation – Example Quantities</vt:lpstr>
      <vt:lpstr>Proposed Changes for Non Spin Service</vt:lpstr>
      <vt:lpstr>Proposed Changes for Regulation</vt:lpstr>
      <vt:lpstr>Impact of RRS Deployment on Feb 2014 HE 0700</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Dan Woodfin</cp:lastModifiedBy>
  <cp:revision>370</cp:revision>
  <cp:lastPrinted>2013-08-12T21:13:20Z</cp:lastPrinted>
  <dcterms:created xsi:type="dcterms:W3CDTF">2010-04-12T23:12:02Z</dcterms:created>
  <dcterms:modified xsi:type="dcterms:W3CDTF">2014-10-15T22:01:28Z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