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3" r:id="rId7"/>
    <p:sldId id="264" r:id="rId8"/>
    <p:sldId id="268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6" d="100"/>
          <a:sy n="96" d="100"/>
        </p:scale>
        <p:origin x="-150" y="-10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Congestion Revenue Rights Activity Calendar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  <a:endParaRPr lang="en-US" sz="2000" i="1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TAC</a:t>
              </a:r>
              <a:endParaRPr lang="en-US" dirty="0" smtClean="0"/>
            </a:p>
            <a:p>
              <a:r>
                <a:rPr lang="en-US" dirty="0" smtClean="0"/>
                <a:t>October </a:t>
              </a:r>
              <a:r>
                <a:rPr lang="en-US" dirty="0" smtClean="0"/>
                <a:t>23, </a:t>
              </a:r>
              <a:r>
                <a:rPr lang="en-US" dirty="0" smtClean="0"/>
                <a:t>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Protocol section 7.5.1(4)(b)(iii), CRR Auctions, requires ERCOT to maintain and publish a calendar of key milestone dates for the Congestion Revenue Right (CRR) auctions</a:t>
            </a:r>
          </a:p>
          <a:p>
            <a:r>
              <a:rPr lang="en-US" sz="2400" dirty="0" smtClean="0"/>
              <a:t>The “CRR Activity Calendar” is posted on the ERCOT public site and has all activity scheduled out through 2015</a:t>
            </a:r>
          </a:p>
          <a:p>
            <a:r>
              <a:rPr lang="en-US" sz="2400" dirty="0" smtClean="0"/>
              <a:t>ERCOT is proposing to update the calendar to </a:t>
            </a:r>
            <a:r>
              <a:rPr lang="en-US" sz="2400" dirty="0" smtClean="0"/>
              <a:t>make minor edits and cover </a:t>
            </a:r>
            <a:r>
              <a:rPr lang="en-US" sz="2400" dirty="0" smtClean="0"/>
              <a:t>CRR activity through </a:t>
            </a:r>
            <a:r>
              <a:rPr lang="en-US" sz="2400" dirty="0" smtClean="0"/>
              <a:t>2016 </a:t>
            </a:r>
          </a:p>
          <a:p>
            <a:r>
              <a:rPr lang="en-US" sz="2400" dirty="0" smtClean="0"/>
              <a:t>ERCOT has reviewed the calendar with CMWG and WMS and is asking for TAC to approve the proposed </a:t>
            </a:r>
            <a:r>
              <a:rPr lang="en-US" sz="2400" dirty="0" smtClean="0"/>
              <a:t>changes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5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954157"/>
            <a:ext cx="8229600" cy="514846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Current </a:t>
            </a:r>
            <a:r>
              <a:rPr lang="en-US" sz="2400" dirty="0" smtClean="0"/>
              <a:t>calendar dates</a:t>
            </a:r>
            <a:endParaRPr lang="en-US" sz="2400" dirty="0" smtClean="0"/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ates from the currently approved calendar remain unchanged, with two minor exceptions </a:t>
            </a:r>
            <a:endParaRPr lang="en-US" sz="2000" dirty="0" smtClean="0"/>
          </a:p>
          <a:p>
            <a:pPr lvl="2"/>
            <a:r>
              <a:rPr lang="en-US" sz="1800" dirty="0" smtClean="0"/>
              <a:t>October 2015 monthly auction dates are updated to be in line with a typical monthly auction pattern (possible due to NPRR586 implementation)</a:t>
            </a:r>
          </a:p>
          <a:p>
            <a:pPr lvl="2"/>
            <a:r>
              <a:rPr lang="en-US" sz="1800" dirty="0" smtClean="0"/>
              <a:t>The model post date for 2017.1st6.AnnualAuction.Seq3 is updated from 12/14/2015 to 12/10/2015 to correctly consider holidays and the Protocol posting requirements</a:t>
            </a:r>
          </a:p>
          <a:p>
            <a:r>
              <a:rPr lang="en-US" sz="2400" dirty="0" smtClean="0"/>
              <a:t>Column heading update</a:t>
            </a:r>
          </a:p>
          <a:p>
            <a:pPr lvl="1"/>
            <a:r>
              <a:rPr lang="en-US" sz="2000" dirty="0"/>
              <a:t>“On or Before This Date” was added to </a:t>
            </a:r>
            <a:r>
              <a:rPr lang="en-US" sz="2000" dirty="0" smtClean="0"/>
              <a:t>a subset of the column </a:t>
            </a:r>
            <a:r>
              <a:rPr lang="en-US" sz="2000" dirty="0"/>
              <a:t>headings </a:t>
            </a:r>
            <a:r>
              <a:rPr lang="en-US" sz="2000" dirty="0" smtClean="0"/>
              <a:t>to clarify historical practices and to retain flexibility for ERCOT to post auction results as early as possible</a:t>
            </a:r>
            <a:endParaRPr lang="en-US" sz="2000" dirty="0"/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</a:t>
            </a:r>
            <a:r>
              <a:rPr lang="en-US" dirty="0" smtClean="0"/>
              <a:t>the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6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1262270"/>
            <a:ext cx="8229600" cy="468291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Added </a:t>
            </a:r>
            <a:r>
              <a:rPr lang="en-US" sz="2400" dirty="0" smtClean="0"/>
              <a:t>dates to cover CRR activity through 2016</a:t>
            </a:r>
          </a:p>
          <a:p>
            <a:pPr lvl="1"/>
            <a:r>
              <a:rPr lang="en-US" sz="2000" dirty="0" smtClean="0"/>
              <a:t>The same </a:t>
            </a:r>
            <a:r>
              <a:rPr lang="en-US" sz="2000" dirty="0" smtClean="0"/>
              <a:t>general patterns </a:t>
            </a:r>
            <a:r>
              <a:rPr lang="en-US" sz="2000" dirty="0" smtClean="0"/>
              <a:t>were applied to </a:t>
            </a:r>
            <a:r>
              <a:rPr lang="en-US" sz="2000" dirty="0" smtClean="0"/>
              <a:t>2016, with one minor exception, </a:t>
            </a:r>
            <a:r>
              <a:rPr lang="en-US" sz="2000" dirty="0" smtClean="0"/>
              <a:t>to maintain Protocol requirements and </a:t>
            </a:r>
            <a:r>
              <a:rPr lang="en-US" sz="2000" dirty="0" smtClean="0"/>
              <a:t>consistency </a:t>
            </a:r>
          </a:p>
          <a:p>
            <a:pPr lvl="2"/>
            <a:r>
              <a:rPr lang="en-US" sz="1800" dirty="0" smtClean="0"/>
              <a:t>Sequences 3 and 4 of the second Long-term Auction Sequence (LTAS) during the year have historically been delayed to avoid </a:t>
            </a:r>
            <a:r>
              <a:rPr lang="en-US" sz="1800" dirty="0" smtClean="0"/>
              <a:t>major </a:t>
            </a:r>
            <a:r>
              <a:rPr lang="en-US" sz="1800" dirty="0" smtClean="0"/>
              <a:t>conflicts during the holiday season</a:t>
            </a:r>
          </a:p>
          <a:p>
            <a:pPr lvl="2"/>
            <a:r>
              <a:rPr lang="en-US" sz="1800" dirty="0" smtClean="0"/>
              <a:t>This has been deemed unnecessary for 2016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 smtClean="0"/>
              <a:t>last </a:t>
            </a:r>
            <a:r>
              <a:rPr lang="en-US" sz="2000" dirty="0" smtClean="0"/>
              <a:t>LTAS covered </a:t>
            </a:r>
            <a:r>
              <a:rPr lang="en-US" sz="2000" dirty="0" smtClean="0"/>
              <a:t>by the proposed calendar is the initial auctioning of 7/1/18 through 12/31/18</a:t>
            </a:r>
          </a:p>
          <a:p>
            <a:pPr lvl="1"/>
            <a:r>
              <a:rPr lang="en-US" sz="2000" dirty="0" smtClean="0"/>
              <a:t>The last monthly </a:t>
            </a:r>
            <a:r>
              <a:rPr lang="en-US" sz="2000" dirty="0"/>
              <a:t>a</a:t>
            </a:r>
            <a:r>
              <a:rPr lang="en-US" sz="2000" dirty="0" smtClean="0"/>
              <a:t>uction covered by the proposed calendar is the February 2017 monthly auction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</a:t>
            </a:r>
            <a:r>
              <a:rPr lang="en-US" dirty="0" smtClean="0"/>
              <a:t>the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35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733647"/>
            <a:ext cx="8229600" cy="232853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ERCOT is seeking </a:t>
            </a:r>
            <a:r>
              <a:rPr lang="en-US" sz="2400" dirty="0" smtClean="0"/>
              <a:t>approval today from TAC</a:t>
            </a:r>
            <a:endParaRPr lang="en-US" sz="2400" dirty="0" smtClean="0"/>
          </a:p>
          <a:p>
            <a:r>
              <a:rPr lang="en-US" sz="2400" dirty="0" smtClean="0"/>
              <a:t>Once </a:t>
            </a:r>
            <a:r>
              <a:rPr lang="en-US" sz="2400" dirty="0" smtClean="0"/>
              <a:t>approved, the new version of the calendar will be posted on the ERCOT public site 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4" b="10343"/>
          <a:stretch/>
        </p:blipFill>
        <p:spPr bwMode="auto">
          <a:xfrm>
            <a:off x="1369752" y="2054913"/>
            <a:ext cx="5925570" cy="418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189227" y="5347252"/>
            <a:ext cx="2529625" cy="788393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48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1675</TotalTime>
  <Words>331</Words>
  <Application>Microsoft Office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PowerPoint Presentation</vt:lpstr>
      <vt:lpstr>Summary</vt:lpstr>
      <vt:lpstr>Description of the Updates</vt:lpstr>
      <vt:lpstr>Description of the Updates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143</cp:revision>
  <cp:lastPrinted>2013-01-30T23:16:36Z</cp:lastPrinted>
  <dcterms:created xsi:type="dcterms:W3CDTF">2010-04-12T23:12:02Z</dcterms:created>
  <dcterms:modified xsi:type="dcterms:W3CDTF">2014-10-07T19:07:50Z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