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sldIdLst>
    <p:sldId id="372" r:id="rId2"/>
    <p:sldId id="302" r:id="rId3"/>
    <p:sldId id="438" r:id="rId4"/>
    <p:sldId id="493" r:id="rId5"/>
    <p:sldId id="459" r:id="rId6"/>
    <p:sldId id="447" r:id="rId7"/>
    <p:sldId id="461" r:id="rId8"/>
    <p:sldId id="457" r:id="rId9"/>
    <p:sldId id="406" r:id="rId10"/>
    <p:sldId id="483" r:id="rId11"/>
    <p:sldId id="484" r:id="rId12"/>
    <p:sldId id="485" r:id="rId13"/>
    <p:sldId id="486" r:id="rId14"/>
    <p:sldId id="487" r:id="rId15"/>
    <p:sldId id="488" r:id="rId16"/>
    <p:sldId id="489" r:id="rId17"/>
    <p:sldId id="490" r:id="rId18"/>
    <p:sldId id="491" r:id="rId19"/>
    <p:sldId id="492" r:id="rId20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30" d="100"/>
          <a:sy n="130" d="100"/>
        </p:scale>
        <p:origin x="-186" y="-7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25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9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</a:t>
            </a:r>
            <a:r>
              <a:rPr lang="en-US" sz="2800" b="0" kern="0" dirty="0" smtClean="0">
                <a:latin typeface="+mj-lt"/>
              </a:rPr>
              <a:t>Date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10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>
                <a:latin typeface="+mn-lt"/>
              </a:rPr>
              <a:t>O</a:t>
            </a:r>
            <a:r>
              <a:rPr lang="en-US" sz="2000" kern="0" dirty="0" smtClean="0">
                <a:latin typeface="+mn-lt"/>
              </a:rPr>
              <a:t>ctober 9,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30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" y="685800"/>
            <a:ext cx="9137470" cy="5628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766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" y="685800"/>
            <a:ext cx="9137470" cy="5645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67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" y="690747"/>
            <a:ext cx="9137470" cy="5633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1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" y="685800"/>
            <a:ext cx="9137470" cy="563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61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37470" cy="5633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68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37470" cy="5645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28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37470" cy="5633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7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37470" cy="565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08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37470" cy="565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99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772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400" dirty="0" smtClean="0"/>
              <a:t>NPRR580 – </a:t>
            </a:r>
            <a:r>
              <a:rPr lang="en-US" sz="1400" dirty="0"/>
              <a:t>Establishment of a Rolling CRR Balancing Account Fund</a:t>
            </a:r>
            <a:endParaRPr lang="en-US" sz="14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Planning Next Set of Project Bundles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2015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Project Spending </a:t>
            </a:r>
            <a:r>
              <a:rPr lang="en-US" sz="1600" dirty="0" smtClean="0"/>
              <a:t>Update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9</a:t>
            </a:r>
            <a:r>
              <a:rPr lang="en-US" sz="1600" dirty="0" smtClean="0"/>
              <a:t>-18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18110"/>
            <a:ext cx="8991600" cy="55626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</a:t>
            </a:r>
            <a:r>
              <a:rPr lang="en-US" sz="1800" dirty="0"/>
              <a:t>Release 5</a:t>
            </a:r>
            <a:r>
              <a:rPr lang="en-US" sz="1800" dirty="0" smtClean="0"/>
              <a:t> Go-Lives		</a:t>
            </a:r>
            <a:r>
              <a:rPr lang="en-US" sz="1800" i="1" dirty="0" smtClean="0"/>
              <a:t>(September 2014</a:t>
            </a:r>
            <a:r>
              <a:rPr lang="en-US" sz="1800" i="1" dirty="0"/>
              <a:t>)	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600" dirty="0" smtClean="0"/>
              <a:t>NPRR485 </a:t>
            </a:r>
            <a:r>
              <a:rPr lang="en-US" sz="1600" dirty="0"/>
              <a:t>– Clarification for Fuel Adder Provisions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NPRR571 </a:t>
            </a:r>
            <a:r>
              <a:rPr lang="en-US" sz="1600" dirty="0"/>
              <a:t>– ERS Weather-Sensitive Loads Requirements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NPRR586 </a:t>
            </a:r>
            <a:r>
              <a:rPr lang="en-US" sz="1600" dirty="0"/>
              <a:t>– Align Credit Lock for CRR Auctions with Transaction Submission Deadline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SCR774 </a:t>
            </a:r>
            <a:r>
              <a:rPr lang="en-US" sz="1600" dirty="0"/>
              <a:t>– Enhancement to Outage Scheduler and </a:t>
            </a:r>
            <a:r>
              <a:rPr lang="en-US" sz="1600" dirty="0" smtClean="0"/>
              <a:t>Reports</a:t>
            </a:r>
          </a:p>
          <a:p>
            <a:pPr lvl="2" eaLnBrk="1" hangingPunct="1"/>
            <a:r>
              <a:rPr lang="en-US" sz="1400" dirty="0" smtClean="0"/>
              <a:t>Phase 1 – All new fields except for Comments  (pending NPRR643 approval)</a:t>
            </a:r>
          </a:p>
          <a:p>
            <a:pPr lvl="1" eaLnBrk="1" hangingPunct="1"/>
            <a:r>
              <a:rPr lang="en-US" sz="1600" dirty="0" smtClean="0"/>
              <a:t>Reactive </a:t>
            </a:r>
            <a:r>
              <a:rPr lang="en-US" sz="1600" dirty="0" smtClean="0"/>
              <a:t>Test Forms Revision (NDCRC)</a:t>
            </a:r>
            <a:endParaRPr lang="en-US" sz="1600" dirty="0"/>
          </a:p>
          <a:p>
            <a:pPr eaLnBrk="1" hangingPunct="1"/>
            <a:endParaRPr lang="en-US" sz="800" dirty="0" smtClean="0"/>
          </a:p>
          <a:p>
            <a:pPr eaLnBrk="1" hangingPunct="1"/>
            <a:r>
              <a:rPr lang="en-US" sz="1800" dirty="0"/>
              <a:t>2014 Release 5 Off-Cycle </a:t>
            </a:r>
            <a:r>
              <a:rPr lang="en-US" sz="1800" dirty="0" smtClean="0"/>
              <a:t>Go-Live</a:t>
            </a:r>
            <a:r>
              <a:rPr lang="en-US" sz="1800" i="1" dirty="0" smtClean="0"/>
              <a:t> 	(</a:t>
            </a:r>
            <a:r>
              <a:rPr lang="en-US" sz="1800" i="1" dirty="0"/>
              <a:t>O</a:t>
            </a:r>
            <a:r>
              <a:rPr lang="en-US" sz="1800" i="1" dirty="0" smtClean="0"/>
              <a:t>ctober </a:t>
            </a:r>
            <a:r>
              <a:rPr lang="en-US" sz="1800" i="1" dirty="0"/>
              <a:t>2014)	</a:t>
            </a:r>
            <a:r>
              <a:rPr lang="en-US" sz="1800" i="1" dirty="0" smtClean="0"/>
              <a:t>	</a:t>
            </a:r>
            <a:r>
              <a:rPr lang="en-US" sz="1800" i="1" dirty="0" smtClean="0">
                <a:solidFill>
                  <a:srgbClr val="00B050"/>
                </a:solidFill>
              </a:rPr>
              <a:t>In-Flight</a:t>
            </a:r>
            <a:endParaRPr lang="en-US" sz="1800" dirty="0"/>
          </a:p>
          <a:p>
            <a:pPr lvl="1" eaLnBrk="1" hangingPunct="1"/>
            <a:r>
              <a:rPr lang="en-US" sz="1600" dirty="0"/>
              <a:t>Planning Site Transition to </a:t>
            </a:r>
            <a:r>
              <a:rPr lang="en-US" sz="1600" dirty="0" smtClean="0"/>
              <a:t>MIS</a:t>
            </a:r>
          </a:p>
          <a:p>
            <a:pPr lvl="2" eaLnBrk="1" hangingPunct="1"/>
            <a:r>
              <a:rPr lang="en-US" sz="1400" dirty="0" smtClean="0"/>
              <a:t>10/16 go-live  --  </a:t>
            </a:r>
            <a:r>
              <a:rPr lang="en-US" sz="1400" dirty="0" smtClean="0"/>
              <a:t>POI to be decommissioned on 11/20</a:t>
            </a:r>
            <a:endParaRPr lang="en-US" sz="1400" dirty="0" smtClean="0"/>
          </a:p>
          <a:p>
            <a:pPr eaLnBrk="1" hangingPunct="1"/>
            <a:endParaRPr lang="en-US" sz="800" dirty="0" smtClean="0"/>
          </a:p>
          <a:p>
            <a:pPr eaLnBrk="1" hangingPunct="1"/>
            <a:r>
              <a:rPr lang="en-US" sz="1800" dirty="0"/>
              <a:t>2014 Release </a:t>
            </a:r>
            <a:r>
              <a:rPr lang="en-US" sz="1800" dirty="0" smtClean="0"/>
              <a:t>6 </a:t>
            </a:r>
            <a:r>
              <a:rPr lang="en-US" sz="1800" dirty="0"/>
              <a:t>Go-Lives		</a:t>
            </a:r>
            <a:r>
              <a:rPr lang="en-US" sz="1800" i="1" dirty="0" smtClean="0"/>
              <a:t>(December </a:t>
            </a:r>
            <a:r>
              <a:rPr lang="en-US" sz="1800" i="1" dirty="0"/>
              <a:t>2014)	</a:t>
            </a:r>
            <a:r>
              <a:rPr lang="en-US" sz="1800" i="1" dirty="0" smtClean="0">
                <a:solidFill>
                  <a:srgbClr val="00B050"/>
                </a:solidFill>
              </a:rPr>
              <a:t>In-Flight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600" dirty="0" smtClean="0"/>
              <a:t>Settlement System Upgrade</a:t>
            </a:r>
          </a:p>
          <a:p>
            <a:pPr lvl="1" eaLnBrk="1" hangingPunct="1"/>
            <a:r>
              <a:rPr lang="en-US" sz="1600" dirty="0" smtClean="0"/>
              <a:t>Electronic Crisis Communications Enhancements</a:t>
            </a:r>
          </a:p>
          <a:p>
            <a:pPr lvl="1" eaLnBrk="1" hangingPunct="1"/>
            <a:r>
              <a:rPr lang="en-US" sz="1600" dirty="0" smtClean="0"/>
              <a:t>NPRR467 </a:t>
            </a:r>
            <a:r>
              <a:rPr lang="en-US" sz="1600" dirty="0"/>
              <a:t>– Balancing Account Resettlement Due to DAM </a:t>
            </a:r>
            <a:r>
              <a:rPr lang="en-US" sz="1600" dirty="0" smtClean="0"/>
              <a:t>Resettlement</a:t>
            </a:r>
          </a:p>
          <a:p>
            <a:pPr lvl="1" eaLnBrk="1" hangingPunct="1"/>
            <a:r>
              <a:rPr lang="en-US" sz="1600" dirty="0"/>
              <a:t>NPRR619 – Minimum Quantity for DAM PTP Obligation </a:t>
            </a:r>
            <a:r>
              <a:rPr lang="en-US" sz="1600" dirty="0" smtClean="0"/>
              <a:t>Bids  </a:t>
            </a:r>
            <a:r>
              <a:rPr lang="en-US" sz="1600" i="1" dirty="0" smtClean="0"/>
              <a:t>(O&amp;M effort)</a:t>
            </a:r>
            <a:endParaRPr lang="en-US" sz="1600" i="1" dirty="0"/>
          </a:p>
          <a:p>
            <a:pPr lvl="1" eaLnBrk="1" hangingPunct="1"/>
            <a:r>
              <a:rPr lang="en-US" sz="1600" dirty="0" smtClean="0"/>
              <a:t>NPRR580 – Establishment </a:t>
            </a:r>
            <a:r>
              <a:rPr lang="en-US" sz="1600" dirty="0"/>
              <a:t>of a Rolling CRR Balancing Account </a:t>
            </a:r>
            <a:r>
              <a:rPr lang="en-US" sz="1600" dirty="0" smtClean="0"/>
              <a:t>Fund</a:t>
            </a:r>
          </a:p>
          <a:p>
            <a:pPr lvl="2" eaLnBrk="1" hangingPunct="1"/>
            <a:r>
              <a:rPr lang="en-US" sz="1400" dirty="0"/>
              <a:t>S</a:t>
            </a:r>
            <a:r>
              <a:rPr lang="en-US" sz="1400" dirty="0" smtClean="0"/>
              <a:t>ee next slide for more details</a:t>
            </a:r>
          </a:p>
          <a:p>
            <a:pPr lvl="1" eaLnBrk="1" hangingPunct="1"/>
            <a:endParaRPr lang="en-US" sz="1600" dirty="0" smtClean="0"/>
          </a:p>
          <a:p>
            <a:pPr lvl="1" eaLnBrk="1" hangingPunct="1"/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2484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86350"/>
            <a:ext cx="8647113" cy="552450"/>
          </a:xfrm>
        </p:spPr>
        <p:txBody>
          <a:bodyPr/>
          <a:lstStyle/>
          <a:p>
            <a:r>
              <a:rPr lang="en-US" dirty="0" smtClean="0"/>
              <a:t>NPRR580 – Rolling </a:t>
            </a:r>
            <a:r>
              <a:rPr lang="en-US" dirty="0"/>
              <a:t>CRR Balancing Account Fund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-1223159" y="3753430"/>
            <a:ext cx="5985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7" name="Rectangle 6"/>
          <p:cNvSpPr txBox="1">
            <a:spLocks noChangeArrowheads="1"/>
          </p:cNvSpPr>
          <p:nvPr/>
        </p:nvSpPr>
        <p:spPr bwMode="auto">
          <a:xfrm>
            <a:off x="266698" y="785683"/>
            <a:ext cx="8544791" cy="528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1313" lvl="1" indent="-341313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 smtClean="0"/>
              <a:t>Production migration scheduled for </a:t>
            </a:r>
            <a:r>
              <a:rPr lang="en-US" sz="2200" dirty="0" smtClean="0"/>
              <a:t>R6</a:t>
            </a:r>
            <a:endParaRPr lang="en-US" sz="2200" dirty="0" smtClean="0"/>
          </a:p>
          <a:p>
            <a:pPr marL="341313" lvl="1" indent="-341313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1200" dirty="0" smtClean="0"/>
          </a:p>
          <a:p>
            <a:pPr marL="341313" lvl="1" indent="-341313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 smtClean="0"/>
              <a:t>Balancing Account Closure is a monthly process, not an Operating Day </a:t>
            </a:r>
            <a:r>
              <a:rPr lang="en-US" sz="2200" dirty="0" smtClean="0"/>
              <a:t>process</a:t>
            </a:r>
            <a:endParaRPr lang="en-US" sz="2200" dirty="0" smtClean="0"/>
          </a:p>
          <a:p>
            <a:pPr marL="341313" lvl="1" indent="-341313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1200" dirty="0" smtClean="0"/>
          </a:p>
          <a:p>
            <a:pPr marL="341313" lvl="1" indent="-341313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/>
              <a:t>Planned first use: January 2015 when </a:t>
            </a:r>
            <a:r>
              <a:rPr lang="en-US" sz="2200" dirty="0" smtClean="0"/>
              <a:t>executing the </a:t>
            </a:r>
            <a:r>
              <a:rPr lang="en-US" sz="2200" dirty="0"/>
              <a:t>Balancing Account Closure process </a:t>
            </a:r>
            <a:r>
              <a:rPr lang="en-US" sz="2200" i="1" dirty="0"/>
              <a:t>for Operating Month December </a:t>
            </a:r>
            <a:r>
              <a:rPr lang="en-US" sz="2200" i="1" dirty="0" smtClean="0"/>
              <a:t>2014</a:t>
            </a:r>
            <a:endParaRPr lang="en-US" sz="2200" dirty="0" smtClean="0"/>
          </a:p>
          <a:p>
            <a:pPr marL="800100" lvl="2" indent="-342900">
              <a:spcBef>
                <a:spcPts val="600"/>
              </a:spcBef>
              <a:buFont typeface="Arial" panose="020B0604020202020204" pitchFamily="34" charset="0"/>
              <a:buChar char="-"/>
              <a:defRPr/>
            </a:pPr>
            <a:r>
              <a:rPr lang="en-US" sz="1600" dirty="0" smtClean="0"/>
              <a:t>Example: If the December 2014 Balancing Account has $1M remaining after refunding all CRR shorts for the month, that $1M would be put into the </a:t>
            </a:r>
            <a:r>
              <a:rPr lang="en-US" sz="1600" dirty="0"/>
              <a:t>r</a:t>
            </a:r>
            <a:r>
              <a:rPr lang="en-US" sz="1600" dirty="0" smtClean="0"/>
              <a:t>olling fund rather than paid out to the Load-serving QSEs.</a:t>
            </a:r>
          </a:p>
          <a:p>
            <a:pPr marL="800100" lvl="2" indent="-342900">
              <a:spcBef>
                <a:spcPts val="600"/>
              </a:spcBef>
              <a:buFont typeface="Arial" panose="020B0604020202020204" pitchFamily="34" charset="0"/>
              <a:buChar char="-"/>
              <a:defRPr/>
            </a:pPr>
            <a:r>
              <a:rPr lang="en-US" sz="1600" dirty="0"/>
              <a:t>Implementation timing concerns or questions?</a:t>
            </a:r>
          </a:p>
          <a:p>
            <a:pPr marL="0" lvl="1">
              <a:spcBef>
                <a:spcPts val="600"/>
              </a:spcBef>
              <a:defRPr/>
            </a:pPr>
            <a:endParaRPr lang="en-US" sz="1200" dirty="0" smtClean="0"/>
          </a:p>
          <a:p>
            <a:pPr marL="341313" lvl="1" indent="-341313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 smtClean="0"/>
              <a:t>Information regarding the system changes will be shared at COPS/CSWG and via required market notifications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1734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Planning Next Set of Project Bundles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29142"/>
            <a:ext cx="4487336" cy="5511568"/>
          </a:xfrm>
        </p:spPr>
        <p:txBody>
          <a:bodyPr/>
          <a:lstStyle/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CMM	Start 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NPRR559 - </a:t>
            </a:r>
            <a:r>
              <a:rPr lang="en-US" sz="1200" dirty="0"/>
              <a:t>Revisions to MCE Calculation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SCR778 - </a:t>
            </a:r>
            <a:r>
              <a:rPr lang="en-US" sz="1200" dirty="0"/>
              <a:t>Credit Exposure Calculations for NOIE </a:t>
            </a:r>
            <a:r>
              <a:rPr lang="en-US" sz="1200" dirty="0" smtClean="0"/>
              <a:t>	Options </a:t>
            </a:r>
            <a:r>
              <a:rPr lang="en-US" sz="1200" dirty="0"/>
              <a:t>Linked to RTM PTP </a:t>
            </a:r>
            <a:r>
              <a:rPr lang="en-US" sz="1200" dirty="0" smtClean="0"/>
              <a:t>Obligations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NPRR597 - </a:t>
            </a:r>
            <a:r>
              <a:rPr lang="en-US" sz="1200" dirty="0"/>
              <a:t>Utilize Initial Estimated Liability (IEL) Only </a:t>
            </a:r>
            <a:r>
              <a:rPr lang="en-US" sz="1200" dirty="0" smtClean="0"/>
              <a:t>	During </a:t>
            </a:r>
            <a:r>
              <a:rPr lang="en-US" sz="1200" dirty="0"/>
              <a:t>Initial Market Activity</a:t>
            </a:r>
            <a:endParaRPr lang="en-US" sz="1400" dirty="0" smtClean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NPRR601 - </a:t>
            </a:r>
            <a:r>
              <a:rPr lang="en-US" sz="1200" dirty="0"/>
              <a:t>Inclusion of Incremental Exposure in Mass Transitions to Counter-Parties that are Registered as QSEs and LSEs and Provide POLR Service</a:t>
            </a:r>
            <a:endParaRPr lang="en-US" sz="12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CRR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SCR777 </a:t>
            </a:r>
            <a:r>
              <a:rPr lang="en-US" sz="1400" dirty="0"/>
              <a:t>- </a:t>
            </a:r>
            <a:r>
              <a:rPr lang="en-US" sz="1200" dirty="0"/>
              <a:t>Bilateral CRR Interface </a:t>
            </a:r>
            <a:r>
              <a:rPr lang="en-US" sz="1200" dirty="0" smtClean="0"/>
              <a:t>Enhancement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MMS / CDR / MIS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July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NPRR500 - </a:t>
            </a:r>
            <a:r>
              <a:rPr lang="en-US" sz="1200" dirty="0"/>
              <a:t>Posting of Generation that is Off but </a:t>
            </a:r>
            <a:r>
              <a:rPr lang="en-US" sz="1200" dirty="0" smtClean="0"/>
              <a:t>Avail.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NPRR543 - </a:t>
            </a:r>
            <a:r>
              <a:rPr lang="en-US" sz="1200" dirty="0"/>
              <a:t>Message for Confirmed </a:t>
            </a:r>
            <a:r>
              <a:rPr lang="en-US" sz="1200" dirty="0" smtClean="0"/>
              <a:t>E-Tags</a:t>
            </a:r>
            <a:endParaRPr lang="en-US" sz="1600" b="1" dirty="0">
              <a:ea typeface="+mn-ea"/>
              <a:cs typeface="+mn-cs"/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SCR775 - </a:t>
            </a:r>
            <a:r>
              <a:rPr lang="en-US" sz="1200" dirty="0"/>
              <a:t>Posting Results of </a:t>
            </a:r>
            <a:r>
              <a:rPr lang="en-US" sz="1200" dirty="0" smtClean="0"/>
              <a:t>Real-Time </a:t>
            </a:r>
            <a:r>
              <a:rPr lang="en-US" sz="1200" dirty="0"/>
              <a:t>Data in a </a:t>
            </a:r>
            <a:r>
              <a:rPr lang="en-US" sz="1200" dirty="0" smtClean="0"/>
              <a:t>	Display </a:t>
            </a:r>
            <a:r>
              <a:rPr lang="en-US" sz="1200" dirty="0"/>
              <a:t>Format</a:t>
            </a:r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513277" y="729143"/>
            <a:ext cx="4572000" cy="551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EMS                    </a:t>
            </a:r>
            <a:r>
              <a:rPr lang="en-US" sz="1600" dirty="0" smtClean="0"/>
              <a:t>Start = </a:t>
            </a:r>
            <a:r>
              <a:rPr lang="en-US" sz="1600" dirty="0" smtClean="0">
                <a:solidFill>
                  <a:srgbClr val="FF0000"/>
                </a:solidFill>
              </a:rPr>
              <a:t>November</a:t>
            </a:r>
            <a:r>
              <a:rPr lang="en-US" sz="1600" dirty="0" smtClean="0"/>
              <a:t> 2014 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NPRR524 - </a:t>
            </a:r>
            <a:r>
              <a:rPr lang="en-US" sz="1200" b="0" dirty="0"/>
              <a:t>Resource Limits in Providing </a:t>
            </a:r>
            <a:r>
              <a:rPr lang="en-US" sz="1200" b="0" dirty="0" smtClean="0"/>
              <a:t>A/S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NPRR573 - </a:t>
            </a:r>
            <a:r>
              <a:rPr lang="en-US" sz="1200" b="0" dirty="0"/>
              <a:t>Alignment of PRC Calculation</a:t>
            </a: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NPRR581 - </a:t>
            </a:r>
            <a:r>
              <a:rPr lang="en-US" sz="1200" b="0" dirty="0"/>
              <a:t>Add </a:t>
            </a:r>
            <a:r>
              <a:rPr lang="en-US" sz="1200" b="0" dirty="0" smtClean="0"/>
              <a:t>FRRS </a:t>
            </a:r>
            <a:r>
              <a:rPr lang="en-US" sz="1200" b="0" dirty="0"/>
              <a:t>as a Subset of Regulation </a:t>
            </a:r>
            <a:r>
              <a:rPr lang="en-US" sz="1200" b="0" dirty="0" smtClean="0"/>
              <a:t>Svc</a:t>
            </a:r>
            <a:endParaRPr lang="en-US" sz="1600" dirty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NPRR272 - </a:t>
            </a:r>
            <a:r>
              <a:rPr lang="en-US" sz="1200" b="0" dirty="0"/>
              <a:t>Definition and Participation of </a:t>
            </a:r>
            <a:r>
              <a:rPr lang="en-US" sz="1200" b="0" dirty="0" smtClean="0"/>
              <a:t>QSGRs</a:t>
            </a:r>
          </a:p>
          <a:p>
            <a:pPr marL="458788" lvl="1" eaLnBrk="1" hangingPunct="1">
              <a:tabLst>
                <a:tab pos="2286000" algn="l"/>
              </a:tabLst>
            </a:pPr>
            <a:endParaRPr lang="en-US" sz="12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MMS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NPRR626 - </a:t>
            </a:r>
            <a:r>
              <a:rPr lang="en-US" sz="1200" b="0" dirty="0"/>
              <a:t>Reliability Deployment Price Adder </a:t>
            </a:r>
          </a:p>
          <a:p>
            <a:pPr marL="458788" lvl="1" eaLnBrk="1" hangingPunct="1">
              <a:tabLst>
                <a:tab pos="2286000" algn="l"/>
              </a:tabLst>
            </a:pP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endParaRPr lang="en-US" sz="1400" b="0" kern="0" dirty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Other release candidates still being assessed</a:t>
            </a:r>
          </a:p>
          <a:p>
            <a:pPr marL="858838" lvl="2" eaLnBrk="1" hangingPunct="1">
              <a:tabLst>
                <a:tab pos="2286000" algn="l"/>
              </a:tabLst>
            </a:pPr>
            <a:r>
              <a:rPr lang="en-US" sz="800" b="0" kern="0" dirty="0" smtClean="0"/>
              <a:t>OBD for Shadow Price Caps</a:t>
            </a:r>
          </a:p>
          <a:p>
            <a:pPr marL="1201738" lvl="3" eaLnBrk="1" hangingPunct="1">
              <a:tabLst>
                <a:tab pos="2286000" algn="l"/>
              </a:tabLst>
            </a:pPr>
            <a:r>
              <a:rPr lang="en-US" sz="800" b="0" kern="0" dirty="0"/>
              <a:t>Revision to “Methodology for Setting the Constraint Shadow Price Cap for a Constraint that is Irresolvable in SCED”</a:t>
            </a:r>
          </a:p>
          <a:p>
            <a:pPr marL="858838" lvl="2" eaLnBrk="1" hangingPunct="1">
              <a:tabLst>
                <a:tab pos="1544638" algn="l"/>
              </a:tabLst>
            </a:pPr>
            <a:r>
              <a:rPr lang="en-US" sz="800" b="0" kern="0" dirty="0" smtClean="0"/>
              <a:t>NPRR556 - </a:t>
            </a:r>
            <a:r>
              <a:rPr lang="en-US" sz="800" b="0" dirty="0"/>
              <a:t>Resource Adequacy During Transmission </a:t>
            </a:r>
            <a:r>
              <a:rPr lang="en-US" sz="800" b="0" dirty="0" smtClean="0"/>
              <a:t>Equipment Outage</a:t>
            </a:r>
          </a:p>
          <a:p>
            <a:pPr marL="858838" lvl="2" eaLnBrk="1" hangingPunct="1">
              <a:tabLst>
                <a:tab pos="1544638" algn="l"/>
              </a:tabLst>
            </a:pPr>
            <a:r>
              <a:rPr lang="en-US" sz="800" b="0" kern="0" dirty="0" smtClean="0"/>
              <a:t>OFF10/OFF30 </a:t>
            </a:r>
            <a:r>
              <a:rPr lang="en-US" sz="800" b="0" kern="0" dirty="0" smtClean="0"/>
              <a:t>(remaining </a:t>
            </a:r>
            <a:r>
              <a:rPr lang="en-US" sz="800" b="0" kern="0" dirty="0" smtClean="0"/>
              <a:t>NPRR568 gray-box)</a:t>
            </a:r>
            <a:endParaRPr lang="en-US" sz="800" b="0" kern="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Registration	</a:t>
            </a:r>
            <a:r>
              <a:rPr lang="en-US" sz="1600" dirty="0" smtClean="0"/>
              <a:t>Start = October 2014</a:t>
            </a:r>
            <a:endParaRPr lang="en-US" sz="160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NPRR519 - </a:t>
            </a:r>
            <a:r>
              <a:rPr lang="en-US" sz="1200" b="0" kern="0" dirty="0" smtClean="0"/>
              <a:t>Collateral Exemption for ERS-Only QSEs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NPRR588 - </a:t>
            </a:r>
            <a:r>
              <a:rPr lang="en-US" sz="1200" b="0" kern="0" dirty="0" smtClean="0"/>
              <a:t>Clarifications for PV Generation Resources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NPRR615 - </a:t>
            </a:r>
            <a:r>
              <a:rPr lang="en-US" sz="1200" b="0" kern="0" dirty="0" smtClean="0"/>
              <a:t>PVGR Forecasting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SCR771 - </a:t>
            </a:r>
            <a:r>
              <a:rPr lang="en-US" sz="1200" b="0" dirty="0" smtClean="0"/>
              <a:t>Independent Master QSE for Split Generation</a:t>
            </a:r>
            <a:endParaRPr lang="en-US" sz="1200" b="0" dirty="0" smtClean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486275" y="801716"/>
            <a:ext cx="50334" cy="543899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822" y="3429000"/>
            <a:ext cx="425767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0666" y="4419600"/>
            <a:ext cx="428148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10087" y="2438613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26628" y="4648200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02312" y="6338019"/>
            <a:ext cx="4333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Market input on this plan is greatly appreciated!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20822431">
            <a:off x="3046191" y="27594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 rot="20822431">
            <a:off x="3046191" y="56550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 rot="20822431">
            <a:off x="3046191" y="39024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 rot="20822431">
            <a:off x="7453909" y="29118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87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392632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3931238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18358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775558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34000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NPRR589(a) – MMS portion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  <a:p>
            <a:pPr eaLnBrk="1" hangingPunct="1"/>
            <a:r>
              <a:rPr lang="en-US" sz="800" b="0" dirty="0" smtClean="0"/>
              <a:t>SCR774(a) – All new fields except Comments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43347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48199" y="3918615"/>
            <a:ext cx="1039368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22481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26438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51969" y="444886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14100" y="2057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7775" y="366808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1800" dirty="0">
              <a:solidFill>
                <a:srgbClr val="00B050"/>
              </a:solidFill>
              <a:latin typeface="Wingdings" pitchFamily="2" charset="2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331237990"/>
              </p:ext>
            </p:extLst>
          </p:nvPr>
        </p:nvGraphicFramePr>
        <p:xfrm>
          <a:off x="76200" y="762000"/>
          <a:ext cx="8991599" cy="4477512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43000"/>
                <a:gridCol w="1038144"/>
                <a:gridCol w="1095456"/>
                <a:gridCol w="1143000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NPRR619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320490"/>
            <a:ext cx="1143000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June 1</a:t>
            </a:r>
            <a:r>
              <a:rPr lang="en-US" sz="1050" baseline="30000" dirty="0" smtClean="0"/>
              <a:t>st</a:t>
            </a:r>
            <a:endParaRPr lang="en-US" sz="105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3920258"/>
            <a:ext cx="1088136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11/1</a:t>
            </a:r>
            <a:endParaRPr lang="en-US" sz="1100" dirty="0"/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49980" y="3324300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27990" y="3327864"/>
            <a:ext cx="1103377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</a:t>
            </a:r>
            <a:r>
              <a:rPr lang="en-US" sz="1000" dirty="0"/>
              <a:t> </a:t>
            </a:r>
            <a:r>
              <a:rPr lang="en-US" sz="1000" dirty="0" smtClean="0"/>
              <a:t>8/17</a:t>
            </a:r>
            <a:endParaRPr lang="en-US" sz="100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8350" y="205637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flipH="1">
            <a:off x="3514253" y="4181826"/>
            <a:ext cx="1115568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301929" y="446654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3000" y="2052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 flipV="1">
            <a:off x="7806312" y="1447800"/>
            <a:ext cx="645959" cy="446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7922439" y="4306825"/>
            <a:ext cx="973137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2015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5355325" y="361797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8458200" y="1452265"/>
            <a:ext cx="0" cy="285456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sp>
        <p:nvSpPr>
          <p:cNvPr id="2" name="Right Arrow 1"/>
          <p:cNvSpPr/>
          <p:nvPr/>
        </p:nvSpPr>
        <p:spPr bwMode="auto">
          <a:xfrm>
            <a:off x="8815885" y="4400081"/>
            <a:ext cx="221435" cy="16303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7808685" y="1976735"/>
            <a:ext cx="645959" cy="446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7812315" y="2742539"/>
            <a:ext cx="645959" cy="446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7812315" y="2989280"/>
            <a:ext cx="645959" cy="446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5974080" y="23577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10938" y="1582520"/>
            <a:ext cx="2286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1400" i="1" dirty="0" smtClean="0"/>
          </a:p>
          <a:p>
            <a:pPr algn="ctr"/>
            <a:endParaRPr lang="en-US" sz="1000" i="1" dirty="0" smtClean="0"/>
          </a:p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E</a:t>
            </a:r>
          </a:p>
        </p:txBody>
      </p:sp>
      <p:sp>
        <p:nvSpPr>
          <p:cNvPr id="40" name="TextBox 21"/>
          <p:cNvSpPr txBox="1">
            <a:spLocks noChangeArrowheads="1"/>
          </p:cNvSpPr>
          <p:nvPr/>
        </p:nvSpPr>
        <p:spPr bwMode="auto">
          <a:xfrm>
            <a:off x="1236660" y="6236492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</a:t>
            </a:r>
            <a:r>
              <a:rPr lang="en-US" sz="800" b="0" dirty="0" smtClean="0"/>
              <a:t>I = Initiation, </a:t>
            </a:r>
            <a:r>
              <a:rPr lang="en-US" sz="800" b="0" dirty="0" smtClean="0"/>
              <a:t>P = Planning, E = Execution, H = On Hold</a:t>
            </a:r>
            <a:endParaRPr lang="en-US" sz="800" b="0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6521799" y="4212945"/>
            <a:ext cx="38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6631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82351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65968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 of NPRR</a:t>
            </a:r>
          </a:p>
          <a:p>
            <a:pPr eaLnBrk="1" hangingPunct="1"/>
            <a:r>
              <a:rPr lang="en-US" sz="800" b="0" dirty="0" smtClean="0"/>
              <a:t>NPRR589(b)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</a:t>
            </a:r>
          </a:p>
          <a:p>
            <a:pPr eaLnBrk="1" hangingPunct="1"/>
            <a:r>
              <a:rPr lang="en-US" sz="800" b="0" dirty="0" smtClean="0"/>
              <a:t>SCR774(b) </a:t>
            </a:r>
            <a:r>
              <a:rPr lang="en-US" sz="800" b="0" dirty="0"/>
              <a:t>– </a:t>
            </a:r>
            <a:r>
              <a:rPr lang="en-US" sz="800" b="0" dirty="0" smtClean="0"/>
              <a:t>Addition of Comments field</a:t>
            </a:r>
            <a:endParaRPr lang="en-US" sz="800" b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9129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7043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7439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890839703"/>
              </p:ext>
            </p:extLst>
          </p:nvPr>
        </p:nvGraphicFramePr>
        <p:xfrm>
          <a:off x="76200" y="762001"/>
          <a:ext cx="8979016" cy="4547937"/>
        </p:xfrm>
        <a:graphic>
          <a:graphicData uri="http://schemas.openxmlformats.org/drawingml/2006/table">
            <a:tbl>
              <a:tblPr/>
              <a:tblGrid>
                <a:gridCol w="1447800"/>
                <a:gridCol w="1524000"/>
                <a:gridCol w="1600200"/>
                <a:gridCol w="1524000"/>
                <a:gridCol w="1524000"/>
                <a:gridCol w="1359016"/>
              </a:tblGrid>
              <a:tr h="549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8129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NPRR519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6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NPRR615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 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(remaining gray-box)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Shadow Price Caps)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9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362894" y="4376059"/>
            <a:ext cx="77180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2014</a:t>
            </a:r>
            <a:endParaRPr lang="en-US" sz="1100" dirty="0"/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1524000" y="3931398"/>
            <a:ext cx="1524000" cy="246221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May 2014</a:t>
            </a:r>
            <a:endParaRPr lang="en-US" sz="1000" b="0" i="1" dirty="0"/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4648200" y="4174222"/>
            <a:ext cx="0" cy="658368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7696200" y="4174222"/>
            <a:ext cx="0" cy="658368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6172200" y="4174222"/>
            <a:ext cx="0" cy="658368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1524000" y="3674378"/>
            <a:ext cx="7527022" cy="26161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 TBD Items </a:t>
            </a:r>
            <a:r>
              <a:rPr lang="en-US" sz="1000" i="1" dirty="0" smtClean="0"/>
              <a:t>(and month they became “TBD”)</a:t>
            </a:r>
            <a:endParaRPr lang="en-US" sz="1100" i="1" dirty="0"/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3048000" y="3936126"/>
            <a:ext cx="1600200" cy="237744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June 2014</a:t>
            </a:r>
            <a:endParaRPr lang="en-US" sz="1000" b="0" i="1" dirty="0"/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4648200" y="3934396"/>
            <a:ext cx="1524000" cy="237744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July 2014</a:t>
            </a:r>
            <a:endParaRPr lang="en-US" sz="1000" b="0" i="1" dirty="0"/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6172200" y="3931398"/>
            <a:ext cx="1524000" cy="246221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Aug 2014</a:t>
            </a:r>
            <a:endParaRPr lang="en-US" sz="1000" b="0" i="1" dirty="0"/>
          </a:p>
        </p:txBody>
      </p:sp>
      <p:sp>
        <p:nvSpPr>
          <p:cNvPr id="23" name="Right Arrow 22"/>
          <p:cNvSpPr/>
          <p:nvPr/>
        </p:nvSpPr>
        <p:spPr bwMode="auto">
          <a:xfrm rot="10800000">
            <a:off x="183596" y="4463819"/>
            <a:ext cx="221435" cy="16303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743200" y="1452265"/>
            <a:ext cx="685799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4267200" y="1452265"/>
            <a:ext cx="685799" cy="151953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4363356" y="2220126"/>
            <a:ext cx="257084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6937828" y="1752600"/>
            <a:ext cx="0" cy="45217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4267200" y="1600200"/>
            <a:ext cx="3733800" cy="3048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600200" y="4411409"/>
            <a:ext cx="13516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dirty="0" smtClean="0">
                <a:solidFill>
                  <a:srgbClr val="FF0000"/>
                </a:solidFill>
              </a:rPr>
              <a:t>Go-Live planned for 2016</a:t>
            </a:r>
            <a:endParaRPr lang="en-US" sz="800" b="0" dirty="0">
              <a:solidFill>
                <a:srgbClr val="FF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3048000" y="4186064"/>
            <a:ext cx="0" cy="658368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7696200" y="3930157"/>
            <a:ext cx="1355416" cy="246221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Oct 2014</a:t>
            </a:r>
            <a:endParaRPr lang="en-US" sz="1000" b="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185900" y="1322978"/>
            <a:ext cx="3893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50" i="1" dirty="0"/>
          </a:p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1000" i="1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658695" y="1592885"/>
            <a:ext cx="3893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782895" y="1329998"/>
            <a:ext cx="3893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14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61213" y="1345929"/>
            <a:ext cx="38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27536" y="1329154"/>
            <a:ext cx="38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4" name="TextBox 21"/>
          <p:cNvSpPr txBox="1">
            <a:spLocks noChangeArrowheads="1"/>
          </p:cNvSpPr>
          <p:nvPr/>
        </p:nvSpPr>
        <p:spPr bwMode="auto">
          <a:xfrm>
            <a:off x="1301050" y="6315580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</a:t>
            </a:r>
            <a:r>
              <a:rPr lang="en-US" sz="800" b="0" dirty="0" smtClean="0"/>
              <a:t>I = Initiation, </a:t>
            </a:r>
            <a:r>
              <a:rPr lang="en-US" sz="800" b="0" dirty="0" smtClean="0"/>
              <a:t>P = Planning, E = Execution, H = On Hold</a:t>
            </a:r>
            <a:endParaRPr lang="en-US" sz="800" b="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8695928" y="4191000"/>
            <a:ext cx="38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H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267200" y="1345929"/>
            <a:ext cx="38930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 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800" i="1" dirty="0" smtClean="0"/>
              <a:t> </a:t>
            </a:r>
            <a:endParaRPr lang="en-US" sz="10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endParaRPr lang="en-US" sz="9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NS</a:t>
            </a:r>
          </a:p>
        </p:txBody>
      </p:sp>
    </p:spTree>
    <p:extLst>
      <p:ext uri="{BB962C8B-B14F-4D97-AF65-F5344CB8AC3E}">
        <p14:creationId xmlns:p14="http://schemas.microsoft.com/office/powerpoint/2010/main" val="36091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increased to $26M in October 2014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7" y="754743"/>
            <a:ext cx="9029386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10/1/2014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71478</TotalTime>
  <Words>822</Words>
  <Application>Microsoft Office PowerPoint</Application>
  <PresentationFormat>On-screen Show (4:3)</PresentationFormat>
  <Paragraphs>380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Design</vt:lpstr>
      <vt:lpstr>PowerPoint Presentation</vt:lpstr>
      <vt:lpstr>2014 Project Update – Agenda</vt:lpstr>
      <vt:lpstr>Recent/Upcoming Project Highlights</vt:lpstr>
      <vt:lpstr>NPRR580 – Rolling CRR Balancing Account Fund</vt:lpstr>
      <vt:lpstr>Planning Next Set of Project Bundles</vt:lpstr>
      <vt:lpstr>2014 Release Targets – Board-Approved NPRRs / SCRs / xGRRs</vt:lpstr>
      <vt:lpstr>2015 Release Targets – Board-Approved NPRRs / SCRs / xGRRs</vt:lpstr>
      <vt:lpstr>2014 Cash Flow Projection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1699</cp:revision>
  <cp:lastPrinted>2014-10-08T13:21:08Z</cp:lastPrinted>
  <dcterms:created xsi:type="dcterms:W3CDTF">2005-04-21T14:28:35Z</dcterms:created>
  <dcterms:modified xsi:type="dcterms:W3CDTF">2014-10-08T20:12:50Z</dcterms:modified>
</cp:coreProperties>
</file>