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117" d="100"/>
          <a:sy n="117" d="100"/>
        </p:scale>
        <p:origin x="-1266" y="-10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October 9, 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82225"/>
              </p:ext>
            </p:extLst>
          </p:nvPr>
        </p:nvGraphicFramePr>
        <p:xfrm>
          <a:off x="76200" y="756395"/>
          <a:ext cx="8991599" cy="30644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NPRR495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Changes to Ancillary Services Capacity Monitor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</a:t>
                      </a:r>
                      <a:r>
                        <a:rPr lang="en-US" sz="105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2014</a:t>
                      </a:r>
                      <a:endParaRPr lang="en-US" sz="105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$105k-$125k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NPRR519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Exemption of ERS-Only QSEs from Collateral &amp; Capitalization </a:t>
                      </a:r>
                      <a:r>
                        <a:rPr lang="en-US" sz="1000" dirty="0" smtClean="0"/>
                        <a:t>Requirements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2015-R1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NPRR588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smtClean="0">
                          <a:effectLst/>
                        </a:rPr>
                        <a:t>Clarifications for PV Generation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$80k-$120k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ETWG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NPRR615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smtClean="0">
                          <a:effectLst/>
                        </a:rPr>
                        <a:t>PVGR Forecasting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$105k-$145k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ETWG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mtClean="0"/>
                        <a:t>2015-R2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NPRR272 </a:t>
                      </a:r>
                      <a:r>
                        <a:rPr lang="en-US" sz="1050" dirty="0" smtClean="0"/>
                        <a:t>– Definition and Participation of Quick Start Generation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2014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$145k-$160k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NPRR524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Resource Limits in Providing Ancillary Service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</a:t>
                      </a:r>
                      <a:r>
                        <a:rPr lang="en-US" sz="1050" dirty="0" smtClean="0"/>
                        <a:t>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2015-R2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GDF Suez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NPRR573</a:t>
                      </a:r>
                      <a:r>
                        <a:rPr lang="en-US" sz="1050" dirty="0" smtClean="0"/>
                        <a:t> </a:t>
                      </a:r>
                      <a:r>
                        <a:rPr lang="en-US" sz="1000" dirty="0" smtClean="0"/>
                        <a:t>– Alignment of PRC Calculation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</a:t>
                      </a:r>
                      <a:r>
                        <a:rPr lang="en-US" sz="1050" dirty="0" smtClean="0"/>
                        <a:t>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NPRR581</a:t>
                      </a:r>
                      <a:r>
                        <a:rPr lang="en-US" sz="1050" dirty="0" smtClean="0"/>
                        <a:t> </a:t>
                      </a:r>
                      <a:r>
                        <a:rPr lang="en-US" sz="1000" dirty="0" smtClean="0"/>
                        <a:t>– Add Fast Responding Regulation Service as a Subset of Regulation Service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</a:t>
                      </a:r>
                      <a:r>
                        <a:rPr lang="en-US" sz="1050" dirty="0" smtClean="0"/>
                        <a:t>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5000" y="6243929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over the next few months?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38600" y="3061156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Octo</a:t>
            </a:r>
            <a:r>
              <a:rPr lang="en-US" sz="800" b="0" i="1" dirty="0" smtClean="0">
                <a:solidFill>
                  <a:srgbClr val="FF0000"/>
                </a:solidFill>
              </a:rPr>
              <a:t>ber </a:t>
            </a:r>
            <a:r>
              <a:rPr lang="en-US" sz="800" b="0" i="1" dirty="0" smtClean="0">
                <a:solidFill>
                  <a:srgbClr val="FF0000"/>
                </a:solidFill>
              </a:rPr>
              <a:t>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8600" y="3344524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Octo</a:t>
            </a:r>
            <a:r>
              <a:rPr lang="en-US" sz="800" b="0" i="1" dirty="0" smtClean="0">
                <a:solidFill>
                  <a:srgbClr val="FF0000"/>
                </a:solidFill>
              </a:rPr>
              <a:t>ber </a:t>
            </a:r>
            <a:r>
              <a:rPr lang="en-US" sz="800" b="0" i="1" dirty="0" smtClean="0">
                <a:solidFill>
                  <a:srgbClr val="FF0000"/>
                </a:solidFill>
              </a:rPr>
              <a:t>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8600" y="3670756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Octo</a:t>
            </a:r>
            <a:r>
              <a:rPr lang="en-US" sz="800" b="0" i="1" dirty="0" smtClean="0">
                <a:solidFill>
                  <a:srgbClr val="FF0000"/>
                </a:solidFill>
              </a:rPr>
              <a:t>ber </a:t>
            </a:r>
            <a:r>
              <a:rPr lang="en-US" sz="800" b="0" i="1" dirty="0" smtClean="0">
                <a:solidFill>
                  <a:srgbClr val="FF0000"/>
                </a:solidFill>
              </a:rPr>
              <a:t>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8600" y="2793208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Octo</a:t>
            </a:r>
            <a:r>
              <a:rPr lang="en-US" sz="800" b="0" i="1" dirty="0" smtClean="0">
                <a:solidFill>
                  <a:srgbClr val="FF0000"/>
                </a:solidFill>
              </a:rPr>
              <a:t>ber </a:t>
            </a:r>
            <a:r>
              <a:rPr lang="en-US" sz="800" b="0" i="1" dirty="0" smtClean="0">
                <a:solidFill>
                  <a:srgbClr val="FF0000"/>
                </a:solidFill>
              </a:rPr>
              <a:t>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55125</TotalTime>
  <Words>223</Words>
  <Application>Microsoft Office PowerPoint</Application>
  <PresentationFormat>On-screen Show (4:3)</PresentationFormat>
  <Paragraphs>63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1396</cp:revision>
  <cp:lastPrinted>2014-10-08T13:10:42Z</cp:lastPrinted>
  <dcterms:created xsi:type="dcterms:W3CDTF">2005-04-21T14:28:35Z</dcterms:created>
  <dcterms:modified xsi:type="dcterms:W3CDTF">2014-10-08T18:58:28Z</dcterms:modified>
</cp:coreProperties>
</file>