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4"/>
  </p:sldMasterIdLst>
  <p:notesMasterIdLst>
    <p:notesMasterId r:id="rId32"/>
  </p:notesMasterIdLst>
  <p:sldIdLst>
    <p:sldId id="258" r:id="rId5"/>
    <p:sldId id="322" r:id="rId6"/>
    <p:sldId id="323" r:id="rId7"/>
    <p:sldId id="362" r:id="rId8"/>
    <p:sldId id="335" r:id="rId9"/>
    <p:sldId id="324" r:id="rId10"/>
    <p:sldId id="330" r:id="rId11"/>
    <p:sldId id="353" r:id="rId12"/>
    <p:sldId id="338" r:id="rId13"/>
    <p:sldId id="339" r:id="rId14"/>
    <p:sldId id="326" r:id="rId15"/>
    <p:sldId id="337" r:id="rId16"/>
    <p:sldId id="343" r:id="rId17"/>
    <p:sldId id="349" r:id="rId18"/>
    <p:sldId id="355" r:id="rId19"/>
    <p:sldId id="361" r:id="rId20"/>
    <p:sldId id="356" r:id="rId21"/>
    <p:sldId id="358" r:id="rId22"/>
    <p:sldId id="359" r:id="rId23"/>
    <p:sldId id="360" r:id="rId24"/>
    <p:sldId id="347" r:id="rId25"/>
    <p:sldId id="344" r:id="rId26"/>
    <p:sldId id="309" r:id="rId27"/>
    <p:sldId id="310" r:id="rId28"/>
    <p:sldId id="352" r:id="rId29"/>
    <p:sldId id="313" r:id="rId30"/>
    <p:sldId id="333" r:id="rId3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Default Section" id="{72DFDA4F-E7E8-4331-AB10-407353A8E834}">
          <p14:sldIdLst>
            <p14:sldId id="258"/>
            <p14:sldId id="322"/>
            <p14:sldId id="323"/>
            <p14:sldId id="362"/>
            <p14:sldId id="335"/>
            <p14:sldId id="324"/>
            <p14:sldId id="330"/>
            <p14:sldId id="353"/>
            <p14:sldId id="338"/>
            <p14:sldId id="339"/>
            <p14:sldId id="326"/>
            <p14:sldId id="337"/>
            <p14:sldId id="343"/>
            <p14:sldId id="349"/>
            <p14:sldId id="355"/>
            <p14:sldId id="361"/>
            <p14:sldId id="356"/>
            <p14:sldId id="358"/>
            <p14:sldId id="359"/>
            <p14:sldId id="360"/>
            <p14:sldId id="347"/>
          </p14:sldIdLst>
        </p14:section>
        <p14:section name="Regulation Changes" id="{35E43902-124F-41B4-B095-2DB5644BEBB4}">
          <p14:sldIdLst>
            <p14:sldId id="344"/>
            <p14:sldId id="309"/>
            <p14:sldId id="310"/>
            <p14:sldId id="352"/>
            <p14:sldId id="313"/>
            <p14:sldId id="333"/>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e Horn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FFCC"/>
    <a:srgbClr val="0000CC"/>
    <a:srgbClr val="FF9900"/>
    <a:srgbClr val="FF3300"/>
    <a:srgbClr val="40949A"/>
    <a:srgbClr val="5469A2"/>
    <a:srgbClr val="294171"/>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4860" autoAdjust="0"/>
  </p:normalViewPr>
  <p:slideViewPr>
    <p:cSldViewPr>
      <p:cViewPr varScale="1">
        <p:scale>
          <a:sx n="92" d="100"/>
          <a:sy n="92" d="100"/>
        </p:scale>
        <p:origin x="-534" y="-102"/>
      </p:cViewPr>
      <p:guideLst>
        <p:guide orient="horz" pos="4224"/>
        <p:guide pos="1536"/>
      </p:guideLst>
    </p:cSldViewPr>
  </p:slideViewPr>
  <p:outlineViewPr>
    <p:cViewPr>
      <p:scale>
        <a:sx n="33" d="100"/>
        <a:sy n="33" d="100"/>
      </p:scale>
      <p:origin x="30" y="4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a:lvl1pPr>
          </a:lstStyle>
          <a:p>
            <a:endParaRPr lang="en-US"/>
          </a:p>
        </p:txBody>
      </p:sp>
      <p:sp>
        <p:nvSpPr>
          <p:cNvPr id="27651" name="Rectangle 3"/>
          <p:cNvSpPr>
            <a:spLocks noGrp="1" noChangeArrowheads="1"/>
          </p:cNvSpPr>
          <p:nvPr>
            <p:ph type="dt"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a:lvl1pPr>
          </a:lstStyle>
          <a:p>
            <a:endParaRPr lang="en-US"/>
          </a:p>
        </p:txBody>
      </p:sp>
      <p:sp>
        <p:nvSpPr>
          <p:cNvPr id="2765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7653"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654"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a:lvl1pPr>
          </a:lstStyle>
          <a:p>
            <a:endParaRPr lang="en-US"/>
          </a:p>
        </p:txBody>
      </p:sp>
      <p:sp>
        <p:nvSpPr>
          <p:cNvPr id="27655"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a:lvl1pPr>
          </a:lstStyle>
          <a:p>
            <a:fld id="{E1B448F6-F934-40E4-A423-FCE05A474972}" type="slidenum">
              <a:rPr lang="en-US"/>
              <a:pPr/>
              <a:t>‹#›</a:t>
            </a:fld>
            <a:endParaRPr lang="en-US"/>
          </a:p>
        </p:txBody>
      </p:sp>
    </p:spTree>
    <p:extLst>
      <p:ext uri="{BB962C8B-B14F-4D97-AF65-F5344CB8AC3E}">
        <p14:creationId xmlns:p14="http://schemas.microsoft.com/office/powerpoint/2010/main" val="15263243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3.16 Standards for Determining Ancillary Service Quantities</a:t>
            </a:r>
          </a:p>
          <a:p>
            <a:endParaRPr lang="en-US" sz="1200" dirty="0" smtClean="0"/>
          </a:p>
          <a:p>
            <a:r>
              <a:rPr lang="en-US" sz="1200" dirty="0" smtClean="0"/>
              <a:t>The ERCOT Board shall review and approve ERCOT's methodology for determining the minimum Ancillary Service requirements, the monthly percentage of Load Resources, Controllable Load Resources and DC Ties allowed to provide RRS, and the maximum amount of </a:t>
            </a:r>
            <a:r>
              <a:rPr lang="en-US" sz="1200" dirty="0" err="1" smtClean="0"/>
              <a:t>Reg</a:t>
            </a:r>
            <a:r>
              <a:rPr lang="en-US" sz="1200" dirty="0" smtClean="0"/>
              <a:t>-Up and </a:t>
            </a:r>
            <a:r>
              <a:rPr lang="en-US" sz="1200" dirty="0" err="1" smtClean="0"/>
              <a:t>Reg</a:t>
            </a:r>
            <a:r>
              <a:rPr lang="en-US" sz="1200" dirty="0" smtClean="0"/>
              <a:t>-Down that can be provided by Resources providing FRRS-Up and FRRS-Down.</a:t>
            </a:r>
          </a:p>
          <a:p>
            <a:endParaRPr lang="en-US" dirty="0" smtClean="0"/>
          </a:p>
          <a:p>
            <a:r>
              <a:rPr lang="en-US" dirty="0" smtClean="0"/>
              <a:t>Last done by BOD Dec 2013.</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a:t>
            </a:fld>
            <a:endParaRPr lang="en-US"/>
          </a:p>
        </p:txBody>
      </p:sp>
    </p:spTree>
    <p:extLst>
      <p:ext uri="{BB962C8B-B14F-4D97-AF65-F5344CB8AC3E}">
        <p14:creationId xmlns:p14="http://schemas.microsoft.com/office/powerpoint/2010/main" val="38248650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21</a:t>
            </a:fld>
            <a:endParaRPr lang="en-US"/>
          </a:p>
        </p:txBody>
      </p:sp>
    </p:spTree>
    <p:extLst>
      <p:ext uri="{BB962C8B-B14F-4D97-AF65-F5344CB8AC3E}">
        <p14:creationId xmlns:p14="http://schemas.microsoft.com/office/powerpoint/2010/main" val="19216214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can also explore the idea of removing exhaustion rate from the methodology</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23</a:t>
            </a:fld>
            <a:endParaRPr lang="en-US"/>
          </a:p>
        </p:txBody>
      </p:sp>
    </p:spTree>
    <p:extLst>
      <p:ext uri="{BB962C8B-B14F-4D97-AF65-F5344CB8AC3E}">
        <p14:creationId xmlns:p14="http://schemas.microsoft.com/office/powerpoint/2010/main" val="2827045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24</a:t>
            </a:fld>
            <a:endParaRPr lang="en-US"/>
          </a:p>
        </p:txBody>
      </p:sp>
    </p:spTree>
    <p:extLst>
      <p:ext uri="{BB962C8B-B14F-4D97-AF65-F5344CB8AC3E}">
        <p14:creationId xmlns:p14="http://schemas.microsoft.com/office/powerpoint/2010/main" val="2639214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3</a:t>
            </a:fld>
            <a:endParaRPr lang="en-US"/>
          </a:p>
        </p:txBody>
      </p:sp>
    </p:spTree>
    <p:extLst>
      <p:ext uri="{BB962C8B-B14F-4D97-AF65-F5344CB8AC3E}">
        <p14:creationId xmlns:p14="http://schemas.microsoft.com/office/powerpoint/2010/main" val="292711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6</a:t>
            </a:fld>
            <a:endParaRPr lang="en-US"/>
          </a:p>
        </p:txBody>
      </p:sp>
    </p:spTree>
    <p:extLst>
      <p:ext uri="{BB962C8B-B14F-4D97-AF65-F5344CB8AC3E}">
        <p14:creationId xmlns:p14="http://schemas.microsoft.com/office/powerpoint/2010/main" val="2106090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Slide Number Placeholder 3"/>
          <p:cNvSpPr>
            <a:spLocks noGrp="1"/>
          </p:cNvSpPr>
          <p:nvPr>
            <p:ph type="sldNum" sz="quarter" idx="5"/>
          </p:nvPr>
        </p:nvSpPr>
        <p:spPr/>
        <p:txBody>
          <a:bodyPr/>
          <a:lstStyle/>
          <a:p>
            <a:pPr>
              <a:defRPr/>
            </a:pPr>
            <a:fld id="{E3C3822C-FCDC-465F-8CF7-2F2B5483F04D}" type="slidenum">
              <a:rPr lang="en-US" smtClean="0"/>
              <a:pPr>
                <a:defRPr/>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Upper portion of the box represents 75% lower is 25%</a:t>
            </a:r>
            <a:r>
              <a:rPr lang="en-US" baseline="0" dirty="0" smtClean="0"/>
              <a:t> line in the box is 50%</a:t>
            </a:r>
          </a:p>
          <a:p>
            <a:r>
              <a:rPr lang="en-US" baseline="0" dirty="0" smtClean="0"/>
              <a:t>Line at the top and bottom is 3 standard deviations and outside those lines are outliers</a:t>
            </a:r>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9</a:t>
            </a:fld>
            <a:endParaRPr lang="en-US"/>
          </a:p>
        </p:txBody>
      </p:sp>
    </p:spTree>
    <p:extLst>
      <p:ext uri="{BB962C8B-B14F-4D97-AF65-F5344CB8AC3E}">
        <p14:creationId xmlns:p14="http://schemas.microsoft.com/office/powerpoint/2010/main" val="3188354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10</a:t>
            </a:fld>
            <a:endParaRPr lang="en-US"/>
          </a:p>
        </p:txBody>
      </p:sp>
    </p:spTree>
    <p:extLst>
      <p:ext uri="{BB962C8B-B14F-4D97-AF65-F5344CB8AC3E}">
        <p14:creationId xmlns:p14="http://schemas.microsoft.com/office/powerpoint/2010/main" val="1784626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11</a:t>
            </a:fld>
            <a:endParaRPr lang="en-US"/>
          </a:p>
        </p:txBody>
      </p:sp>
    </p:spTree>
    <p:extLst>
      <p:ext uri="{BB962C8B-B14F-4D97-AF65-F5344CB8AC3E}">
        <p14:creationId xmlns:p14="http://schemas.microsoft.com/office/powerpoint/2010/main" val="2948486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the NPRR524 has not yet been implemented.</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12</a:t>
            </a:fld>
            <a:endParaRPr lang="en-US"/>
          </a:p>
        </p:txBody>
      </p:sp>
    </p:spTree>
    <p:extLst>
      <p:ext uri="{BB962C8B-B14F-4D97-AF65-F5344CB8AC3E}">
        <p14:creationId xmlns:p14="http://schemas.microsoft.com/office/powerpoint/2010/main" val="3574780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13</a:t>
            </a:fld>
            <a:endParaRPr lang="en-US"/>
          </a:p>
        </p:txBody>
      </p:sp>
    </p:spTree>
    <p:extLst>
      <p:ext uri="{BB962C8B-B14F-4D97-AF65-F5344CB8AC3E}">
        <p14:creationId xmlns:p14="http://schemas.microsoft.com/office/powerpoint/2010/main" val="3574780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3020" name="Picture 12" descr="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extLst>
            <a:ext uri="{909E8E84-426E-40DD-AFC4-6F175D3DCCD1}">
              <a14:hiddenFill xmlns:a14="http://schemas.microsoft.com/office/drawing/2010/main">
                <a:solidFill>
                  <a:srgbClr val="FFFFFF"/>
                </a:solidFill>
              </a14:hiddenFill>
            </a:ext>
          </a:extLst>
        </p:spPr>
      </p:pic>
      <p:sp>
        <p:nvSpPr>
          <p:cNvPr id="43021" name="Rectangle 13"/>
          <p:cNvSpPr>
            <a:spLocks noChangeArrowheads="1"/>
          </p:cNvSpPr>
          <p:nvPr userDrawn="1"/>
        </p:nvSpPr>
        <p:spPr bwMode="auto">
          <a:xfrm>
            <a:off x="0" y="1143000"/>
            <a:ext cx="9144000" cy="5715000"/>
          </a:xfrm>
          <a:prstGeom prst="rect">
            <a:avLst/>
          </a:prstGeom>
          <a:solidFill>
            <a:srgbClr val="5469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22"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pPr lvl="0"/>
            <a:r>
              <a:rPr lang="en-US" noProof="0" smtClean="0"/>
              <a:t>Click to edit Master subtitle style</a:t>
            </a:r>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pPr lvl="0"/>
            <a:r>
              <a:rPr lang="en-US" noProof="0" smtClean="0"/>
              <a:t>Click to edit Master title style</a:t>
            </a:r>
          </a:p>
        </p:txBody>
      </p:sp>
      <p:sp>
        <p:nvSpPr>
          <p:cNvPr id="43018" name="Rectangle 10"/>
          <p:cNvSpPr>
            <a:spLocks noGrp="1" noChangeArrowheads="1"/>
          </p:cNvSpPr>
          <p:nvPr>
            <p:ph type="dt" sz="half" idx="2"/>
          </p:nvPr>
        </p:nvSpPr>
        <p:spPr>
          <a:xfrm>
            <a:off x="2333625" y="5467350"/>
            <a:ext cx="6276975" cy="476250"/>
          </a:xfrm>
        </p:spPr>
        <p:txBody>
          <a:bodyPr/>
          <a:lstStyle>
            <a:lvl1pPr>
              <a:defRPr sz="1800" b="1">
                <a:solidFill>
                  <a:schemeClr val="bg1"/>
                </a:solidFill>
              </a:defRPr>
            </a:lvl1pPr>
          </a:lstStyle>
          <a:p>
            <a:r>
              <a:rPr lang="en-US" smtClean="0"/>
              <a:t>10/6/2014</a:t>
            </a:r>
            <a:endParaRPr lang="en-US"/>
          </a:p>
        </p:txBody>
      </p:sp>
      <p:sp>
        <p:nvSpPr>
          <p:cNvPr id="43023" name="Rectangle 15"/>
          <p:cNvSpPr>
            <a:spLocks noGrp="1" noChangeArrowheads="1"/>
          </p:cNvSpPr>
          <p:nvPr>
            <p:ph type="ftr" sz="quarter" idx="3"/>
          </p:nvPr>
        </p:nvSpPr>
        <p:spPr>
          <a:xfrm>
            <a:off x="2333625" y="5067300"/>
            <a:ext cx="6276975" cy="419100"/>
          </a:xfrm>
        </p:spPr>
        <p:txBody>
          <a:bodyPr/>
          <a:lstStyle>
            <a:lvl1pPr algn="l">
              <a:defRPr sz="1800" b="1">
                <a:solidFill>
                  <a:schemeClr val="bg1"/>
                </a:solidFill>
              </a:defRPr>
            </a:lvl1pPr>
          </a:lstStyle>
          <a:p>
            <a:r>
              <a:rPr lang="en-US" smtClean="0"/>
              <a:t>Joint ROS/WMS</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C651353A-33DB-4120-B6AD-A1BA94805D3F}"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Joint ROS/WMS</a:t>
            </a:r>
            <a:endParaRPr lang="en-US"/>
          </a:p>
        </p:txBody>
      </p:sp>
      <p:sp>
        <p:nvSpPr>
          <p:cNvPr id="6" name="Date Placeholder 5"/>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3184607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0AECA44-774D-4AB8-977B-F8CE9337F432}"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Joint ROS/WMS</a:t>
            </a:r>
            <a:endParaRPr lang="en-US"/>
          </a:p>
        </p:txBody>
      </p:sp>
      <p:sp>
        <p:nvSpPr>
          <p:cNvPr id="6" name="Date Placeholder 5"/>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2681206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3AF581E-58B4-4D15-9A5B-B6A6BBF86DC0}"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Joint ROS/WMS</a:t>
            </a:r>
            <a:endParaRPr lang="en-US"/>
          </a:p>
        </p:txBody>
      </p:sp>
      <p:sp>
        <p:nvSpPr>
          <p:cNvPr id="6" name="Date Placeholder 5"/>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4167968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E5C08E59-117E-40EB-AF46-7E0E02DFA571}"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Joint ROS/WMS</a:t>
            </a:r>
            <a:endParaRPr lang="en-US"/>
          </a:p>
        </p:txBody>
      </p:sp>
      <p:sp>
        <p:nvSpPr>
          <p:cNvPr id="6" name="Date Placeholder 5"/>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2806487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7A0535B3-4D68-4F2C-B5D7-156AAF88813A}"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Joint ROS/WMS</a:t>
            </a:r>
            <a:endParaRPr lang="en-US"/>
          </a:p>
        </p:txBody>
      </p:sp>
      <p:sp>
        <p:nvSpPr>
          <p:cNvPr id="7" name="Date Placeholder 6"/>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1232888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3A7CDB6A-058A-4750-AD25-DD8477ACCB4E}" type="slidenum">
              <a:rPr lang="en-US"/>
              <a:pPr/>
              <a:t>‹#›</a:t>
            </a:fld>
            <a:endParaRPr lang="en-US"/>
          </a:p>
        </p:txBody>
      </p:sp>
      <p:sp>
        <p:nvSpPr>
          <p:cNvPr id="8" name="Footer Placeholder 7"/>
          <p:cNvSpPr>
            <a:spLocks noGrp="1"/>
          </p:cNvSpPr>
          <p:nvPr>
            <p:ph type="ftr" sz="quarter" idx="11"/>
          </p:nvPr>
        </p:nvSpPr>
        <p:spPr/>
        <p:txBody>
          <a:bodyPr/>
          <a:lstStyle>
            <a:lvl1pPr>
              <a:defRPr/>
            </a:lvl1pPr>
          </a:lstStyle>
          <a:p>
            <a:r>
              <a:rPr lang="en-US" smtClean="0"/>
              <a:t>Joint ROS/WMS</a:t>
            </a:r>
            <a:endParaRPr lang="en-US"/>
          </a:p>
        </p:txBody>
      </p:sp>
      <p:sp>
        <p:nvSpPr>
          <p:cNvPr id="9" name="Date Placeholder 8"/>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2316255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ACC59BB8-DC9A-4C77-BE88-453F7DAB8A40}" type="slidenum">
              <a:rPr lang="en-US"/>
              <a:pPr/>
              <a:t>‹#›</a:t>
            </a:fld>
            <a:endParaRPr lang="en-US"/>
          </a:p>
        </p:txBody>
      </p:sp>
      <p:sp>
        <p:nvSpPr>
          <p:cNvPr id="4" name="Footer Placeholder 3"/>
          <p:cNvSpPr>
            <a:spLocks noGrp="1"/>
          </p:cNvSpPr>
          <p:nvPr>
            <p:ph type="ftr" sz="quarter" idx="11"/>
          </p:nvPr>
        </p:nvSpPr>
        <p:spPr/>
        <p:txBody>
          <a:bodyPr/>
          <a:lstStyle>
            <a:lvl1pPr>
              <a:defRPr/>
            </a:lvl1pPr>
          </a:lstStyle>
          <a:p>
            <a:r>
              <a:rPr lang="en-US" smtClean="0"/>
              <a:t>Joint ROS/WMS</a:t>
            </a:r>
            <a:endParaRPr lang="en-US"/>
          </a:p>
        </p:txBody>
      </p:sp>
      <p:sp>
        <p:nvSpPr>
          <p:cNvPr id="5" name="Date Placeholder 4"/>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2149645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7A73CD33-BC02-469A-BD42-B5B26B6B663D}" type="slidenum">
              <a:rPr lang="en-US"/>
              <a:pPr/>
              <a:t>‹#›</a:t>
            </a:fld>
            <a:endParaRPr lang="en-US"/>
          </a:p>
        </p:txBody>
      </p:sp>
      <p:sp>
        <p:nvSpPr>
          <p:cNvPr id="3" name="Footer Placeholder 2"/>
          <p:cNvSpPr>
            <a:spLocks noGrp="1"/>
          </p:cNvSpPr>
          <p:nvPr>
            <p:ph type="ftr" sz="quarter" idx="11"/>
          </p:nvPr>
        </p:nvSpPr>
        <p:spPr/>
        <p:txBody>
          <a:bodyPr/>
          <a:lstStyle>
            <a:lvl1pPr>
              <a:defRPr/>
            </a:lvl1pPr>
          </a:lstStyle>
          <a:p>
            <a:r>
              <a:rPr lang="en-US" smtClean="0"/>
              <a:t>Joint ROS/WMS</a:t>
            </a:r>
            <a:endParaRPr lang="en-US"/>
          </a:p>
        </p:txBody>
      </p:sp>
      <p:sp>
        <p:nvSpPr>
          <p:cNvPr id="4" name="Date Placeholder 3"/>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1388236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2B43EEC-CC9B-4155-B528-BEA10D39A597}"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Joint ROS/WMS</a:t>
            </a:r>
            <a:endParaRPr lang="en-US"/>
          </a:p>
        </p:txBody>
      </p:sp>
      <p:sp>
        <p:nvSpPr>
          <p:cNvPr id="7" name="Date Placeholder 6"/>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3278875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E2CFD6E-D92E-4E3D-963F-3D2AEF30BCCD}"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Joint ROS/WMS</a:t>
            </a:r>
            <a:endParaRPr lang="en-US"/>
          </a:p>
        </p:txBody>
      </p:sp>
      <p:sp>
        <p:nvSpPr>
          <p:cNvPr id="7" name="Date Placeholder 6"/>
          <p:cNvSpPr>
            <a:spLocks noGrp="1"/>
          </p:cNvSpPr>
          <p:nvPr>
            <p:ph type="dt" sz="half" idx="12"/>
          </p:nvPr>
        </p:nvSpPr>
        <p:spPr/>
        <p:txBody>
          <a:bodyPr/>
          <a:lstStyle>
            <a:lvl1pPr>
              <a:defRPr/>
            </a:lvl1pPr>
          </a:lstStyle>
          <a:p>
            <a:r>
              <a:rPr lang="en-US" smtClean="0"/>
              <a:t>10/6/2014</a:t>
            </a:r>
            <a:endParaRPr lang="en-US"/>
          </a:p>
        </p:txBody>
      </p:sp>
    </p:spTree>
    <p:extLst>
      <p:ext uri="{BB962C8B-B14F-4D97-AF65-F5344CB8AC3E}">
        <p14:creationId xmlns:p14="http://schemas.microsoft.com/office/powerpoint/2010/main" val="1179069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bwMode="auto">
          <a:xfrm>
            <a:off x="457200" y="1066800"/>
            <a:ext cx="82296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42F1C386-AE5E-4886-A285-7195A5E50B76}" type="slidenum">
              <a:rPr lang="en-US"/>
              <a:pPr/>
              <a:t>‹#›</a:t>
            </a:fld>
            <a:endParaRPr lang="en-US"/>
          </a:p>
        </p:txBody>
      </p:sp>
      <p:sp>
        <p:nvSpPr>
          <p:cNvPr id="23559" name="Rectangle 7"/>
          <p:cNvSpPr>
            <a:spLocks noChangeArrowheads="1"/>
          </p:cNvSpPr>
          <p:nvPr/>
        </p:nvSpPr>
        <p:spPr bwMode="auto">
          <a:xfrm>
            <a:off x="0" y="6235700"/>
            <a:ext cx="9144000" cy="622300"/>
          </a:xfrm>
          <a:prstGeom prst="rect">
            <a:avLst/>
          </a:prstGeom>
          <a:solidFill>
            <a:srgbClr val="ECECE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3560" name="Picture 8" descr="logo_C"/>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extLst>
            <a:ext uri="{909E8E84-426E-40DD-AFC4-6F175D3DCCD1}">
              <a14:hiddenFill xmlns:a14="http://schemas.microsoft.com/office/drawing/2010/main">
                <a:solidFill>
                  <a:srgbClr val="FFFFFF"/>
                </a:solidFill>
              </a14:hiddenFill>
            </a:ext>
          </a:extLst>
        </p:spPr>
      </p:pic>
      <p:sp>
        <p:nvSpPr>
          <p:cNvPr id="23561" name="Rectangle 9"/>
          <p:cNvSpPr>
            <a:spLocks noChangeArrowheads="1"/>
          </p:cNvSpPr>
          <p:nvPr/>
        </p:nvSpPr>
        <p:spPr bwMode="auto">
          <a:xfrm>
            <a:off x="0" y="0"/>
            <a:ext cx="9144000" cy="685800"/>
          </a:xfrm>
          <a:prstGeom prst="rect">
            <a:avLst/>
          </a:prstGeom>
          <a:solidFill>
            <a:srgbClr val="5469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4" name="Rectangle 2"/>
          <p:cNvSpPr>
            <a:spLocks noGrp="1" noChangeArrowheads="1"/>
          </p:cNvSpPr>
          <p:nvPr>
            <p:ph type="title"/>
          </p:nvPr>
        </p:nvSpPr>
        <p:spPr bwMode="auto">
          <a:xfrm>
            <a:off x="152400" y="0"/>
            <a:ext cx="8686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r>
              <a:rPr lang="en-US" smtClean="0"/>
              <a:t>Joint ROS/WMS</a:t>
            </a:r>
            <a:endParaRPr lang="en-US"/>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en-US" smtClean="0"/>
              <a:t>10/6/2014</a:t>
            </a:r>
            <a:endParaRPr lang="en-US"/>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65" name="Rectangle 13"/>
          <p:cNvSpPr>
            <a:spLocks noChangeArrowheads="1"/>
          </p:cNvSpPr>
          <p:nvPr/>
        </p:nvSpPr>
        <p:spPr bwMode="auto">
          <a:xfrm>
            <a:off x="3429000" y="6477000"/>
            <a:ext cx="2514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fld id="{D0F2F643-46AB-4885-8258-76ADA4DF8D66}" type="slidenum">
              <a:rPr lang="en-US" sz="1200"/>
              <a:pPr algn="ctr"/>
              <a:t>‹#›</a:t>
            </a:fld>
            <a:endParaRPr lang="en-US" sz="120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sldNum="0" hdr="0"/>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ercot.com/content/meetings/ros/keydocs/2002/1210/ROS12102002-11.doc" TargetMode="External"/><Relationship Id="rId2" Type="http://schemas.openxmlformats.org/officeDocument/2006/relationships/hyperlink" Target="http://www.ercot.com/content/meetings/board/keydocs/2007/0220/Item_04a_-_Recent_EECP_Events_&amp;_Responsive_Reserve_Adequacy.pdf" TargetMode="External"/><Relationship Id="rId1" Type="http://schemas.openxmlformats.org/officeDocument/2006/relationships/slideLayout" Target="../slideLayouts/slideLayout2.xml"/><Relationship Id="rId6" Type="http://schemas.openxmlformats.org/officeDocument/2006/relationships/hyperlink" Target="http://www.ercot.com/content/meetings/fast/keydocs/2014/0825/FAST-TAC%208-25-14%20Workshop.ppt" TargetMode="External"/><Relationship Id="rId5" Type="http://schemas.openxmlformats.org/officeDocument/2006/relationships/hyperlink" Target="http://www.nerc.com/FilingsOrders/us/NERC%20Filings%20to%20FERC%20DL/FR%20Annual%20Report%2012-27-13%20Final.pdf" TargetMode="External"/><Relationship Id="rId4" Type="http://schemas.openxmlformats.org/officeDocument/2006/relationships/hyperlink" Target="http://www.ercot.com/content/meetings/other/keydocs/2014/0619-EEAWorkshop/EEA_Workshop_2_Presentation.pp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8" name="Rectangle 18"/>
          <p:cNvSpPr>
            <a:spLocks noGrp="1" noChangeArrowheads="1"/>
          </p:cNvSpPr>
          <p:nvPr>
            <p:ph type="ctrTitle"/>
          </p:nvPr>
        </p:nvSpPr>
        <p:spPr>
          <a:xfrm>
            <a:off x="762000" y="1905000"/>
            <a:ext cx="7591425" cy="1295400"/>
          </a:xfrm>
        </p:spPr>
        <p:txBody>
          <a:bodyPr/>
          <a:lstStyle/>
          <a:p>
            <a:r>
              <a:rPr lang="en-US" sz="3200" dirty="0" smtClean="0"/>
              <a:t>Ancillary Services Methodology Changes for 2015</a:t>
            </a:r>
            <a:endParaRPr lang="en-US" sz="3200" dirty="0"/>
          </a:p>
        </p:txBody>
      </p:sp>
      <p:sp>
        <p:nvSpPr>
          <p:cNvPr id="30740" name="Rectangle 20"/>
          <p:cNvSpPr>
            <a:spLocks noGrp="1" noChangeArrowheads="1"/>
          </p:cNvSpPr>
          <p:nvPr>
            <p:ph type="subTitle" idx="1"/>
          </p:nvPr>
        </p:nvSpPr>
        <p:spPr>
          <a:xfrm>
            <a:off x="1295400" y="3810000"/>
            <a:ext cx="7391400" cy="1447800"/>
          </a:xfrm>
          <a:ln>
            <a:noFill/>
          </a:ln>
        </p:spPr>
        <p:txBody>
          <a:bodyPr/>
          <a:lstStyle/>
          <a:p>
            <a:pPr>
              <a:spcBef>
                <a:spcPts val="0"/>
              </a:spcBef>
            </a:pPr>
            <a:r>
              <a:rPr lang="en-US" sz="2400" dirty="0" smtClean="0"/>
              <a:t>October 6, 2014 ROS/WMS Joint Meeting</a:t>
            </a:r>
          </a:p>
          <a:p>
            <a:pPr>
              <a:spcBef>
                <a:spcPts val="0"/>
              </a:spcBef>
            </a:pPr>
            <a:endParaRPr lang="en-US" dirty="0" smtClean="0"/>
          </a:p>
          <a:p>
            <a:pPr>
              <a:spcBef>
                <a:spcPts val="0"/>
              </a:spcBef>
            </a:pPr>
            <a:r>
              <a:rPr lang="en-US" dirty="0" smtClean="0"/>
              <a:t>ERCOT Staff</a:t>
            </a:r>
            <a:endParaRPr lang="en-US" sz="32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796263"/>
            <a:ext cx="8229600" cy="5116513"/>
          </a:xfrm>
        </p:spPr>
        <p:txBody>
          <a:bodyPr anchor="t">
            <a:normAutofit/>
          </a:bodyPr>
          <a:lstStyle/>
          <a:p>
            <a:pPr marL="0" indent="0">
              <a:buNone/>
            </a:pPr>
            <a:endParaRPr lang="en-US" sz="2000" b="1" kern="0" dirty="0" smtClean="0"/>
          </a:p>
          <a:p>
            <a:endParaRPr lang="en-US" sz="2000" b="1" kern="0" dirty="0" smtClean="0"/>
          </a:p>
        </p:txBody>
      </p:sp>
      <p:sp>
        <p:nvSpPr>
          <p:cNvPr id="9" name="Title 8"/>
          <p:cNvSpPr>
            <a:spLocks noGrp="1"/>
          </p:cNvSpPr>
          <p:nvPr>
            <p:ph type="title"/>
          </p:nvPr>
        </p:nvSpPr>
        <p:spPr/>
        <p:txBody>
          <a:bodyPr/>
          <a:lstStyle/>
          <a:p>
            <a:r>
              <a:rPr lang="en-US" dirty="0" smtClean="0"/>
              <a:t>FAST Case results Load Resource (FFR) and PFR Requirement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919940981"/>
              </p:ext>
            </p:extLst>
          </p:nvPr>
        </p:nvGraphicFramePr>
        <p:xfrm>
          <a:off x="522896" y="763625"/>
          <a:ext cx="7772400" cy="2213610"/>
        </p:xfrm>
        <a:graphic>
          <a:graphicData uri="http://schemas.openxmlformats.org/drawingml/2006/table">
            <a:tbl>
              <a:tblPr firstRow="1" bandRow="1">
                <a:tableStyleId>{073A0DAA-6AF3-43AB-8588-CEC1D06C72B9}</a:tableStyleId>
              </a:tblPr>
              <a:tblGrid>
                <a:gridCol w="1188720"/>
                <a:gridCol w="548640"/>
                <a:gridCol w="548640"/>
                <a:gridCol w="548640"/>
                <a:gridCol w="548640"/>
                <a:gridCol w="548640"/>
                <a:gridCol w="548640"/>
                <a:gridCol w="548640"/>
                <a:gridCol w="548640"/>
                <a:gridCol w="548640"/>
                <a:gridCol w="548640"/>
                <a:gridCol w="548640"/>
                <a:gridCol w="548640"/>
              </a:tblGrid>
              <a:tr h="457200">
                <a:tc>
                  <a:txBody>
                    <a:bodyPr/>
                    <a:lstStyle/>
                    <a:p>
                      <a:pPr algn="ctr"/>
                      <a:endParaRPr lang="en-US" sz="1200" b="1" dirty="0">
                        <a:latin typeface="+mn-lt"/>
                      </a:endParaRPr>
                    </a:p>
                  </a:txBody>
                  <a:tcPr anchor="ctr"/>
                </a:tc>
                <a:tc>
                  <a:txBody>
                    <a:bodyPr/>
                    <a:lstStyle/>
                    <a:p>
                      <a:pPr algn="ctr"/>
                      <a:r>
                        <a:rPr lang="en-US" sz="1200" dirty="0" smtClean="0">
                          <a:latin typeface="+mn-lt"/>
                        </a:rPr>
                        <a:t>Case1</a:t>
                      </a:r>
                      <a:endParaRPr lang="en-US" sz="1200" b="1" dirty="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Case2</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Case3</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Case4</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Case5</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Case6</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Case7</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Case8</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Case9</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Case10</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Case11</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Case12</a:t>
                      </a:r>
                      <a:endParaRPr lang="en-US" sz="1200" b="1" dirty="0" smtClean="0">
                        <a:latin typeface="+mn-lt"/>
                      </a:endParaRPr>
                    </a:p>
                  </a:txBody>
                  <a:tcPr anchor="ctr"/>
                </a:tc>
              </a:tr>
              <a:tr h="45720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FFR/PFR</a:t>
                      </a:r>
                      <a:endParaRPr lang="en-US" sz="1200" b="1" i="0" u="none" strike="noStrike" kern="1200" dirty="0">
                        <a:solidFill>
                          <a:srgbClr val="000000"/>
                        </a:solidFill>
                        <a:effectLst/>
                        <a:latin typeface="+mn-lt"/>
                        <a:ea typeface="+mn-ea"/>
                        <a:cs typeface="+mn-cs"/>
                      </a:endParaRPr>
                    </a:p>
                  </a:txBody>
                  <a:tcPr marL="9525" marR="9525" marT="9525" marB="0" anchor="ctr"/>
                </a:tc>
                <a:tc>
                  <a:txBody>
                    <a:bodyPr/>
                    <a:lstStyle/>
                    <a:p>
                      <a:pPr algn="ctr"/>
                      <a:r>
                        <a:rPr lang="en-US" sz="1200" b="0" dirty="0" smtClean="0">
                          <a:solidFill>
                            <a:schemeClr val="tx1"/>
                          </a:solidFill>
                          <a:latin typeface="+mn-lt"/>
                        </a:rPr>
                        <a:t>2.2:1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2.0:1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1.5</a:t>
                      </a:r>
                      <a:r>
                        <a:rPr lang="en-US" sz="1200" b="0" baseline="0" dirty="0" smtClean="0">
                          <a:solidFill>
                            <a:schemeClr val="tx1"/>
                          </a:solidFill>
                          <a:latin typeface="+mn-lt"/>
                        </a:rPr>
                        <a:t>:1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1.4:1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1.3:1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1.25:1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1.13 :1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1.08:1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r>
              <a:tr h="365760">
                <a:tc>
                  <a:txBody>
                    <a:bodyPr/>
                    <a:lstStyle/>
                    <a:p>
                      <a:pPr marL="0" algn="ctr" defTabSz="457200" rtl="0" eaLnBrk="1" fontAlgn="b" latinLnBrk="0" hangingPunct="1"/>
                      <a:r>
                        <a:rPr lang="en-US" sz="1200" b="1" i="0" u="none" strike="noStrike" kern="1200" dirty="0" err="1">
                          <a:solidFill>
                            <a:srgbClr val="000000"/>
                          </a:solidFill>
                          <a:effectLst/>
                          <a:latin typeface="+mn-lt"/>
                          <a:ea typeface="+mn-ea"/>
                          <a:cs typeface="+mn-cs"/>
                        </a:rPr>
                        <a:t>N</a:t>
                      </a:r>
                      <a:r>
                        <a:rPr lang="en-US" sz="1200" b="1" i="0" u="none" strike="noStrike" kern="1200" dirty="0" err="1" smtClean="0">
                          <a:solidFill>
                            <a:srgbClr val="000000"/>
                          </a:solidFill>
                          <a:effectLst/>
                          <a:latin typeface="+mn-lt"/>
                          <a:ea typeface="+mn-ea"/>
                          <a:cs typeface="+mn-cs"/>
                        </a:rPr>
                        <a:t>etload</a:t>
                      </a:r>
                      <a:r>
                        <a:rPr lang="en-US" sz="1200" b="1" i="0" u="none" strike="noStrike" kern="1200" dirty="0" smtClean="0">
                          <a:solidFill>
                            <a:srgbClr val="000000"/>
                          </a:solidFill>
                          <a:effectLst/>
                          <a:latin typeface="+mn-lt"/>
                          <a:ea typeface="+mn-ea"/>
                          <a:cs typeface="+mn-cs"/>
                        </a:rPr>
                        <a:t> </a:t>
                      </a:r>
                      <a:r>
                        <a:rPr lang="en-US" sz="1200" b="1" i="0" u="none" strike="noStrike" kern="1200" dirty="0">
                          <a:solidFill>
                            <a:srgbClr val="000000"/>
                          </a:solidFill>
                          <a:effectLst/>
                          <a:latin typeface="+mn-lt"/>
                          <a:ea typeface="+mn-ea"/>
                          <a:cs typeface="+mn-cs"/>
                        </a:rPr>
                        <a:t>L</a:t>
                      </a:r>
                      <a:r>
                        <a:rPr lang="en-US" sz="1200" b="1" i="0" u="none" strike="noStrike" kern="1200" dirty="0" smtClean="0">
                          <a:solidFill>
                            <a:srgbClr val="000000"/>
                          </a:solidFill>
                          <a:effectLst/>
                          <a:latin typeface="+mn-lt"/>
                          <a:ea typeface="+mn-ea"/>
                          <a:cs typeface="+mn-cs"/>
                        </a:rPr>
                        <a:t>evel(GW</a:t>
                      </a:r>
                      <a:r>
                        <a:rPr lang="en-US" sz="1200" b="1" i="0" u="none" strike="noStrike" kern="1200" dirty="0">
                          <a:solidFill>
                            <a:srgbClr val="000000"/>
                          </a:solidFill>
                          <a:effectLst/>
                          <a:latin typeface="+mn-lt"/>
                          <a:ea typeface="+mn-ea"/>
                          <a:cs typeface="+mn-cs"/>
                        </a:rPr>
                        <a:t>)</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15-20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15-20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20-25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25-30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30-35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35-40</a:t>
                      </a:r>
                    </a:p>
                  </a:txBody>
                  <a:tcPr marL="9525" marR="9525" marT="9525" marB="0" anchor="ctr"/>
                </a:tc>
                <a:tc>
                  <a:txBody>
                    <a:bodyPr/>
                    <a:lstStyle/>
                    <a:p>
                      <a:pPr marL="0" algn="ctr" defTabSz="457200" rtl="0" eaLnBrk="1" fontAlgn="b" latinLnBrk="0" hangingPunct="1"/>
                      <a:r>
                        <a:rPr lang="en-US" sz="1200" b="0" i="0" u="none" strike="noStrike" kern="1200">
                          <a:solidFill>
                            <a:srgbClr val="000000"/>
                          </a:solidFill>
                          <a:effectLst/>
                          <a:latin typeface="+mn-lt"/>
                          <a:ea typeface="+mn-ea"/>
                          <a:cs typeface="+mn-cs"/>
                        </a:rPr>
                        <a:t>40-45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45-50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50-55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55-60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60-65</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60-65</a:t>
                      </a:r>
                    </a:p>
                  </a:txBody>
                  <a:tcPr marL="9525" marR="9525" marT="9525" marB="0" anchor="ctr"/>
                </a:tc>
              </a:tr>
              <a:tr h="365760">
                <a:tc>
                  <a:txBody>
                    <a:bodyPr/>
                    <a:lstStyle/>
                    <a:p>
                      <a:pPr algn="ctr" fontAlgn="b"/>
                      <a:r>
                        <a:rPr lang="en-US" sz="1100" b="1" i="0" u="none" strike="noStrike" dirty="0" smtClean="0">
                          <a:solidFill>
                            <a:srgbClr val="000000"/>
                          </a:solidFill>
                          <a:effectLst/>
                          <a:latin typeface="+mn-lt"/>
                        </a:rPr>
                        <a:t>Inertia</a:t>
                      </a:r>
                      <a:r>
                        <a:rPr lang="en-US" sz="1100" b="1" i="0" u="none" strike="noStrike" baseline="0" dirty="0" smtClean="0">
                          <a:solidFill>
                            <a:srgbClr val="000000"/>
                          </a:solidFill>
                          <a:effectLst/>
                          <a:latin typeface="+mn-lt"/>
                        </a:rPr>
                        <a:t> </a:t>
                      </a:r>
                      <a:r>
                        <a:rPr lang="en-US" sz="1100" b="1" i="0" u="none" strike="noStrike" dirty="0" smtClean="0">
                          <a:solidFill>
                            <a:srgbClr val="000000"/>
                          </a:solidFill>
                          <a:effectLst/>
                          <a:latin typeface="+mn-lt"/>
                        </a:rPr>
                        <a:t>(GW∙s</a:t>
                      </a:r>
                      <a:r>
                        <a:rPr lang="en-US" sz="1100" b="1" i="0" u="none" strike="noStrike" dirty="0">
                          <a:solidFill>
                            <a:srgbClr val="000000"/>
                          </a:solidFill>
                          <a:effectLst/>
                          <a:latin typeface="+mn-lt"/>
                        </a:rPr>
                        <a:t>)</a:t>
                      </a:r>
                    </a:p>
                  </a:txBody>
                  <a:tcPr marL="9525" marR="9525" marT="9525" marB="0" anchor="ctr"/>
                </a:tc>
                <a:tc>
                  <a:txBody>
                    <a:bodyPr/>
                    <a:lstStyle/>
                    <a:p>
                      <a:pPr algn="ctr" fontAlgn="b"/>
                      <a:r>
                        <a:rPr lang="en-US" sz="1200" b="0" i="0" u="none" strike="noStrike" dirty="0" smtClean="0">
                          <a:solidFill>
                            <a:srgbClr val="000000"/>
                          </a:solidFill>
                          <a:effectLst/>
                          <a:latin typeface="+mn-lt"/>
                        </a:rPr>
                        <a:t>239</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271</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304</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354</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403</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459</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511</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556</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593</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631</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664</a:t>
                      </a:r>
                      <a:endParaRPr lang="en-US" sz="1200" b="0" i="0" u="none" strike="noStrike" dirty="0">
                        <a:solidFill>
                          <a:srgbClr val="000000"/>
                        </a:solidFill>
                        <a:effectLst/>
                        <a:latin typeface="+mn-lt"/>
                      </a:endParaRPr>
                    </a:p>
                  </a:txBody>
                  <a:tcPr marL="0" marR="0" marT="0" marB="0" anchor="ctr"/>
                </a:tc>
                <a:tc>
                  <a:txBody>
                    <a:bodyPr/>
                    <a:lstStyle/>
                    <a:p>
                      <a:pPr algn="ctr" fontAlgn="b"/>
                      <a:r>
                        <a:rPr lang="en-US" sz="1200" b="0" i="0" u="none" strike="noStrike" dirty="0" smtClean="0">
                          <a:solidFill>
                            <a:srgbClr val="000000"/>
                          </a:solidFill>
                          <a:effectLst/>
                          <a:latin typeface="+mn-lt"/>
                        </a:rPr>
                        <a:t>700</a:t>
                      </a:r>
                      <a:endParaRPr lang="en-US" sz="1200" b="0" i="0" u="none" strike="noStrike" dirty="0">
                        <a:solidFill>
                          <a:srgbClr val="000000"/>
                        </a:solidFill>
                        <a:effectLst/>
                        <a:latin typeface="+mn-lt"/>
                      </a:endParaRPr>
                    </a:p>
                  </a:txBody>
                  <a:tcPr marL="0" marR="0" marT="0" marB="0"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PFR Requirement</a:t>
                      </a:r>
                    </a:p>
                    <a:p>
                      <a:pPr marL="0" algn="ctr" defTabSz="457200" rtl="0" eaLnBrk="1" fontAlgn="b" latinLnBrk="0" hangingPunct="1"/>
                      <a:r>
                        <a:rPr lang="en-US" sz="1200" b="1" i="0" u="none" strike="noStrike" kern="1200" dirty="0" smtClean="0">
                          <a:solidFill>
                            <a:srgbClr val="000000"/>
                          </a:solidFill>
                          <a:effectLst/>
                          <a:latin typeface="+mn-lt"/>
                          <a:ea typeface="+mn-ea"/>
                          <a:cs typeface="+mn-cs"/>
                        </a:rPr>
                        <a:t>(no </a:t>
                      </a:r>
                      <a:r>
                        <a:rPr lang="en-US" sz="1200" b="1" i="0" u="none" strike="noStrike" kern="1200" dirty="0">
                          <a:solidFill>
                            <a:srgbClr val="000000"/>
                          </a:solidFill>
                          <a:effectLst/>
                          <a:latin typeface="+mn-lt"/>
                          <a:ea typeface="+mn-ea"/>
                          <a:cs typeface="+mn-cs"/>
                        </a:rPr>
                        <a:t>FFR)</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5200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4700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3750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3370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3100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3040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2280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68610097"/>
              </p:ext>
            </p:extLst>
          </p:nvPr>
        </p:nvGraphicFramePr>
        <p:xfrm>
          <a:off x="501621" y="3375343"/>
          <a:ext cx="7772400" cy="2030730"/>
        </p:xfrm>
        <a:graphic>
          <a:graphicData uri="http://schemas.openxmlformats.org/drawingml/2006/table">
            <a:tbl>
              <a:tblPr firstRow="1" bandRow="1">
                <a:tableStyleId>{073A0DAA-6AF3-43AB-8588-CEC1D06C72B9}</a:tableStyleId>
              </a:tblPr>
              <a:tblGrid>
                <a:gridCol w="1188720"/>
                <a:gridCol w="548640"/>
                <a:gridCol w="548640"/>
                <a:gridCol w="548640"/>
                <a:gridCol w="548640"/>
                <a:gridCol w="548640"/>
                <a:gridCol w="548640"/>
                <a:gridCol w="548640"/>
                <a:gridCol w="548640"/>
                <a:gridCol w="548640"/>
                <a:gridCol w="548640"/>
                <a:gridCol w="548640"/>
                <a:gridCol w="548640"/>
              </a:tblGrid>
              <a:tr h="457200">
                <a:tc>
                  <a:txBody>
                    <a:bodyPr/>
                    <a:lstStyle/>
                    <a:p>
                      <a:pPr algn="ctr"/>
                      <a:endParaRPr lang="en-US" sz="1200" b="1" dirty="0">
                        <a:latin typeface="+mn-lt"/>
                      </a:endParaRPr>
                    </a:p>
                  </a:txBody>
                  <a:tcPr anchor="ctr"/>
                </a:tc>
                <a:tc>
                  <a:txBody>
                    <a:bodyPr/>
                    <a:lstStyle/>
                    <a:p>
                      <a:pPr algn="ctr"/>
                      <a:r>
                        <a:rPr lang="en-US" sz="1200" dirty="0" smtClean="0">
                          <a:latin typeface="+mn-lt"/>
                        </a:rPr>
                        <a:t>Case1</a:t>
                      </a:r>
                      <a:endParaRPr lang="en-US" sz="1200" b="1" dirty="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Case2</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Case3</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Case4</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Case5</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Case6</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Case7</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Case8</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Case9</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Case10</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Case11</a:t>
                      </a:r>
                      <a:endParaRPr lang="en-US" sz="1200" b="1" dirty="0" smtClean="0">
                        <a:latin typeface="+mn-lt"/>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latin typeface="+mn-lt"/>
                        </a:rPr>
                        <a:t>Case12</a:t>
                      </a:r>
                      <a:endParaRPr lang="en-US" sz="1200" b="1" dirty="0" smtClean="0">
                        <a:latin typeface="+mn-lt"/>
                      </a:endParaRPr>
                    </a:p>
                  </a:txBody>
                  <a:tcPr anchor="ctr"/>
                </a:tc>
              </a:tr>
              <a:tr h="45720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FFR/PFR</a:t>
                      </a:r>
                      <a:endParaRPr lang="en-US" sz="1200" b="1" i="0" u="none" strike="noStrike" kern="1200" dirty="0">
                        <a:solidFill>
                          <a:srgbClr val="000000"/>
                        </a:solidFill>
                        <a:effectLst/>
                        <a:latin typeface="+mn-lt"/>
                        <a:ea typeface="+mn-ea"/>
                        <a:cs typeface="+mn-cs"/>
                      </a:endParaRPr>
                    </a:p>
                  </a:txBody>
                  <a:tcPr marL="9525" marR="9525" marT="9525" marB="0" anchor="ctr"/>
                </a:tc>
                <a:tc>
                  <a:txBody>
                    <a:bodyPr/>
                    <a:lstStyle/>
                    <a:p>
                      <a:pPr algn="ctr"/>
                      <a:r>
                        <a:rPr lang="en-US" sz="1200" b="0" dirty="0" smtClean="0">
                          <a:solidFill>
                            <a:schemeClr val="tx1"/>
                          </a:solidFill>
                          <a:latin typeface="+mn-lt"/>
                        </a:rPr>
                        <a:t>2.2:1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2.0:1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1.5</a:t>
                      </a:r>
                      <a:r>
                        <a:rPr lang="en-US" sz="1200" b="0" baseline="0" dirty="0" smtClean="0">
                          <a:solidFill>
                            <a:schemeClr val="tx1"/>
                          </a:solidFill>
                          <a:latin typeface="+mn-lt"/>
                        </a:rPr>
                        <a:t>:1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1.4:1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1.3:1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1.25:1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1.13 :1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1.08:1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c>
                  <a:txBody>
                    <a:bodyPr/>
                    <a:lstStyle/>
                    <a:p>
                      <a:pPr algn="ctr"/>
                      <a:r>
                        <a:rPr lang="en-US" sz="1200" b="0" dirty="0" smtClean="0">
                          <a:solidFill>
                            <a:schemeClr val="tx1"/>
                          </a:solidFill>
                          <a:latin typeface="+mn-lt"/>
                        </a:rPr>
                        <a:t>1.0:1</a:t>
                      </a:r>
                      <a:endParaRPr lang="en-US" sz="1200" b="0" dirty="0">
                        <a:solidFill>
                          <a:schemeClr val="tx1"/>
                        </a:solidFill>
                        <a:latin typeface="+mn-lt"/>
                      </a:endParaRPr>
                    </a:p>
                  </a:txBody>
                  <a:tcPr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PFR Requirement</a:t>
                      </a: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1240</a:t>
                      </a:r>
                      <a:endParaRPr lang="en-US" sz="1200" b="0" i="0" u="none" strike="noStrike" kern="1200" dirty="0">
                        <a:solidFill>
                          <a:srgbClr val="000000"/>
                        </a:solidFill>
                        <a:effectLst/>
                        <a:latin typeface="+mn-lt"/>
                        <a:ea typeface="+mn-ea"/>
                        <a:cs typeface="+mn-cs"/>
                      </a:endParaRPr>
                    </a:p>
                  </a:txBody>
                  <a:tcPr marL="9525" marR="9525" marT="9525" marB="0"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FFR Requirement</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1800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1696</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1641</a:t>
                      </a:r>
                    </a:p>
                  </a:txBody>
                  <a:tcPr marL="9525" marR="9525" marT="9525" marB="0" anchor="ctr"/>
                </a:tc>
                <a:tc>
                  <a:txBody>
                    <a:bodyPr/>
                    <a:lstStyle/>
                    <a:p>
                      <a:pPr marL="0" algn="ctr" defTabSz="457200" rtl="0" eaLnBrk="1" fontAlgn="b" latinLnBrk="0" hangingPunct="1"/>
                      <a:r>
                        <a:rPr lang="en-US" sz="1200" b="0" i="0" u="none" strike="noStrike" kern="1200">
                          <a:solidFill>
                            <a:srgbClr val="000000"/>
                          </a:solidFill>
                          <a:effectLst/>
                          <a:latin typeface="+mn-lt"/>
                          <a:ea typeface="+mn-ea"/>
                          <a:cs typeface="+mn-cs"/>
                        </a:rPr>
                        <a:t>1511</a:t>
                      </a:r>
                    </a:p>
                  </a:txBody>
                  <a:tcPr marL="9525" marR="9525" marT="9525" marB="0" anchor="ctr"/>
                </a:tc>
                <a:tc>
                  <a:txBody>
                    <a:bodyPr/>
                    <a:lstStyle/>
                    <a:p>
                      <a:pPr marL="0" algn="ctr" defTabSz="457200" rtl="0" eaLnBrk="1" fontAlgn="b" latinLnBrk="0" hangingPunct="1"/>
                      <a:r>
                        <a:rPr lang="en-US" sz="1200" b="0" i="0" u="none" strike="noStrike" kern="1200">
                          <a:solidFill>
                            <a:srgbClr val="000000"/>
                          </a:solidFill>
                          <a:effectLst/>
                          <a:latin typeface="+mn-lt"/>
                          <a:ea typeface="+mn-ea"/>
                          <a:cs typeface="+mn-cs"/>
                        </a:rPr>
                        <a:t>1431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1440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1239</a:t>
                      </a: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1296</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1000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1040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900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900</a:t>
                      </a:r>
                    </a:p>
                  </a:txBody>
                  <a:tcPr marL="9525" marR="9525" marT="9525" marB="0" anchor="ctr"/>
                </a:tc>
              </a:tr>
              <a:tr h="365760">
                <a:tc>
                  <a:txBody>
                    <a:bodyPr/>
                    <a:lstStyle/>
                    <a:p>
                      <a:pPr marL="0" algn="ctr" defTabSz="457200" rtl="0" eaLnBrk="1" fontAlgn="b" latinLnBrk="0" hangingPunct="1"/>
                      <a:r>
                        <a:rPr lang="en-US" sz="1200" b="1" i="0" u="none" strike="noStrike" kern="1200" dirty="0" smtClean="0">
                          <a:solidFill>
                            <a:srgbClr val="000000"/>
                          </a:solidFill>
                          <a:effectLst/>
                          <a:latin typeface="+mn-lt"/>
                          <a:ea typeface="+mn-ea"/>
                          <a:cs typeface="+mn-cs"/>
                        </a:rPr>
                        <a:t>Combined</a:t>
                      </a:r>
                      <a:r>
                        <a:rPr lang="en-US" sz="1200" b="1" i="0" u="none" strike="noStrike" kern="1200" baseline="0" dirty="0" smtClean="0">
                          <a:solidFill>
                            <a:srgbClr val="000000"/>
                          </a:solidFill>
                          <a:effectLst/>
                          <a:latin typeface="+mn-lt"/>
                          <a:ea typeface="+mn-ea"/>
                          <a:cs typeface="+mn-cs"/>
                        </a:rPr>
                        <a:t> Total</a:t>
                      </a:r>
                      <a:endParaRPr lang="en-US" sz="1200" b="1"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3040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2936</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2881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2751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2671</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2680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2479</a:t>
                      </a:r>
                    </a:p>
                  </a:txBody>
                  <a:tcPr marL="9525" marR="9525" marT="9525" marB="0" anchor="ctr"/>
                </a:tc>
                <a:tc>
                  <a:txBody>
                    <a:bodyPr/>
                    <a:lstStyle/>
                    <a:p>
                      <a:pPr marL="0" algn="ctr" defTabSz="457200" rtl="0" eaLnBrk="1" fontAlgn="b" latinLnBrk="0" hangingPunct="1"/>
                      <a:r>
                        <a:rPr lang="en-US" sz="1200" b="0" i="0" u="none" strike="noStrike" kern="1200" dirty="0" smtClean="0">
                          <a:solidFill>
                            <a:srgbClr val="000000"/>
                          </a:solidFill>
                          <a:effectLst/>
                          <a:latin typeface="+mn-lt"/>
                          <a:ea typeface="+mn-ea"/>
                          <a:cs typeface="+mn-cs"/>
                        </a:rPr>
                        <a:t>2536</a:t>
                      </a:r>
                      <a:endParaRPr lang="en-US" sz="12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2280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c>
                  <a:txBody>
                    <a:bodyPr/>
                    <a:lstStyle/>
                    <a:p>
                      <a:pPr marL="0" algn="ctr" defTabSz="457200" rtl="0" eaLnBrk="1" fontAlgn="b" latinLnBrk="0" hangingPunct="1"/>
                      <a:r>
                        <a:rPr lang="en-US" sz="1200" b="0" i="0" u="none" strike="noStrike" kern="1200" dirty="0">
                          <a:solidFill>
                            <a:srgbClr val="000000"/>
                          </a:solidFill>
                          <a:effectLst/>
                          <a:latin typeface="+mn-lt"/>
                          <a:ea typeface="+mn-ea"/>
                          <a:cs typeface="+mn-cs"/>
                        </a:rPr>
                        <a:t>2140</a:t>
                      </a:r>
                    </a:p>
                  </a:txBody>
                  <a:tcPr marL="9525" marR="9525" marT="9525" marB="0" anchor="ctr"/>
                </a:tc>
              </a:tr>
            </a:tbl>
          </a:graphicData>
        </a:graphic>
      </p:graphicFrame>
      <p:sp>
        <p:nvSpPr>
          <p:cNvPr id="6" name="TextBox 5"/>
          <p:cNvSpPr txBox="1"/>
          <p:nvPr/>
        </p:nvSpPr>
        <p:spPr>
          <a:xfrm>
            <a:off x="2443140" y="5912776"/>
            <a:ext cx="4257721" cy="369332"/>
          </a:xfrm>
          <a:prstGeom prst="rect">
            <a:avLst/>
          </a:prstGeom>
          <a:noFill/>
        </p:spPr>
        <p:txBody>
          <a:bodyPr wrap="square" rtlCol="0">
            <a:spAutoFit/>
          </a:bodyPr>
          <a:lstStyle/>
          <a:p>
            <a:r>
              <a:rPr lang="en-US" dirty="0" smtClean="0"/>
              <a:t>Inertia=2*Kinetic Energy=2*H*MVA</a:t>
            </a:r>
            <a:endParaRPr lang="en-US" dirty="0"/>
          </a:p>
        </p:txBody>
      </p:sp>
      <p:sp>
        <p:nvSpPr>
          <p:cNvPr id="2" name="Right Arrow 1"/>
          <p:cNvSpPr/>
          <p:nvPr/>
        </p:nvSpPr>
        <p:spPr>
          <a:xfrm>
            <a:off x="0" y="838200"/>
            <a:ext cx="1752600" cy="1219200"/>
          </a:xfrm>
          <a:prstGeom prst="rightArrow">
            <a:avLst/>
          </a:prstGeom>
          <a:solidFill>
            <a:srgbClr val="FFFFCC"/>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solidFill>
                  <a:srgbClr val="0000CC"/>
                </a:solidFill>
              </a:rPr>
              <a:t>“Equivalency Ratio” between RRS from LRs and Gen</a:t>
            </a:r>
            <a:endParaRPr lang="en-US" sz="1100" dirty="0">
              <a:solidFill>
                <a:srgbClr val="0000CC"/>
              </a:solidFill>
            </a:endParaRPr>
          </a:p>
        </p:txBody>
      </p:sp>
      <p:sp>
        <p:nvSpPr>
          <p:cNvPr id="3" name="Date Placeholder 2"/>
          <p:cNvSpPr>
            <a:spLocks noGrp="1"/>
          </p:cNvSpPr>
          <p:nvPr>
            <p:ph type="dt" sz="half" idx="12"/>
          </p:nvPr>
        </p:nvSpPr>
        <p:spPr/>
        <p:txBody>
          <a:bodyPr/>
          <a:lstStyle/>
          <a:p>
            <a:r>
              <a:rPr lang="en-US" smtClean="0"/>
              <a:t>10/6/2014</a:t>
            </a:r>
            <a:endParaRPr lang="en-US"/>
          </a:p>
        </p:txBody>
      </p:sp>
      <p:sp>
        <p:nvSpPr>
          <p:cNvPr id="4" name="Footer Placeholder 3"/>
          <p:cNvSpPr>
            <a:spLocks noGrp="1"/>
          </p:cNvSpPr>
          <p:nvPr>
            <p:ph type="ftr" sz="quarter" idx="11"/>
          </p:nvPr>
        </p:nvSpPr>
        <p:spPr/>
        <p:txBody>
          <a:bodyPr/>
          <a:lstStyle/>
          <a:p>
            <a:r>
              <a:rPr lang="en-US" smtClean="0"/>
              <a:t>Joint ROS/WMS</a:t>
            </a:r>
            <a:endParaRPr lang="en-US"/>
          </a:p>
        </p:txBody>
      </p:sp>
    </p:spTree>
    <p:extLst>
      <p:ext uri="{BB962C8B-B14F-4D97-AF65-F5344CB8AC3E}">
        <p14:creationId xmlns:p14="http://schemas.microsoft.com/office/powerpoint/2010/main" val="3507706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these studies mean?</a:t>
            </a:r>
            <a:endParaRPr lang="en-US" dirty="0"/>
          </a:p>
        </p:txBody>
      </p:sp>
      <p:sp>
        <p:nvSpPr>
          <p:cNvPr id="3" name="Content Placeholder 2"/>
          <p:cNvSpPr>
            <a:spLocks noGrp="1"/>
          </p:cNvSpPr>
          <p:nvPr>
            <p:ph idx="1"/>
          </p:nvPr>
        </p:nvSpPr>
        <p:spPr>
          <a:xfrm>
            <a:off x="457200" y="1066800"/>
            <a:ext cx="8229600" cy="5181600"/>
          </a:xfrm>
        </p:spPr>
        <p:txBody>
          <a:bodyPr/>
          <a:lstStyle/>
          <a:p>
            <a:r>
              <a:rPr lang="en-US" b="0" dirty="0" smtClean="0"/>
              <a:t>All studies </a:t>
            </a:r>
            <a:r>
              <a:rPr lang="en-US" b="0" dirty="0"/>
              <a:t>from 1988 to present </a:t>
            </a:r>
            <a:r>
              <a:rPr lang="en-US" b="0" dirty="0" smtClean="0"/>
              <a:t>indicate there will be UFLS </a:t>
            </a:r>
            <a:r>
              <a:rPr lang="en-US" b="0" dirty="0"/>
              <a:t>during loss of two largest </a:t>
            </a:r>
            <a:r>
              <a:rPr lang="en-US" b="0" dirty="0" smtClean="0"/>
              <a:t>units in low inertia periods without sufficient reserves.</a:t>
            </a:r>
          </a:p>
          <a:p>
            <a:r>
              <a:rPr lang="en-US" b="0" dirty="0" smtClean="0"/>
              <a:t>The amount of reserves that are needed to avoid UFLS changes depending on the amount of synchronous generation (inertia) that is committed</a:t>
            </a:r>
          </a:p>
          <a:p>
            <a:pPr lvl="1"/>
            <a:r>
              <a:rPr lang="en-US" dirty="0" smtClean="0"/>
              <a:t>The amount of RRS needed during low inertia periods is higher than the amount currently procured</a:t>
            </a:r>
            <a:endParaRPr lang="en-US" b="0" dirty="0" smtClean="0"/>
          </a:p>
          <a:p>
            <a:r>
              <a:rPr lang="en-US" b="0" dirty="0" smtClean="0"/>
              <a:t>During low inertia periods, RRS from LRs are more </a:t>
            </a:r>
            <a:r>
              <a:rPr lang="en-US" b="0" dirty="0"/>
              <a:t>effective per MW than from </a:t>
            </a:r>
            <a:r>
              <a:rPr lang="en-US" b="0" dirty="0" smtClean="0"/>
              <a:t>generation</a:t>
            </a:r>
          </a:p>
          <a:p>
            <a:pPr lvl="1"/>
            <a:r>
              <a:rPr lang="en-US" dirty="0" smtClean="0"/>
              <a:t>“Equivalency Ratio” is 1:1 for higher inertia periods</a:t>
            </a:r>
            <a:endParaRPr lang="en-US" b="0" dirty="0" smtClean="0"/>
          </a:p>
          <a:p>
            <a:r>
              <a:rPr lang="en-US" b="0" dirty="0" smtClean="0"/>
              <a:t>ERCOT expects that there will be more periods of low net load, with correspondingly low system inertia during periods of 2015.</a:t>
            </a:r>
          </a:p>
          <a:p>
            <a:pPr lvl="1"/>
            <a:r>
              <a:rPr lang="en-US" dirty="0" smtClean="0"/>
              <a:t>This will increase the number of hours per year that the low inertia will present risks of UFLS.</a:t>
            </a:r>
          </a:p>
          <a:p>
            <a:pPr marL="0" indent="0">
              <a:buNone/>
            </a:pPr>
            <a:endParaRPr lang="en-US" b="0" dirty="0" smtClean="0"/>
          </a:p>
          <a:p>
            <a:endParaRPr lang="en-US" dirty="0"/>
          </a:p>
        </p:txBody>
      </p:sp>
      <p:sp>
        <p:nvSpPr>
          <p:cNvPr id="4" name="Footer Placeholder 3"/>
          <p:cNvSpPr>
            <a:spLocks noGrp="1"/>
          </p:cNvSpPr>
          <p:nvPr>
            <p:ph type="ftr" sz="quarter" idx="11"/>
          </p:nvPr>
        </p:nvSpPr>
        <p:spPr/>
        <p:txBody>
          <a:bodyPr/>
          <a:lstStyle/>
          <a:p>
            <a:r>
              <a:rPr lang="en-US" smtClean="0"/>
              <a:t>Joint ROS/WMS</a:t>
            </a:r>
            <a:endParaRPr lang="en-US" dirty="0"/>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3366223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Joint ROS/WMS</a:t>
            </a:r>
            <a:endParaRPr lang="en-US" dirty="0"/>
          </a:p>
        </p:txBody>
      </p:sp>
      <p:sp>
        <p:nvSpPr>
          <p:cNvPr id="3" name="Date Placeholder 2"/>
          <p:cNvSpPr>
            <a:spLocks noGrp="1"/>
          </p:cNvSpPr>
          <p:nvPr>
            <p:ph type="dt" sz="half" idx="12"/>
          </p:nvPr>
        </p:nvSpPr>
        <p:spPr/>
        <p:txBody>
          <a:bodyPr/>
          <a:lstStyle/>
          <a:p>
            <a:r>
              <a:rPr lang="en-US" smtClean="0"/>
              <a:t>10/6/2014</a:t>
            </a:r>
            <a:endParaRPr lang="en-US" dirty="0"/>
          </a:p>
        </p:txBody>
      </p:sp>
      <p:sp>
        <p:nvSpPr>
          <p:cNvPr id="4" name="Rectangle 2"/>
          <p:cNvSpPr txBox="1">
            <a:spLocks noChangeArrowheads="1"/>
          </p:cNvSpPr>
          <p:nvPr/>
        </p:nvSpPr>
        <p:spPr>
          <a:xfrm>
            <a:off x="76200" y="0"/>
            <a:ext cx="8839200" cy="914400"/>
          </a:xfrm>
          <a:prstGeom prst="rect">
            <a:avLst/>
          </a:prstGeom>
        </p:spPr>
        <p:txBody>
          <a:bodyPr anchor="ctr"/>
          <a:lst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a:lstStyle>
          <a:p>
            <a:r>
              <a:rPr lang="en-US" kern="0" dirty="0" smtClean="0"/>
              <a:t>Current AS methodology methods</a:t>
            </a:r>
            <a:endParaRPr lang="en-US" kern="0" dirty="0"/>
          </a:p>
        </p:txBody>
      </p:sp>
      <p:sp>
        <p:nvSpPr>
          <p:cNvPr id="6" name="Rectangle 3"/>
          <p:cNvSpPr txBox="1">
            <a:spLocks noChangeArrowheads="1"/>
          </p:cNvSpPr>
          <p:nvPr/>
        </p:nvSpPr>
        <p:spPr>
          <a:xfrm>
            <a:off x="228600" y="762000"/>
            <a:ext cx="8763000" cy="5334000"/>
          </a:xfrm>
          <a:prstGeom prst="rect">
            <a:avLst/>
          </a:prstGeom>
        </p:spPr>
        <p:txBody>
          <a:bodyPr/>
          <a:lst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r>
              <a:rPr lang="en-US" u="sng" kern="0" dirty="0" smtClean="0"/>
              <a:t>Limitations to our current approach, in light of new studies:</a:t>
            </a:r>
          </a:p>
          <a:p>
            <a:pPr lvl="1"/>
            <a:r>
              <a:rPr lang="en-US" sz="1800" kern="0" dirty="0" smtClean="0"/>
              <a:t>ERCOT buys one RRS amount for all hours of the year.</a:t>
            </a:r>
          </a:p>
          <a:p>
            <a:pPr lvl="2"/>
            <a:r>
              <a:rPr lang="en-US" sz="2000" kern="0" dirty="0"/>
              <a:t>Currently 2800 MWs RRS.</a:t>
            </a:r>
          </a:p>
          <a:p>
            <a:pPr lvl="1"/>
            <a:r>
              <a:rPr lang="en-US" kern="0" dirty="0" smtClean="0"/>
              <a:t>ERCOT values all RRS the same, whether from Load or Generation, even though our studies indicate that, at low load inertia levels, Load Resources are more effective</a:t>
            </a:r>
          </a:p>
          <a:p>
            <a:pPr lvl="1"/>
            <a:r>
              <a:rPr lang="en-US" kern="0" dirty="0" smtClean="0"/>
              <a:t>Load is restricted to providing no more than 50% of RRS</a:t>
            </a:r>
          </a:p>
          <a:p>
            <a:pPr lvl="1"/>
            <a:r>
              <a:rPr lang="en-US" kern="0" dirty="0" smtClean="0"/>
              <a:t>ERCOT does not know how much RRS is being provided by LRs until the DAM</a:t>
            </a:r>
          </a:p>
          <a:p>
            <a:pPr lvl="1"/>
            <a:r>
              <a:rPr lang="en-US" kern="0" dirty="0"/>
              <a:t>Some of the generation RRS may not be fully delivered until after UFLS due to the 24</a:t>
            </a:r>
            <a:r>
              <a:rPr lang="en-US" kern="0" dirty="0" smtClean="0"/>
              <a:t>%</a:t>
            </a:r>
          </a:p>
          <a:p>
            <a:pPr lvl="1"/>
            <a:r>
              <a:rPr lang="en-US" sz="2200" kern="0" dirty="0" smtClean="0"/>
              <a:t>NPRR 524 has been approved to allow non-frequency responsive generation to provide RRS (when ERCOT was buying 2800 MW of RRS and only required 2300 MWs)</a:t>
            </a:r>
          </a:p>
          <a:p>
            <a:pPr lvl="5"/>
            <a:endParaRPr lang="en-US" sz="2000" kern="0" dirty="0" smtClean="0"/>
          </a:p>
        </p:txBody>
      </p:sp>
    </p:spTree>
    <p:extLst>
      <p:ext uri="{BB962C8B-B14F-4D97-AF65-F5344CB8AC3E}">
        <p14:creationId xmlns:p14="http://schemas.microsoft.com/office/powerpoint/2010/main" val="677902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Joint ROS/WMS</a:t>
            </a:r>
            <a:endParaRPr lang="en-US"/>
          </a:p>
        </p:txBody>
      </p:sp>
      <p:sp>
        <p:nvSpPr>
          <p:cNvPr id="3" name="Date Placeholder 2"/>
          <p:cNvSpPr>
            <a:spLocks noGrp="1"/>
          </p:cNvSpPr>
          <p:nvPr>
            <p:ph type="dt" sz="half" idx="12"/>
          </p:nvPr>
        </p:nvSpPr>
        <p:spPr/>
        <p:txBody>
          <a:bodyPr/>
          <a:lstStyle/>
          <a:p>
            <a:r>
              <a:rPr lang="en-US" smtClean="0"/>
              <a:t>10/6/2014</a:t>
            </a:r>
            <a:endParaRPr lang="en-US" dirty="0"/>
          </a:p>
        </p:txBody>
      </p:sp>
      <p:sp>
        <p:nvSpPr>
          <p:cNvPr id="4" name="Rectangle 2"/>
          <p:cNvSpPr txBox="1">
            <a:spLocks noChangeArrowheads="1"/>
          </p:cNvSpPr>
          <p:nvPr/>
        </p:nvSpPr>
        <p:spPr>
          <a:xfrm>
            <a:off x="76200" y="0"/>
            <a:ext cx="8839200" cy="914400"/>
          </a:xfrm>
          <a:prstGeom prst="rect">
            <a:avLst/>
          </a:prstGeom>
        </p:spPr>
        <p:txBody>
          <a:bodyPr anchor="ctr"/>
          <a:lst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a:lstStyle>
          <a:p>
            <a:r>
              <a:rPr lang="en-US" kern="0" dirty="0" smtClean="0"/>
              <a:t> What changes are needed?  </a:t>
            </a:r>
            <a:endParaRPr lang="en-US" kern="0" dirty="0"/>
          </a:p>
        </p:txBody>
      </p:sp>
      <p:sp>
        <p:nvSpPr>
          <p:cNvPr id="6" name="Rectangle 3"/>
          <p:cNvSpPr txBox="1">
            <a:spLocks noChangeArrowheads="1"/>
          </p:cNvSpPr>
          <p:nvPr/>
        </p:nvSpPr>
        <p:spPr>
          <a:xfrm>
            <a:off x="228600" y="914400"/>
            <a:ext cx="8763000" cy="5181600"/>
          </a:xfrm>
          <a:prstGeom prst="rect">
            <a:avLst/>
          </a:prstGeom>
        </p:spPr>
        <p:txBody>
          <a:bodyPr/>
          <a:lst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r>
              <a:rPr lang="en-US" sz="2400" b="0" kern="0" dirty="0" smtClean="0"/>
              <a:t>If amount of RRS was updated as indicated by new studies, and the historic practice of procuring the same amount of RRS for the entire year, based on the most critical conditions, were followed:</a:t>
            </a:r>
            <a:endParaRPr lang="en-US" sz="2400" b="0" kern="0" dirty="0"/>
          </a:p>
          <a:p>
            <a:pPr lvl="1"/>
            <a:r>
              <a:rPr lang="en-US" kern="0" dirty="0" smtClean="0"/>
              <a:t>the current 2800MW RRS amount would increase to over 5,000 MW for all hours</a:t>
            </a:r>
          </a:p>
          <a:p>
            <a:r>
              <a:rPr lang="en-US" sz="2400" b="0" kern="0" dirty="0" smtClean="0"/>
              <a:t>However, the other aspects of the recent studies should also be considered:</a:t>
            </a:r>
          </a:p>
          <a:p>
            <a:pPr lvl="1"/>
            <a:r>
              <a:rPr lang="en-US" kern="0" dirty="0" smtClean="0"/>
              <a:t>Recognizing the reduced need for RRS during high load periods is probably warranted; and</a:t>
            </a:r>
          </a:p>
          <a:p>
            <a:pPr lvl="1"/>
            <a:r>
              <a:rPr lang="en-US" kern="0" dirty="0" smtClean="0"/>
              <a:t>Recognizing the higher effectiveness of Load Resources in some periods is probably warranted </a:t>
            </a:r>
          </a:p>
          <a:p>
            <a:r>
              <a:rPr lang="en-US" sz="2400" b="0" kern="0" dirty="0" smtClean="0"/>
              <a:t>The question is “how to do it appropriately?”</a:t>
            </a:r>
          </a:p>
          <a:p>
            <a:pPr lvl="1"/>
            <a:r>
              <a:rPr lang="en-US" kern="0" dirty="0"/>
              <a:t>Recognizing that ERCOT system changes are not feasible by 1/2015</a:t>
            </a:r>
          </a:p>
          <a:p>
            <a:pPr lvl="4"/>
            <a:endParaRPr lang="en-US" sz="2000" kern="0" dirty="0" smtClean="0"/>
          </a:p>
        </p:txBody>
      </p:sp>
    </p:spTree>
    <p:extLst>
      <p:ext uri="{BB962C8B-B14F-4D97-AF65-F5344CB8AC3E}">
        <p14:creationId xmlns:p14="http://schemas.microsoft.com/office/powerpoint/2010/main" val="1449848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Joint ROS/WMS</a:t>
            </a:r>
            <a:endParaRPr lang="en-US"/>
          </a:p>
        </p:txBody>
      </p:sp>
      <p:sp>
        <p:nvSpPr>
          <p:cNvPr id="3" name="Date Placeholder 2"/>
          <p:cNvSpPr>
            <a:spLocks noGrp="1"/>
          </p:cNvSpPr>
          <p:nvPr>
            <p:ph type="dt" sz="half" idx="12"/>
          </p:nvPr>
        </p:nvSpPr>
        <p:spPr/>
        <p:txBody>
          <a:bodyPr/>
          <a:lstStyle/>
          <a:p>
            <a:r>
              <a:rPr lang="en-US" smtClean="0"/>
              <a:t>10/6/2014</a:t>
            </a:r>
            <a:endParaRPr lang="en-US"/>
          </a:p>
        </p:txBody>
      </p:sp>
      <p:sp>
        <p:nvSpPr>
          <p:cNvPr id="4" name="Rectangle 3"/>
          <p:cNvSpPr/>
          <p:nvPr/>
        </p:nvSpPr>
        <p:spPr>
          <a:xfrm>
            <a:off x="457200" y="926123"/>
            <a:ext cx="8382000" cy="4598182"/>
          </a:xfrm>
          <a:prstGeom prst="rect">
            <a:avLst/>
          </a:prstGeom>
        </p:spPr>
        <p:txBody>
          <a:bodyPr wrap="square">
            <a:spAutoFit/>
          </a:bodyPr>
          <a:lstStyle/>
          <a:p>
            <a:pPr marL="342900" indent="-342900">
              <a:spcBef>
                <a:spcPct val="20000"/>
              </a:spcBef>
              <a:buFont typeface="Arial" panose="020B0604020202020204" pitchFamily="34" charset="0"/>
              <a:buChar char="•"/>
            </a:pPr>
            <a:r>
              <a:rPr lang="en-US" sz="2400" b="1" kern="0" dirty="0">
                <a:latin typeface="+mn-lt"/>
              </a:rPr>
              <a:t>ERCOT recognizes there </a:t>
            </a:r>
            <a:r>
              <a:rPr lang="en-US" sz="2400" b="1" kern="0" dirty="0" smtClean="0">
                <a:latin typeface="+mn-lt"/>
              </a:rPr>
              <a:t>is </a:t>
            </a:r>
            <a:r>
              <a:rPr lang="en-US" sz="2400" b="1" kern="0" dirty="0">
                <a:latin typeface="+mn-lt"/>
              </a:rPr>
              <a:t>a tradeoff for different options in addressing Ancillary Services quantity requirements. </a:t>
            </a:r>
          </a:p>
          <a:p>
            <a:pPr marL="800100" lvl="1" indent="-342900">
              <a:spcBef>
                <a:spcPts val="0"/>
              </a:spcBef>
              <a:buFont typeface="Arial" panose="020B0604020202020204" pitchFamily="34" charset="0"/>
              <a:buChar char="•"/>
            </a:pPr>
            <a:r>
              <a:rPr lang="en-US" sz="2400" kern="0" dirty="0" smtClean="0">
                <a:latin typeface="+mn-lt"/>
              </a:rPr>
              <a:t>More </a:t>
            </a:r>
            <a:r>
              <a:rPr lang="en-US" sz="2400" kern="0" dirty="0">
                <a:latin typeface="+mn-lt"/>
              </a:rPr>
              <a:t>certain options are: </a:t>
            </a:r>
          </a:p>
          <a:p>
            <a:pPr marL="1257300" lvl="2" indent="-342900">
              <a:spcBef>
                <a:spcPts val="0"/>
              </a:spcBef>
              <a:buFont typeface="Wingdings" panose="05000000000000000000" pitchFamily="2" charset="2"/>
              <a:buChar char="§"/>
            </a:pPr>
            <a:r>
              <a:rPr lang="en-US" sz="2400" kern="0" dirty="0">
                <a:latin typeface="+mn-lt"/>
              </a:rPr>
              <a:t>Simpler to hedge</a:t>
            </a:r>
          </a:p>
          <a:p>
            <a:pPr marL="1257300" lvl="2" indent="-342900">
              <a:spcBef>
                <a:spcPts val="0"/>
              </a:spcBef>
              <a:buFont typeface="Wingdings" panose="05000000000000000000" pitchFamily="2" charset="2"/>
              <a:buChar char="§"/>
            </a:pPr>
            <a:r>
              <a:rPr lang="en-US" sz="2400" kern="0" dirty="0">
                <a:latin typeface="+mn-lt"/>
              </a:rPr>
              <a:t>Simpler to plan </a:t>
            </a:r>
          </a:p>
          <a:p>
            <a:pPr marL="800100" lvl="1" indent="-342900">
              <a:spcBef>
                <a:spcPts val="0"/>
              </a:spcBef>
              <a:buFont typeface="Arial" panose="020B0604020202020204" pitchFamily="34" charset="0"/>
              <a:buChar char="•"/>
            </a:pPr>
            <a:r>
              <a:rPr lang="en-US" sz="2400" kern="0" dirty="0">
                <a:latin typeface="+mn-lt"/>
              </a:rPr>
              <a:t>More variable options are:</a:t>
            </a:r>
          </a:p>
          <a:p>
            <a:pPr marL="1257300" lvl="2" indent="-342900">
              <a:spcBef>
                <a:spcPts val="0"/>
              </a:spcBef>
              <a:buFont typeface="Wingdings" panose="05000000000000000000" pitchFamily="2" charset="2"/>
              <a:buChar char="§"/>
            </a:pPr>
            <a:r>
              <a:rPr lang="en-US" sz="2400" kern="0" dirty="0">
                <a:latin typeface="+mn-lt"/>
              </a:rPr>
              <a:t>More efficient </a:t>
            </a:r>
          </a:p>
          <a:p>
            <a:pPr marL="1257300" lvl="2" indent="-342900">
              <a:spcBef>
                <a:spcPts val="0"/>
              </a:spcBef>
              <a:buFont typeface="Wingdings" panose="05000000000000000000" pitchFamily="2" charset="2"/>
              <a:buChar char="§"/>
            </a:pPr>
            <a:r>
              <a:rPr lang="en-US" sz="2400" kern="0" dirty="0">
                <a:latin typeface="+mn-lt"/>
              </a:rPr>
              <a:t>May offer more flexibility</a:t>
            </a:r>
          </a:p>
          <a:p>
            <a:pPr marL="342900" indent="-342900">
              <a:spcBef>
                <a:spcPct val="20000"/>
              </a:spcBef>
              <a:buFont typeface="Arial" panose="020B0604020202020204" pitchFamily="34" charset="0"/>
              <a:buChar char="•"/>
            </a:pPr>
            <a:r>
              <a:rPr lang="en-US" sz="2400" b="1" kern="0" dirty="0" smtClean="0">
                <a:latin typeface="+mn-lt"/>
              </a:rPr>
              <a:t>ERCOT </a:t>
            </a:r>
            <a:r>
              <a:rPr lang="en-US" sz="2400" b="1" kern="0" dirty="0">
                <a:latin typeface="+mn-lt"/>
              </a:rPr>
              <a:t>offers two </a:t>
            </a:r>
            <a:r>
              <a:rPr lang="en-US" sz="2400" b="1" kern="0" dirty="0" smtClean="0">
                <a:latin typeface="+mn-lt"/>
              </a:rPr>
              <a:t>options that attempt to address this tradeoff, based on feedback from 9/15 TAC/FAST meeting</a:t>
            </a:r>
            <a:endParaRPr lang="en-US" sz="2400" kern="0" dirty="0">
              <a:latin typeface="+mn-lt"/>
            </a:endParaRPr>
          </a:p>
        </p:txBody>
      </p:sp>
      <p:sp>
        <p:nvSpPr>
          <p:cNvPr id="5" name="Rectangle 2"/>
          <p:cNvSpPr txBox="1">
            <a:spLocks noChangeArrowheads="1"/>
          </p:cNvSpPr>
          <p:nvPr/>
        </p:nvSpPr>
        <p:spPr>
          <a:xfrm>
            <a:off x="76200" y="0"/>
            <a:ext cx="8839200" cy="914400"/>
          </a:xfrm>
          <a:prstGeom prst="rect">
            <a:avLst/>
          </a:prstGeom>
        </p:spPr>
        <p:txBody>
          <a:bodyPr anchor="ctr"/>
          <a:lst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a:lstStyle>
          <a:p>
            <a:r>
              <a:rPr lang="en-US" sz="2400" kern="0" dirty="0" smtClean="0"/>
              <a:t>Certainty vs Efficiency</a:t>
            </a:r>
            <a:endParaRPr lang="en-US" sz="2400" kern="0" dirty="0"/>
          </a:p>
        </p:txBody>
      </p:sp>
    </p:spTree>
    <p:extLst>
      <p:ext uri="{BB962C8B-B14F-4D97-AF65-F5344CB8AC3E}">
        <p14:creationId xmlns:p14="http://schemas.microsoft.com/office/powerpoint/2010/main" val="3373539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 Assumption of No LR Participation in RRS</a:t>
            </a:r>
            <a:endParaRPr lang="en-US" dirty="0"/>
          </a:p>
        </p:txBody>
      </p:sp>
      <p:sp>
        <p:nvSpPr>
          <p:cNvPr id="3" name="Content Placeholder 2"/>
          <p:cNvSpPr>
            <a:spLocks noGrp="1"/>
          </p:cNvSpPr>
          <p:nvPr>
            <p:ph idx="1"/>
          </p:nvPr>
        </p:nvSpPr>
        <p:spPr/>
        <p:txBody>
          <a:bodyPr/>
          <a:lstStyle/>
          <a:p>
            <a:r>
              <a:rPr lang="en-US" sz="2400" dirty="0" smtClean="0"/>
              <a:t>Once annually, ERCOT will post amounts of RRS (six 4-hour blocks) for each month.</a:t>
            </a:r>
          </a:p>
          <a:p>
            <a:pPr lvl="1"/>
            <a:r>
              <a:rPr lang="en-US" sz="2400" dirty="0" smtClean="0"/>
              <a:t>These amounts will be based on expected diurnal load and wind patterns for the month and covering for 70% of historic system inertia conditions (see slide 8).</a:t>
            </a:r>
          </a:p>
          <a:p>
            <a:r>
              <a:rPr lang="en-US" sz="2400" dirty="0" smtClean="0"/>
              <a:t>These annually published amounts are the values that will be procured in in the DAM for each hour of the year.  </a:t>
            </a:r>
          </a:p>
          <a:p>
            <a:r>
              <a:rPr lang="en-US" sz="2400" dirty="0" smtClean="0"/>
              <a:t>The posted RRS amounts will be based on a 1:1 equivalency ratio between LRs and generation providing RRS.</a:t>
            </a:r>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6479299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1 – </a:t>
            </a:r>
            <a:r>
              <a:rPr lang="en-US" dirty="0" smtClean="0"/>
              <a:t>Assumption </a:t>
            </a:r>
            <a:r>
              <a:rPr lang="en-US" dirty="0"/>
              <a:t>of No LR Participation in RRS</a:t>
            </a:r>
            <a:r>
              <a:rPr lang="en-US" dirty="0" smtClean="0"/>
              <a:t> – Example Values</a:t>
            </a:r>
            <a:endParaRPr lang="en-US" dirty="0"/>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961277425"/>
              </p:ext>
            </p:extLst>
          </p:nvPr>
        </p:nvGraphicFramePr>
        <p:xfrm>
          <a:off x="152400" y="838201"/>
          <a:ext cx="3429000" cy="2439608"/>
        </p:xfrm>
        <a:graphic>
          <a:graphicData uri="http://schemas.openxmlformats.org/drawingml/2006/table">
            <a:tbl>
              <a:tblPr/>
              <a:tblGrid>
                <a:gridCol w="910173"/>
                <a:gridCol w="1057775"/>
                <a:gridCol w="1461052"/>
              </a:tblGrid>
              <a:tr h="345407">
                <a:tc gridSpan="2">
                  <a:txBody>
                    <a:bodyPr/>
                    <a:lstStyle/>
                    <a:p>
                      <a:pPr marL="0" algn="ctr" defTabSz="914400" rtl="0" eaLnBrk="1" fontAlgn="b" latinLnBrk="0" hangingPunct="1"/>
                      <a:r>
                        <a:rPr lang="en-US" sz="1800" b="1" i="0" u="none" strike="noStrike" kern="1200" dirty="0">
                          <a:solidFill>
                            <a:srgbClr val="000000"/>
                          </a:solidFill>
                          <a:effectLst/>
                          <a:latin typeface="Calibri"/>
                          <a:ea typeface="+mn-ea"/>
                          <a:cs typeface="+mn-cs"/>
                        </a:rPr>
                        <a:t>January- 2015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435040">
                <a:tc>
                  <a:txBody>
                    <a:bodyPr/>
                    <a:lstStyle/>
                    <a:p>
                      <a:pPr algn="l" fontAlgn="b"/>
                      <a:r>
                        <a:rPr lang="en-US" sz="1400" b="0" i="0" u="none" strike="noStrike">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US" sz="1400" b="0" i="0" u="none" strike="noStrike" dirty="0">
                          <a:solidFill>
                            <a:srgbClr val="000000"/>
                          </a:solidFill>
                          <a:effectLst/>
                          <a:latin typeface="Calibri"/>
                        </a:rPr>
                        <a:t>Total RRS 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US" sz="1400" b="0" i="0" u="none" strike="noStrike" dirty="0">
                          <a:solidFill>
                            <a:srgbClr val="000000"/>
                          </a:solidFill>
                          <a:effectLst/>
                          <a:latin typeface="Calibri"/>
                        </a:rPr>
                        <a:t>Equivalency </a:t>
                      </a:r>
                      <a:r>
                        <a:rPr lang="en-US" sz="1400" b="0" i="0" u="none" strike="noStrike" dirty="0" smtClean="0">
                          <a:solidFill>
                            <a:srgbClr val="000000"/>
                          </a:solidFill>
                          <a:effectLst/>
                          <a:latin typeface="Calibri"/>
                        </a:rPr>
                        <a:t>Ratio (FYI – Not Used)</a:t>
                      </a:r>
                      <a:endParaRPr lang="en-US" sz="14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76326">
                <a:tc>
                  <a:txBody>
                    <a:bodyPr/>
                    <a:lstStyle/>
                    <a:p>
                      <a:pPr algn="l" fontAlgn="b"/>
                      <a:r>
                        <a:rPr lang="en-US" sz="1600" b="0"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6326">
                <a:tc>
                  <a:txBody>
                    <a:bodyPr/>
                    <a:lstStyle/>
                    <a:p>
                      <a:pPr algn="l" fontAlgn="b"/>
                      <a:r>
                        <a:rPr lang="en-US" sz="1600" b="0" i="0" u="none" strike="noStrike">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6326">
                <a:tc>
                  <a:txBody>
                    <a:bodyPr/>
                    <a:lstStyle/>
                    <a:p>
                      <a:pPr algn="l" fontAlgn="b"/>
                      <a:r>
                        <a:rPr lang="en-US" sz="1600" b="0" i="0" u="none" strike="noStrike">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6326">
                <a:tc>
                  <a:txBody>
                    <a:bodyPr/>
                    <a:lstStyle/>
                    <a:p>
                      <a:pPr algn="l" fontAlgn="b"/>
                      <a:r>
                        <a:rPr lang="en-US" sz="1600" b="0" i="0" u="none" strike="noStrike">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6326">
                <a:tc>
                  <a:txBody>
                    <a:bodyPr/>
                    <a:lstStyle/>
                    <a:p>
                      <a:pPr algn="l" fontAlgn="b"/>
                      <a:r>
                        <a:rPr lang="en-US" sz="1600" b="0" i="0" u="none" strike="noStrike">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6326">
                <a:tc>
                  <a:txBody>
                    <a:bodyPr/>
                    <a:lstStyle/>
                    <a:p>
                      <a:pPr algn="l" fontAlgn="b"/>
                      <a:r>
                        <a:rPr lang="en-US" sz="1600" b="0" i="0" u="none" strike="noStrike">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58111813"/>
              </p:ext>
            </p:extLst>
          </p:nvPr>
        </p:nvGraphicFramePr>
        <p:xfrm>
          <a:off x="4724400" y="914400"/>
          <a:ext cx="3454401" cy="2445155"/>
        </p:xfrm>
        <a:graphic>
          <a:graphicData uri="http://schemas.openxmlformats.org/drawingml/2006/table">
            <a:tbl>
              <a:tblPr/>
              <a:tblGrid>
                <a:gridCol w="916915"/>
                <a:gridCol w="1065611"/>
                <a:gridCol w="1471875"/>
              </a:tblGrid>
              <a:tr h="346364">
                <a:tc gridSpan="2">
                  <a:txBody>
                    <a:bodyPr/>
                    <a:lstStyle/>
                    <a:p>
                      <a:pPr marL="0" algn="ctr" defTabSz="914400" rtl="0" eaLnBrk="1" fontAlgn="b" latinLnBrk="0" hangingPunct="1"/>
                      <a:r>
                        <a:rPr lang="en-US" sz="1800" b="1" i="0" u="none" strike="noStrike" kern="1200" dirty="0" smtClean="0">
                          <a:solidFill>
                            <a:srgbClr val="000000"/>
                          </a:solidFill>
                          <a:effectLst/>
                          <a:latin typeface="Calibri"/>
                          <a:ea typeface="+mn-ea"/>
                          <a:cs typeface="+mn-cs"/>
                        </a:rPr>
                        <a:t>April- </a:t>
                      </a:r>
                      <a:r>
                        <a:rPr lang="en-US" sz="1800" b="1" i="0" u="none" strike="noStrike" kern="1200" dirty="0">
                          <a:solidFill>
                            <a:srgbClr val="000000"/>
                          </a:solidFill>
                          <a:effectLst/>
                          <a:latin typeface="Calibri"/>
                          <a:ea typeface="+mn-ea"/>
                          <a:cs typeface="+mn-cs"/>
                        </a:rPr>
                        <a:t>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77091">
                <a:tc>
                  <a:txBody>
                    <a:bodyPr/>
                    <a:lstStyle/>
                    <a:p>
                      <a:pPr algn="l" fontAlgn="b"/>
                      <a:r>
                        <a:rPr lang="en-US" sz="1400" b="0" i="0" u="none" strike="noStrike">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US" sz="1400" b="0" i="0" u="none" strike="noStrike" dirty="0">
                          <a:solidFill>
                            <a:srgbClr val="000000"/>
                          </a:solidFill>
                          <a:effectLst/>
                          <a:latin typeface="Calibri"/>
                        </a:rPr>
                        <a:t>Total RRS 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a:rPr>
                        <a:t>Equivalency </a:t>
                      </a:r>
                      <a:r>
                        <a:rPr lang="en-US" sz="1400" b="0" i="0" u="none" strike="noStrike" dirty="0" smtClean="0">
                          <a:solidFill>
                            <a:srgbClr val="000000"/>
                          </a:solidFill>
                          <a:effectLst/>
                          <a:latin typeface="Calibri"/>
                        </a:rPr>
                        <a:t>Ratio (FYI – Not Used)</a:t>
                      </a:r>
                      <a:endParaRPr lang="en-US" sz="14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77091">
                <a:tc>
                  <a:txBody>
                    <a:bodyPr/>
                    <a:lstStyle/>
                    <a:p>
                      <a:pPr algn="l" fontAlgn="b"/>
                      <a:r>
                        <a:rPr lang="en-US" sz="1600" b="0"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3750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4700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990926638"/>
              </p:ext>
            </p:extLst>
          </p:nvPr>
        </p:nvGraphicFramePr>
        <p:xfrm>
          <a:off x="203199" y="3429000"/>
          <a:ext cx="3302001" cy="2445155"/>
        </p:xfrm>
        <a:graphic>
          <a:graphicData uri="http://schemas.openxmlformats.org/drawingml/2006/table">
            <a:tbl>
              <a:tblPr/>
              <a:tblGrid>
                <a:gridCol w="876463"/>
                <a:gridCol w="1018599"/>
                <a:gridCol w="1406939"/>
              </a:tblGrid>
              <a:tr h="346364">
                <a:tc gridSpan="2">
                  <a:txBody>
                    <a:bodyPr/>
                    <a:lstStyle/>
                    <a:p>
                      <a:pPr marL="0" algn="ctr" defTabSz="914400" rtl="0" eaLnBrk="1" fontAlgn="b" latinLnBrk="0" hangingPunct="1"/>
                      <a:r>
                        <a:rPr lang="en-US" sz="1800" b="1" i="0" u="none" strike="noStrike" kern="1200" dirty="0" smtClean="0">
                          <a:solidFill>
                            <a:srgbClr val="000000"/>
                          </a:solidFill>
                          <a:effectLst/>
                          <a:latin typeface="Calibri"/>
                          <a:ea typeface="+mn-ea"/>
                          <a:cs typeface="+mn-cs"/>
                        </a:rPr>
                        <a:t>August- </a:t>
                      </a:r>
                      <a:r>
                        <a:rPr lang="en-US" sz="1800" b="1" i="0" u="none" strike="noStrike" kern="1200" dirty="0">
                          <a:solidFill>
                            <a:srgbClr val="000000"/>
                          </a:solidFill>
                          <a:effectLst/>
                          <a:latin typeface="Calibri"/>
                          <a:ea typeface="+mn-ea"/>
                          <a:cs typeface="+mn-cs"/>
                        </a:rPr>
                        <a:t>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77091">
                <a:tc>
                  <a:txBody>
                    <a:bodyPr/>
                    <a:lstStyle/>
                    <a:p>
                      <a:pPr algn="l" fontAlgn="b"/>
                      <a:r>
                        <a:rPr lang="en-US" sz="1400" b="0" i="0" u="none" strike="noStrike">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400" b="0" i="0" u="none" strike="noStrike" dirty="0">
                          <a:solidFill>
                            <a:srgbClr val="000000"/>
                          </a:solidFill>
                          <a:effectLst/>
                          <a:latin typeface="Calibri"/>
                        </a:rPr>
                        <a:t>Total RRS 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a:rPr>
                        <a:t>Equivalency </a:t>
                      </a:r>
                      <a:r>
                        <a:rPr lang="en-US" sz="1400" b="0" i="0" u="none" strike="noStrike" dirty="0" smtClean="0">
                          <a:solidFill>
                            <a:srgbClr val="000000"/>
                          </a:solidFill>
                          <a:effectLst/>
                          <a:latin typeface="Calibri"/>
                        </a:rPr>
                        <a:t>Ratio (FYI – Not Used)</a:t>
                      </a:r>
                      <a:endParaRPr lang="en-US" sz="14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77091">
                <a:tc>
                  <a:txBody>
                    <a:bodyPr/>
                    <a:lstStyle/>
                    <a:p>
                      <a:pPr algn="l" fontAlgn="b"/>
                      <a:r>
                        <a:rPr lang="en-US" sz="1600" b="0"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3040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2640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chemeClr val="tx1"/>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smtClean="0">
                          <a:solidFill>
                            <a:schemeClr val="tx1"/>
                          </a:solidFill>
                          <a:effectLst/>
                          <a:latin typeface="Calibri"/>
                        </a:rPr>
                        <a:t>2496</a:t>
                      </a:r>
                      <a:endParaRPr lang="en-US" sz="1600" b="0" i="0" u="none" strike="noStrike" dirty="0">
                        <a:solidFill>
                          <a:schemeClr val="tx1"/>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chemeClr val="tx1"/>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2640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63461464"/>
              </p:ext>
            </p:extLst>
          </p:nvPr>
        </p:nvGraphicFramePr>
        <p:xfrm>
          <a:off x="4698999" y="3429000"/>
          <a:ext cx="3454401" cy="2445155"/>
        </p:xfrm>
        <a:graphic>
          <a:graphicData uri="http://schemas.openxmlformats.org/drawingml/2006/table">
            <a:tbl>
              <a:tblPr/>
              <a:tblGrid>
                <a:gridCol w="916915"/>
                <a:gridCol w="1065611"/>
                <a:gridCol w="1471875"/>
              </a:tblGrid>
              <a:tr h="346364">
                <a:tc gridSpan="2">
                  <a:txBody>
                    <a:bodyPr/>
                    <a:lstStyle/>
                    <a:p>
                      <a:pPr algn="ctr" fontAlgn="b"/>
                      <a:r>
                        <a:rPr lang="en-US" sz="1800" b="1" i="0" u="none" strike="noStrike" dirty="0" smtClean="0">
                          <a:solidFill>
                            <a:srgbClr val="000000"/>
                          </a:solidFill>
                          <a:effectLst/>
                          <a:latin typeface="Calibri"/>
                        </a:rPr>
                        <a:t>October- </a:t>
                      </a:r>
                      <a:r>
                        <a:rPr lang="en-US" sz="1800" b="1" i="0" u="none" strike="noStrike" dirty="0">
                          <a:solidFill>
                            <a:srgbClr val="000000"/>
                          </a:solidFill>
                          <a:effectLst/>
                          <a:latin typeface="Calibri"/>
                        </a:rPr>
                        <a:t>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277091">
                <a:tc>
                  <a:txBody>
                    <a:bodyPr/>
                    <a:lstStyle/>
                    <a:p>
                      <a:pPr algn="l" fontAlgn="b"/>
                      <a:r>
                        <a:rPr lang="en-US" sz="1400" b="0" i="0" u="none" strike="noStrike">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r" fontAlgn="b"/>
                      <a:r>
                        <a:rPr lang="en-US" sz="1400" b="0" i="0" u="none" strike="noStrike" dirty="0">
                          <a:solidFill>
                            <a:srgbClr val="000000"/>
                          </a:solidFill>
                          <a:effectLst/>
                          <a:latin typeface="Calibri"/>
                        </a:rPr>
                        <a:t>Total RRS 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marL="0" marR="0" indent="0" algn="r" defTabSz="914400" rtl="0" eaLnBrk="1" fontAlgn="b" latinLnBrk="0" hangingPunct="1">
                        <a:lnSpc>
                          <a:spcPct val="100000"/>
                        </a:lnSpc>
                        <a:spcBef>
                          <a:spcPts val="0"/>
                        </a:spcBef>
                        <a:spcAft>
                          <a:spcPts val="0"/>
                        </a:spcAft>
                        <a:buClrTx/>
                        <a:buSzTx/>
                        <a:buFontTx/>
                        <a:buNone/>
                        <a:tabLst/>
                        <a:defRPr/>
                      </a:pPr>
                      <a:r>
                        <a:rPr lang="en-US" sz="1400" b="0" i="0" u="none" strike="noStrike" dirty="0">
                          <a:solidFill>
                            <a:srgbClr val="000000"/>
                          </a:solidFill>
                          <a:effectLst/>
                          <a:latin typeface="Calibri"/>
                        </a:rPr>
                        <a:t>Equivalency </a:t>
                      </a:r>
                      <a:r>
                        <a:rPr lang="en-US" sz="1400" b="0" i="0" u="none" strike="noStrike" dirty="0" smtClean="0">
                          <a:solidFill>
                            <a:srgbClr val="000000"/>
                          </a:solidFill>
                          <a:effectLst/>
                          <a:latin typeface="Calibri"/>
                        </a:rPr>
                        <a:t>Ratio (FYI – Not Used)</a:t>
                      </a:r>
                      <a:endParaRPr lang="en-US" sz="1400" b="0"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77091">
                <a:tc>
                  <a:txBody>
                    <a:bodyPr/>
                    <a:lstStyle/>
                    <a:p>
                      <a:pPr algn="l" fontAlgn="b"/>
                      <a:r>
                        <a:rPr lang="en-US" sz="1600" b="0"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a:rPr>
                        <a:t>3750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3750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3370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7091">
                <a:tc>
                  <a:txBody>
                    <a:bodyPr/>
                    <a:lstStyle/>
                    <a:p>
                      <a:pPr algn="l" fontAlgn="b"/>
                      <a:r>
                        <a:rPr lang="en-US" sz="1600" b="0" i="0" u="none" strike="noStrike">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a:solidFill>
                            <a:srgbClr val="000000"/>
                          </a:solidFill>
                          <a:effectLst/>
                          <a:latin typeface="Calibri"/>
                        </a:rPr>
                        <a:t>3100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600" b="0" i="0" u="none" strike="noStrike" dirty="0">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262388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1 – </a:t>
            </a:r>
            <a:r>
              <a:rPr lang="en-US" dirty="0" smtClean="0"/>
              <a:t>Assumption </a:t>
            </a:r>
            <a:r>
              <a:rPr lang="en-US" dirty="0"/>
              <a:t>of No LR Participation in RRS</a:t>
            </a:r>
          </a:p>
        </p:txBody>
      </p:sp>
      <p:sp>
        <p:nvSpPr>
          <p:cNvPr id="3" name="Content Placeholder 2"/>
          <p:cNvSpPr>
            <a:spLocks noGrp="1"/>
          </p:cNvSpPr>
          <p:nvPr>
            <p:ph idx="1"/>
          </p:nvPr>
        </p:nvSpPr>
        <p:spPr/>
        <p:txBody>
          <a:bodyPr/>
          <a:lstStyle/>
          <a:p>
            <a:r>
              <a:rPr lang="en-US" sz="2400" dirty="0" smtClean="0"/>
              <a:t>Pros: </a:t>
            </a:r>
          </a:p>
          <a:p>
            <a:pPr lvl="1"/>
            <a:r>
              <a:rPr lang="en-US" sz="2400" dirty="0" err="1" smtClean="0"/>
              <a:t>Hedgeable</a:t>
            </a:r>
            <a:endParaRPr lang="en-US" sz="2400" dirty="0" smtClean="0"/>
          </a:p>
          <a:p>
            <a:pPr lvl="1"/>
            <a:r>
              <a:rPr lang="en-US" sz="2400" dirty="0" smtClean="0"/>
              <a:t>Hourly values improve efficiency of procurement</a:t>
            </a:r>
          </a:p>
          <a:p>
            <a:pPr lvl="1"/>
            <a:r>
              <a:rPr lang="en-US" sz="2400" dirty="0" smtClean="0"/>
              <a:t>Little risk of under procurement</a:t>
            </a:r>
          </a:p>
          <a:p>
            <a:r>
              <a:rPr lang="en-US" sz="2400" dirty="0" smtClean="0"/>
              <a:t>Cons:</a:t>
            </a:r>
          </a:p>
          <a:p>
            <a:pPr lvl="1"/>
            <a:r>
              <a:rPr lang="en-US" sz="2400" dirty="0"/>
              <a:t>The assumption of no LRS amounts leads to </a:t>
            </a:r>
            <a:r>
              <a:rPr lang="en-US" sz="2400" dirty="0" smtClean="0"/>
              <a:t>(significant) over </a:t>
            </a:r>
            <a:r>
              <a:rPr lang="en-US" sz="2400" dirty="0"/>
              <a:t>procurement in those hours where LRS is more effective than Generation</a:t>
            </a:r>
          </a:p>
          <a:p>
            <a:pPr lvl="1"/>
            <a:endParaRPr lang="en-US" sz="2400" dirty="0" smtClean="0"/>
          </a:p>
          <a:p>
            <a:pPr lvl="1"/>
            <a:endParaRPr lang="en-US" sz="2400" dirty="0"/>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3505683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 Assume 50% LRs with Equivalency Ratio</a:t>
            </a:r>
            <a:endParaRPr lang="en-US" dirty="0"/>
          </a:p>
        </p:txBody>
      </p:sp>
      <p:sp>
        <p:nvSpPr>
          <p:cNvPr id="3" name="Content Placeholder 2"/>
          <p:cNvSpPr>
            <a:spLocks noGrp="1"/>
          </p:cNvSpPr>
          <p:nvPr>
            <p:ph idx="1"/>
          </p:nvPr>
        </p:nvSpPr>
        <p:spPr>
          <a:xfrm>
            <a:off x="457200" y="1066800"/>
            <a:ext cx="8229600" cy="5029200"/>
          </a:xfrm>
        </p:spPr>
        <p:txBody>
          <a:bodyPr/>
          <a:lstStyle/>
          <a:p>
            <a:r>
              <a:rPr lang="en-US" sz="2400" dirty="0" smtClean="0"/>
              <a:t>Once annually, ERCOT will </a:t>
            </a:r>
            <a:r>
              <a:rPr lang="en-US" sz="2400" dirty="0"/>
              <a:t>post amounts of RRS (six 4-hour blocks) for each month.</a:t>
            </a:r>
            <a:endParaRPr lang="en-US" sz="2400" dirty="0" smtClean="0"/>
          </a:p>
          <a:p>
            <a:pPr lvl="1"/>
            <a:r>
              <a:rPr lang="en-US" sz="2400" dirty="0" smtClean="0"/>
              <a:t>These amounts will be based on expected diurnal load and wind patterns for the month and </a:t>
            </a:r>
            <a:r>
              <a:rPr lang="en-US" sz="2400" dirty="0"/>
              <a:t>covering for 70% of historic system inertia </a:t>
            </a:r>
            <a:r>
              <a:rPr lang="en-US" sz="2400" dirty="0" smtClean="0"/>
              <a:t>conditions (see slide 8).</a:t>
            </a:r>
          </a:p>
          <a:p>
            <a:r>
              <a:rPr lang="en-US" sz="2400" dirty="0" smtClean="0"/>
              <a:t>These annually published amounts are the values that will be procured in in the DAM for each hour of the year.  </a:t>
            </a:r>
          </a:p>
          <a:p>
            <a:r>
              <a:rPr lang="en-US" sz="2400" dirty="0" smtClean="0"/>
              <a:t>The posted RRS amounts will be based on an assumption that 50% of RRS requirement is met by LRs and the appropriate Equivalency Ratio for the expected conditions for that hour will be used.</a:t>
            </a:r>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30164856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2 – Assume 50% LRs with Equivalency </a:t>
            </a:r>
            <a:r>
              <a:rPr lang="en-US" dirty="0" smtClean="0"/>
              <a:t>Ratio – Example Values </a:t>
            </a:r>
            <a:endParaRPr lang="en-US" dirty="0"/>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73013834"/>
              </p:ext>
            </p:extLst>
          </p:nvPr>
        </p:nvGraphicFramePr>
        <p:xfrm>
          <a:off x="152401" y="3505200"/>
          <a:ext cx="4419600" cy="2590802"/>
        </p:xfrm>
        <a:graphic>
          <a:graphicData uri="http://schemas.openxmlformats.org/drawingml/2006/table">
            <a:tbl>
              <a:tblPr/>
              <a:tblGrid>
                <a:gridCol w="585620"/>
                <a:gridCol w="942482"/>
                <a:gridCol w="951632"/>
                <a:gridCol w="585620"/>
                <a:gridCol w="585620"/>
                <a:gridCol w="768626"/>
              </a:tblGrid>
              <a:tr h="282839">
                <a:tc gridSpan="4">
                  <a:txBody>
                    <a:bodyPr/>
                    <a:lstStyle/>
                    <a:p>
                      <a:pPr algn="ctr" fontAlgn="b"/>
                      <a:r>
                        <a:rPr lang="en-US" sz="1600" b="1" i="0" u="none" strike="noStrike" dirty="0">
                          <a:solidFill>
                            <a:srgbClr val="000000"/>
                          </a:solidFill>
                          <a:effectLst/>
                          <a:latin typeface="Calibri"/>
                        </a:rPr>
                        <a:t>August - 2015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950337">
                <a:tc>
                  <a:txBody>
                    <a:bodyPr/>
                    <a:lstStyle/>
                    <a:p>
                      <a:pPr algn="l" fontAlgn="b"/>
                      <a:r>
                        <a:rPr lang="en-US" sz="1200" b="0" i="0" u="none" strike="noStrike">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Total RRS MW (</a:t>
                      </a:r>
                      <a:r>
                        <a:rPr lang="en-US" sz="1200" b="1" i="0" u="sng" strike="noStrike" kern="1200" dirty="0">
                          <a:solidFill>
                            <a:srgbClr val="FF0000"/>
                          </a:solidFill>
                          <a:effectLst/>
                          <a:latin typeface="Calibri"/>
                          <a:ea typeface="+mn-ea"/>
                          <a:cs typeface="+mn-cs"/>
                        </a:rPr>
                        <a:t>Without</a:t>
                      </a:r>
                      <a:r>
                        <a:rPr lang="en-US" sz="1200" b="0" i="0" u="none" strike="noStrike" dirty="0">
                          <a:solidFill>
                            <a:srgbClr val="000000"/>
                          </a:solidFill>
                          <a:effectLst/>
                          <a:latin typeface="Calibri"/>
                        </a:rPr>
                        <a:t> 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Total RRS MW (With 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26271">
                <a:tc>
                  <a:txBody>
                    <a:bodyPr/>
                    <a:lstStyle/>
                    <a:p>
                      <a:pPr algn="ctr"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2906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2906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2702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2906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1453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2788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2496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a:rPr>
                        <a:t>1248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6271">
                <a:tc>
                  <a:txBody>
                    <a:bodyPr/>
                    <a:lstStyle/>
                    <a:p>
                      <a:pPr algn="ctr"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2788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020058963"/>
              </p:ext>
            </p:extLst>
          </p:nvPr>
        </p:nvGraphicFramePr>
        <p:xfrm>
          <a:off x="4648201" y="3505200"/>
          <a:ext cx="4216399" cy="2590800"/>
        </p:xfrm>
        <a:graphic>
          <a:graphicData uri="http://schemas.openxmlformats.org/drawingml/2006/table">
            <a:tbl>
              <a:tblPr/>
              <a:tblGrid>
                <a:gridCol w="418501"/>
                <a:gridCol w="1060203"/>
                <a:gridCol w="1060203"/>
                <a:gridCol w="390601"/>
                <a:gridCol w="366188"/>
                <a:gridCol w="920703"/>
              </a:tblGrid>
              <a:tr h="278726">
                <a:tc gridSpan="4">
                  <a:txBody>
                    <a:bodyPr/>
                    <a:lstStyle/>
                    <a:p>
                      <a:pPr algn="ctr" fontAlgn="b"/>
                      <a:r>
                        <a:rPr lang="en-US" sz="1600" b="1" i="0" u="none" strike="noStrike" dirty="0">
                          <a:solidFill>
                            <a:srgbClr val="000000"/>
                          </a:solidFill>
                          <a:effectLst/>
                          <a:latin typeface="Calibri"/>
                        </a:rPr>
                        <a:t>October - 2015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891922">
                <a:tc>
                  <a:txBody>
                    <a:bodyPr/>
                    <a:lstStyle/>
                    <a:p>
                      <a:pPr algn="l" fontAlgn="b"/>
                      <a:r>
                        <a:rPr lang="en-US" sz="1200" b="0" i="0" u="none" strike="noStrike" dirty="0">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dirty="0">
                          <a:solidFill>
                            <a:srgbClr val="000000"/>
                          </a:solidFill>
                          <a:effectLst/>
                          <a:latin typeface="Calibri"/>
                        </a:rPr>
                        <a:t>Total RRS MW (</a:t>
                      </a:r>
                      <a:r>
                        <a:rPr lang="en-US" sz="1200" b="1" i="0" u="sng" strike="noStrike" kern="1200" dirty="0">
                          <a:solidFill>
                            <a:srgbClr val="FF0000"/>
                          </a:solidFill>
                          <a:effectLst/>
                          <a:latin typeface="Calibri"/>
                          <a:ea typeface="+mn-ea"/>
                          <a:cs typeface="+mn-cs"/>
                        </a:rPr>
                        <a:t>Without</a:t>
                      </a:r>
                      <a:r>
                        <a:rPr lang="en-US" sz="1100" b="0" i="0" u="none" strike="noStrike" dirty="0">
                          <a:solidFill>
                            <a:srgbClr val="000000"/>
                          </a:solidFill>
                          <a:effectLst/>
                          <a:latin typeface="Calibri"/>
                        </a:rPr>
                        <a:t> 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a:solidFill>
                            <a:srgbClr val="000000"/>
                          </a:solidFill>
                          <a:effectLst/>
                          <a:latin typeface="Calibri"/>
                        </a:rPr>
                        <a:t>Total RRS MW (With 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100" b="0" i="0" u="none" strike="noStrike" dirty="0">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36692">
                <a:tc>
                  <a:txBody>
                    <a:bodyPr/>
                    <a:lstStyle/>
                    <a:p>
                      <a:pPr algn="ctr"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3204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3204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692">
                <a:tc>
                  <a:txBody>
                    <a:bodyPr/>
                    <a:lstStyle/>
                    <a:p>
                      <a:pPr algn="ctr"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2696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1447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194312196"/>
              </p:ext>
            </p:extLst>
          </p:nvPr>
        </p:nvGraphicFramePr>
        <p:xfrm>
          <a:off x="4724400" y="838200"/>
          <a:ext cx="4267202" cy="2527977"/>
        </p:xfrm>
        <a:graphic>
          <a:graphicData uri="http://schemas.openxmlformats.org/drawingml/2006/table">
            <a:tbl>
              <a:tblPr/>
              <a:tblGrid>
                <a:gridCol w="423544"/>
                <a:gridCol w="1072977"/>
                <a:gridCol w="1072977"/>
                <a:gridCol w="395307"/>
                <a:gridCol w="370601"/>
                <a:gridCol w="931796"/>
              </a:tblGrid>
              <a:tr h="273089">
                <a:tc gridSpan="4">
                  <a:txBody>
                    <a:bodyPr/>
                    <a:lstStyle/>
                    <a:p>
                      <a:pPr algn="ctr" fontAlgn="b"/>
                      <a:r>
                        <a:rPr lang="en-US" sz="1600" b="1" i="0" u="none" strike="noStrike" dirty="0">
                          <a:solidFill>
                            <a:srgbClr val="000000"/>
                          </a:solidFill>
                          <a:effectLst/>
                          <a:latin typeface="Calibri"/>
                        </a:rPr>
                        <a:t>April- 2015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917578">
                <a:tc>
                  <a:txBody>
                    <a:bodyPr/>
                    <a:lstStyle/>
                    <a:p>
                      <a:pPr algn="l" fontAlgn="b"/>
                      <a:r>
                        <a:rPr lang="en-US" sz="1200" b="0" i="0" u="none" strike="noStrike" dirty="0">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Total RRS MW (</a:t>
                      </a:r>
                      <a:r>
                        <a:rPr lang="en-US" sz="1200" b="1" i="0" u="sng" strike="noStrike" kern="1200" dirty="0">
                          <a:solidFill>
                            <a:srgbClr val="FF0000"/>
                          </a:solidFill>
                          <a:effectLst/>
                          <a:latin typeface="Calibri"/>
                          <a:ea typeface="+mn-ea"/>
                          <a:cs typeface="+mn-cs"/>
                        </a:rPr>
                        <a:t>Without </a:t>
                      </a:r>
                      <a:r>
                        <a:rPr lang="en-US" sz="1200" b="0" i="0" u="none" strike="noStrike" dirty="0">
                          <a:solidFill>
                            <a:srgbClr val="000000"/>
                          </a:solidFill>
                          <a:effectLst/>
                          <a:latin typeface="Calibri"/>
                        </a:rPr>
                        <a:t>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Total RRS MW (With 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20656">
                <a:tc>
                  <a:txBody>
                    <a:bodyPr/>
                    <a:lstStyle/>
                    <a:p>
                      <a:pPr algn="ctr"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3204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3310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0656">
                <a:tc>
                  <a:txBody>
                    <a:bodyPr/>
                    <a:lstStyle/>
                    <a:p>
                      <a:pPr algn="ctr"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822528861"/>
              </p:ext>
            </p:extLst>
          </p:nvPr>
        </p:nvGraphicFramePr>
        <p:xfrm>
          <a:off x="228601" y="838200"/>
          <a:ext cx="4267197" cy="2491895"/>
        </p:xfrm>
        <a:graphic>
          <a:graphicData uri="http://schemas.openxmlformats.org/drawingml/2006/table">
            <a:tbl>
              <a:tblPr/>
              <a:tblGrid>
                <a:gridCol w="423543"/>
                <a:gridCol w="1072976"/>
                <a:gridCol w="1072976"/>
                <a:gridCol w="395307"/>
                <a:gridCol w="370600"/>
                <a:gridCol w="931795"/>
              </a:tblGrid>
              <a:tr h="264813">
                <a:tc gridSpan="4">
                  <a:txBody>
                    <a:bodyPr/>
                    <a:lstStyle/>
                    <a:p>
                      <a:pPr algn="ctr" fontAlgn="b"/>
                      <a:r>
                        <a:rPr lang="en-US" sz="1600" b="1" i="0" u="none" strike="noStrike" dirty="0">
                          <a:solidFill>
                            <a:srgbClr val="000000"/>
                          </a:solidFill>
                          <a:effectLst/>
                          <a:latin typeface="Calibri"/>
                        </a:rPr>
                        <a:t>January- 2015</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889772">
                <a:tc>
                  <a:txBody>
                    <a:bodyPr/>
                    <a:lstStyle/>
                    <a:p>
                      <a:pPr algn="l" fontAlgn="b"/>
                      <a:r>
                        <a:rPr lang="en-US" sz="1200" b="0" i="0" u="none" strike="noStrike">
                          <a:solidFill>
                            <a:srgbClr val="000000"/>
                          </a:solidFill>
                          <a:effectLst/>
                          <a:latin typeface="Calibri"/>
                        </a:rPr>
                        <a:t>HE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Total RRS MW (</a:t>
                      </a:r>
                      <a:r>
                        <a:rPr lang="en-US" sz="1200" b="1" i="0" u="sng" strike="noStrike" dirty="0">
                          <a:solidFill>
                            <a:srgbClr val="FF0000"/>
                          </a:solidFill>
                          <a:effectLst/>
                          <a:latin typeface="Calibri"/>
                        </a:rPr>
                        <a:t>Without</a:t>
                      </a:r>
                      <a:r>
                        <a:rPr lang="en-US" sz="1200" b="0" i="0" u="none" strike="noStrike" dirty="0">
                          <a:solidFill>
                            <a:srgbClr val="000000"/>
                          </a:solidFill>
                          <a:effectLst/>
                          <a:latin typeface="Calibri"/>
                        </a:rPr>
                        <a:t> 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Total RRS MW (</a:t>
                      </a:r>
                      <a:r>
                        <a:rPr lang="en-US" sz="1200" b="1" i="0" u="none" strike="noStrike" dirty="0">
                          <a:solidFill>
                            <a:srgbClr val="000000"/>
                          </a:solidFill>
                          <a:effectLst/>
                          <a:latin typeface="Calibri"/>
                        </a:rPr>
                        <a:t>With</a:t>
                      </a:r>
                      <a:r>
                        <a:rPr lang="en-US" sz="1200" b="0" i="0" u="none" strike="noStrike" dirty="0">
                          <a:solidFill>
                            <a:srgbClr val="000000"/>
                          </a:solidFill>
                          <a:effectLst/>
                          <a:latin typeface="Calibri"/>
                        </a:rPr>
                        <a:t> 24% adjustment)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PFRS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a:solidFill>
                            <a:srgbClr val="000000"/>
                          </a:solidFill>
                          <a:effectLst/>
                          <a:latin typeface="Calibri"/>
                        </a:rPr>
                        <a:t>LRs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b"/>
                      <a:r>
                        <a:rPr lang="en-US" sz="1200" b="0" i="0" u="none" strike="noStrike" dirty="0">
                          <a:solidFill>
                            <a:srgbClr val="000000"/>
                          </a:solidFill>
                          <a:effectLst/>
                          <a:latin typeface="Calibri"/>
                        </a:rPr>
                        <a:t>Equivalency Ratio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213969">
                <a:tc>
                  <a:txBody>
                    <a:bodyPr/>
                    <a:lstStyle/>
                    <a:p>
                      <a:pPr algn="l" fontAlgn="b"/>
                      <a:r>
                        <a:rPr lang="en-US" sz="1200" b="1" i="0" u="none" strike="noStrike" dirty="0">
                          <a:solidFill>
                            <a:srgbClr val="000000"/>
                          </a:solidFill>
                          <a:effectLst/>
                          <a:latin typeface="Calibri"/>
                        </a:rPr>
                        <a:t>22-02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03-06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3204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07-10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11-14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15-18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3969">
                <a:tc>
                  <a:txBody>
                    <a:bodyPr/>
                    <a:lstStyle/>
                    <a:p>
                      <a:pPr algn="l" fontAlgn="b"/>
                      <a:r>
                        <a:rPr lang="en-US" sz="1200" b="1" i="0" u="none" strike="noStrike" dirty="0">
                          <a:solidFill>
                            <a:srgbClr val="000000"/>
                          </a:solidFill>
                          <a:effectLst/>
                          <a:latin typeface="Calibri"/>
                        </a:rPr>
                        <a:t>19-22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a:solidFill>
                            <a:srgbClr val="000000"/>
                          </a:solidFill>
                          <a:effectLst/>
                          <a:latin typeface="Calibri"/>
                        </a:rPr>
                        <a:t>2808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1" i="0" u="none" strike="noStrike" dirty="0">
                          <a:solidFill>
                            <a:srgbClr val="000000"/>
                          </a:solidFill>
                          <a:effectLst/>
                          <a:latin typeface="Calibri"/>
                        </a:rPr>
                        <a:t>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effectLst/>
                          <a:latin typeface="Calibri"/>
                        </a:rPr>
                        <a:t>1503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Calibri"/>
                        </a:rPr>
                        <a:t>1.40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7497166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smtClean="0"/>
              <a:t>Joint ROS/WMS</a:t>
            </a:r>
            <a:endParaRPr lang="en-US"/>
          </a:p>
        </p:txBody>
      </p:sp>
      <p:sp>
        <p:nvSpPr>
          <p:cNvPr id="5" name="Date Placeholder 5"/>
          <p:cNvSpPr>
            <a:spLocks noGrp="1"/>
          </p:cNvSpPr>
          <p:nvPr>
            <p:ph type="dt" sz="half" idx="12"/>
          </p:nvPr>
        </p:nvSpPr>
        <p:spPr/>
        <p:txBody>
          <a:bodyPr/>
          <a:lstStyle/>
          <a:p>
            <a:r>
              <a:rPr lang="en-US" smtClean="0"/>
              <a:t>10/6/2014</a:t>
            </a:r>
            <a:endParaRPr lang="en-US"/>
          </a:p>
        </p:txBody>
      </p:sp>
      <p:sp>
        <p:nvSpPr>
          <p:cNvPr id="29698" name="Rectangle 2"/>
          <p:cNvSpPr>
            <a:spLocks noGrp="1" noChangeArrowheads="1"/>
          </p:cNvSpPr>
          <p:nvPr>
            <p:ph type="title"/>
          </p:nvPr>
        </p:nvSpPr>
        <p:spPr/>
        <p:txBody>
          <a:bodyPr/>
          <a:lstStyle/>
          <a:p>
            <a:r>
              <a:rPr lang="en-US" sz="2400" dirty="0" smtClean="0"/>
              <a:t>Schedule for discussion with Stakeholders</a:t>
            </a:r>
            <a:endParaRPr lang="en-US" sz="2400" dirty="0"/>
          </a:p>
        </p:txBody>
      </p:sp>
      <p:graphicFrame>
        <p:nvGraphicFramePr>
          <p:cNvPr id="2" name="Table 1"/>
          <p:cNvGraphicFramePr>
            <a:graphicFrameLocks noGrp="1"/>
          </p:cNvGraphicFramePr>
          <p:nvPr>
            <p:extLst>
              <p:ext uri="{D42A27DB-BD31-4B8C-83A1-F6EECF244321}">
                <p14:modId xmlns:p14="http://schemas.microsoft.com/office/powerpoint/2010/main" val="1882648892"/>
              </p:ext>
            </p:extLst>
          </p:nvPr>
        </p:nvGraphicFramePr>
        <p:xfrm>
          <a:off x="990600" y="1066800"/>
          <a:ext cx="7543800" cy="3962400"/>
        </p:xfrm>
        <a:graphic>
          <a:graphicData uri="http://schemas.openxmlformats.org/drawingml/2006/table">
            <a:tbl>
              <a:tblPr firstRow="1" firstCol="1" bandRow="1">
                <a:tableStyleId>{5C22544A-7EE6-4342-B048-85BDC9FD1C3A}</a:tableStyleId>
              </a:tblPr>
              <a:tblGrid>
                <a:gridCol w="2554515"/>
                <a:gridCol w="4989285"/>
              </a:tblGrid>
              <a:tr h="762000">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23-Sept</a:t>
                      </a:r>
                      <a:endParaRPr lang="en-US" sz="2400" b="1" kern="1200" dirty="0">
                        <a:solidFill>
                          <a:schemeClr val="dk1"/>
                        </a:solidFill>
                        <a:effectLst/>
                        <a:latin typeface="+mn-lt"/>
                        <a:ea typeface="+mn-ea"/>
                        <a:cs typeface="+mn-cs"/>
                      </a:endParaRPr>
                    </a:p>
                  </a:txBody>
                  <a:tcPr marL="68580" marR="68580" marT="0" marB="0" anchor="b"/>
                </a:tc>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QMWG (Concept/Policy)</a:t>
                      </a:r>
                      <a:endParaRPr lang="en-US" sz="2400" b="1" kern="1200" dirty="0">
                        <a:solidFill>
                          <a:schemeClr val="dk1"/>
                        </a:solidFill>
                        <a:effectLst/>
                        <a:latin typeface="+mn-lt"/>
                        <a:ea typeface="+mn-ea"/>
                        <a:cs typeface="+mn-cs"/>
                      </a:endParaRPr>
                    </a:p>
                  </a:txBody>
                  <a:tcPr marL="68580" marR="68580" marT="0" marB="0" anchor="b">
                    <a:solidFill>
                      <a:schemeClr val="accent5"/>
                    </a:solidFill>
                  </a:tcPr>
                </a:tc>
              </a:tr>
              <a:tr h="800100">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6-Oct</a:t>
                      </a:r>
                      <a:endParaRPr lang="en-US" sz="2400" b="1" kern="1200" dirty="0">
                        <a:solidFill>
                          <a:srgbClr val="FF0000"/>
                        </a:solidFill>
                        <a:effectLst/>
                        <a:latin typeface="+mn-lt"/>
                        <a:ea typeface="+mn-ea"/>
                        <a:cs typeface="+mn-cs"/>
                      </a:endParaRPr>
                    </a:p>
                  </a:txBody>
                  <a:tcPr marL="68580" marR="68580" marT="0" marB="0" anchor="b"/>
                </a:tc>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ROS/WMS (Concept/Policy)</a:t>
                      </a:r>
                      <a:endParaRPr lang="en-US" sz="2400" b="1" kern="1200" dirty="0">
                        <a:solidFill>
                          <a:schemeClr val="dk1"/>
                        </a:solidFill>
                        <a:effectLst/>
                        <a:latin typeface="+mn-lt"/>
                        <a:ea typeface="+mn-ea"/>
                        <a:cs typeface="+mn-cs"/>
                      </a:endParaRPr>
                    </a:p>
                  </a:txBody>
                  <a:tcPr marL="68580" marR="68580" marT="0" marB="0" anchor="b">
                    <a:solidFill>
                      <a:schemeClr val="accent5"/>
                    </a:solidFill>
                  </a:tcPr>
                </a:tc>
              </a:tr>
              <a:tr h="800100">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9-Oct</a:t>
                      </a:r>
                      <a:endParaRPr lang="en-US" sz="2400" b="1" kern="1200" dirty="0">
                        <a:solidFill>
                          <a:schemeClr val="dk1"/>
                        </a:solidFill>
                        <a:effectLst/>
                        <a:latin typeface="+mn-lt"/>
                        <a:ea typeface="+mn-ea"/>
                        <a:cs typeface="+mn-cs"/>
                      </a:endParaRPr>
                    </a:p>
                  </a:txBody>
                  <a:tcPr marL="68580" marR="68580" marT="0" marB="0" anchor="b"/>
                </a:tc>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Post AS Methodology document based</a:t>
                      </a:r>
                      <a:r>
                        <a:rPr lang="en-US" sz="2400" b="1" kern="1200" baseline="0" dirty="0" smtClean="0">
                          <a:solidFill>
                            <a:schemeClr val="dk1"/>
                          </a:solidFill>
                          <a:effectLst/>
                          <a:latin typeface="+mn-lt"/>
                          <a:ea typeface="+mn-ea"/>
                          <a:cs typeface="+mn-cs"/>
                        </a:rPr>
                        <a:t> on ROS/WMS input</a:t>
                      </a:r>
                      <a:endParaRPr lang="en-US" sz="2400" b="1" kern="1200" dirty="0">
                        <a:solidFill>
                          <a:schemeClr val="dk1"/>
                        </a:solidFill>
                        <a:effectLst/>
                        <a:latin typeface="+mn-lt"/>
                        <a:ea typeface="+mn-ea"/>
                        <a:cs typeface="+mn-cs"/>
                      </a:endParaRPr>
                    </a:p>
                  </a:txBody>
                  <a:tcPr marL="68580" marR="68580" marT="0" marB="0" anchor="b"/>
                </a:tc>
              </a:tr>
              <a:tr h="800100">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23-Oct</a:t>
                      </a:r>
                      <a:endParaRPr lang="en-US" sz="2400" b="1" kern="1200" dirty="0">
                        <a:solidFill>
                          <a:schemeClr val="dk1"/>
                        </a:solidFill>
                        <a:effectLst/>
                        <a:latin typeface="+mn-lt"/>
                        <a:ea typeface="+mn-ea"/>
                        <a:cs typeface="+mn-cs"/>
                      </a:endParaRPr>
                    </a:p>
                  </a:txBody>
                  <a:tcPr marL="68580" marR="68580" marT="0" marB="0" anchor="b"/>
                </a:tc>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TAC</a:t>
                      </a:r>
                      <a:endParaRPr lang="en-US" sz="2400" b="1" kern="1200" dirty="0">
                        <a:solidFill>
                          <a:schemeClr val="dk1"/>
                        </a:solidFill>
                        <a:effectLst/>
                        <a:latin typeface="+mn-lt"/>
                        <a:ea typeface="+mn-ea"/>
                        <a:cs typeface="+mn-cs"/>
                      </a:endParaRPr>
                    </a:p>
                  </a:txBody>
                  <a:tcPr marL="68580" marR="68580" marT="0" marB="0" anchor="b"/>
                </a:tc>
              </a:tr>
              <a:tr h="800100">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08-Dec</a:t>
                      </a:r>
                      <a:endParaRPr lang="en-US" sz="2400" b="1" kern="1200" dirty="0">
                        <a:solidFill>
                          <a:schemeClr val="dk1"/>
                        </a:solidFill>
                        <a:effectLst/>
                        <a:latin typeface="+mn-lt"/>
                        <a:ea typeface="+mn-ea"/>
                        <a:cs typeface="+mn-cs"/>
                      </a:endParaRPr>
                    </a:p>
                  </a:txBody>
                  <a:tcPr marL="68580" marR="68580" marT="0" marB="0" anchor="b"/>
                </a:tc>
                <a:tc>
                  <a:txBody>
                    <a:bodyPr/>
                    <a:lstStyle/>
                    <a:p>
                      <a:pPr marL="0" marR="0" algn="ctr" defTabSz="914400" rtl="0" eaLnBrk="1" latinLnBrk="0" hangingPunct="1">
                        <a:spcBef>
                          <a:spcPts val="0"/>
                        </a:spcBef>
                        <a:spcAft>
                          <a:spcPts val="0"/>
                        </a:spcAft>
                      </a:pPr>
                      <a:r>
                        <a:rPr lang="en-US" sz="2400" b="1" kern="1200" dirty="0" smtClean="0">
                          <a:solidFill>
                            <a:schemeClr val="dk1"/>
                          </a:solidFill>
                          <a:effectLst/>
                          <a:latin typeface="+mn-lt"/>
                          <a:ea typeface="+mn-ea"/>
                          <a:cs typeface="+mn-cs"/>
                        </a:rPr>
                        <a:t>BOD</a:t>
                      </a:r>
                      <a:endParaRPr lang="en-US" sz="2400" b="1" kern="1200" dirty="0">
                        <a:solidFill>
                          <a:schemeClr val="dk1"/>
                        </a:solidFill>
                        <a:effectLst/>
                        <a:latin typeface="+mn-lt"/>
                        <a:ea typeface="+mn-ea"/>
                        <a:cs typeface="+mn-cs"/>
                      </a:endParaRPr>
                    </a:p>
                  </a:txBody>
                  <a:tcPr marL="68580" marR="68580" marT="0" marB="0" anchor="b"/>
                </a:tc>
              </a:tr>
            </a:tbl>
          </a:graphicData>
        </a:graphic>
      </p:graphicFrame>
    </p:spTree>
    <p:extLst>
      <p:ext uri="{BB962C8B-B14F-4D97-AF65-F5344CB8AC3E}">
        <p14:creationId xmlns:p14="http://schemas.microsoft.com/office/powerpoint/2010/main" val="33038180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Option 2 – Assume 50% LRs with Equivalency Ratio</a:t>
            </a:r>
          </a:p>
        </p:txBody>
      </p:sp>
      <p:sp>
        <p:nvSpPr>
          <p:cNvPr id="3" name="Content Placeholder 2"/>
          <p:cNvSpPr>
            <a:spLocks noGrp="1"/>
          </p:cNvSpPr>
          <p:nvPr>
            <p:ph idx="1"/>
          </p:nvPr>
        </p:nvSpPr>
        <p:spPr/>
        <p:txBody>
          <a:bodyPr/>
          <a:lstStyle/>
          <a:p>
            <a:r>
              <a:rPr lang="en-US" sz="2400" dirty="0" smtClean="0"/>
              <a:t>Pros: </a:t>
            </a:r>
          </a:p>
          <a:p>
            <a:pPr lvl="1"/>
            <a:r>
              <a:rPr lang="en-US" sz="2400" dirty="0" err="1" smtClean="0"/>
              <a:t>Hedgeable</a:t>
            </a:r>
            <a:endParaRPr lang="en-US" sz="2400" dirty="0" smtClean="0"/>
          </a:p>
          <a:p>
            <a:pPr lvl="1"/>
            <a:r>
              <a:rPr lang="en-US" sz="2400" dirty="0" smtClean="0"/>
              <a:t>Hourly values improve efficiency of procurement</a:t>
            </a:r>
          </a:p>
          <a:p>
            <a:pPr lvl="1"/>
            <a:r>
              <a:rPr lang="en-US" sz="2400" dirty="0" smtClean="0"/>
              <a:t>Lower quantities to be procured take advantage of likely procurement and effectiveness of LRs</a:t>
            </a:r>
          </a:p>
          <a:p>
            <a:r>
              <a:rPr lang="en-US" sz="2400" dirty="0" smtClean="0"/>
              <a:t>Cons:</a:t>
            </a:r>
          </a:p>
          <a:p>
            <a:pPr lvl="1"/>
            <a:r>
              <a:rPr lang="en-US" sz="2400" dirty="0" smtClean="0"/>
              <a:t>Risk of under procurement if less than 50% of RRS is supplied by LRs in hours with Equivalency Ratio greater than 1.0.</a:t>
            </a:r>
          </a:p>
          <a:p>
            <a:pPr lvl="1"/>
            <a:endParaRPr lang="en-US" sz="2400" dirty="0" smtClean="0"/>
          </a:p>
          <a:p>
            <a:pPr lvl="1"/>
            <a:endParaRPr lang="en-US" sz="2400" dirty="0"/>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121798674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685800"/>
          </a:xfrm>
        </p:spPr>
        <p:txBody>
          <a:bodyPr/>
          <a:lstStyle/>
          <a:p>
            <a:r>
              <a:rPr lang="en-US" b="1" dirty="0" smtClean="0"/>
              <a:t>Policy issues that could affect RRS quantities</a:t>
            </a:r>
            <a:endParaRPr lang="en-US" b="1" dirty="0"/>
          </a:p>
        </p:txBody>
      </p:sp>
      <p:sp>
        <p:nvSpPr>
          <p:cNvPr id="3" name="Content Placeholder 2"/>
          <p:cNvSpPr>
            <a:spLocks noGrp="1"/>
          </p:cNvSpPr>
          <p:nvPr>
            <p:ph idx="1"/>
          </p:nvPr>
        </p:nvSpPr>
        <p:spPr>
          <a:xfrm>
            <a:off x="457200" y="762000"/>
            <a:ext cx="8229600" cy="5410200"/>
          </a:xfrm>
        </p:spPr>
        <p:txBody>
          <a:bodyPr/>
          <a:lstStyle/>
          <a:p>
            <a:pPr>
              <a:spcBef>
                <a:spcPts val="0"/>
              </a:spcBef>
            </a:pPr>
            <a:r>
              <a:rPr lang="en-US" dirty="0" smtClean="0"/>
              <a:t>50% limitation for </a:t>
            </a:r>
            <a:r>
              <a:rPr lang="en-US" dirty="0"/>
              <a:t>Load </a:t>
            </a:r>
            <a:r>
              <a:rPr lang="en-US" dirty="0" smtClean="0"/>
              <a:t>Resources</a:t>
            </a:r>
          </a:p>
          <a:p>
            <a:pPr lvl="1">
              <a:spcBef>
                <a:spcPts val="0"/>
              </a:spcBef>
            </a:pPr>
            <a:r>
              <a:rPr lang="en-US" dirty="0" smtClean="0"/>
              <a:t>Examples assume 50% limit</a:t>
            </a:r>
          </a:p>
          <a:p>
            <a:pPr lvl="1">
              <a:spcBef>
                <a:spcPts val="0"/>
              </a:spcBef>
            </a:pPr>
            <a:r>
              <a:rPr lang="en-US" dirty="0" smtClean="0"/>
              <a:t>Change would require Protocol and Systems change</a:t>
            </a:r>
            <a:endParaRPr lang="en-US" dirty="0"/>
          </a:p>
          <a:p>
            <a:pPr>
              <a:spcBef>
                <a:spcPts val="0"/>
              </a:spcBef>
            </a:pPr>
            <a:r>
              <a:rPr lang="en-US" dirty="0" smtClean="0"/>
              <a:t>Limit on maximum capacity of a unit providing RRS of 24%</a:t>
            </a:r>
          </a:p>
          <a:p>
            <a:pPr lvl="1">
              <a:spcBef>
                <a:spcPts val="0"/>
              </a:spcBef>
            </a:pPr>
            <a:r>
              <a:rPr lang="en-US" dirty="0" smtClean="0"/>
              <a:t>Examples assume higher overall amounts of RRS need to be procured in order to provide sufficient frequency-responsive RRS</a:t>
            </a:r>
          </a:p>
          <a:p>
            <a:pPr lvl="1">
              <a:spcBef>
                <a:spcPts val="0"/>
              </a:spcBef>
            </a:pPr>
            <a:r>
              <a:rPr lang="en-US" dirty="0" smtClean="0"/>
              <a:t>Change the limit from 24% to 20% will provide lower RRS quantity to be procured</a:t>
            </a:r>
          </a:p>
          <a:p>
            <a:pPr lvl="1">
              <a:spcBef>
                <a:spcPts val="0"/>
              </a:spcBef>
            </a:pPr>
            <a:r>
              <a:rPr lang="en-US" dirty="0" smtClean="0"/>
              <a:t>Change would require Protocol but not Systems change</a:t>
            </a:r>
          </a:p>
          <a:p>
            <a:pPr>
              <a:spcBef>
                <a:spcPts val="0"/>
              </a:spcBef>
            </a:pPr>
            <a:r>
              <a:rPr lang="en-US" dirty="0" smtClean="0"/>
              <a:t>500 MW of NSRS requirement moved to RRS</a:t>
            </a:r>
          </a:p>
          <a:p>
            <a:pPr lvl="1">
              <a:spcBef>
                <a:spcPts val="0"/>
              </a:spcBef>
            </a:pPr>
            <a:r>
              <a:rPr lang="en-US" dirty="0" smtClean="0"/>
              <a:t>Example quantities do not include 500MW moved from NSRS</a:t>
            </a:r>
          </a:p>
          <a:p>
            <a:pPr lvl="1">
              <a:spcBef>
                <a:spcPts val="0"/>
              </a:spcBef>
            </a:pPr>
            <a:r>
              <a:rPr lang="en-US" dirty="0" smtClean="0"/>
              <a:t>This decision is to be determined for the 2015 AS Methodology</a:t>
            </a:r>
          </a:p>
          <a:p>
            <a:pPr>
              <a:spcBef>
                <a:spcPts val="0"/>
              </a:spcBef>
            </a:pPr>
            <a:r>
              <a:rPr lang="en-US" dirty="0" smtClean="0"/>
              <a:t>Percentile of Inertia to be used </a:t>
            </a:r>
          </a:p>
          <a:p>
            <a:pPr lvl="1">
              <a:spcBef>
                <a:spcPts val="0"/>
              </a:spcBef>
            </a:pPr>
            <a:r>
              <a:rPr lang="en-US" dirty="0" smtClean="0"/>
              <a:t>Example quantities based on covering 70% of historic on-line inertia at a given net load level</a:t>
            </a:r>
          </a:p>
          <a:p>
            <a:pPr lvl="1">
              <a:spcBef>
                <a:spcPts val="0"/>
              </a:spcBef>
            </a:pPr>
            <a:r>
              <a:rPr lang="en-US" dirty="0" smtClean="0"/>
              <a:t>This decision is to be determined for 2015 AS Methodology</a:t>
            </a:r>
            <a:endParaRPr lang="en-US" dirty="0"/>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dirty="0"/>
          </a:p>
        </p:txBody>
      </p:sp>
      <p:sp>
        <p:nvSpPr>
          <p:cNvPr id="6" name="TextBox 5"/>
          <p:cNvSpPr txBox="1"/>
          <p:nvPr/>
        </p:nvSpPr>
        <p:spPr>
          <a:xfrm>
            <a:off x="1371600" y="5715000"/>
            <a:ext cx="6477000" cy="646331"/>
          </a:xfrm>
          <a:prstGeom prst="rect">
            <a:avLst/>
          </a:prstGeom>
          <a:solidFill>
            <a:srgbClr val="FFFF99"/>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dirty="0" smtClean="0"/>
              <a:t>Changes that would require NPRRs/System Changes would be done in time for 2016 AS Methodology</a:t>
            </a:r>
            <a:endParaRPr lang="en-US" dirty="0"/>
          </a:p>
        </p:txBody>
      </p:sp>
    </p:spTree>
    <p:extLst>
      <p:ext uri="{BB962C8B-B14F-4D97-AF65-F5344CB8AC3E}">
        <p14:creationId xmlns:p14="http://schemas.microsoft.com/office/powerpoint/2010/main" val="25929419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smtClean="0"/>
              <a:t>Joint ROS/WMS</a:t>
            </a:r>
            <a:endParaRPr lang="en-US"/>
          </a:p>
        </p:txBody>
      </p:sp>
      <p:sp>
        <p:nvSpPr>
          <p:cNvPr id="5" name="Date Placeholder 5"/>
          <p:cNvSpPr>
            <a:spLocks noGrp="1"/>
          </p:cNvSpPr>
          <p:nvPr>
            <p:ph type="dt" sz="half" idx="12"/>
          </p:nvPr>
        </p:nvSpPr>
        <p:spPr/>
        <p:txBody>
          <a:bodyPr/>
          <a:lstStyle/>
          <a:p>
            <a:r>
              <a:rPr lang="en-US" smtClean="0"/>
              <a:t>10/6/2014</a:t>
            </a:r>
            <a:endParaRPr lang="en-US" dirty="0"/>
          </a:p>
        </p:txBody>
      </p:sp>
      <p:sp>
        <p:nvSpPr>
          <p:cNvPr id="29699" name="Rectangle 3"/>
          <p:cNvSpPr>
            <a:spLocks noGrp="1" noChangeArrowheads="1"/>
          </p:cNvSpPr>
          <p:nvPr>
            <p:ph type="body" idx="1"/>
          </p:nvPr>
        </p:nvSpPr>
        <p:spPr>
          <a:xfrm>
            <a:off x="304800" y="2209800"/>
            <a:ext cx="8763000" cy="2514600"/>
          </a:xfrm>
        </p:spPr>
        <p:txBody>
          <a:bodyPr/>
          <a:lstStyle/>
          <a:p>
            <a:pPr marL="0" lvl="0" indent="0">
              <a:buNone/>
            </a:pPr>
            <a:endParaRPr lang="en-US" sz="3200" dirty="0" smtClean="0"/>
          </a:p>
          <a:p>
            <a:pPr marL="0" lvl="0" indent="0" algn="ctr">
              <a:buNone/>
            </a:pPr>
            <a:r>
              <a:rPr lang="en-US" sz="3200" i="1" dirty="0" smtClean="0"/>
              <a:t>Proposed AS Methodology changes summary</a:t>
            </a:r>
            <a:endParaRPr lang="en-US" sz="3200" i="1" dirty="0"/>
          </a:p>
        </p:txBody>
      </p:sp>
      <p:sp>
        <p:nvSpPr>
          <p:cNvPr id="7" name="Rectangle 3"/>
          <p:cNvSpPr txBox="1">
            <a:spLocks noChangeArrowheads="1"/>
          </p:cNvSpPr>
          <p:nvPr/>
        </p:nvSpPr>
        <p:spPr bwMode="auto">
          <a:xfrm>
            <a:off x="609600" y="1143000"/>
            <a:ext cx="87630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r>
              <a:rPr lang="en-US" sz="3600" kern="0" dirty="0" smtClean="0"/>
              <a:t>Regulation Service</a:t>
            </a:r>
          </a:p>
          <a:p>
            <a:pPr marL="0" indent="0">
              <a:buFontTx/>
              <a:buNone/>
            </a:pPr>
            <a:endParaRPr lang="en-US" sz="3200" kern="0" dirty="0" smtClean="0"/>
          </a:p>
        </p:txBody>
      </p:sp>
    </p:spTree>
    <p:extLst>
      <p:ext uri="{BB962C8B-B14F-4D97-AF65-F5344CB8AC3E}">
        <p14:creationId xmlns:p14="http://schemas.microsoft.com/office/powerpoint/2010/main" val="46108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smtClean="0"/>
              <a:t>Joint ROS/WMS</a:t>
            </a:r>
            <a:endParaRPr lang="en-US" dirty="0"/>
          </a:p>
        </p:txBody>
      </p:sp>
      <p:sp>
        <p:nvSpPr>
          <p:cNvPr id="5" name="Date Placeholder 5"/>
          <p:cNvSpPr>
            <a:spLocks noGrp="1"/>
          </p:cNvSpPr>
          <p:nvPr>
            <p:ph type="dt" sz="half" idx="12"/>
          </p:nvPr>
        </p:nvSpPr>
        <p:spPr/>
        <p:txBody>
          <a:bodyPr/>
          <a:lstStyle/>
          <a:p>
            <a:r>
              <a:rPr lang="en-US" smtClean="0"/>
              <a:t>10/6/2014</a:t>
            </a:r>
            <a:endParaRPr lang="en-US"/>
          </a:p>
        </p:txBody>
      </p:sp>
      <p:sp>
        <p:nvSpPr>
          <p:cNvPr id="29698" name="Rectangle 2"/>
          <p:cNvSpPr>
            <a:spLocks noGrp="1" noChangeArrowheads="1"/>
          </p:cNvSpPr>
          <p:nvPr>
            <p:ph type="title"/>
          </p:nvPr>
        </p:nvSpPr>
        <p:spPr/>
        <p:txBody>
          <a:bodyPr/>
          <a:lstStyle/>
          <a:p>
            <a:pPr algn="ctr"/>
            <a:r>
              <a:rPr lang="en-US" sz="2400" dirty="0"/>
              <a:t>Why change the Regulation procurement methodology</a:t>
            </a:r>
          </a:p>
        </p:txBody>
      </p:sp>
      <p:sp>
        <p:nvSpPr>
          <p:cNvPr id="29699" name="Rectangle 3"/>
          <p:cNvSpPr>
            <a:spLocks noGrp="1" noChangeArrowheads="1"/>
          </p:cNvSpPr>
          <p:nvPr>
            <p:ph type="body" idx="1"/>
          </p:nvPr>
        </p:nvSpPr>
        <p:spPr>
          <a:xfrm>
            <a:off x="457200" y="1066800"/>
            <a:ext cx="8229600" cy="5181600"/>
          </a:xfrm>
        </p:spPr>
        <p:txBody>
          <a:bodyPr/>
          <a:lstStyle/>
          <a:p>
            <a:pPr marL="457200" lvl="0" indent="-457200" algn="just">
              <a:buFont typeface="+mj-lt"/>
              <a:buAutoNum type="arabicPeriod"/>
            </a:pPr>
            <a:r>
              <a:rPr lang="en-US" sz="2400" dirty="0" smtClean="0"/>
              <a:t>Remove RRS schedule release as an input to the Reg-Up procurement analysis  </a:t>
            </a:r>
          </a:p>
          <a:p>
            <a:pPr marL="857250" lvl="1" indent="-457200" algn="just"/>
            <a:r>
              <a:rPr lang="en-US" sz="2400" dirty="0" smtClean="0"/>
              <a:t>Carried over from Zonal, where RRS deployment was energy deployment </a:t>
            </a:r>
          </a:p>
          <a:p>
            <a:pPr marL="857250" lvl="1" indent="-457200" algn="just"/>
            <a:r>
              <a:rPr lang="en-US" sz="2400" dirty="0" smtClean="0"/>
              <a:t>In Nodal, RRS deployment is only release of schedule not an energy deployment</a:t>
            </a:r>
          </a:p>
          <a:p>
            <a:pPr marL="857250" lvl="1" indent="-457200" algn="just"/>
            <a:r>
              <a:rPr lang="en-US" sz="2400" dirty="0" smtClean="0"/>
              <a:t>RRS was very frequently used in Zonal to replace regulation-up </a:t>
            </a:r>
          </a:p>
          <a:p>
            <a:pPr marL="457200" indent="-457200" algn="just">
              <a:buFont typeface="+mj-lt"/>
              <a:buAutoNum type="arabicPeriod"/>
            </a:pPr>
            <a:r>
              <a:rPr lang="en-US" sz="2400" dirty="0"/>
              <a:t>Update the factors used to adjust the Regulation Service quantities for additional installed wind generation since June 2013</a:t>
            </a:r>
          </a:p>
          <a:p>
            <a:pPr marL="857250" lvl="1" indent="-457200" algn="just"/>
            <a:r>
              <a:rPr lang="en-US" sz="2400" dirty="0"/>
              <a:t>Added approximately 988 MW of Wind since last analyses</a:t>
            </a:r>
          </a:p>
          <a:p>
            <a:pPr marL="857250" lvl="1" indent="-457200" algn="just"/>
            <a:endParaRPr lang="en-US" sz="2400" dirty="0" smtClean="0"/>
          </a:p>
        </p:txBody>
      </p:sp>
    </p:spTree>
    <p:extLst>
      <p:ext uri="{BB962C8B-B14F-4D97-AF65-F5344CB8AC3E}">
        <p14:creationId xmlns:p14="http://schemas.microsoft.com/office/powerpoint/2010/main" val="2513917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smtClean="0"/>
              <a:t>Joint ROS/WMS</a:t>
            </a:r>
            <a:endParaRPr lang="en-US"/>
          </a:p>
        </p:txBody>
      </p:sp>
      <p:sp>
        <p:nvSpPr>
          <p:cNvPr id="5" name="Date Placeholder 5"/>
          <p:cNvSpPr>
            <a:spLocks noGrp="1"/>
          </p:cNvSpPr>
          <p:nvPr>
            <p:ph type="dt" sz="half" idx="12"/>
          </p:nvPr>
        </p:nvSpPr>
        <p:spPr/>
        <p:txBody>
          <a:bodyPr/>
          <a:lstStyle/>
          <a:p>
            <a:r>
              <a:rPr lang="en-US" smtClean="0"/>
              <a:t>10/6/2014</a:t>
            </a:r>
            <a:endParaRPr lang="en-US"/>
          </a:p>
        </p:txBody>
      </p:sp>
      <p:sp>
        <p:nvSpPr>
          <p:cNvPr id="29698" name="Rectangle 2"/>
          <p:cNvSpPr>
            <a:spLocks noGrp="1" noChangeArrowheads="1"/>
          </p:cNvSpPr>
          <p:nvPr>
            <p:ph type="title"/>
          </p:nvPr>
        </p:nvSpPr>
        <p:spPr/>
        <p:txBody>
          <a:bodyPr/>
          <a:lstStyle/>
          <a:p>
            <a:pPr algn="ctr"/>
            <a:r>
              <a:rPr lang="en-US" sz="2400" dirty="0" smtClean="0"/>
              <a:t>Impact of RRS Deployment on Feb 2014 HE 0700</a:t>
            </a:r>
            <a:endParaRPr lang="en-US" sz="2400" dirty="0"/>
          </a:p>
        </p:txBody>
      </p:sp>
      <p:pic>
        <p:nvPicPr>
          <p:cNvPr id="3" name="Content Placeholder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 y="838200"/>
            <a:ext cx="86106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21151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 Spin</a:t>
            </a:r>
            <a:endParaRPr lang="en-US" dirty="0"/>
          </a:p>
        </p:txBody>
      </p:sp>
      <p:sp>
        <p:nvSpPr>
          <p:cNvPr id="3" name="Content Placeholder 2"/>
          <p:cNvSpPr>
            <a:spLocks noGrp="1"/>
          </p:cNvSpPr>
          <p:nvPr>
            <p:ph idx="1"/>
          </p:nvPr>
        </p:nvSpPr>
        <p:spPr/>
        <p:txBody>
          <a:bodyPr/>
          <a:lstStyle/>
          <a:p>
            <a:r>
              <a:rPr lang="en-US" dirty="0" smtClean="0"/>
              <a:t>If the decision on RRS is that we would NOT move 500 MW of NSRS requirement to RRS, then a change would be needed in the NSRS section of the AS Methodology</a:t>
            </a:r>
          </a:p>
          <a:p>
            <a:r>
              <a:rPr lang="en-US" dirty="0" smtClean="0"/>
              <a:t>ERCOT also proposes to reduce the NSRS quantities by the amount of the 24% adjustment for each hour (generally, about 200MW).  </a:t>
            </a:r>
            <a:endParaRPr lang="en-US" dirty="0"/>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42020941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smtClean="0"/>
              <a:t>Joint ROS/WMS</a:t>
            </a:r>
            <a:endParaRPr lang="en-US"/>
          </a:p>
        </p:txBody>
      </p:sp>
      <p:sp>
        <p:nvSpPr>
          <p:cNvPr id="5" name="Date Placeholder 5"/>
          <p:cNvSpPr>
            <a:spLocks noGrp="1"/>
          </p:cNvSpPr>
          <p:nvPr>
            <p:ph type="dt" sz="half" idx="12"/>
          </p:nvPr>
        </p:nvSpPr>
        <p:spPr/>
        <p:txBody>
          <a:bodyPr/>
          <a:lstStyle/>
          <a:p>
            <a:r>
              <a:rPr lang="en-US" smtClean="0"/>
              <a:t>10/6/2014</a:t>
            </a:r>
            <a:endParaRPr lang="en-US" dirty="0"/>
          </a:p>
        </p:txBody>
      </p:sp>
      <p:sp>
        <p:nvSpPr>
          <p:cNvPr id="29699" name="Rectangle 3"/>
          <p:cNvSpPr>
            <a:spLocks noGrp="1" noChangeArrowheads="1"/>
          </p:cNvSpPr>
          <p:nvPr>
            <p:ph type="body" idx="1"/>
          </p:nvPr>
        </p:nvSpPr>
        <p:spPr>
          <a:xfrm>
            <a:off x="228600" y="1771650"/>
            <a:ext cx="8763000" cy="2514600"/>
          </a:xfrm>
        </p:spPr>
        <p:txBody>
          <a:bodyPr/>
          <a:lstStyle/>
          <a:p>
            <a:pPr marL="0" lvl="0" indent="0">
              <a:buNone/>
            </a:pPr>
            <a:endParaRPr lang="en-US" sz="6000" dirty="0" smtClean="0"/>
          </a:p>
          <a:p>
            <a:pPr marL="0" lvl="0" indent="0" algn="ctr">
              <a:buNone/>
            </a:pPr>
            <a:r>
              <a:rPr lang="en-US" sz="6000" i="1" dirty="0" smtClean="0"/>
              <a:t>Discussion</a:t>
            </a:r>
          </a:p>
        </p:txBody>
      </p:sp>
      <p:sp>
        <p:nvSpPr>
          <p:cNvPr id="7" name="Rectangle 3"/>
          <p:cNvSpPr txBox="1">
            <a:spLocks noChangeArrowheads="1"/>
          </p:cNvSpPr>
          <p:nvPr/>
        </p:nvSpPr>
        <p:spPr bwMode="auto">
          <a:xfrm>
            <a:off x="609600" y="1143000"/>
            <a:ext cx="87630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endParaRPr lang="en-US" sz="3200" kern="0" dirty="0" smtClean="0"/>
          </a:p>
        </p:txBody>
      </p:sp>
    </p:spTree>
    <p:extLst>
      <p:ext uri="{BB962C8B-B14F-4D97-AF65-F5344CB8AC3E}">
        <p14:creationId xmlns:p14="http://schemas.microsoft.com/office/powerpoint/2010/main" val="13472000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sz="1600" dirty="0" smtClean="0"/>
              <a:t> History of RRS background:</a:t>
            </a:r>
            <a:r>
              <a:rPr lang="en-US" sz="1600" dirty="0" smtClean="0">
                <a:hlinkClick r:id="rId2"/>
              </a:rPr>
              <a:t> http</a:t>
            </a:r>
            <a:r>
              <a:rPr lang="en-US" sz="1600" dirty="0">
                <a:hlinkClick r:id="rId2"/>
              </a:rPr>
              <a:t>://www.ercot.com/content/meetings/board/keydocs/2007/0220/Item_04a_-_Recent_EECP_Events_&amp;_</a:t>
            </a:r>
            <a:r>
              <a:rPr lang="en-US" sz="1600" dirty="0" smtClean="0">
                <a:hlinkClick r:id="rId2"/>
              </a:rPr>
              <a:t>Responsive_Reserve_Adequacy.pdf</a:t>
            </a:r>
            <a:r>
              <a:rPr lang="en-US" sz="1600" dirty="0" smtClean="0"/>
              <a:t> </a:t>
            </a:r>
          </a:p>
          <a:p>
            <a:r>
              <a:rPr lang="en-US" sz="1600" dirty="0" smtClean="0"/>
              <a:t>2008 UFLS:</a:t>
            </a:r>
            <a:endParaRPr lang="en-US" sz="1600" dirty="0">
              <a:hlinkClick r:id="rId3"/>
            </a:endParaRPr>
          </a:p>
          <a:p>
            <a:r>
              <a:rPr lang="en-US" sz="1600" dirty="0" smtClean="0">
                <a:hlinkClick r:id="rId3"/>
              </a:rPr>
              <a:t>http://www.ercot.com/content/meetings/ros/keydocs/2002/1210/ROS12102002-11.doc</a:t>
            </a:r>
            <a:r>
              <a:rPr lang="en-US" sz="1600" dirty="0" smtClean="0"/>
              <a:t> </a:t>
            </a:r>
          </a:p>
          <a:p>
            <a:r>
              <a:rPr lang="en-US" sz="1600" dirty="0" smtClean="0"/>
              <a:t>2014 </a:t>
            </a:r>
            <a:r>
              <a:rPr lang="en-US" sz="1600" dirty="0"/>
              <a:t>NERC BAL-003-1 -Study </a:t>
            </a:r>
            <a:r>
              <a:rPr lang="en-US" sz="1600" dirty="0" smtClean="0"/>
              <a:t>:</a:t>
            </a:r>
            <a:endParaRPr lang="en-US" sz="1600" dirty="0">
              <a:hlinkClick r:id="rId3"/>
            </a:endParaRPr>
          </a:p>
          <a:p>
            <a:r>
              <a:rPr lang="en-US" sz="1600" dirty="0" smtClean="0">
                <a:hlinkClick r:id="rId4"/>
              </a:rPr>
              <a:t>http</a:t>
            </a:r>
            <a:r>
              <a:rPr lang="en-US" sz="1600" dirty="0">
                <a:hlinkClick r:id="rId4"/>
              </a:rPr>
              <a:t>://</a:t>
            </a:r>
            <a:r>
              <a:rPr lang="en-US" sz="1600" dirty="0" smtClean="0">
                <a:hlinkClick r:id="rId4"/>
              </a:rPr>
              <a:t>www.ercot.com/content/meetings/other/keydocs/2014/0619-EEAWorkshop/EEA_Workshop_2_Presentation.ppt</a:t>
            </a:r>
            <a:r>
              <a:rPr lang="en-US" sz="1600" dirty="0" smtClean="0"/>
              <a:t> </a:t>
            </a:r>
          </a:p>
          <a:p>
            <a:r>
              <a:rPr lang="en-US" sz="1600" dirty="0"/>
              <a:t>NERC BAL-003:</a:t>
            </a:r>
            <a:endParaRPr lang="en-US" sz="1600" dirty="0">
              <a:hlinkClick r:id="rId3"/>
            </a:endParaRPr>
          </a:p>
          <a:p>
            <a:r>
              <a:rPr lang="en-US" sz="1600" u="sng" dirty="0" smtClean="0">
                <a:hlinkClick r:id="rId5"/>
              </a:rPr>
              <a:t>http</a:t>
            </a:r>
            <a:r>
              <a:rPr lang="en-US" sz="1600" u="sng" dirty="0">
                <a:hlinkClick r:id="rId5"/>
              </a:rPr>
              <a:t>://</a:t>
            </a:r>
            <a:r>
              <a:rPr lang="en-US" sz="1600" u="sng" dirty="0" smtClean="0">
                <a:hlinkClick r:id="rId5"/>
              </a:rPr>
              <a:t>www.nerc.com/FilingsOrders/us/NERC%20Filings%20to%20FERC%20DL/FR%20Annual%20Report%2012-27-13%20Final.pdf</a:t>
            </a:r>
            <a:endParaRPr lang="en-US" sz="1600" dirty="0"/>
          </a:p>
          <a:p>
            <a:r>
              <a:rPr lang="en-US" sz="1600" dirty="0" smtClean="0"/>
              <a:t>2014 FAST -</a:t>
            </a:r>
            <a:r>
              <a:rPr lang="en-US" sz="1600" dirty="0"/>
              <a:t>Study :</a:t>
            </a:r>
            <a:endParaRPr lang="en-US" sz="1600" dirty="0">
              <a:hlinkClick r:id="rId3"/>
            </a:endParaRPr>
          </a:p>
          <a:p>
            <a:r>
              <a:rPr lang="en-US" sz="1600" dirty="0">
                <a:hlinkClick r:id="rId6"/>
              </a:rPr>
              <a:t>http://</a:t>
            </a:r>
            <a:r>
              <a:rPr lang="en-US" sz="1600" dirty="0" smtClean="0">
                <a:hlinkClick r:id="rId6"/>
              </a:rPr>
              <a:t>www.ercot.com/content/meetings/fast/keydocs/2014/0825/FAST-TAC%208-25-14%20Workshop.ppt</a:t>
            </a:r>
            <a:r>
              <a:rPr lang="en-US" sz="1600" dirty="0" smtClean="0"/>
              <a:t> </a:t>
            </a:r>
            <a:endParaRPr lang="en-US" sz="1600" dirty="0"/>
          </a:p>
        </p:txBody>
      </p:sp>
      <p:sp>
        <p:nvSpPr>
          <p:cNvPr id="4" name="Footer Placeholder 3"/>
          <p:cNvSpPr>
            <a:spLocks noGrp="1"/>
          </p:cNvSpPr>
          <p:nvPr>
            <p:ph type="ftr" sz="quarter" idx="11"/>
          </p:nvPr>
        </p:nvSpPr>
        <p:spPr/>
        <p:txBody>
          <a:bodyPr/>
          <a:lstStyle/>
          <a:p>
            <a:r>
              <a:rPr lang="en-US" smtClean="0"/>
              <a:t>Joint ROS/WMS</a:t>
            </a:r>
            <a:endParaRPr lang="en-US"/>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266127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smtClean="0"/>
              <a:t>Joint ROS/WMS</a:t>
            </a:r>
            <a:endParaRPr lang="en-US" dirty="0"/>
          </a:p>
        </p:txBody>
      </p:sp>
      <p:sp>
        <p:nvSpPr>
          <p:cNvPr id="5" name="Date Placeholder 5"/>
          <p:cNvSpPr>
            <a:spLocks noGrp="1"/>
          </p:cNvSpPr>
          <p:nvPr>
            <p:ph type="dt" sz="half" idx="12"/>
          </p:nvPr>
        </p:nvSpPr>
        <p:spPr/>
        <p:txBody>
          <a:bodyPr/>
          <a:lstStyle/>
          <a:p>
            <a:r>
              <a:rPr lang="en-US" smtClean="0"/>
              <a:t>10/6/2014</a:t>
            </a:r>
            <a:endParaRPr lang="en-US"/>
          </a:p>
        </p:txBody>
      </p:sp>
      <p:sp>
        <p:nvSpPr>
          <p:cNvPr id="29698" name="Rectangle 2"/>
          <p:cNvSpPr>
            <a:spLocks noGrp="1" noChangeArrowheads="1"/>
          </p:cNvSpPr>
          <p:nvPr>
            <p:ph type="title"/>
          </p:nvPr>
        </p:nvSpPr>
        <p:spPr/>
        <p:txBody>
          <a:bodyPr/>
          <a:lstStyle/>
          <a:p>
            <a:r>
              <a:rPr lang="en-US" sz="2400" dirty="0" smtClean="0"/>
              <a:t>What is to be discussed? </a:t>
            </a:r>
            <a:endParaRPr lang="en-US" sz="2400" dirty="0"/>
          </a:p>
        </p:txBody>
      </p:sp>
      <p:sp>
        <p:nvSpPr>
          <p:cNvPr id="29699" name="Rectangle 3"/>
          <p:cNvSpPr>
            <a:spLocks noGrp="1" noChangeArrowheads="1"/>
          </p:cNvSpPr>
          <p:nvPr>
            <p:ph type="body" idx="1"/>
          </p:nvPr>
        </p:nvSpPr>
        <p:spPr>
          <a:xfrm>
            <a:off x="457200" y="914400"/>
            <a:ext cx="8229600" cy="4114800"/>
          </a:xfrm>
        </p:spPr>
        <p:txBody>
          <a:bodyPr/>
          <a:lstStyle/>
          <a:p>
            <a:pPr marL="0" indent="0" algn="just">
              <a:buNone/>
            </a:pPr>
            <a:r>
              <a:rPr lang="en-US" dirty="0" smtClean="0"/>
              <a:t>Responsive </a:t>
            </a:r>
            <a:r>
              <a:rPr lang="en-US" dirty="0"/>
              <a:t>Reserve Service (RRS)</a:t>
            </a:r>
          </a:p>
          <a:p>
            <a:pPr lvl="1" algn="just"/>
            <a:r>
              <a:rPr lang="en-US" dirty="0" smtClean="0"/>
              <a:t>Overview of recent frequency response studies</a:t>
            </a:r>
          </a:p>
          <a:p>
            <a:pPr lvl="1" algn="just"/>
            <a:r>
              <a:rPr lang="en-US" sz="2000" dirty="0" smtClean="0"/>
              <a:t>2 Options for changes to address needs </a:t>
            </a:r>
            <a:r>
              <a:rPr lang="en-US" dirty="0" smtClean="0"/>
              <a:t>illustrated by studies</a:t>
            </a:r>
          </a:p>
          <a:p>
            <a:pPr lvl="1" algn="just"/>
            <a:r>
              <a:rPr lang="en-US" sz="2000" dirty="0" smtClean="0"/>
              <a:t>Other issues affecting RRS requirements</a:t>
            </a:r>
          </a:p>
          <a:p>
            <a:pPr marL="0" indent="0" algn="just">
              <a:buNone/>
            </a:pPr>
            <a:r>
              <a:rPr lang="en-US" dirty="0"/>
              <a:t>Regulation Service</a:t>
            </a:r>
          </a:p>
          <a:p>
            <a:pPr lvl="1" algn="just"/>
            <a:r>
              <a:rPr lang="en-US" dirty="0" smtClean="0"/>
              <a:t>Removal of the RRS </a:t>
            </a:r>
            <a:r>
              <a:rPr lang="en-US" dirty="0"/>
              <a:t>schedule release as an input to the </a:t>
            </a:r>
            <a:r>
              <a:rPr lang="en-US" dirty="0" err="1"/>
              <a:t>Reg</a:t>
            </a:r>
            <a:r>
              <a:rPr lang="en-US" dirty="0"/>
              <a:t>-Up procurement analysis </a:t>
            </a:r>
          </a:p>
          <a:p>
            <a:pPr lvl="1" algn="just"/>
            <a:r>
              <a:rPr lang="en-US" dirty="0"/>
              <a:t>Routine update of factors for installed wind capacity</a:t>
            </a:r>
          </a:p>
          <a:p>
            <a:pPr marL="0" indent="0" algn="just">
              <a:buNone/>
            </a:pPr>
            <a:r>
              <a:rPr lang="en-US" dirty="0" smtClean="0"/>
              <a:t>Non-Spin </a:t>
            </a:r>
            <a:r>
              <a:rPr lang="en-US" dirty="0"/>
              <a:t>Reserve Service (NSRS)</a:t>
            </a:r>
          </a:p>
          <a:p>
            <a:pPr lvl="1" algn="just"/>
            <a:r>
              <a:rPr lang="en-US" dirty="0" smtClean="0"/>
              <a:t>Based on the option selected for RRS, we may need to change the requirement to transfer 500 MW of NSRS to RRS and lower maximum cap on NSRS</a:t>
            </a:r>
          </a:p>
          <a:p>
            <a:endParaRPr lang="en-US" sz="2400" dirty="0"/>
          </a:p>
          <a:p>
            <a:pPr marL="0" indent="0" algn="ctr">
              <a:buNone/>
            </a:pPr>
            <a:endParaRPr lang="en-US" sz="2400" dirty="0" smtClean="0">
              <a:solidFill>
                <a:srgbClr val="FF0000"/>
              </a:solidFill>
            </a:endParaRPr>
          </a:p>
          <a:p>
            <a:pPr lvl="1" algn="just"/>
            <a:endParaRPr lang="en-US" sz="2400" dirty="0"/>
          </a:p>
        </p:txBody>
      </p:sp>
      <p:sp>
        <p:nvSpPr>
          <p:cNvPr id="6" name="TextBox 5"/>
          <p:cNvSpPr txBox="1"/>
          <p:nvPr/>
        </p:nvSpPr>
        <p:spPr>
          <a:xfrm>
            <a:off x="1066800" y="5225534"/>
            <a:ext cx="7162800" cy="646331"/>
          </a:xfrm>
          <a:prstGeom prst="rect">
            <a:avLst/>
          </a:prstGeom>
          <a:solidFill>
            <a:srgbClr val="FFFF99"/>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dirty="0" smtClean="0"/>
              <a:t>Seeking input on concepts/policy options; Will develop </a:t>
            </a:r>
            <a:r>
              <a:rPr lang="en-US" dirty="0"/>
              <a:t>specific AS Methodology document </a:t>
            </a:r>
            <a:r>
              <a:rPr lang="en-US" dirty="0" smtClean="0"/>
              <a:t>based on that input</a:t>
            </a:r>
            <a:endParaRPr lang="en-US" dirty="0"/>
          </a:p>
        </p:txBody>
      </p:sp>
    </p:spTree>
    <p:extLst>
      <p:ext uri="{BB962C8B-B14F-4D97-AF65-F5344CB8AC3E}">
        <p14:creationId xmlns:p14="http://schemas.microsoft.com/office/powerpoint/2010/main" val="1704655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algn="ctr"/>
            <a:r>
              <a:rPr lang="en-US" altLang="en-US" dirty="0" smtClean="0"/>
              <a:t>09-23-2014 QMWG Discussion</a:t>
            </a:r>
          </a:p>
        </p:txBody>
      </p:sp>
      <p:sp>
        <p:nvSpPr>
          <p:cNvPr id="21507" name="Content Placeholder 2"/>
          <p:cNvSpPr>
            <a:spLocks noGrp="1"/>
          </p:cNvSpPr>
          <p:nvPr>
            <p:ph idx="1"/>
          </p:nvPr>
        </p:nvSpPr>
        <p:spPr>
          <a:xfrm>
            <a:off x="381000" y="914400"/>
            <a:ext cx="8382000" cy="4953000"/>
          </a:xfrm>
        </p:spPr>
        <p:txBody>
          <a:bodyPr/>
          <a:lstStyle/>
          <a:p>
            <a:pPr algn="just">
              <a:buFont typeface="Arial" panose="020B0604020202020204" pitchFamily="34" charset="0"/>
              <a:buChar char="•"/>
            </a:pPr>
            <a:r>
              <a:rPr lang="en-US" altLang="en-US" dirty="0"/>
              <a:t>There was general consensus </a:t>
            </a:r>
            <a:r>
              <a:rPr lang="en-US" altLang="en-US" dirty="0" smtClean="0"/>
              <a:t>on proposed Option 2 as a preferred option. </a:t>
            </a:r>
          </a:p>
          <a:p>
            <a:pPr algn="just">
              <a:buFont typeface="Arial" panose="020B0604020202020204" pitchFamily="34" charset="0"/>
              <a:buChar char="•"/>
            </a:pPr>
            <a:r>
              <a:rPr lang="en-US" altLang="en-US" dirty="0" smtClean="0"/>
              <a:t>Members suggested that ERCOT include RRS requirement quantity with and without any adjustment for 24% RRS threshold and post the numbers for 2015 prior to joint ROS-WMS meeting. </a:t>
            </a:r>
          </a:p>
          <a:p>
            <a:pPr algn="just">
              <a:buFont typeface="Arial" panose="020B0604020202020204" pitchFamily="34" charset="0"/>
              <a:buChar char="•"/>
            </a:pPr>
            <a:r>
              <a:rPr lang="en-US" altLang="en-US" dirty="0" smtClean="0"/>
              <a:t> It was suggested that ERCOT </a:t>
            </a:r>
            <a:r>
              <a:rPr lang="en-US" altLang="en-US" dirty="0"/>
              <a:t>ask DWG to perform studies/evaluation to see whether or not 50% limitation on Load Resources providing RRS needs to be revised. </a:t>
            </a:r>
          </a:p>
          <a:p>
            <a:pPr algn="just">
              <a:buFont typeface="Arial" panose="020B0604020202020204" pitchFamily="34" charset="0"/>
              <a:buChar char="•"/>
            </a:pPr>
            <a:r>
              <a:rPr lang="en-US" altLang="en-US" dirty="0" smtClean="0"/>
              <a:t>It was suggested to not transfer 500 MW from NSRS to RRS</a:t>
            </a:r>
            <a:endParaRPr lang="en-US" altLang="en-US" dirty="0"/>
          </a:p>
          <a:p>
            <a:pPr algn="just">
              <a:buFont typeface="Arial" panose="020B0604020202020204" pitchFamily="34" charset="0"/>
              <a:buChar char="•"/>
            </a:pPr>
            <a:r>
              <a:rPr lang="en-US" altLang="en-US" dirty="0" smtClean="0"/>
              <a:t>Suggestions were also made to remove load forecast bias from methodology to determine minimum NSRS quantity</a:t>
            </a:r>
          </a:p>
          <a:p>
            <a:pPr lvl="1" algn="just">
              <a:buFont typeface="Arial" panose="020B0604020202020204" pitchFamily="34" charset="0"/>
              <a:buChar char="•"/>
            </a:pPr>
            <a:r>
              <a:rPr lang="en-US" altLang="en-US" dirty="0"/>
              <a:t>No consensus to change this </a:t>
            </a:r>
            <a:r>
              <a:rPr lang="en-US" altLang="en-US" dirty="0" smtClean="0"/>
              <a:t>current </a:t>
            </a:r>
            <a:r>
              <a:rPr lang="en-US" altLang="en-US" dirty="0"/>
              <a:t>practice</a:t>
            </a:r>
          </a:p>
          <a:p>
            <a:pPr algn="just">
              <a:buFont typeface="Arial" panose="020B0604020202020204" pitchFamily="34" charset="0"/>
              <a:buChar char="•"/>
            </a:pPr>
            <a:r>
              <a:rPr lang="en-US" altLang="en-US" dirty="0" smtClean="0"/>
              <a:t>There was some discussions on whether or not the use of 59.40 Hz criteria for determining the RRS requirement. </a:t>
            </a:r>
          </a:p>
          <a:p>
            <a:pPr lvl="1" algn="just">
              <a:buFont typeface="Arial" panose="020B0604020202020204" pitchFamily="34" charset="0"/>
              <a:buChar char="•"/>
            </a:pPr>
            <a:r>
              <a:rPr lang="en-US" altLang="en-US" dirty="0" smtClean="0"/>
              <a:t>No consensus to change this criteria from current practice</a:t>
            </a:r>
          </a:p>
        </p:txBody>
      </p:sp>
      <p:sp>
        <p:nvSpPr>
          <p:cNvPr id="2" name="Date Placeholder 1"/>
          <p:cNvSpPr>
            <a:spLocks noGrp="1"/>
          </p:cNvSpPr>
          <p:nvPr>
            <p:ph type="dt" sz="half" idx="12"/>
          </p:nvPr>
        </p:nvSpPr>
        <p:spPr/>
        <p:txBody>
          <a:bodyPr/>
          <a:lstStyle/>
          <a:p>
            <a:r>
              <a:rPr lang="en-US" smtClean="0"/>
              <a:t>10/6/2014</a:t>
            </a:r>
            <a:endParaRPr lang="en-US"/>
          </a:p>
        </p:txBody>
      </p:sp>
      <p:sp>
        <p:nvSpPr>
          <p:cNvPr id="3" name="Footer Placeholder 2"/>
          <p:cNvSpPr>
            <a:spLocks noGrp="1"/>
          </p:cNvSpPr>
          <p:nvPr>
            <p:ph type="ftr" sz="quarter" idx="11"/>
          </p:nvPr>
        </p:nvSpPr>
        <p:spPr/>
        <p:txBody>
          <a:bodyPr/>
          <a:lstStyle/>
          <a:p>
            <a:r>
              <a:rPr lang="en-US" smtClean="0"/>
              <a:t>Joint ROS/WMS</a:t>
            </a:r>
            <a:endParaRPr lang="en-US"/>
          </a:p>
        </p:txBody>
      </p:sp>
    </p:spTree>
    <p:extLst>
      <p:ext uri="{BB962C8B-B14F-4D97-AF65-F5344CB8AC3E}">
        <p14:creationId xmlns:p14="http://schemas.microsoft.com/office/powerpoint/2010/main" val="1915687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driving the need for RRS changes for 2015?</a:t>
            </a:r>
            <a:endParaRPr lang="en-US" dirty="0"/>
          </a:p>
        </p:txBody>
      </p:sp>
      <p:sp>
        <p:nvSpPr>
          <p:cNvPr id="3" name="Content Placeholder 2"/>
          <p:cNvSpPr>
            <a:spLocks noGrp="1"/>
          </p:cNvSpPr>
          <p:nvPr>
            <p:ph idx="1"/>
          </p:nvPr>
        </p:nvSpPr>
        <p:spPr/>
        <p:txBody>
          <a:bodyPr/>
          <a:lstStyle/>
          <a:p>
            <a:r>
              <a:rPr lang="en-US" dirty="0" smtClean="0"/>
              <a:t>Protocol se</a:t>
            </a:r>
            <a:r>
              <a:rPr lang="en-US" dirty="0"/>
              <a:t>cti</a:t>
            </a:r>
            <a:r>
              <a:rPr lang="en-US" dirty="0" smtClean="0"/>
              <a:t>on </a:t>
            </a:r>
            <a:r>
              <a:rPr lang="en-US" dirty="0"/>
              <a:t>3.16 Standards for Determining Ancillary Service Quantities</a:t>
            </a:r>
          </a:p>
          <a:p>
            <a:pPr lvl="1"/>
            <a:r>
              <a:rPr lang="en-US" b="0" dirty="0" smtClean="0"/>
              <a:t>ERCOT </a:t>
            </a:r>
            <a:r>
              <a:rPr lang="en-US" b="0" dirty="0"/>
              <a:t>shall, at least annually, </a:t>
            </a:r>
            <a:r>
              <a:rPr lang="en-US" b="0" dirty="0" smtClean="0"/>
              <a:t>review the </a:t>
            </a:r>
            <a:r>
              <a:rPr lang="en-US" b="0" dirty="0"/>
              <a:t>quantity </a:t>
            </a:r>
            <a:r>
              <a:rPr lang="en-US" b="0" dirty="0" smtClean="0"/>
              <a:t>and requirements </a:t>
            </a:r>
            <a:r>
              <a:rPr lang="en-US" b="0" dirty="0"/>
              <a:t>for each Ancillary Service </a:t>
            </a:r>
            <a:r>
              <a:rPr lang="en-US" b="0" dirty="0" smtClean="0"/>
              <a:t>needed </a:t>
            </a:r>
            <a:r>
              <a:rPr lang="en-US" b="0" dirty="0"/>
              <a:t>for </a:t>
            </a:r>
            <a:r>
              <a:rPr lang="en-US" b="0" dirty="0" smtClean="0"/>
              <a:t>reliability.</a:t>
            </a:r>
          </a:p>
          <a:p>
            <a:pPr algn="just"/>
            <a:r>
              <a:rPr lang="en-US" dirty="0"/>
              <a:t>ERCOT has identified </a:t>
            </a:r>
            <a:r>
              <a:rPr lang="en-US" dirty="0" smtClean="0"/>
              <a:t>issues during </a:t>
            </a:r>
            <a:r>
              <a:rPr lang="en-US" dirty="0"/>
              <a:t>periods of low inertia which need to be </a:t>
            </a:r>
            <a:r>
              <a:rPr lang="en-US" dirty="0" smtClean="0"/>
              <a:t>addressed</a:t>
            </a:r>
          </a:p>
          <a:p>
            <a:pPr lvl="1" algn="just"/>
            <a:r>
              <a:rPr lang="en-US" dirty="0" smtClean="0"/>
              <a:t>ERCOT </a:t>
            </a:r>
            <a:r>
              <a:rPr lang="en-US" dirty="0"/>
              <a:t>has historically studied </a:t>
            </a:r>
            <a:r>
              <a:rPr lang="en-US" dirty="0" smtClean="0"/>
              <a:t>reserve requirements </a:t>
            </a:r>
            <a:r>
              <a:rPr lang="en-US" dirty="0"/>
              <a:t>to protect against the loss of two largest Resources without tripping UFLS (UFLS trips at 59.3 </a:t>
            </a:r>
            <a:r>
              <a:rPr lang="en-US" dirty="0" smtClean="0"/>
              <a:t>Hz); </a:t>
            </a:r>
          </a:p>
          <a:p>
            <a:pPr lvl="1" algn="just"/>
            <a:r>
              <a:rPr lang="en-US" dirty="0" smtClean="0"/>
              <a:t>ERCOT identified additional areas of concern during the Future Ancillary Services Taskforce (FAST) process; and </a:t>
            </a:r>
            <a:endParaRPr lang="en-US" dirty="0"/>
          </a:p>
          <a:p>
            <a:pPr lvl="1" algn="just"/>
            <a:r>
              <a:rPr lang="en-US" dirty="0" smtClean="0"/>
              <a:t>NERC-BAL-003</a:t>
            </a:r>
            <a:r>
              <a:rPr lang="en-US" b="0" dirty="0" smtClean="0"/>
              <a:t> - </a:t>
            </a:r>
            <a:r>
              <a:rPr lang="en-US" dirty="0" smtClean="0"/>
              <a:t>will require </a:t>
            </a:r>
            <a:r>
              <a:rPr lang="en-US" dirty="0"/>
              <a:t>ERCOT to plan </a:t>
            </a:r>
            <a:r>
              <a:rPr lang="en-US" dirty="0" smtClean="0"/>
              <a:t>for the loss </a:t>
            </a:r>
            <a:r>
              <a:rPr lang="en-US" dirty="0"/>
              <a:t>of 2750 MW </a:t>
            </a:r>
            <a:r>
              <a:rPr lang="en-US" dirty="0" smtClean="0"/>
              <a:t>(based </a:t>
            </a:r>
            <a:r>
              <a:rPr lang="en-US" dirty="0"/>
              <a:t>on two largest </a:t>
            </a:r>
            <a:r>
              <a:rPr lang="en-US" dirty="0" smtClean="0"/>
              <a:t>generators) without tripping UFLS. The standard will go into effect in 2016.</a:t>
            </a:r>
            <a:r>
              <a:rPr lang="en-US" dirty="0">
                <a:solidFill>
                  <a:srgbClr val="FF0000"/>
                </a:solidFill>
              </a:rPr>
              <a:t> </a:t>
            </a:r>
            <a:endParaRPr lang="en-US" dirty="0" smtClean="0"/>
          </a:p>
          <a:p>
            <a:pPr lvl="2" algn="just"/>
            <a:endParaRPr lang="en-US" dirty="0"/>
          </a:p>
          <a:p>
            <a:endParaRPr lang="en-US" dirty="0"/>
          </a:p>
        </p:txBody>
      </p:sp>
      <p:sp>
        <p:nvSpPr>
          <p:cNvPr id="4" name="Footer Placeholder 3"/>
          <p:cNvSpPr>
            <a:spLocks noGrp="1"/>
          </p:cNvSpPr>
          <p:nvPr>
            <p:ph type="ftr" sz="quarter" idx="11"/>
          </p:nvPr>
        </p:nvSpPr>
        <p:spPr/>
        <p:txBody>
          <a:bodyPr/>
          <a:lstStyle/>
          <a:p>
            <a:r>
              <a:rPr lang="en-US" smtClean="0"/>
              <a:t>Joint ROS/WMS</a:t>
            </a:r>
            <a:endParaRPr lang="en-US" dirty="0"/>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2582316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on proposed RRS changes </a:t>
            </a:r>
            <a:endParaRPr lang="en-US" dirty="0"/>
          </a:p>
        </p:txBody>
      </p:sp>
      <p:sp>
        <p:nvSpPr>
          <p:cNvPr id="3" name="Content Placeholder 2"/>
          <p:cNvSpPr>
            <a:spLocks noGrp="1"/>
          </p:cNvSpPr>
          <p:nvPr>
            <p:ph idx="1"/>
          </p:nvPr>
        </p:nvSpPr>
        <p:spPr>
          <a:xfrm>
            <a:off x="152400" y="990600"/>
            <a:ext cx="8610600" cy="5410200"/>
          </a:xfrm>
        </p:spPr>
        <p:txBody>
          <a:bodyPr/>
          <a:lstStyle/>
          <a:p>
            <a:pPr marL="0" indent="0" algn="just">
              <a:buNone/>
            </a:pPr>
            <a:r>
              <a:rPr lang="en-US" dirty="0" smtClean="0"/>
              <a:t>ERCOT as a single BA Interconnection has historically been concerned with low frequency events and has procured RRS to protect against those events</a:t>
            </a:r>
          </a:p>
          <a:p>
            <a:pPr lvl="1"/>
            <a:r>
              <a:rPr lang="en-US" dirty="0" smtClean="0"/>
              <a:t>Original ERCOT requirement </a:t>
            </a:r>
            <a:r>
              <a:rPr lang="en-US" dirty="0"/>
              <a:t>was the sum of the two largest units in ERCOT plus 200 </a:t>
            </a:r>
            <a:r>
              <a:rPr lang="en-US" dirty="0" smtClean="0"/>
              <a:t>MW  (requirement </a:t>
            </a:r>
            <a:r>
              <a:rPr lang="en-US" dirty="0"/>
              <a:t>was 1600 to 1800 </a:t>
            </a:r>
            <a:r>
              <a:rPr lang="en-US" dirty="0" smtClean="0"/>
              <a:t>MW)</a:t>
            </a:r>
            <a:endParaRPr lang="en-US" b="0" dirty="0"/>
          </a:p>
          <a:p>
            <a:pPr lvl="1"/>
            <a:r>
              <a:rPr lang="en-US" dirty="0" smtClean="0"/>
              <a:t>When </a:t>
            </a:r>
            <a:r>
              <a:rPr lang="en-US" dirty="0"/>
              <a:t>first nuclear unit came on line in late 1980s it increased to 2300 </a:t>
            </a:r>
            <a:r>
              <a:rPr lang="en-US" dirty="0" smtClean="0"/>
              <a:t>MW</a:t>
            </a:r>
          </a:p>
          <a:p>
            <a:pPr lvl="1"/>
            <a:r>
              <a:rPr lang="en-US" dirty="0" smtClean="0"/>
              <a:t>Has not changed since 1988.</a:t>
            </a:r>
          </a:p>
          <a:p>
            <a:pPr lvl="1"/>
            <a:r>
              <a:rPr lang="en-US" dirty="0" smtClean="0"/>
              <a:t>Two separate studies were performed in 2014.</a:t>
            </a:r>
          </a:p>
          <a:p>
            <a:pPr lvl="2"/>
            <a:r>
              <a:rPr lang="en-US" dirty="0" smtClean="0"/>
              <a:t>In preparation for the </a:t>
            </a:r>
            <a:r>
              <a:rPr lang="en-US" dirty="0"/>
              <a:t>NERC BAL-003-1 </a:t>
            </a:r>
            <a:r>
              <a:rPr lang="en-US" dirty="0" smtClean="0"/>
              <a:t>requirements, </a:t>
            </a:r>
            <a:r>
              <a:rPr lang="en-US" dirty="0"/>
              <a:t>ERCOT performed </a:t>
            </a:r>
            <a:r>
              <a:rPr lang="en-US" dirty="0" smtClean="0"/>
              <a:t>studies  </a:t>
            </a:r>
            <a:r>
              <a:rPr lang="en-US" dirty="0"/>
              <a:t>to </a:t>
            </a:r>
            <a:r>
              <a:rPr lang="en-US" dirty="0" smtClean="0"/>
              <a:t>determine minimum RRS needed to protect the grid against simultaneous loss of two largest units (2750 MW).</a:t>
            </a:r>
          </a:p>
          <a:p>
            <a:pPr lvl="2"/>
            <a:r>
              <a:rPr lang="en-US" dirty="0" smtClean="0"/>
              <a:t>ERCOT </a:t>
            </a:r>
            <a:r>
              <a:rPr lang="en-US" dirty="0"/>
              <a:t>performed several studies considering </a:t>
            </a:r>
            <a:r>
              <a:rPr lang="en-US" dirty="0" smtClean="0"/>
              <a:t>the need for frequency responsive reserves for the FAST</a:t>
            </a:r>
            <a:endParaRPr lang="en-US" strike="sngStrike" dirty="0" smtClean="0"/>
          </a:p>
        </p:txBody>
      </p:sp>
      <p:sp>
        <p:nvSpPr>
          <p:cNvPr id="4" name="Footer Placeholder 3"/>
          <p:cNvSpPr>
            <a:spLocks noGrp="1"/>
          </p:cNvSpPr>
          <p:nvPr>
            <p:ph type="ftr" sz="quarter" idx="11"/>
          </p:nvPr>
        </p:nvSpPr>
        <p:spPr/>
        <p:txBody>
          <a:bodyPr/>
          <a:lstStyle/>
          <a:p>
            <a:r>
              <a:rPr lang="en-US" smtClean="0"/>
              <a:t>Joint ROS/WMS</a:t>
            </a:r>
            <a:endParaRPr lang="en-US" dirty="0"/>
          </a:p>
        </p:txBody>
      </p:sp>
      <p:sp>
        <p:nvSpPr>
          <p:cNvPr id="5" name="Date Placeholder 4"/>
          <p:cNvSpPr>
            <a:spLocks noGrp="1"/>
          </p:cNvSpPr>
          <p:nvPr>
            <p:ph type="dt" sz="half" idx="12"/>
          </p:nvPr>
        </p:nvSpPr>
        <p:spPr/>
        <p:txBody>
          <a:bodyPr/>
          <a:lstStyle/>
          <a:p>
            <a:r>
              <a:rPr lang="en-US" smtClean="0"/>
              <a:t>10/6/2014</a:t>
            </a:r>
            <a:endParaRPr lang="en-US"/>
          </a:p>
        </p:txBody>
      </p:sp>
    </p:spTree>
    <p:extLst>
      <p:ext uri="{BB962C8B-B14F-4D97-AF65-F5344CB8AC3E}">
        <p14:creationId xmlns:p14="http://schemas.microsoft.com/office/powerpoint/2010/main" val="18078565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6" name="Group 8"/>
          <p:cNvGrpSpPr>
            <a:grpSpLocks/>
          </p:cNvGrpSpPr>
          <p:nvPr/>
        </p:nvGrpSpPr>
        <p:grpSpPr bwMode="auto">
          <a:xfrm>
            <a:off x="1295400" y="2735263"/>
            <a:ext cx="6553200" cy="1387475"/>
            <a:chOff x="1295400" y="2799182"/>
            <a:chExt cx="6553200" cy="1385895"/>
          </a:xfrm>
        </p:grpSpPr>
        <p:sp>
          <p:nvSpPr>
            <p:cNvPr id="31748" name="TextBox 1"/>
            <p:cNvSpPr txBox="1">
              <a:spLocks noChangeArrowheads="1"/>
            </p:cNvSpPr>
            <p:nvPr/>
          </p:nvSpPr>
          <p:spPr bwMode="auto">
            <a:xfrm>
              <a:off x="1295400" y="2922743"/>
              <a:ext cx="6553200" cy="1106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en-US" altLang="en-US" sz="3200" b="1" dirty="0" smtClean="0"/>
                <a:t>2014 Dynamic Simulation</a:t>
              </a:r>
            </a:p>
            <a:p>
              <a:pPr algn="ctr"/>
              <a:r>
                <a:rPr lang="en-US" altLang="en-US" sz="1600" b="1" dirty="0" smtClean="0"/>
                <a:t>Examples of low Inertia impact to UFLS for loss of 2750 MW</a:t>
              </a:r>
              <a:endParaRPr lang="en-US" altLang="en-US" sz="1600" dirty="0" smtClean="0"/>
            </a:p>
            <a:p>
              <a:pPr algn="ctr"/>
              <a:endParaRPr lang="en-US" altLang="en-US" dirty="0"/>
            </a:p>
          </p:txBody>
        </p:sp>
        <p:cxnSp>
          <p:nvCxnSpPr>
            <p:cNvPr id="4" name="Straight Connector 3"/>
            <p:cNvCxnSpPr/>
            <p:nvPr/>
          </p:nvCxnSpPr>
          <p:spPr>
            <a:xfrm>
              <a:off x="1428750" y="2799182"/>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1438275" y="4185077"/>
              <a:ext cx="6286500" cy="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
        <p:nvSpPr>
          <p:cNvPr id="7" name="Rectangle 6"/>
          <p:cNvSpPr/>
          <p:nvPr/>
        </p:nvSpPr>
        <p:spPr>
          <a:xfrm>
            <a:off x="8534400" y="6096000"/>
            <a:ext cx="304800" cy="304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Date Placeholder 1"/>
          <p:cNvSpPr>
            <a:spLocks noGrp="1"/>
          </p:cNvSpPr>
          <p:nvPr>
            <p:ph type="dt" sz="half" idx="12"/>
          </p:nvPr>
        </p:nvSpPr>
        <p:spPr/>
        <p:txBody>
          <a:bodyPr/>
          <a:lstStyle/>
          <a:p>
            <a:r>
              <a:rPr lang="en-US" smtClean="0"/>
              <a:t>10/6/2014</a:t>
            </a:r>
            <a:endParaRPr lang="en-US"/>
          </a:p>
        </p:txBody>
      </p:sp>
      <p:sp>
        <p:nvSpPr>
          <p:cNvPr id="3" name="Footer Placeholder 2"/>
          <p:cNvSpPr>
            <a:spLocks noGrp="1"/>
          </p:cNvSpPr>
          <p:nvPr>
            <p:ph type="ftr" sz="quarter" idx="11"/>
          </p:nvPr>
        </p:nvSpPr>
        <p:spPr/>
        <p:txBody>
          <a:bodyPr/>
          <a:lstStyle/>
          <a:p>
            <a:r>
              <a:rPr lang="en-US" smtClean="0"/>
              <a:t>Joint ROS/WMS</a:t>
            </a:r>
            <a:endParaRPr lang="en-US"/>
          </a:p>
        </p:txBody>
      </p:sp>
    </p:spTree>
    <p:extLst>
      <p:ext uri="{BB962C8B-B14F-4D97-AF65-F5344CB8AC3E}">
        <p14:creationId xmlns:p14="http://schemas.microsoft.com/office/powerpoint/2010/main" val="41036495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379413" y="708025"/>
            <a:ext cx="8229600" cy="5116513"/>
          </a:xfrm>
        </p:spPr>
        <p:txBody>
          <a:bodyPr>
            <a:normAutofit/>
          </a:bodyPr>
          <a:lstStyle/>
          <a:p>
            <a:pPr marL="457200" lvl="1" indent="0">
              <a:buFont typeface="Arial" charset="0"/>
              <a:buNone/>
              <a:defRPr/>
            </a:pPr>
            <a:endParaRPr lang="en-US" sz="1600" b="1" kern="0" dirty="0" smtClean="0"/>
          </a:p>
          <a:p>
            <a:pPr lvl="2">
              <a:defRPr/>
            </a:pPr>
            <a:endParaRPr lang="en-US" sz="1200" b="1" kern="0" dirty="0" smtClean="0"/>
          </a:p>
        </p:txBody>
      </p:sp>
      <p:sp>
        <p:nvSpPr>
          <p:cNvPr id="18435" name="Title 8"/>
          <p:cNvSpPr>
            <a:spLocks noGrp="1"/>
          </p:cNvSpPr>
          <p:nvPr>
            <p:ph type="title"/>
          </p:nvPr>
        </p:nvSpPr>
        <p:spPr>
          <a:xfrm>
            <a:off x="457200" y="-150813"/>
            <a:ext cx="8229600" cy="812801"/>
          </a:xfrm>
        </p:spPr>
        <p:txBody>
          <a:bodyPr/>
          <a:lstStyle/>
          <a:p>
            <a:r>
              <a:rPr lang="en-US" altLang="en-US" smtClean="0"/>
              <a:t>An Example of Case Study</a:t>
            </a:r>
          </a:p>
        </p:txBody>
      </p:sp>
      <p:sp>
        <p:nvSpPr>
          <p:cNvPr id="18436" name="TextBox 1"/>
          <p:cNvSpPr txBox="1">
            <a:spLocks noChangeArrowheads="1"/>
          </p:cNvSpPr>
          <p:nvPr/>
        </p:nvSpPr>
        <p:spPr bwMode="auto">
          <a:xfrm>
            <a:off x="638175" y="727075"/>
            <a:ext cx="8201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Arial" charset="0"/>
              </a:defRPr>
            </a:lvl1pPr>
            <a:lvl2pPr marL="742950" indent="-285750" eaLnBrk="0" hangingPunct="0">
              <a:spcBef>
                <a:spcPct val="20000"/>
              </a:spcBef>
              <a:buFont typeface="Arial" charset="0"/>
              <a:buChar char="–"/>
              <a:defRPr sz="2800">
                <a:solidFill>
                  <a:schemeClr val="tx1"/>
                </a:solidFill>
                <a:latin typeface="Arial" charset="0"/>
              </a:defRPr>
            </a:lvl2pPr>
            <a:lvl3pPr marL="1143000" indent="-228600" eaLnBrk="0" hangingPunct="0">
              <a:spcBef>
                <a:spcPct val="20000"/>
              </a:spcBef>
              <a:buFont typeface="Arial" charset="0"/>
              <a:buChar char="•"/>
              <a:defRPr sz="2400">
                <a:solidFill>
                  <a:schemeClr val="tx1"/>
                </a:solidFill>
                <a:latin typeface="Arial" charset="0"/>
              </a:defRPr>
            </a:lvl3pPr>
            <a:lvl4pPr marL="1600200" indent="-228600" eaLnBrk="0" hangingPunct="0">
              <a:spcBef>
                <a:spcPct val="20000"/>
              </a:spcBef>
              <a:buFont typeface="Arial" charset="0"/>
              <a:buChar char="–"/>
              <a:defRPr sz="2000">
                <a:solidFill>
                  <a:schemeClr val="tx1"/>
                </a:solidFill>
                <a:latin typeface="Arial" charset="0"/>
              </a:defRPr>
            </a:lvl4pPr>
            <a:lvl5pPr marL="2057400" indent="-228600" eaLnBrk="0" hangingPunct="0">
              <a:spcBef>
                <a:spcPct val="20000"/>
              </a:spcBef>
              <a:buFont typeface="Arial" charset="0"/>
              <a:buChar char="»"/>
              <a:defRPr sz="2000">
                <a:solidFill>
                  <a:schemeClr val="tx1"/>
                </a:solidFill>
                <a:latin typeface="Arial"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defRPr>
            </a:lvl9pPr>
          </a:lstStyle>
          <a:p>
            <a:pPr eaLnBrk="1" hangingPunct="1">
              <a:spcBef>
                <a:spcPct val="0"/>
              </a:spcBef>
              <a:buFontTx/>
              <a:buNone/>
            </a:pPr>
            <a:r>
              <a:rPr lang="en-US" altLang="en-US" sz="1600" b="1"/>
              <a:t>Minimum amount of FFR and PFR is determined by preventing frequency from dropping below 59.4Hz for loss of 2 largest units (2750MW)</a:t>
            </a:r>
          </a:p>
        </p:txBody>
      </p:sp>
      <p:pic>
        <p:nvPicPr>
          <p:cNvPr id="1843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482725"/>
            <a:ext cx="7915275" cy="426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2"/>
          </p:nvPr>
        </p:nvSpPr>
        <p:spPr/>
        <p:txBody>
          <a:bodyPr/>
          <a:lstStyle/>
          <a:p>
            <a:r>
              <a:rPr lang="en-US" smtClean="0"/>
              <a:t>10/6/2014</a:t>
            </a:r>
            <a:endParaRPr lang="en-US"/>
          </a:p>
        </p:txBody>
      </p:sp>
      <p:sp>
        <p:nvSpPr>
          <p:cNvPr id="3" name="Footer Placeholder 2"/>
          <p:cNvSpPr>
            <a:spLocks noGrp="1"/>
          </p:cNvSpPr>
          <p:nvPr>
            <p:ph type="ftr" sz="quarter" idx="11"/>
          </p:nvPr>
        </p:nvSpPr>
        <p:spPr/>
        <p:txBody>
          <a:bodyPr/>
          <a:lstStyle/>
          <a:p>
            <a:r>
              <a:rPr lang="en-US" smtClean="0"/>
              <a:t>Joint ROS/WMS</a:t>
            </a:r>
            <a:endParaRPr lang="en-US"/>
          </a:p>
        </p:txBody>
      </p:sp>
    </p:spTree>
    <p:extLst>
      <p:ext uri="{BB962C8B-B14F-4D97-AF65-F5344CB8AC3E}">
        <p14:creationId xmlns:p14="http://schemas.microsoft.com/office/powerpoint/2010/main" val="1156652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256" r="8582"/>
          <a:stretch/>
        </p:blipFill>
        <p:spPr bwMode="auto">
          <a:xfrm>
            <a:off x="223284" y="1160295"/>
            <a:ext cx="8761228" cy="4757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itle 8"/>
          <p:cNvSpPr>
            <a:spLocks noGrp="1"/>
          </p:cNvSpPr>
          <p:nvPr>
            <p:ph type="title"/>
          </p:nvPr>
        </p:nvSpPr>
        <p:spPr/>
        <p:txBody>
          <a:bodyPr/>
          <a:lstStyle/>
          <a:p>
            <a:r>
              <a:rPr lang="en-US" dirty="0" smtClean="0"/>
              <a:t>FAST Study Case Selection</a:t>
            </a:r>
            <a:endParaRPr lang="en-US" dirty="0"/>
          </a:p>
        </p:txBody>
      </p:sp>
      <p:sp>
        <p:nvSpPr>
          <p:cNvPr id="4" name="Rectangle 3"/>
          <p:cNvSpPr/>
          <p:nvPr/>
        </p:nvSpPr>
        <p:spPr>
          <a:xfrm>
            <a:off x="468697" y="4943471"/>
            <a:ext cx="539250" cy="276999"/>
          </a:xfrm>
          <a:prstGeom prst="rect">
            <a:avLst/>
          </a:prstGeom>
        </p:spPr>
        <p:txBody>
          <a:bodyPr wrap="none">
            <a:spAutoFit/>
          </a:bodyPr>
          <a:lstStyle/>
          <a:p>
            <a:r>
              <a:rPr lang="en-US" sz="1200" b="1" dirty="0">
                <a:solidFill>
                  <a:srgbClr val="FF0000"/>
                </a:solidFill>
                <a:latin typeface="Calibri" panose="020F0502020204030204" pitchFamily="34" charset="0"/>
              </a:rPr>
              <a:t>case1</a:t>
            </a:r>
          </a:p>
        </p:txBody>
      </p:sp>
      <p:sp>
        <p:nvSpPr>
          <p:cNvPr id="5" name="Rectangle 4"/>
          <p:cNvSpPr/>
          <p:nvPr/>
        </p:nvSpPr>
        <p:spPr>
          <a:xfrm>
            <a:off x="459184" y="4670851"/>
            <a:ext cx="539251"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case2</a:t>
            </a:r>
            <a:endParaRPr lang="en-US" sz="1200" b="1" dirty="0">
              <a:solidFill>
                <a:srgbClr val="FF0000"/>
              </a:solidFill>
              <a:latin typeface="Calibri" panose="020F0502020204030204" pitchFamily="34" charset="0"/>
            </a:endParaRPr>
          </a:p>
        </p:txBody>
      </p:sp>
      <p:sp>
        <p:nvSpPr>
          <p:cNvPr id="6" name="Rectangle 5"/>
          <p:cNvSpPr/>
          <p:nvPr/>
        </p:nvSpPr>
        <p:spPr>
          <a:xfrm>
            <a:off x="1292474" y="4448175"/>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case3</a:t>
            </a:r>
            <a:endParaRPr lang="en-US" sz="1200" b="1" dirty="0">
              <a:solidFill>
                <a:srgbClr val="FF0000"/>
              </a:solidFill>
              <a:latin typeface="Calibri" panose="020F0502020204030204" pitchFamily="34" charset="0"/>
            </a:endParaRPr>
          </a:p>
        </p:txBody>
      </p:sp>
      <p:sp>
        <p:nvSpPr>
          <p:cNvPr id="7" name="Rectangle 6"/>
          <p:cNvSpPr/>
          <p:nvPr/>
        </p:nvSpPr>
        <p:spPr>
          <a:xfrm>
            <a:off x="2102099" y="4078249"/>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case4</a:t>
            </a:r>
            <a:endParaRPr lang="en-US" sz="1200" b="1" dirty="0">
              <a:solidFill>
                <a:srgbClr val="FF0000"/>
              </a:solidFill>
              <a:latin typeface="Calibri" panose="020F0502020204030204" pitchFamily="34" charset="0"/>
            </a:endParaRPr>
          </a:p>
        </p:txBody>
      </p:sp>
      <p:sp>
        <p:nvSpPr>
          <p:cNvPr id="8" name="Rectangle 7"/>
          <p:cNvSpPr/>
          <p:nvPr/>
        </p:nvSpPr>
        <p:spPr>
          <a:xfrm>
            <a:off x="2902199" y="3728650"/>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case5</a:t>
            </a:r>
            <a:endParaRPr lang="en-US" sz="1200" b="1" dirty="0">
              <a:solidFill>
                <a:srgbClr val="FF0000"/>
              </a:solidFill>
              <a:latin typeface="Calibri" panose="020F0502020204030204" pitchFamily="34" charset="0"/>
            </a:endParaRPr>
          </a:p>
        </p:txBody>
      </p:sp>
      <p:sp>
        <p:nvSpPr>
          <p:cNvPr id="10" name="Rectangle 9"/>
          <p:cNvSpPr/>
          <p:nvPr/>
        </p:nvSpPr>
        <p:spPr>
          <a:xfrm>
            <a:off x="3721349" y="3300026"/>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case6</a:t>
            </a:r>
            <a:endParaRPr lang="en-US" sz="1200" b="1" dirty="0">
              <a:solidFill>
                <a:srgbClr val="FF0000"/>
              </a:solidFill>
              <a:latin typeface="Calibri" panose="020F0502020204030204" pitchFamily="34" charset="0"/>
            </a:endParaRPr>
          </a:p>
        </p:txBody>
      </p:sp>
      <p:sp>
        <p:nvSpPr>
          <p:cNvPr id="12" name="Rectangle 11"/>
          <p:cNvSpPr/>
          <p:nvPr/>
        </p:nvSpPr>
        <p:spPr>
          <a:xfrm>
            <a:off x="4528034" y="2942452"/>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case7</a:t>
            </a:r>
            <a:endParaRPr lang="en-US" sz="1200" b="1" dirty="0">
              <a:solidFill>
                <a:srgbClr val="FF0000"/>
              </a:solidFill>
              <a:latin typeface="Calibri" panose="020F0502020204030204" pitchFamily="34" charset="0"/>
            </a:endParaRPr>
          </a:p>
        </p:txBody>
      </p:sp>
      <p:sp>
        <p:nvSpPr>
          <p:cNvPr id="13" name="Rectangle 12"/>
          <p:cNvSpPr/>
          <p:nvPr/>
        </p:nvSpPr>
        <p:spPr>
          <a:xfrm>
            <a:off x="5355985" y="2619375"/>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case8</a:t>
            </a:r>
            <a:endParaRPr lang="en-US" sz="1200" b="1" dirty="0">
              <a:solidFill>
                <a:srgbClr val="FF0000"/>
              </a:solidFill>
              <a:latin typeface="Calibri" panose="020F0502020204030204" pitchFamily="34" charset="0"/>
            </a:endParaRPr>
          </a:p>
        </p:txBody>
      </p:sp>
      <p:sp>
        <p:nvSpPr>
          <p:cNvPr id="14" name="Rectangle 13"/>
          <p:cNvSpPr/>
          <p:nvPr/>
        </p:nvSpPr>
        <p:spPr>
          <a:xfrm>
            <a:off x="6147300" y="2341604"/>
            <a:ext cx="539250"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case9</a:t>
            </a:r>
            <a:endParaRPr lang="en-US" sz="1200" b="1" dirty="0">
              <a:solidFill>
                <a:srgbClr val="FF0000"/>
              </a:solidFill>
              <a:latin typeface="Calibri" panose="020F0502020204030204" pitchFamily="34" charset="0"/>
            </a:endParaRPr>
          </a:p>
        </p:txBody>
      </p:sp>
      <p:sp>
        <p:nvSpPr>
          <p:cNvPr id="15" name="Rectangle 14"/>
          <p:cNvSpPr/>
          <p:nvPr/>
        </p:nvSpPr>
        <p:spPr>
          <a:xfrm>
            <a:off x="6913982" y="2055852"/>
            <a:ext cx="617798"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case10</a:t>
            </a:r>
            <a:endParaRPr lang="en-US" sz="1200" b="1" dirty="0">
              <a:solidFill>
                <a:srgbClr val="FF0000"/>
              </a:solidFill>
              <a:latin typeface="Calibri" panose="020F0502020204030204" pitchFamily="34" charset="0"/>
            </a:endParaRPr>
          </a:p>
        </p:txBody>
      </p:sp>
      <p:sp>
        <p:nvSpPr>
          <p:cNvPr id="16" name="Rectangle 15"/>
          <p:cNvSpPr/>
          <p:nvPr/>
        </p:nvSpPr>
        <p:spPr>
          <a:xfrm>
            <a:off x="7714082" y="1815405"/>
            <a:ext cx="617798"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case11</a:t>
            </a:r>
            <a:endParaRPr lang="en-US" sz="1200" b="1" dirty="0">
              <a:solidFill>
                <a:srgbClr val="FF0000"/>
              </a:solidFill>
              <a:latin typeface="Calibri" panose="020F0502020204030204" pitchFamily="34" charset="0"/>
            </a:endParaRPr>
          </a:p>
        </p:txBody>
      </p:sp>
      <p:sp>
        <p:nvSpPr>
          <p:cNvPr id="17" name="Rectangle 16"/>
          <p:cNvSpPr/>
          <p:nvPr/>
        </p:nvSpPr>
        <p:spPr>
          <a:xfrm>
            <a:off x="7733132" y="1545080"/>
            <a:ext cx="617798" cy="276999"/>
          </a:xfrm>
          <a:prstGeom prst="rect">
            <a:avLst/>
          </a:prstGeom>
        </p:spPr>
        <p:txBody>
          <a:bodyPr wrap="none">
            <a:spAutoFit/>
          </a:bodyPr>
          <a:lstStyle/>
          <a:p>
            <a:r>
              <a:rPr lang="en-US" sz="1200" b="1" dirty="0" smtClean="0">
                <a:solidFill>
                  <a:srgbClr val="FF0000"/>
                </a:solidFill>
                <a:latin typeface="Calibri" panose="020F0502020204030204" pitchFamily="34" charset="0"/>
              </a:rPr>
              <a:t>case12</a:t>
            </a:r>
            <a:endParaRPr lang="en-US" sz="1200" b="1" dirty="0">
              <a:solidFill>
                <a:srgbClr val="FF0000"/>
              </a:solidFill>
              <a:latin typeface="Calibri" panose="020F0502020204030204" pitchFamily="34" charset="0"/>
            </a:endParaRPr>
          </a:p>
        </p:txBody>
      </p:sp>
      <p:sp>
        <p:nvSpPr>
          <p:cNvPr id="2" name="TextBox 1"/>
          <p:cNvSpPr txBox="1"/>
          <p:nvPr/>
        </p:nvSpPr>
        <p:spPr>
          <a:xfrm>
            <a:off x="2443140" y="5902143"/>
            <a:ext cx="4257721" cy="369332"/>
          </a:xfrm>
          <a:prstGeom prst="rect">
            <a:avLst/>
          </a:prstGeom>
          <a:noFill/>
        </p:spPr>
        <p:txBody>
          <a:bodyPr wrap="square" rtlCol="0">
            <a:spAutoFit/>
          </a:bodyPr>
          <a:lstStyle/>
          <a:p>
            <a:r>
              <a:rPr lang="en-US" dirty="0" smtClean="0"/>
              <a:t>Inertia=2*Kinetic Energy=2*H*MVA</a:t>
            </a:r>
            <a:endParaRPr lang="en-US" dirty="0"/>
          </a:p>
        </p:txBody>
      </p:sp>
      <p:sp>
        <p:nvSpPr>
          <p:cNvPr id="3" name="Date Placeholder 2"/>
          <p:cNvSpPr>
            <a:spLocks noGrp="1"/>
          </p:cNvSpPr>
          <p:nvPr>
            <p:ph type="dt" sz="half" idx="12"/>
          </p:nvPr>
        </p:nvSpPr>
        <p:spPr/>
        <p:txBody>
          <a:bodyPr/>
          <a:lstStyle/>
          <a:p>
            <a:r>
              <a:rPr lang="en-US" smtClean="0"/>
              <a:t>10/6/2014</a:t>
            </a:r>
            <a:endParaRPr lang="en-US"/>
          </a:p>
        </p:txBody>
      </p:sp>
      <p:sp>
        <p:nvSpPr>
          <p:cNvPr id="11" name="Footer Placeholder 10"/>
          <p:cNvSpPr>
            <a:spLocks noGrp="1"/>
          </p:cNvSpPr>
          <p:nvPr>
            <p:ph type="ftr" sz="quarter" idx="11"/>
          </p:nvPr>
        </p:nvSpPr>
        <p:spPr/>
        <p:txBody>
          <a:bodyPr/>
          <a:lstStyle/>
          <a:p>
            <a:r>
              <a:rPr lang="en-US" smtClean="0"/>
              <a:t>Joint ROS/WMS</a:t>
            </a:r>
            <a:endParaRPr lang="en-US"/>
          </a:p>
        </p:txBody>
      </p:sp>
    </p:spTree>
    <p:extLst>
      <p:ext uri="{BB962C8B-B14F-4D97-AF65-F5344CB8AC3E}">
        <p14:creationId xmlns:p14="http://schemas.microsoft.com/office/powerpoint/2010/main" val="1486251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ERCOT PowerPoint Template - Original Versio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0825E013-A11A-4E41-BBD9-78105CDE0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AB91161-3323-48F3-8EC8-C98D5648DBD3}">
  <ds:schemaRefs>
    <ds:schemaRef ds:uri="http://schemas.microsoft.com/sharepoint/v3/contenttype/forms"/>
  </ds:schemaRefs>
</ds:datastoreItem>
</file>

<file path=customXml/itemProps3.xml><?xml version="1.0" encoding="utf-8"?>
<ds:datastoreItem xmlns:ds="http://schemas.openxmlformats.org/officeDocument/2006/customXml" ds:itemID="{3311E38A-3EE6-4DA8-84BC-6F523C687BC4}">
  <ds:schemaRefs>
    <ds:schemaRef ds:uri="http://schemas.openxmlformats.org/package/2006/metadata/core-properties"/>
    <ds:schemaRef ds:uri="http://purl.org/dc/dcmitype/"/>
    <ds:schemaRef ds:uri="http://schemas.microsoft.com/office/2006/metadata/properties"/>
    <ds:schemaRef ds:uri="http://schemas.microsoft.com/office/2006/documentManagement/types"/>
    <ds:schemaRef ds:uri="http://schemas.microsoft.com/office/infopath/2007/PartnerControls"/>
    <ds:schemaRef ds:uri="http://purl.org/dc/terms/"/>
    <ds:schemaRef ds:uri="http://www.w3.org/XML/1998/namespace"/>
    <ds:schemaRef ds:uri="c34af464-7aa1-4edd-9be4-83dffc1cb926"/>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ERCOT PowerPoint Template - Original Version</Template>
  <TotalTime>11908</TotalTime>
  <Words>2528</Words>
  <Application>Microsoft Office PowerPoint</Application>
  <PresentationFormat>On-screen Show (4:3)</PresentationFormat>
  <Paragraphs>636</Paragraphs>
  <Slides>27</Slides>
  <Notes>12</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ERCOT PowerPoint Template - Original Version</vt:lpstr>
      <vt:lpstr>Ancillary Services Methodology Changes for 2015</vt:lpstr>
      <vt:lpstr>Schedule for discussion with Stakeholders</vt:lpstr>
      <vt:lpstr>What is to be discussed? </vt:lpstr>
      <vt:lpstr>09-23-2014 QMWG Discussion</vt:lpstr>
      <vt:lpstr>What is driving the need for RRS changes for 2015?</vt:lpstr>
      <vt:lpstr>Background on proposed RRS changes </vt:lpstr>
      <vt:lpstr>PowerPoint Presentation</vt:lpstr>
      <vt:lpstr>An Example of Case Study</vt:lpstr>
      <vt:lpstr>FAST Study Case Selection</vt:lpstr>
      <vt:lpstr>FAST Case results Load Resource (FFR) and PFR Requirement</vt:lpstr>
      <vt:lpstr>What do these studies mean?</vt:lpstr>
      <vt:lpstr>PowerPoint Presentation</vt:lpstr>
      <vt:lpstr>PowerPoint Presentation</vt:lpstr>
      <vt:lpstr>PowerPoint Presentation</vt:lpstr>
      <vt:lpstr>Option 1 – Assumption of No LR Participation in RRS</vt:lpstr>
      <vt:lpstr>Option 1 – Assumption of No LR Participation in RRS – Example Values</vt:lpstr>
      <vt:lpstr>Option 1 – Assumption of No LR Participation in RRS</vt:lpstr>
      <vt:lpstr>Option 2 – Assume 50% LRs with Equivalency Ratio</vt:lpstr>
      <vt:lpstr>Option 2 – Assume 50% LRs with Equivalency Ratio – Example Values </vt:lpstr>
      <vt:lpstr>Option 2 – Assume 50% LRs with Equivalency Ratio</vt:lpstr>
      <vt:lpstr>Policy issues that could affect RRS quantities</vt:lpstr>
      <vt:lpstr>PowerPoint Presentation</vt:lpstr>
      <vt:lpstr>Why change the Regulation procurement methodology</vt:lpstr>
      <vt:lpstr>Impact of RRS Deployment on Feb 2014 HE 0700</vt:lpstr>
      <vt:lpstr>Non Spin</vt:lpstr>
      <vt:lpstr>PowerPoint Presentation</vt:lpstr>
      <vt:lpstr>References</vt:lpstr>
    </vt:vector>
  </TitlesOfParts>
  <Company>The Electric Reliability Council of Texas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Ancillary Services Methodology changes</dc:title>
  <dc:creator>Blevins, Bill</dc:creator>
  <cp:lastModifiedBy>Sandip</cp:lastModifiedBy>
  <cp:revision>259</cp:revision>
  <cp:lastPrinted>2014-08-07T19:37:41Z</cp:lastPrinted>
  <dcterms:created xsi:type="dcterms:W3CDTF">2013-09-17T00:24:47Z</dcterms:created>
  <dcterms:modified xsi:type="dcterms:W3CDTF">2014-09-29T21:10:01Z</dcterms:modified>
</cp:coreProperties>
</file>