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5"/>
  </p:notesMasterIdLst>
  <p:handoutMasterIdLst>
    <p:handoutMasterId r:id="rId16"/>
  </p:handoutMasterIdLst>
  <p:sldIdLst>
    <p:sldId id="260" r:id="rId6"/>
    <p:sldId id="277" r:id="rId7"/>
    <p:sldId id="292" r:id="rId8"/>
    <p:sldId id="275" r:id="rId9"/>
    <p:sldId id="293" r:id="rId10"/>
    <p:sldId id="286" r:id="rId11"/>
    <p:sldId id="297" r:id="rId12"/>
    <p:sldId id="294" r:id="rId13"/>
    <p:sldId id="298" r:id="rId14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797" autoAdjust="0"/>
    <p:restoredTop sz="86282" autoAdjust="0"/>
  </p:normalViewPr>
  <p:slideViewPr>
    <p:cSldViewPr snapToGrid="0" snapToObjects="1">
      <p:cViewPr varScale="1">
        <p:scale>
          <a:sx n="91" d="100"/>
          <a:sy n="91" d="100"/>
        </p:scale>
        <p:origin x="-216" y="-10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59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40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22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22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12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120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12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1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554095"/>
            <a:chOff x="603250" y="546100"/>
            <a:chExt cx="7727950" cy="355409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Constraint Management During EEA</a:t>
              </a:r>
            </a:p>
            <a:p>
              <a:r>
                <a:rPr lang="en-US" altLang="en-US" b="1" dirty="0" smtClean="0"/>
                <a:t>NPRR642 &amp; NOGRR135</a:t>
              </a:r>
            </a:p>
            <a:p>
              <a:endParaRPr lang="en-US" altLang="en-US" b="1" dirty="0"/>
            </a:p>
            <a:p>
              <a:r>
                <a:rPr lang="en-US" altLang="en-US" dirty="0" smtClean="0"/>
                <a:t>ERCOT</a:t>
              </a:r>
              <a:endParaRPr lang="en-US" altLang="en-US" dirty="0"/>
            </a:p>
            <a:p>
              <a:r>
                <a:rPr lang="en-US" altLang="en-US" dirty="0" smtClean="0"/>
                <a:t>Joint ROS/WMS Meeting</a:t>
              </a:r>
              <a:endParaRPr lang="en-US" altLang="en-US" dirty="0"/>
            </a:p>
            <a:p>
              <a:r>
                <a:rPr lang="en-US" altLang="en-US" dirty="0" smtClean="0"/>
                <a:t>October 6 </a:t>
              </a:r>
              <a:r>
                <a:rPr lang="en-US" altLang="en-US" dirty="0"/>
                <a:t>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/>
              <a:t>NPRR480 removed </a:t>
            </a:r>
            <a:r>
              <a:rPr lang="en-US" dirty="0" smtClean="0"/>
              <a:t>language associated with “relaxing” </a:t>
            </a:r>
            <a:r>
              <a:rPr lang="en-US" dirty="0"/>
              <a:t>transmission constraints during emergency </a:t>
            </a:r>
            <a:r>
              <a:rPr lang="en-US" dirty="0" smtClean="0"/>
              <a:t>operations</a:t>
            </a:r>
          </a:p>
          <a:p>
            <a:pPr lvl="1">
              <a:defRPr/>
            </a:pPr>
            <a:r>
              <a:rPr lang="en-US" dirty="0" smtClean="0"/>
              <a:t>Rationale was the language was inconsistent with Attachment 1-EOP-002-2.1</a:t>
            </a:r>
            <a:endParaRPr lang="en-US" dirty="0"/>
          </a:p>
          <a:p>
            <a:pPr>
              <a:defRPr/>
            </a:pPr>
            <a:r>
              <a:rPr lang="en-US" dirty="0" smtClean="0"/>
              <a:t>Binding constraints in SCED have limited some generation during the EEA events during the 2013/2014 winter</a:t>
            </a:r>
            <a:endParaRPr lang="en-US" dirty="0"/>
          </a:p>
          <a:p>
            <a:pPr>
              <a:defRPr/>
            </a:pPr>
            <a:r>
              <a:rPr lang="en-US" dirty="0"/>
              <a:t>A mechanism is needed to allow generation capacity to be available </a:t>
            </a:r>
            <a:r>
              <a:rPr lang="en-US" dirty="0" smtClean="0"/>
              <a:t>to serve load during </a:t>
            </a:r>
            <a:r>
              <a:rPr lang="en-US" dirty="0"/>
              <a:t>emergency operations in a manner that </a:t>
            </a:r>
            <a:r>
              <a:rPr lang="en-US" dirty="0" smtClean="0"/>
              <a:t>preserves </a:t>
            </a:r>
            <a:r>
              <a:rPr lang="en-US" dirty="0"/>
              <a:t>transmission </a:t>
            </a:r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3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ERCOT reassessed the requirements of Attachment 1-EOP-002 Energy Emergency Alerts</a:t>
            </a:r>
          </a:p>
          <a:p>
            <a:pPr lvl="1"/>
            <a:r>
              <a:rPr lang="en-US" dirty="0" smtClean="0"/>
              <a:t>The Reliability Standard has provisions during EEA2 for the Reliability Coordinator (RC) to review its SOLs/IROLs with impacted Balancing Authorities (BA) and Transmission Providers</a:t>
            </a:r>
          </a:p>
          <a:p>
            <a:pPr lvl="1"/>
            <a:r>
              <a:rPr lang="en-US" dirty="0" smtClean="0"/>
              <a:t>Provisions also in place during EEA3 to revise SOLs/IROLs, subject to considerations</a:t>
            </a:r>
          </a:p>
          <a:p>
            <a:pPr lvl="1"/>
            <a:r>
              <a:rPr lang="en-US" dirty="0" smtClean="0"/>
              <a:t>There is not a provision that allows the RC to stop managing congestion on the grid during EEA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98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6.5.9.3.3 (7)</a:t>
            </a:r>
          </a:p>
          <a:p>
            <a:pPr lvl="1"/>
            <a:r>
              <a:rPr lang="en-US" dirty="0" smtClean="0"/>
              <a:t>During a Watch, ERCOT will investigate binding constraints and determine, during EEA2 or EEA3</a:t>
            </a:r>
          </a:p>
          <a:p>
            <a:pPr lvl="2"/>
            <a:r>
              <a:rPr lang="en-US" dirty="0" smtClean="0"/>
              <a:t>If a 15-minute rating can be used</a:t>
            </a:r>
            <a:endParaRPr lang="en-US" dirty="0"/>
          </a:p>
          <a:p>
            <a:pPr lvl="2"/>
            <a:r>
              <a:rPr lang="en-US" dirty="0" smtClean="0"/>
              <a:t>If recalling outages or other transmission switching/changes can be implemented</a:t>
            </a:r>
          </a:p>
          <a:p>
            <a:pPr lvl="2"/>
            <a:r>
              <a:rPr lang="en-US" dirty="0" smtClean="0"/>
              <a:t>The risk of a double-circuit failure</a:t>
            </a:r>
          </a:p>
          <a:p>
            <a:pPr lvl="1"/>
            <a:r>
              <a:rPr lang="en-US" dirty="0" smtClean="0"/>
              <a:t>Beginning during a Watch allows time for coordination with Transmission Operators in anticipation of an EEA2 or EEA3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NPRR642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37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6.5.9.4</a:t>
            </a:r>
          </a:p>
          <a:p>
            <a:pPr lvl="1"/>
            <a:r>
              <a:rPr lang="en-US" dirty="0" smtClean="0"/>
              <a:t>(3) Management of IROLs will not change</a:t>
            </a:r>
          </a:p>
          <a:p>
            <a:pPr lvl="1"/>
            <a:r>
              <a:rPr lang="en-US" dirty="0" smtClean="0"/>
              <a:t>(10) In EEA2 or EEA3, control to the 15-minute rating if available</a:t>
            </a:r>
          </a:p>
          <a:p>
            <a:pPr lvl="1"/>
            <a:r>
              <a:rPr lang="en-US" dirty="0" smtClean="0"/>
              <a:t>(11) Constrain to single-circuit contingencies if risk of double-circuit outage is low</a:t>
            </a:r>
          </a:p>
          <a:p>
            <a:pPr lvl="1"/>
            <a:endParaRPr lang="en-US" dirty="0"/>
          </a:p>
          <a:p>
            <a:r>
              <a:rPr lang="en-US" dirty="0" smtClean="0"/>
              <a:t>Note that the changes in (10) and (11) only apply to constraints that limit generation output</a:t>
            </a:r>
          </a:p>
          <a:p>
            <a:r>
              <a:rPr lang="en-US" dirty="0"/>
              <a:t>This NPRR does </a:t>
            </a:r>
            <a:r>
              <a:rPr lang="en-US" b="1" i="1" dirty="0"/>
              <a:t>not</a:t>
            </a:r>
            <a:r>
              <a:rPr lang="en-US" dirty="0"/>
              <a:t> propose changes to the  treatment of double-circuit contingencies </a:t>
            </a:r>
            <a:r>
              <a:rPr lang="en-US" dirty="0" smtClean="0"/>
              <a:t>under normal conditions</a:t>
            </a:r>
          </a:p>
          <a:p>
            <a:pPr lvl="1"/>
            <a:r>
              <a:rPr lang="en-US" dirty="0" smtClean="0"/>
              <a:t>only </a:t>
            </a:r>
            <a:r>
              <a:rPr lang="en-US" dirty="0"/>
              <a:t>during EEA 2 or EEA 3 for capacity shortage to avoid load shed if transmission risk is low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NPRR642 Proposal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60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6.5.9.3.3 (7)</a:t>
            </a:r>
          </a:p>
          <a:p>
            <a:pPr lvl="1"/>
            <a:r>
              <a:rPr lang="en-US" dirty="0" smtClean="0"/>
              <a:t>Procedure changes to review active constraints and identify</a:t>
            </a:r>
          </a:p>
          <a:p>
            <a:pPr lvl="2"/>
            <a:r>
              <a:rPr lang="en-US" dirty="0" smtClean="0"/>
              <a:t>those which have resources with high positive shift factors</a:t>
            </a:r>
          </a:p>
          <a:p>
            <a:pPr lvl="2"/>
            <a:r>
              <a:rPr lang="en-US" dirty="0" smtClean="0"/>
              <a:t>whether a 15-minute rating exists for the constrained element</a:t>
            </a:r>
          </a:p>
          <a:p>
            <a:pPr lvl="2"/>
            <a:r>
              <a:rPr lang="en-US" dirty="0" smtClean="0"/>
              <a:t>the restoration time for any planned transmission outages in the area that are contributing to the congestion</a:t>
            </a:r>
          </a:p>
          <a:p>
            <a:pPr lvl="2"/>
            <a:r>
              <a:rPr lang="en-US" dirty="0" smtClean="0"/>
              <a:t>time permitting, the risk of a double-circuit failure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NPRR642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3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Procedure Language</a:t>
            </a:r>
          </a:p>
          <a:p>
            <a:pPr lvl="1"/>
            <a:r>
              <a:rPr lang="en-US" dirty="0" smtClean="0"/>
              <a:t>Review all active constraints’ shift factors</a:t>
            </a:r>
          </a:p>
          <a:p>
            <a:pPr lvl="1"/>
            <a:r>
              <a:rPr lang="en-US" dirty="0" smtClean="0"/>
              <a:t>Time permitting, for DCKTs, call impacted TSP(s) and discuss risk of a DCKT outage</a:t>
            </a:r>
          </a:p>
          <a:p>
            <a:pPr lvl="1"/>
            <a:r>
              <a:rPr lang="en-US" dirty="0" smtClean="0"/>
              <a:t>For any constraint where there are one or more generators with a + 65% shift factor or greater</a:t>
            </a:r>
          </a:p>
          <a:p>
            <a:pPr lvl="2"/>
            <a:r>
              <a:rPr lang="en-US" dirty="0" smtClean="0"/>
              <a:t>review the constrained element to determine if a 15-minute rating exists</a:t>
            </a:r>
          </a:p>
          <a:p>
            <a:pPr lvl="2"/>
            <a:r>
              <a:rPr lang="en-US" dirty="0" smtClean="0"/>
              <a:t>review the restoration times for any associated outages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NPRR642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4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6.5.9.4</a:t>
            </a:r>
          </a:p>
          <a:p>
            <a:pPr lvl="1"/>
            <a:r>
              <a:rPr lang="en-US" dirty="0" smtClean="0"/>
              <a:t>Procedure changes to manage transition into/out of utilization of the 15-minute rating for post-contingency congestion management as well as double-circuit considerations during EEA2 and EEA3</a:t>
            </a:r>
          </a:p>
          <a:p>
            <a:pPr lvl="1"/>
            <a:r>
              <a:rPr lang="en-US" dirty="0" smtClean="0"/>
              <a:t>No changes needed for IROL management</a:t>
            </a:r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NPRR642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9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Procedure Language</a:t>
            </a:r>
          </a:p>
          <a:p>
            <a:pPr lvl="1"/>
            <a:r>
              <a:rPr lang="en-US" dirty="0" smtClean="0"/>
              <a:t>When entering EEA2</a:t>
            </a:r>
          </a:p>
          <a:p>
            <a:pPr lvl="2"/>
            <a:r>
              <a:rPr lang="en-US" dirty="0"/>
              <a:t>i</a:t>
            </a:r>
            <a:r>
              <a:rPr lang="en-US" dirty="0" smtClean="0"/>
              <a:t>f DCKT risk is low, deactivate DCKT constraint, activate the SCKT constraint</a:t>
            </a:r>
          </a:p>
          <a:p>
            <a:pPr lvl="2"/>
            <a:r>
              <a:rPr lang="en-US" dirty="0" smtClean="0"/>
              <a:t>change constrained limit to 15-minute rating if available</a:t>
            </a:r>
          </a:p>
          <a:p>
            <a:pPr lvl="2"/>
            <a:r>
              <a:rPr lang="en-US" dirty="0" smtClean="0"/>
              <a:t>recall transmission outages if possible</a:t>
            </a:r>
          </a:p>
          <a:p>
            <a:pPr lvl="1"/>
            <a:r>
              <a:rPr lang="en-US" smtClean="0"/>
              <a:t>When </a:t>
            </a:r>
            <a:r>
              <a:rPr lang="en-US" dirty="0" smtClean="0"/>
              <a:t>exiting EEA2 into EEA1</a:t>
            </a:r>
          </a:p>
          <a:p>
            <a:pPr lvl="2"/>
            <a:r>
              <a:rPr lang="en-US" dirty="0" smtClean="0"/>
              <a:t>activate DCKT constraint, deactivate SCKT constraint</a:t>
            </a:r>
          </a:p>
          <a:p>
            <a:pPr lvl="2"/>
            <a:r>
              <a:rPr lang="en-US" dirty="0" smtClean="0"/>
              <a:t>change constrained limit to 2-hour rating</a:t>
            </a:r>
          </a:p>
          <a:p>
            <a:pPr lvl="2"/>
            <a:r>
              <a:rPr lang="en-US" dirty="0" smtClean="0"/>
              <a:t>evaluate re-implementation of transmission outages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NPRR642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64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c34af464-7aa1-4edd-9be4-83dffc1cb926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3940</TotalTime>
  <Words>529</Words>
  <Application>Microsoft Office PowerPoint</Application>
  <PresentationFormat>On-screen Show (4:3)</PresentationFormat>
  <Paragraphs>69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Custom Design</vt:lpstr>
      <vt:lpstr>PowerPoint Presentation</vt:lpstr>
      <vt:lpstr>Background</vt:lpstr>
      <vt:lpstr>Background</vt:lpstr>
      <vt:lpstr>NPRR642 Proposal</vt:lpstr>
      <vt:lpstr>NPRR642 Proposal</vt:lpstr>
      <vt:lpstr>NPRR642 Implementation</vt:lpstr>
      <vt:lpstr>NPRR642 Implementation</vt:lpstr>
      <vt:lpstr>NPRR642 Implementation</vt:lpstr>
      <vt:lpstr>NPRR642 Implementation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Thompson, Chad</cp:lastModifiedBy>
  <cp:revision>274</cp:revision>
  <cp:lastPrinted>2013-01-30T23:16:36Z</cp:lastPrinted>
  <dcterms:created xsi:type="dcterms:W3CDTF">2010-04-12T23:12:02Z</dcterms:created>
  <dcterms:modified xsi:type="dcterms:W3CDTF">2014-10-03T18:21:45Z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