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3" r:id="rId7"/>
    <p:sldId id="264" r:id="rId8"/>
    <p:sldId id="266" r:id="rId9"/>
    <p:sldId id="267" r:id="rId10"/>
    <p:sldId id="269" r:id="rId11"/>
    <p:sldId id="265" r:id="rId12"/>
    <p:sldId id="268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 varScale="1">
        <p:scale>
          <a:sx n="91" d="100"/>
          <a:sy n="91" d="100"/>
        </p:scale>
        <p:origin x="-168" y="-9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077315"/>
            <a:chOff x="603250" y="546100"/>
            <a:chExt cx="7727950" cy="407731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Congestion Revenue Rights Activity Calendar Update</a:t>
              </a:r>
            </a:p>
            <a:p>
              <a:endParaRPr lang="en-US" b="1" dirty="0" smtClean="0"/>
            </a:p>
            <a:p>
              <a:endParaRPr lang="en-US" sz="2000" i="1" dirty="0" smtClean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WMS</a:t>
              </a:r>
            </a:p>
            <a:p>
              <a:r>
                <a:rPr lang="en-US" dirty="0" smtClean="0"/>
                <a:t>October 6, 2014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Protocol section 7.5.1(4)(b)(iii), CRR Auctions, requires ERCOT to maintain and publish a calendar of key milestone dates for the Congestion Revenue Right (CRR) auctions</a:t>
            </a:r>
          </a:p>
          <a:p>
            <a:r>
              <a:rPr lang="en-US" sz="2400" dirty="0" smtClean="0"/>
              <a:t>The “CRR Activity Calendar” is posted on the ERCOT public site and has all activity scheduled out through 2015</a:t>
            </a:r>
          </a:p>
          <a:p>
            <a:r>
              <a:rPr lang="en-US" sz="2400" dirty="0" smtClean="0"/>
              <a:t>ERCOT is proposing to update the calendar to cover CRR activity through 2016</a:t>
            </a:r>
          </a:p>
          <a:p>
            <a:r>
              <a:rPr lang="en-US" sz="2400" dirty="0" smtClean="0"/>
              <a:t>ERCOT would like to review the draft calendar with WMS and ask for their endorsement of the proposed changes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65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Current calendar</a:t>
            </a:r>
          </a:p>
          <a:p>
            <a:pPr lvl="1"/>
            <a:r>
              <a:rPr lang="en-US" sz="2000" dirty="0"/>
              <a:t>D</a:t>
            </a:r>
            <a:r>
              <a:rPr lang="en-US" sz="2000" dirty="0" smtClean="0"/>
              <a:t>ates from the currently approved calendar remain unchanged, with two minor exceptions (detailed in a later slide)</a:t>
            </a:r>
          </a:p>
          <a:p>
            <a:pPr lvl="1"/>
            <a:r>
              <a:rPr lang="en-US" sz="2000" dirty="0"/>
              <a:t>Credit lock date and auction bid window close date </a:t>
            </a:r>
            <a:r>
              <a:rPr lang="en-US" sz="2000" dirty="0" smtClean="0"/>
              <a:t>are now the same after implementation </a:t>
            </a:r>
            <a:r>
              <a:rPr lang="en-US" sz="2000" dirty="0"/>
              <a:t>of </a:t>
            </a:r>
            <a:r>
              <a:rPr lang="en-US" sz="2000" dirty="0" smtClean="0"/>
              <a:t>NPRR586 on October 1, 2014</a:t>
            </a:r>
            <a:endParaRPr lang="en-US" sz="2000" dirty="0"/>
          </a:p>
          <a:p>
            <a:pPr lvl="2"/>
            <a:r>
              <a:rPr lang="en-US" sz="2000" dirty="0" smtClean="0"/>
              <a:t>Current posted calendar reflects this change, as approved by TAC on April 24, 2014 </a:t>
            </a:r>
          </a:p>
          <a:p>
            <a:r>
              <a:rPr lang="en-US" sz="2400" dirty="0" smtClean="0"/>
              <a:t>Added dates to cover CRR activity through 2016</a:t>
            </a:r>
          </a:p>
          <a:p>
            <a:pPr lvl="1"/>
            <a:r>
              <a:rPr lang="en-US" sz="2000" dirty="0" smtClean="0"/>
              <a:t>The same patterns were applied to 2016 to maintain Protocol requirements and consistency</a:t>
            </a:r>
          </a:p>
          <a:p>
            <a:pPr lvl="1"/>
            <a:r>
              <a:rPr lang="en-US" sz="2000" dirty="0" smtClean="0"/>
              <a:t>The last long-term </a:t>
            </a:r>
            <a:r>
              <a:rPr lang="en-US" sz="2000" dirty="0"/>
              <a:t>a</a:t>
            </a:r>
            <a:r>
              <a:rPr lang="en-US" sz="2000" dirty="0" smtClean="0"/>
              <a:t>uction sequence covered by the proposed calendar is the initial auctioning of 7/1/18 through 12/31/18</a:t>
            </a:r>
          </a:p>
          <a:p>
            <a:pPr lvl="1"/>
            <a:r>
              <a:rPr lang="en-US" sz="2000" dirty="0" smtClean="0"/>
              <a:t>The last monthly </a:t>
            </a:r>
            <a:r>
              <a:rPr lang="en-US" sz="2000" dirty="0"/>
              <a:t>a</a:t>
            </a:r>
            <a:r>
              <a:rPr lang="en-US" sz="2000" dirty="0" smtClean="0"/>
              <a:t>uction covered by the proposed calendar is the February 2017 monthly auction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Changes -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468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“On or Before This Date” was added to column headings for the following:</a:t>
            </a:r>
          </a:p>
          <a:p>
            <a:pPr lvl="1"/>
            <a:r>
              <a:rPr lang="en-US" sz="2000" dirty="0" smtClean="0"/>
              <a:t>Post auction results</a:t>
            </a:r>
          </a:p>
          <a:p>
            <a:pPr lvl="1"/>
            <a:r>
              <a:rPr lang="en-US" sz="2000" dirty="0" smtClean="0"/>
              <a:t>Credit release</a:t>
            </a:r>
          </a:p>
          <a:p>
            <a:pPr lvl="1"/>
            <a:r>
              <a:rPr lang="en-US" sz="2000" dirty="0" smtClean="0"/>
              <a:t>Invoice posting</a:t>
            </a:r>
          </a:p>
          <a:p>
            <a:pPr lvl="1"/>
            <a:r>
              <a:rPr lang="en-US" sz="2000" dirty="0" smtClean="0"/>
              <a:t>Ownership assigned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Clarifies historical practices and provides flexibility for ERCOT to post results and release Auction credit early, when possible (most likely for LTAS Auctions)</a:t>
            </a:r>
          </a:p>
          <a:p>
            <a:pPr lvl="1"/>
            <a:r>
              <a:rPr lang="en-US" sz="2000" dirty="0" smtClean="0"/>
              <a:t>Early posting of results is always </a:t>
            </a:r>
            <a:r>
              <a:rPr lang="en-US" sz="2000" dirty="0"/>
              <a:t>accompanied by a Market </a:t>
            </a:r>
            <a:r>
              <a:rPr lang="en-US" sz="2000" dirty="0" smtClean="0"/>
              <a:t>Notice stating the posting date and the associated Invoice date</a:t>
            </a:r>
          </a:p>
          <a:p>
            <a:pPr lvl="2"/>
            <a:r>
              <a:rPr lang="en-US" sz="2000" dirty="0" smtClean="0"/>
              <a:t>ERCOT will commit to send these Market Notices the day before posting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Changes – Column Headings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938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ERCOT proposes to not delay LTAS Seq. 3 and 4 until after the end-of-year holidays for the end of 2016/beginning of 2017 period</a:t>
            </a:r>
            <a:endParaRPr lang="en-US" sz="1600" dirty="0" smtClean="0"/>
          </a:p>
          <a:p>
            <a:pPr lvl="1"/>
            <a:r>
              <a:rPr lang="en-US" sz="2000" dirty="0" smtClean="0"/>
              <a:t>2018.1st6.AnnualAuction.Seq3 only moved back by 1 week to avoid overlapping bid window with 2017.JAN.Monthly.Auction</a:t>
            </a:r>
          </a:p>
          <a:p>
            <a:pPr lvl="1"/>
            <a:r>
              <a:rPr lang="en-US" sz="2000" dirty="0" smtClean="0"/>
              <a:t>Dates for these auctions already avoid major holiday conflicts</a:t>
            </a:r>
          </a:p>
          <a:p>
            <a:pPr lvl="2"/>
            <a:r>
              <a:rPr lang="en-US" sz="2000" dirty="0" smtClean="0"/>
              <a:t>Biggest potential conflict is posting Seq. 3 Invoice on 12/30/2016</a:t>
            </a:r>
          </a:p>
          <a:p>
            <a:pPr lvl="2"/>
            <a:endParaRPr lang="en-US" sz="2000" dirty="0" smtClean="0"/>
          </a:p>
          <a:p>
            <a:r>
              <a:rPr lang="en-US" sz="2400" dirty="0" smtClean="0"/>
              <a:t>Option for continuing to delay LTAS Seq. 3 and 4 is provided in the calendar draft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Changes – Holiday Conflicts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334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bid window and subsequent dates for the October 2015 monthly auction are updated to be in line with the typical monthly auction pattern</a:t>
            </a:r>
          </a:p>
          <a:p>
            <a:pPr lvl="1"/>
            <a:r>
              <a:rPr lang="en-US" sz="2000" dirty="0" smtClean="0"/>
              <a:t>The pattern was originally modified to move the credit lock date to be after a Monday holiday</a:t>
            </a:r>
          </a:p>
          <a:p>
            <a:pPr lvl="1"/>
            <a:r>
              <a:rPr lang="en-US" sz="2000" dirty="0" smtClean="0"/>
              <a:t>No longer relevant following the implementation of NPRR586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The </a:t>
            </a:r>
            <a:r>
              <a:rPr lang="en-US" sz="2400" dirty="0"/>
              <a:t>model </a:t>
            </a:r>
            <a:r>
              <a:rPr lang="en-US" sz="2400" dirty="0" smtClean="0"/>
              <a:t>post </a:t>
            </a:r>
            <a:r>
              <a:rPr lang="en-US" sz="2400" dirty="0"/>
              <a:t>date for </a:t>
            </a:r>
            <a:r>
              <a:rPr lang="en-US" sz="2400" dirty="0" smtClean="0"/>
              <a:t>2017.1st6.AnnualAuction.Seq3 is being updated from 12/14/2015 to 12/10/2015</a:t>
            </a:r>
          </a:p>
          <a:p>
            <a:pPr lvl="1"/>
            <a:r>
              <a:rPr lang="en-US" sz="2000" dirty="0" smtClean="0"/>
              <a:t>Corrected to properly take holidays into consideration for the posting requirement 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Changes – Changes to Approved Dates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51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733647"/>
            <a:ext cx="8229600" cy="232853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ERCOT is seeking endorsement today from WMS</a:t>
            </a:r>
          </a:p>
          <a:p>
            <a:r>
              <a:rPr lang="en-US" sz="2400" dirty="0" smtClean="0"/>
              <a:t>Take to TAC for final approval on October 23, 2014</a:t>
            </a:r>
          </a:p>
          <a:p>
            <a:r>
              <a:rPr lang="en-US" sz="2400" dirty="0" smtClean="0"/>
              <a:t>Once approved, the new version of the calendar will be posted on the ERCOT public site 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4" b="10343"/>
          <a:stretch/>
        </p:blipFill>
        <p:spPr bwMode="auto">
          <a:xfrm>
            <a:off x="1648047" y="2780470"/>
            <a:ext cx="4890975" cy="3450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189227" y="5422605"/>
            <a:ext cx="2349795" cy="71304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948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ERCOT would like feedback from WMS on the current practice of sending a reminder Market Notice one Business Day before the auction credit lock</a:t>
            </a:r>
          </a:p>
          <a:p>
            <a:pPr lvl="1"/>
            <a:r>
              <a:rPr lang="en-US" sz="2000" dirty="0" smtClean="0"/>
              <a:t>With credit lock aligning with bid window close (NPRR586), is this Market Notice necessary?</a:t>
            </a:r>
          </a:p>
          <a:p>
            <a:pPr lvl="1"/>
            <a:r>
              <a:rPr lang="en-US" sz="2000" dirty="0" smtClean="0"/>
              <a:t>This Market Notice is NOT required by Protocol</a:t>
            </a:r>
          </a:p>
          <a:p>
            <a:r>
              <a:rPr lang="en-US" sz="2400" dirty="0" smtClean="0"/>
              <a:t>ERCOT has been posting reminder operator messages on the Market User Interface (MUI) on the morning of both the credit lock and bid window close dates </a:t>
            </a:r>
          </a:p>
          <a:p>
            <a:pPr lvl="1"/>
            <a:r>
              <a:rPr lang="en-US" sz="2000" dirty="0" smtClean="0"/>
              <a:t>Is it sufficient going forward to post one reminder operator message (combining credit lock and bid window close) without the Market Notice?</a:t>
            </a:r>
          </a:p>
          <a:p>
            <a:pPr lvl="2"/>
            <a:r>
              <a:rPr lang="en-US" sz="2000" dirty="0"/>
              <a:t>Example (REMINDER: The credit </a:t>
            </a:r>
            <a:r>
              <a:rPr lang="en-US" sz="2000" dirty="0" smtClean="0"/>
              <a:t>and bid submission windows </a:t>
            </a:r>
            <a:r>
              <a:rPr lang="en-US" sz="2000" dirty="0"/>
              <a:t>for the </a:t>
            </a:r>
            <a:r>
              <a:rPr lang="en-US" sz="2000" dirty="0" smtClean="0"/>
              <a:t>2014.NOV.Monthly.Auction close </a:t>
            </a:r>
            <a:r>
              <a:rPr lang="en-US" sz="2000" dirty="0"/>
              <a:t>at 17:00 CPT today</a:t>
            </a:r>
            <a:r>
              <a:rPr lang="en-US" sz="2000" dirty="0" smtClean="0"/>
              <a:t>.)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Item – Credit Lock Reminder Market Notices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8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c34af464-7aa1-4edd-9be4-83dffc1cb926"/>
    <ds:schemaRef ds:uri="http://www.w3.org/XML/1998/namespace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1629</TotalTime>
  <Words>635</Words>
  <Application>Microsoft Office PowerPoint</Application>
  <PresentationFormat>On-screen Show (4:3)</PresentationFormat>
  <Paragraphs>56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PowerPoint Presentation</vt:lpstr>
      <vt:lpstr>Summary</vt:lpstr>
      <vt:lpstr>Description of Changes - Overview</vt:lpstr>
      <vt:lpstr>Description of Changes – Column Headings</vt:lpstr>
      <vt:lpstr>Description of Changes – Holiday Conflicts</vt:lpstr>
      <vt:lpstr>Description of Changes – Changes to Approved Dates</vt:lpstr>
      <vt:lpstr>Next Steps</vt:lpstr>
      <vt:lpstr>Additional Item – Credit Lock Reminder Market Notices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dmaggio</cp:lastModifiedBy>
  <cp:revision>138</cp:revision>
  <cp:lastPrinted>2013-01-30T23:16:36Z</cp:lastPrinted>
  <dcterms:created xsi:type="dcterms:W3CDTF">2010-04-12T23:12:02Z</dcterms:created>
  <dcterms:modified xsi:type="dcterms:W3CDTF">2014-10-02T20:34:45Z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