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94" r:id="rId2"/>
    <p:sldId id="296" r:id="rId3"/>
    <p:sldId id="303" r:id="rId4"/>
    <p:sldId id="299" r:id="rId5"/>
    <p:sldId id="267" r:id="rId6"/>
    <p:sldId id="287" r:id="rId7"/>
    <p:sldId id="260" r:id="rId8"/>
    <p:sldId id="259" r:id="rId9"/>
    <p:sldId id="295" r:id="rId10"/>
    <p:sldId id="261" r:id="rId11"/>
    <p:sldId id="264" r:id="rId12"/>
    <p:sldId id="256" r:id="rId13"/>
    <p:sldId id="257" r:id="rId14"/>
    <p:sldId id="258" r:id="rId15"/>
    <p:sldId id="269" r:id="rId16"/>
    <p:sldId id="268" r:id="rId17"/>
    <p:sldId id="305" r:id="rId18"/>
    <p:sldId id="304" r:id="rId19"/>
    <p:sldId id="285" r:id="rId20"/>
    <p:sldId id="278" r:id="rId21"/>
    <p:sldId id="288" r:id="rId22"/>
    <p:sldId id="270" r:id="rId23"/>
    <p:sldId id="284" r:id="rId24"/>
    <p:sldId id="276" r:id="rId25"/>
    <p:sldId id="271" r:id="rId26"/>
    <p:sldId id="272" r:id="rId27"/>
    <p:sldId id="291" r:id="rId28"/>
    <p:sldId id="290" r:id="rId29"/>
    <p:sldId id="302" r:id="rId30"/>
    <p:sldId id="289" r:id="rId31"/>
    <p:sldId id="281" r:id="rId32"/>
    <p:sldId id="279" r:id="rId33"/>
    <p:sldId id="280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81D6E-643F-4CC7-AA1D-0447B4200A1F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45C66-9417-4E86-868A-2AFDB2CDE5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41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445C66-9417-4E86-868A-2AFDB2CDE58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73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CA819-C2B3-492F-B136-66952C44604E}" type="datetimeFigureOut">
              <a:rPr lang="en-US" smtClean="0"/>
              <a:pPr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dirty="0" smtClean="0"/>
              <a:t>Sydney Niemeyer Chair</a:t>
            </a:r>
          </a:p>
          <a:p>
            <a:r>
              <a:rPr lang="en-US" sz="2000" dirty="0" smtClean="0"/>
              <a:t>NRG Energy</a:t>
            </a:r>
          </a:p>
          <a:p>
            <a:r>
              <a:rPr lang="en-US" sz="2000" dirty="0" smtClean="0"/>
              <a:t>Don Blackburn Vice Chair</a:t>
            </a:r>
          </a:p>
          <a:p>
            <a:r>
              <a:rPr lang="en-US" sz="2000" dirty="0" err="1" smtClean="0"/>
              <a:t>Luminant</a:t>
            </a:r>
            <a:r>
              <a:rPr lang="en-US" sz="2000" dirty="0" smtClean="0"/>
              <a:t> Energy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4600" y="32004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October  6, 2014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3079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62600" y="1524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CPS1 12 Month Rolling Average = 162.50</a:t>
            </a:r>
            <a:endParaRPr lang="en-US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4" y="381000"/>
            <a:ext cx="8986255" cy="6105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5425"/>
            <a:ext cx="9144000" cy="641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358775"/>
            <a:ext cx="9136063" cy="614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54013"/>
            <a:ext cx="9144001" cy="615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57600" y="12954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60.010 &lt;= HZ &lt; 60.015</a:t>
            </a:r>
            <a:endParaRPr lang="en-US" sz="1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572000" y="15240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196850"/>
            <a:ext cx="9182100" cy="646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01625"/>
            <a:ext cx="8867775" cy="625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13" y="25400"/>
            <a:ext cx="8688387" cy="681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17337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13" y="25400"/>
            <a:ext cx="8688387" cy="681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14406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Time error and time correction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Error History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PDCWG Meeting September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Reviewed </a:t>
            </a:r>
            <a:r>
              <a:rPr lang="en-US" dirty="0" smtClean="0"/>
              <a:t>frequency control performance.  The PDCWG wants to review the frequency profile of days that do not include a Time Error Correction to see if TECs are impacting the profile.  Graphs included in this report.</a:t>
            </a:r>
            <a:endParaRPr lang="en-US" dirty="0" smtClean="0"/>
          </a:p>
          <a:p>
            <a:r>
              <a:rPr lang="en-US" dirty="0" smtClean="0"/>
              <a:t>Reviewed </a:t>
            </a:r>
            <a:r>
              <a:rPr lang="en-US" dirty="0" smtClean="0"/>
              <a:t>Regulation Service Deployment Bias during June, July and August.</a:t>
            </a:r>
            <a:endParaRPr lang="en-US" dirty="0" smtClean="0"/>
          </a:p>
          <a:p>
            <a:pPr lvl="1"/>
            <a:r>
              <a:rPr lang="en-US" dirty="0" smtClean="0"/>
              <a:t>Startup and Shutdown of Resources continue to consume Regulation Service.</a:t>
            </a:r>
            <a:endParaRPr lang="en-US" dirty="0" smtClean="0"/>
          </a:p>
          <a:p>
            <a:pPr lvl="1"/>
            <a:r>
              <a:rPr lang="en-US" dirty="0" smtClean="0"/>
              <a:t>Intervals with </a:t>
            </a:r>
            <a:r>
              <a:rPr lang="en-US" dirty="0" err="1" smtClean="0"/>
              <a:t>Reg</a:t>
            </a:r>
            <a:r>
              <a:rPr lang="en-US" dirty="0" smtClean="0"/>
              <a:t> Up and </a:t>
            </a:r>
            <a:r>
              <a:rPr lang="en-US" dirty="0" err="1" smtClean="0"/>
              <a:t>Reg</a:t>
            </a:r>
            <a:r>
              <a:rPr lang="en-US" dirty="0" smtClean="0"/>
              <a:t> Down deployed continued improvement in summer 2014 over 2013 and 2012.</a:t>
            </a:r>
            <a:endParaRPr lang="en-US" dirty="0" smtClean="0"/>
          </a:p>
          <a:p>
            <a:pPr lvl="1"/>
            <a:r>
              <a:rPr lang="en-US" dirty="0" smtClean="0"/>
              <a:t>Regulation Exhaustion rate improved </a:t>
            </a:r>
            <a:r>
              <a:rPr lang="en-US" dirty="0" smtClean="0"/>
              <a:t>for June 2014 but had a small increase for July and August 2014 over same month 2013.  All three months of 2013 and 2014 were significantly better than same months in 2012.</a:t>
            </a:r>
          </a:p>
          <a:p>
            <a:pPr lvl="1"/>
            <a:r>
              <a:rPr lang="en-US" dirty="0" smtClean="0"/>
              <a:t>Suggested improvement:</a:t>
            </a:r>
          </a:p>
          <a:p>
            <a:pPr lvl="2"/>
            <a:r>
              <a:rPr lang="en-US" dirty="0" smtClean="0"/>
              <a:t>Continue to investigate the use of an Integral term.</a:t>
            </a:r>
          </a:p>
          <a:p>
            <a:pPr lvl="2"/>
            <a:r>
              <a:rPr lang="en-US" dirty="0" smtClean="0"/>
              <a:t>The use of shorter SCED intervals, especially during startup and shutdown periods would improve Regulation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654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error values from NRG True Time device can be slightly different from ERCOT’s Time Error but the daily delta times should be accurate.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Error Corrections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Five slow Time Error Corrections were executed in August.</a:t>
            </a:r>
          </a:p>
          <a:p>
            <a:r>
              <a:rPr lang="en-US" dirty="0" smtClean="0"/>
              <a:t>Other than the days with the TECs, three days had positive time error.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11" y="609600"/>
            <a:ext cx="8954711" cy="5714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8738"/>
            <a:ext cx="9144001" cy="674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228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Correction History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772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19175"/>
            <a:ext cx="7772400" cy="553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468313"/>
            <a:ext cx="8621713" cy="592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77788"/>
            <a:ext cx="8639175" cy="670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primary frequency response performance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BAL-003-1 Interconnection Frequency Response and Bias Measure.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ERCOT Primary Frequency Response – BAL-003-1</a:t>
            </a:r>
          </a:p>
          <a:p>
            <a:pPr algn="ctr"/>
            <a:r>
              <a:rPr lang="en-US" sz="2400" dirty="0" smtClean="0"/>
              <a:t>2015 Bias and Frequency Response Measure</a:t>
            </a:r>
            <a:endParaRPr lang="en-US" sz="2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7" y="1447800"/>
            <a:ext cx="9127603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92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52400"/>
            <a:ext cx="556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BAL-003-1 Performance to R1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34388" y="42672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R1 Present Interconnection Minimum Frequency Response Requirement: -413 MW/0.1 Hz</a:t>
            </a:r>
          </a:p>
          <a:p>
            <a:pPr algn="ctr"/>
            <a:r>
              <a:rPr lang="en-US" dirty="0" smtClean="0"/>
              <a:t>Using the Median Measure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" y="1447800"/>
            <a:ext cx="9105901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93732"/>
            <a:ext cx="106870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851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PDCWG Meeting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Reviewed the August 4</a:t>
            </a:r>
            <a:r>
              <a:rPr lang="en-US" baseline="30000" dirty="0" smtClean="0"/>
              <a:t>th</a:t>
            </a:r>
            <a:r>
              <a:rPr lang="en-US" dirty="0" smtClean="0"/>
              <a:t>, 30</a:t>
            </a:r>
            <a:r>
              <a:rPr lang="en-US" baseline="30000" dirty="0" smtClean="0"/>
              <a:t>th</a:t>
            </a:r>
            <a:r>
              <a:rPr lang="en-US" dirty="0" smtClean="0"/>
              <a:t> and September 3</a:t>
            </a:r>
            <a:r>
              <a:rPr lang="en-US" baseline="30000" dirty="0" smtClean="0"/>
              <a:t>rd</a:t>
            </a:r>
            <a:r>
              <a:rPr lang="en-US" dirty="0" smtClean="0"/>
              <a:t> frequency events.</a:t>
            </a:r>
          </a:p>
          <a:p>
            <a:pPr lvl="1"/>
            <a:r>
              <a:rPr lang="en-US" dirty="0" smtClean="0"/>
              <a:t>Reviewed RRS provider performance.</a:t>
            </a:r>
          </a:p>
          <a:p>
            <a:pPr lvl="1"/>
            <a:r>
              <a:rPr lang="en-US" dirty="0" smtClean="0"/>
              <a:t>Reviewed non-RRS provider performance.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2945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total energy and wind production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Total ERCOT Energy and Total Energy Production from Wind Resources.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00"/>
            <a:ext cx="9144000" cy="622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11150"/>
            <a:ext cx="9144000" cy="624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-73025"/>
            <a:ext cx="9136063" cy="701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Meeting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 smtClean="0"/>
              <a:t>11, 2014</a:t>
            </a:r>
          </a:p>
          <a:p>
            <a:r>
              <a:rPr lang="en-US" dirty="0" smtClean="0"/>
              <a:t>December 2, 2014</a:t>
            </a:r>
          </a:p>
          <a:p>
            <a:pPr lvl="1"/>
            <a:r>
              <a:rPr lang="en-US" dirty="0" smtClean="0"/>
              <a:t>All meetings at the Met Center.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224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ERCOT Frequency Control Report</a:t>
            </a:r>
            <a:br>
              <a:rPr lang="en-US" dirty="0" smtClean="0"/>
            </a:br>
            <a:r>
              <a:rPr lang="en-US" dirty="0" smtClean="0"/>
              <a:t>September 2014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Sydney Niemeyer NRG Energy</a:t>
            </a:r>
          </a:p>
          <a:p>
            <a:r>
              <a:rPr lang="en-US" dirty="0" smtClean="0"/>
              <a:t>October 3, 2014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frequency control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BAL-001 CPS 1 &amp; 2 Performance, RMS 1 and Frequency Profile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8275"/>
            <a:ext cx="9144000" cy="652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513"/>
            <a:ext cx="91440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673100"/>
            <a:ext cx="9086850" cy="551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45854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6483</TotalTime>
  <Words>379</Words>
  <Application>Microsoft Office PowerPoint</Application>
  <PresentationFormat>On-screen Show (4:3)</PresentationFormat>
  <Paragraphs>48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PDCWG Report to ROS</vt:lpstr>
      <vt:lpstr>PDCWG Meeting September 10</vt:lpstr>
      <vt:lpstr>PDCWG Meeting continued</vt:lpstr>
      <vt:lpstr>Future Meeting Dates</vt:lpstr>
      <vt:lpstr>ERCOT Frequency Control Report September 2014</vt:lpstr>
      <vt:lpstr>Ercot frequency control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Time error and time correction</vt:lpstr>
      <vt:lpstr>Notes</vt:lpstr>
      <vt:lpstr>Time Error Corrections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primary frequency response performance</vt:lpstr>
      <vt:lpstr>PowerPoint Presentation</vt:lpstr>
      <vt:lpstr>PowerPoint Presentation</vt:lpstr>
      <vt:lpstr>Ercot total energy and wind production</vt:lpstr>
      <vt:lpstr>PowerPoint Presentation</vt:lpstr>
      <vt:lpstr>PowerPoint Presentation</vt:lpstr>
      <vt:lpstr>PowerPoint Presentation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Sydney L Niemeyer</dc:creator>
  <cp:lastModifiedBy>NRGAdmin</cp:lastModifiedBy>
  <cp:revision>373</cp:revision>
  <dcterms:created xsi:type="dcterms:W3CDTF">2013-04-26T00:51:14Z</dcterms:created>
  <dcterms:modified xsi:type="dcterms:W3CDTF">2014-10-03T19:28:39Z</dcterms:modified>
</cp:coreProperties>
</file>