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91" r:id="rId3"/>
    <p:sldId id="29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0" autoAdjust="0"/>
    <p:restoredTop sz="93372" autoAdjust="0"/>
  </p:normalViewPr>
  <p:slideViewPr>
    <p:cSldViewPr>
      <p:cViewPr>
        <p:scale>
          <a:sx n="100" d="100"/>
          <a:sy n="100" d="100"/>
        </p:scale>
        <p:origin x="-28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DE27D-2181-4773-BDDC-072BF9903F67}" type="datetimeFigureOut">
              <a:rPr lang="en-US" smtClean="0"/>
              <a:pPr/>
              <a:t>9/29/2014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33ED3D-1155-4D8A-B6FF-B5155C9492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07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3ED3D-1155-4D8A-B6FF-B5155C94929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ECBC7-9E06-47BF-8D4E-7E8CDB86D28B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9F1BE-1397-49E4-A1CF-EC81619E1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2EB6D-E942-4EE4-8754-021C1705C35A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E706F-C3D7-417C-9576-36CD1905F1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D6B19-4652-4780-AC47-BFAE15D343EB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EBE2-E62C-46AB-92C2-967779A3DE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5164-698D-45E2-8314-D243672FB991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414A-C40A-4DE6-8576-F1CB7D8F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EBAAB-1BDE-41AB-815F-46AABD971191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A19D0-1D2C-419E-AF2F-A095D1351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3F1BA-B418-4638-B80F-0150DEBE3858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692E-5442-4DAE-A399-4FAF8B690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F0CE1-917E-4328-8114-FC265CCE400D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14ED1-AB06-4457-8A23-58F5C851F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4609-289D-49B6-8428-8A347ED9DF12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53349-BBE1-43F3-993C-1AA4524DB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06C89-BB5B-46A6-A8D0-B87D3F37406F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F5363-AA3E-4B42-AFE9-EF9221DD99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9F6B5-04BE-4C8F-B23D-98B8605DE3B4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297-C4DA-4746-8F46-0E67B86B0F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35B2-4B57-4C01-AD17-ED02F05A590F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28F8A-9B12-433F-BDC8-E6A29B20B6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1703C4-F062-492D-ABB2-F0A6CF0B2439}" type="datetimeFigureOut">
              <a:rPr lang="en-US"/>
              <a:pPr>
                <a:defRPr/>
              </a:pPr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EE1DF-EE83-465D-8F14-9714803D4D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CMWG Update to WMS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114800"/>
            <a:ext cx="7239000" cy="15240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Report of CMWG Meeting of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9-19-14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143000" y="533400"/>
            <a:ext cx="723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09600"/>
          </a:xfrm>
        </p:spPr>
        <p:txBody>
          <a:bodyPr/>
          <a:lstStyle/>
          <a:p>
            <a:r>
              <a:rPr lang="en-US" sz="3300" dirty="0" smtClean="0"/>
              <a:t>2003 Load Zone Discussion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715000"/>
          </a:xfrm>
        </p:spPr>
        <p:txBody>
          <a:bodyPr/>
          <a:lstStyle/>
          <a:p>
            <a:r>
              <a:rPr lang="en-US" sz="2500" dirty="0" smtClean="0"/>
              <a:t>2003 Load Zones</a:t>
            </a:r>
          </a:p>
          <a:p>
            <a:pPr lvl="1"/>
            <a:r>
              <a:rPr lang="en-US" sz="2100" dirty="0" smtClean="0"/>
              <a:t>General support for eliminating the 2003 and the concept of Load Zones—</a:t>
            </a:r>
          </a:p>
          <a:p>
            <a:pPr lvl="2"/>
            <a:r>
              <a:rPr lang="en-US" sz="1700" dirty="0" smtClean="0"/>
              <a:t>Replace with “cost allocation zones”?</a:t>
            </a:r>
          </a:p>
          <a:p>
            <a:pPr lvl="2"/>
            <a:r>
              <a:rPr lang="en-US" sz="1700" dirty="0" smtClean="0"/>
              <a:t>Action items to review and bring language back to CMWG</a:t>
            </a:r>
            <a:endParaRPr lang="en-US" sz="2500" dirty="0" smtClean="0"/>
          </a:p>
          <a:p>
            <a:r>
              <a:rPr lang="en-US" sz="2400" dirty="0" smtClean="0"/>
              <a:t>CMWG reviewed the two analysis processes currently on the table to evaluate the how accurate the current load zones are</a:t>
            </a:r>
          </a:p>
          <a:p>
            <a:pPr lvl="1"/>
            <a:r>
              <a:rPr lang="en-US" sz="2000" dirty="0" smtClean="0"/>
              <a:t>Clustering algorithm</a:t>
            </a:r>
          </a:p>
          <a:p>
            <a:pPr lvl="1"/>
            <a:r>
              <a:rPr lang="en-US" sz="2000" dirty="0" smtClean="0"/>
              <a:t>Looking </a:t>
            </a:r>
            <a:r>
              <a:rPr lang="en-US" sz="2000" dirty="0" smtClean="0"/>
              <a:t>for correlation of LZ prices with LZ load</a:t>
            </a:r>
          </a:p>
          <a:p>
            <a:r>
              <a:rPr lang="en-US" sz="2400" dirty="0" smtClean="0"/>
              <a:t>Clustering Algorithm was deemed too time consuming and not effective to evaluate zonal accuracy</a:t>
            </a:r>
          </a:p>
          <a:p>
            <a:r>
              <a:rPr lang="en-US" sz="2400" dirty="0" smtClean="0"/>
              <a:t>If WMS wants CMWG to start the analytical process, CMWG felt that the </a:t>
            </a:r>
            <a:r>
              <a:rPr lang="en-US" sz="2400" dirty="0" smtClean="0"/>
              <a:t>load correlation </a:t>
            </a:r>
            <a:r>
              <a:rPr lang="en-US" sz="2400" dirty="0" smtClean="0"/>
              <a:t>idea would be a good starting point</a:t>
            </a:r>
          </a:p>
          <a:p>
            <a:r>
              <a:rPr lang="en-US" sz="2400" dirty="0" smtClean="0"/>
              <a:t>Multiple MPs warned of very costly impacts to bilateral markets if ERCOT redraws existing LZs or introduces new ones</a:t>
            </a:r>
            <a:endParaRPr lang="en-US" sz="2400" dirty="0"/>
          </a:p>
          <a:p>
            <a:endParaRPr lang="en-US" sz="2000" dirty="0" smtClean="0"/>
          </a:p>
          <a:p>
            <a:pPr>
              <a:buNone/>
            </a:pPr>
            <a:endParaRPr lang="en-US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609600"/>
          </a:xfrm>
        </p:spPr>
        <p:txBody>
          <a:bodyPr/>
          <a:lstStyle/>
          <a:p>
            <a:r>
              <a:rPr lang="en-US" sz="3300" dirty="0" smtClean="0"/>
              <a:t>CRR Discussion</a:t>
            </a:r>
            <a:endParaRPr lang="en-US" sz="3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715000"/>
          </a:xfrm>
        </p:spPr>
        <p:txBody>
          <a:bodyPr/>
          <a:lstStyle/>
          <a:p>
            <a:r>
              <a:rPr lang="en-US" sz="2000" dirty="0" smtClean="0"/>
              <a:t>ERCOT added one more year of CRR Auction dates based on protocol requirements</a:t>
            </a:r>
          </a:p>
          <a:p>
            <a:r>
              <a:rPr lang="en-US" sz="2000" dirty="0" smtClean="0"/>
              <a:t>The credit lock date and the auction close dates were combined </a:t>
            </a:r>
            <a:r>
              <a:rPr lang="en-US" sz="2000" dirty="0" smtClean="0"/>
              <a:t>in </a:t>
            </a:r>
            <a:r>
              <a:rPr lang="en-US" sz="2000" dirty="0" smtClean="0"/>
              <a:t>keeping with NPRR 586</a:t>
            </a:r>
          </a:p>
          <a:p>
            <a:r>
              <a:rPr lang="en-US" sz="2000" dirty="0" smtClean="0"/>
              <a:t>2016 dates followed the same pattern as previous years</a:t>
            </a:r>
          </a:p>
          <a:p>
            <a:r>
              <a:rPr lang="en-US" sz="2000" dirty="0" smtClean="0"/>
              <a:t>Column headings changed in the CRR Activity calendar to </a:t>
            </a:r>
            <a:r>
              <a:rPr lang="en-US" sz="2000" dirty="0" smtClean="0"/>
              <a:t>clarify </a:t>
            </a:r>
            <a:r>
              <a:rPr lang="en-US" sz="2000" dirty="0" smtClean="0"/>
              <a:t>historical practices</a:t>
            </a:r>
            <a:endParaRPr lang="en-US" sz="2000" strike="sngStrike" dirty="0"/>
          </a:p>
          <a:p>
            <a:r>
              <a:rPr lang="en-US" sz="2000" dirty="0" smtClean="0"/>
              <a:t>ERCOT is proposing that we do not delay </a:t>
            </a:r>
            <a:r>
              <a:rPr lang="en-US" sz="2000" dirty="0" err="1" smtClean="0"/>
              <a:t>Seq</a:t>
            </a:r>
            <a:r>
              <a:rPr lang="en-US" sz="2000" dirty="0" smtClean="0"/>
              <a:t> 3 and 4 Auctions like we have done in the past for the end-of-year holidays in 2016 </a:t>
            </a:r>
            <a:endParaRPr lang="en-US" sz="2000" dirty="0" smtClean="0"/>
          </a:p>
          <a:p>
            <a:r>
              <a:rPr lang="en-US" sz="2000" dirty="0"/>
              <a:t>MPs at CMWG did not seem to have an issue with that suggestion</a:t>
            </a:r>
          </a:p>
          <a:p>
            <a:r>
              <a:rPr lang="en-US" sz="2000" dirty="0" smtClean="0"/>
              <a:t>ERCOT </a:t>
            </a:r>
            <a:r>
              <a:rPr lang="en-US" sz="2000" dirty="0" smtClean="0"/>
              <a:t>corrected the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model posting date for the 2017 </a:t>
            </a:r>
            <a:r>
              <a:rPr lang="en-US" sz="2000" dirty="0" smtClean="0"/>
              <a:t>1st6.AnnualAuction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r>
              <a:rPr lang="en-US" sz="2000" dirty="0" smtClean="0"/>
              <a:t> Seq3</a:t>
            </a:r>
          </a:p>
          <a:p>
            <a:r>
              <a:rPr lang="en-US" sz="2000" dirty="0" smtClean="0"/>
              <a:t>ERCOT asked if the credit Lock reminder Market </a:t>
            </a:r>
            <a:r>
              <a:rPr lang="en-US" sz="2000" dirty="0" smtClean="0"/>
              <a:t>Notice </a:t>
            </a:r>
            <a:r>
              <a:rPr lang="en-US" sz="2000" dirty="0" smtClean="0"/>
              <a:t>is still relevant, seemed unnecessary</a:t>
            </a:r>
          </a:p>
          <a:p>
            <a:pPr lvl="1"/>
            <a:r>
              <a:rPr lang="en-US" sz="1600" dirty="0" smtClean="0"/>
              <a:t>CMWG agreed, but felt that Credit working group might want to look at it.</a:t>
            </a:r>
          </a:p>
          <a:p>
            <a:r>
              <a:rPr lang="en-US" sz="2000" dirty="0" smtClean="0"/>
              <a:t>Potential WMS discussion item: Should ERCOT send Market Notice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the </a:t>
            </a:r>
            <a:r>
              <a:rPr lang="en-US" sz="2000" dirty="0" smtClean="0"/>
              <a:t>day before posting results early </a:t>
            </a:r>
            <a:r>
              <a:rPr lang="en-US" sz="2000" dirty="0" smtClean="0"/>
              <a:t>to </a:t>
            </a:r>
            <a:r>
              <a:rPr lang="en-US" sz="2000" dirty="0" smtClean="0"/>
              <a:t>give market </a:t>
            </a:r>
            <a:r>
              <a:rPr lang="en-US" sz="2000" dirty="0" smtClean="0"/>
              <a:t>advanced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notice?</a:t>
            </a:r>
          </a:p>
          <a:p>
            <a:pPr>
              <a:buNone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319598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291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CMWG Update to WMS </vt:lpstr>
      <vt:lpstr>2003 Load Zone Discussion</vt:lpstr>
      <vt:lpstr>CRR Discussion</vt:lpstr>
    </vt:vector>
  </TitlesOfParts>
  <Company>Edison Mission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CMWG Update to WMS</dc:title>
  <dc:creator>mwagner</dc:creator>
  <cp:lastModifiedBy>Windows User</cp:lastModifiedBy>
  <cp:revision>176</cp:revision>
  <dcterms:created xsi:type="dcterms:W3CDTF">2011-05-08T18:13:52Z</dcterms:created>
  <dcterms:modified xsi:type="dcterms:W3CDTF">2014-09-29T16:20:49Z</dcterms:modified>
</cp:coreProperties>
</file>