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55" r:id="rId4"/>
  </p:sldMasterIdLst>
  <p:notesMasterIdLst>
    <p:notesMasterId r:id="rId31"/>
  </p:notesMasterIdLst>
  <p:handoutMasterIdLst>
    <p:handoutMasterId r:id="rId32"/>
  </p:handoutMasterIdLst>
  <p:sldIdLst>
    <p:sldId id="621" r:id="rId5"/>
    <p:sldId id="598" r:id="rId6"/>
    <p:sldId id="581" r:id="rId7"/>
    <p:sldId id="611" r:id="rId8"/>
    <p:sldId id="577" r:id="rId9"/>
    <p:sldId id="620" r:id="rId10"/>
    <p:sldId id="616" r:id="rId11"/>
    <p:sldId id="617" r:id="rId12"/>
    <p:sldId id="618" r:id="rId13"/>
    <p:sldId id="619" r:id="rId14"/>
    <p:sldId id="637" r:id="rId15"/>
    <p:sldId id="622" r:id="rId16"/>
    <p:sldId id="623" r:id="rId17"/>
    <p:sldId id="624" r:id="rId18"/>
    <p:sldId id="625" r:id="rId19"/>
    <p:sldId id="626" r:id="rId20"/>
    <p:sldId id="627" r:id="rId21"/>
    <p:sldId id="628" r:id="rId22"/>
    <p:sldId id="629" r:id="rId23"/>
    <p:sldId id="630" r:id="rId24"/>
    <p:sldId id="631" r:id="rId25"/>
    <p:sldId id="632" r:id="rId26"/>
    <p:sldId id="633" r:id="rId27"/>
    <p:sldId id="634" r:id="rId28"/>
    <p:sldId id="635" r:id="rId29"/>
    <p:sldId id="636" r:id="rId30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6508"/>
    <a:srgbClr val="00385E"/>
    <a:srgbClr val="005386"/>
    <a:srgbClr val="55BAB7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1331" autoAdjust="0"/>
  </p:normalViewPr>
  <p:slideViewPr>
    <p:cSldViewPr snapToGrid="0" snapToObjects="1">
      <p:cViewPr>
        <p:scale>
          <a:sx n="75" d="100"/>
          <a:sy n="75" d="100"/>
        </p:scale>
        <p:origin x="-126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ercot.com\users\pdu\AS%20Procurement\FAST\RRS\data\new%20data\4hour_season\inertia_option7_percentile_fina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ercot.com\users\pdu\AS%20Procurement\FAST\RRS\data\new%20data\4hour_season\inertia_option7_percentile_fina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ercot.com\users\pdu\AS%20Procurement\FAST\RRS\data\new%20data\4hour_season\inertia_option7_percentile_fina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ercot.com\users\pdu\AS%20Procurement\FAST\RRS\data\new%20data\4hour_season\inertia_option7_percentile_fin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Equivalent Ratio (FFR/PFR) -Jan </a:t>
            </a:r>
            <a:r>
              <a:rPr lang="en-US" dirty="0" smtClean="0"/>
              <a:t>2015</a:t>
            </a:r>
            <a:r>
              <a:rPr lang="en-US" baseline="0" dirty="0" smtClean="0"/>
              <a:t> (</a:t>
            </a:r>
            <a:r>
              <a:rPr lang="en-US" dirty="0" smtClean="0"/>
              <a:t>50</a:t>
            </a:r>
            <a:r>
              <a:rPr lang="en-US" baseline="30000" dirty="0" smtClean="0"/>
              <a:t>th</a:t>
            </a:r>
            <a:r>
              <a:rPr lang="en-US" baseline="0" dirty="0" smtClean="0"/>
              <a:t> Percentile)</a:t>
            </a:r>
            <a:endParaRPr lang="en-US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'50%'!$M$2</c:f>
              <c:strCache>
                <c:ptCount val="1"/>
                <c:pt idx="0">
                  <c:v>Equivalent Ratio (FFR/PFR) -Jan 2015</c:v>
                </c:pt>
              </c:strCache>
            </c:strRef>
          </c:tx>
          <c:marker>
            <c:symbol val="none"/>
          </c:marker>
          <c:cat>
            <c:strRef>
              <c:f>'50%'!$L$3:$L$26</c:f>
              <c:strCache>
                <c:ptCount val="24"/>
                <c:pt idx="0">
                  <c:v>H01</c:v>
                </c:pt>
                <c:pt idx="1">
                  <c:v>H02</c:v>
                </c:pt>
                <c:pt idx="2">
                  <c:v>H03</c:v>
                </c:pt>
                <c:pt idx="3">
                  <c:v>H04</c:v>
                </c:pt>
                <c:pt idx="4">
                  <c:v>H05</c:v>
                </c:pt>
                <c:pt idx="5">
                  <c:v>H06</c:v>
                </c:pt>
                <c:pt idx="6">
                  <c:v>H07</c:v>
                </c:pt>
                <c:pt idx="7">
                  <c:v>H08</c:v>
                </c:pt>
                <c:pt idx="8">
                  <c:v>H09</c:v>
                </c:pt>
                <c:pt idx="9">
                  <c:v>H10</c:v>
                </c:pt>
                <c:pt idx="10">
                  <c:v>H11</c:v>
                </c:pt>
                <c:pt idx="11">
                  <c:v>H12</c:v>
                </c:pt>
                <c:pt idx="12">
                  <c:v>H13</c:v>
                </c:pt>
                <c:pt idx="13">
                  <c:v>H14</c:v>
                </c:pt>
                <c:pt idx="14">
                  <c:v>H15</c:v>
                </c:pt>
                <c:pt idx="15">
                  <c:v>H16</c:v>
                </c:pt>
                <c:pt idx="16">
                  <c:v>H17</c:v>
                </c:pt>
                <c:pt idx="17">
                  <c:v>H18</c:v>
                </c:pt>
                <c:pt idx="18">
                  <c:v>H19</c:v>
                </c:pt>
                <c:pt idx="19">
                  <c:v>H20</c:v>
                </c:pt>
                <c:pt idx="20">
                  <c:v>H21</c:v>
                </c:pt>
                <c:pt idx="21">
                  <c:v>H22</c:v>
                </c:pt>
                <c:pt idx="22">
                  <c:v>H23</c:v>
                </c:pt>
                <c:pt idx="23">
                  <c:v>H24</c:v>
                </c:pt>
              </c:strCache>
            </c:strRef>
          </c:cat>
          <c:val>
            <c:numRef>
              <c:f>'50%'!$M$3:$M$26</c:f>
              <c:numCache>
                <c:formatCode>General</c:formatCode>
                <c:ptCount val="24"/>
                <c:pt idx="0">
                  <c:v>1.4</c:v>
                </c:pt>
                <c:pt idx="1">
                  <c:v>1.4</c:v>
                </c:pt>
                <c:pt idx="2">
                  <c:v>1.4</c:v>
                </c:pt>
                <c:pt idx="3">
                  <c:v>1.4</c:v>
                </c:pt>
                <c:pt idx="4">
                  <c:v>1.4</c:v>
                </c:pt>
                <c:pt idx="5">
                  <c:v>1.4</c:v>
                </c:pt>
                <c:pt idx="6">
                  <c:v>1.3</c:v>
                </c:pt>
                <c:pt idx="7">
                  <c:v>1.3</c:v>
                </c:pt>
                <c:pt idx="8">
                  <c:v>1.3</c:v>
                </c:pt>
                <c:pt idx="9">
                  <c:v>1.3</c:v>
                </c:pt>
                <c:pt idx="10">
                  <c:v>1.3</c:v>
                </c:pt>
                <c:pt idx="11">
                  <c:v>1.3</c:v>
                </c:pt>
                <c:pt idx="12">
                  <c:v>1.3</c:v>
                </c:pt>
                <c:pt idx="13">
                  <c:v>1.3</c:v>
                </c:pt>
                <c:pt idx="14">
                  <c:v>1.3</c:v>
                </c:pt>
                <c:pt idx="15">
                  <c:v>1.3</c:v>
                </c:pt>
                <c:pt idx="16">
                  <c:v>1.3</c:v>
                </c:pt>
                <c:pt idx="17">
                  <c:v>1.3</c:v>
                </c:pt>
                <c:pt idx="18">
                  <c:v>1.3</c:v>
                </c:pt>
                <c:pt idx="19">
                  <c:v>1.3</c:v>
                </c:pt>
                <c:pt idx="20">
                  <c:v>1.3</c:v>
                </c:pt>
                <c:pt idx="21">
                  <c:v>1.3</c:v>
                </c:pt>
                <c:pt idx="22">
                  <c:v>1.4</c:v>
                </c:pt>
                <c:pt idx="23">
                  <c:v>1.4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7997568"/>
        <c:axId val="97999488"/>
      </c:lineChart>
      <c:catAx>
        <c:axId val="97997568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97999488"/>
        <c:crosses val="autoZero"/>
        <c:auto val="1"/>
        <c:lblAlgn val="ctr"/>
        <c:lblOffset val="100"/>
        <c:noMultiLvlLbl val="0"/>
      </c:catAx>
      <c:valAx>
        <c:axId val="97999488"/>
        <c:scaling>
          <c:orientation val="minMax"/>
          <c:max val="1.6"/>
          <c:min val="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7997568"/>
        <c:crosses val="autoZero"/>
        <c:crossBetween val="between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Equivalent Ratio (FFR/PFR) -April </a:t>
            </a:r>
            <a:r>
              <a:rPr lang="en-US" dirty="0" smtClean="0"/>
              <a:t>2015</a:t>
            </a:r>
            <a:r>
              <a:rPr lang="en-US" sz="1800" b="1" i="0" u="none" strike="noStrike" baseline="0" dirty="0" smtClean="0">
                <a:effectLst/>
              </a:rPr>
              <a:t> (50</a:t>
            </a:r>
            <a:r>
              <a:rPr lang="en-US" sz="1800" b="1" i="0" u="none" strike="noStrike" baseline="30000" dirty="0" smtClean="0">
                <a:effectLst/>
              </a:rPr>
              <a:t>th</a:t>
            </a:r>
            <a:r>
              <a:rPr lang="en-US" sz="1800" b="1" i="0" u="none" strike="noStrike" baseline="0" dirty="0" smtClean="0">
                <a:effectLst/>
              </a:rPr>
              <a:t> Percentile)</a:t>
            </a:r>
            <a:endParaRPr lang="en-US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'50%'!$M$88</c:f>
              <c:strCache>
                <c:ptCount val="1"/>
                <c:pt idx="0">
                  <c:v>Equivalent Ratio (FFR/PFR) -April 2015</c:v>
                </c:pt>
              </c:strCache>
            </c:strRef>
          </c:tx>
          <c:marker>
            <c:symbol val="none"/>
          </c:marker>
          <c:cat>
            <c:strRef>
              <c:f>'50%'!$L$89:$L$112</c:f>
              <c:strCache>
                <c:ptCount val="24"/>
                <c:pt idx="0">
                  <c:v>H01</c:v>
                </c:pt>
                <c:pt idx="1">
                  <c:v>H02</c:v>
                </c:pt>
                <c:pt idx="2">
                  <c:v>H03</c:v>
                </c:pt>
                <c:pt idx="3">
                  <c:v>H04</c:v>
                </c:pt>
                <c:pt idx="4">
                  <c:v>H05</c:v>
                </c:pt>
                <c:pt idx="5">
                  <c:v>H06</c:v>
                </c:pt>
                <c:pt idx="6">
                  <c:v>H07</c:v>
                </c:pt>
                <c:pt idx="7">
                  <c:v>H08</c:v>
                </c:pt>
                <c:pt idx="8">
                  <c:v>H09</c:v>
                </c:pt>
                <c:pt idx="9">
                  <c:v>H10</c:v>
                </c:pt>
                <c:pt idx="10">
                  <c:v>H11</c:v>
                </c:pt>
                <c:pt idx="11">
                  <c:v>H12</c:v>
                </c:pt>
                <c:pt idx="12">
                  <c:v>H13</c:v>
                </c:pt>
                <c:pt idx="13">
                  <c:v>H14</c:v>
                </c:pt>
                <c:pt idx="14">
                  <c:v>H15</c:v>
                </c:pt>
                <c:pt idx="15">
                  <c:v>H16</c:v>
                </c:pt>
                <c:pt idx="16">
                  <c:v>H17</c:v>
                </c:pt>
                <c:pt idx="17">
                  <c:v>H18</c:v>
                </c:pt>
                <c:pt idx="18">
                  <c:v>H19</c:v>
                </c:pt>
                <c:pt idx="19">
                  <c:v>H20</c:v>
                </c:pt>
                <c:pt idx="20">
                  <c:v>H21</c:v>
                </c:pt>
                <c:pt idx="21">
                  <c:v>H22</c:v>
                </c:pt>
                <c:pt idx="22">
                  <c:v>H23</c:v>
                </c:pt>
                <c:pt idx="23">
                  <c:v>H24</c:v>
                </c:pt>
              </c:strCache>
            </c:strRef>
          </c:cat>
          <c:val>
            <c:numRef>
              <c:f>'50%'!$M$89:$M$112</c:f>
              <c:numCache>
                <c:formatCode>General</c:formatCode>
                <c:ptCount val="24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  <c:pt idx="4">
                  <c:v>1.5</c:v>
                </c:pt>
                <c:pt idx="5">
                  <c:v>1.5</c:v>
                </c:pt>
                <c:pt idx="6">
                  <c:v>1.4</c:v>
                </c:pt>
                <c:pt idx="7">
                  <c:v>1.4</c:v>
                </c:pt>
                <c:pt idx="8">
                  <c:v>1.4</c:v>
                </c:pt>
                <c:pt idx="9">
                  <c:v>1.4</c:v>
                </c:pt>
                <c:pt idx="10">
                  <c:v>1.3</c:v>
                </c:pt>
                <c:pt idx="11">
                  <c:v>1.3</c:v>
                </c:pt>
                <c:pt idx="12">
                  <c:v>1.3</c:v>
                </c:pt>
                <c:pt idx="13">
                  <c:v>1.3</c:v>
                </c:pt>
                <c:pt idx="14">
                  <c:v>1.3</c:v>
                </c:pt>
                <c:pt idx="15">
                  <c:v>1.3</c:v>
                </c:pt>
                <c:pt idx="16">
                  <c:v>1.3</c:v>
                </c:pt>
                <c:pt idx="17">
                  <c:v>1.3</c:v>
                </c:pt>
                <c:pt idx="18">
                  <c:v>1.3</c:v>
                </c:pt>
                <c:pt idx="19">
                  <c:v>1.3</c:v>
                </c:pt>
                <c:pt idx="20">
                  <c:v>1.3</c:v>
                </c:pt>
                <c:pt idx="21">
                  <c:v>1.3</c:v>
                </c:pt>
                <c:pt idx="22">
                  <c:v>1.5</c:v>
                </c:pt>
                <c:pt idx="23">
                  <c:v>1.5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5949824"/>
        <c:axId val="105955712"/>
      </c:lineChart>
      <c:catAx>
        <c:axId val="105949824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105955712"/>
        <c:crosses val="autoZero"/>
        <c:auto val="1"/>
        <c:lblAlgn val="ctr"/>
        <c:lblOffset val="100"/>
        <c:noMultiLvlLbl val="0"/>
      </c:catAx>
      <c:valAx>
        <c:axId val="105955712"/>
        <c:scaling>
          <c:orientation val="minMax"/>
          <c:max val="1.55"/>
          <c:min val="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5949824"/>
        <c:crosses val="autoZero"/>
        <c:crossBetween val="between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Equivalent Ratio (FFR/PFR) -Aug </a:t>
            </a:r>
            <a:r>
              <a:rPr lang="en-US" dirty="0" smtClean="0"/>
              <a:t>2015 </a:t>
            </a:r>
            <a:r>
              <a:rPr lang="en-US" sz="1800" b="1" i="0" u="none" strike="noStrike" baseline="0" dirty="0" smtClean="0">
                <a:effectLst/>
              </a:rPr>
              <a:t>(50</a:t>
            </a:r>
            <a:r>
              <a:rPr lang="en-US" sz="1800" b="1" i="0" u="none" strike="noStrike" baseline="30000" dirty="0" smtClean="0">
                <a:effectLst/>
              </a:rPr>
              <a:t>th</a:t>
            </a:r>
            <a:r>
              <a:rPr lang="en-US" sz="1800" b="1" i="0" u="none" strike="noStrike" baseline="0" dirty="0" smtClean="0">
                <a:effectLst/>
              </a:rPr>
              <a:t> Percentile)</a:t>
            </a:r>
            <a:endParaRPr lang="en-US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'50%'!$M$201</c:f>
              <c:strCache>
                <c:ptCount val="1"/>
                <c:pt idx="0">
                  <c:v>Equivalent Ratio (FFR/PFR) -Aug 2015</c:v>
                </c:pt>
              </c:strCache>
            </c:strRef>
          </c:tx>
          <c:marker>
            <c:symbol val="none"/>
          </c:marker>
          <c:cat>
            <c:strRef>
              <c:f>'50%'!$L$202:$L$225</c:f>
              <c:strCache>
                <c:ptCount val="24"/>
                <c:pt idx="0">
                  <c:v>H01</c:v>
                </c:pt>
                <c:pt idx="1">
                  <c:v>H02</c:v>
                </c:pt>
                <c:pt idx="2">
                  <c:v>H03</c:v>
                </c:pt>
                <c:pt idx="3">
                  <c:v>H04</c:v>
                </c:pt>
                <c:pt idx="4">
                  <c:v>H05</c:v>
                </c:pt>
                <c:pt idx="5">
                  <c:v>H06</c:v>
                </c:pt>
                <c:pt idx="6">
                  <c:v>H07</c:v>
                </c:pt>
                <c:pt idx="7">
                  <c:v>H08</c:v>
                </c:pt>
                <c:pt idx="8">
                  <c:v>H09</c:v>
                </c:pt>
                <c:pt idx="9">
                  <c:v>H10</c:v>
                </c:pt>
                <c:pt idx="10">
                  <c:v>H11</c:v>
                </c:pt>
                <c:pt idx="11">
                  <c:v>H12</c:v>
                </c:pt>
                <c:pt idx="12">
                  <c:v>H13</c:v>
                </c:pt>
                <c:pt idx="13">
                  <c:v>H14</c:v>
                </c:pt>
                <c:pt idx="14">
                  <c:v>H15</c:v>
                </c:pt>
                <c:pt idx="15">
                  <c:v>H16</c:v>
                </c:pt>
                <c:pt idx="16">
                  <c:v>H17</c:v>
                </c:pt>
                <c:pt idx="17">
                  <c:v>H18</c:v>
                </c:pt>
                <c:pt idx="18">
                  <c:v>H19</c:v>
                </c:pt>
                <c:pt idx="19">
                  <c:v>H20</c:v>
                </c:pt>
                <c:pt idx="20">
                  <c:v>H21</c:v>
                </c:pt>
                <c:pt idx="21">
                  <c:v>H22</c:v>
                </c:pt>
                <c:pt idx="22">
                  <c:v>H23</c:v>
                </c:pt>
                <c:pt idx="23">
                  <c:v>H24</c:v>
                </c:pt>
              </c:strCache>
            </c:strRef>
          </c:cat>
          <c:val>
            <c:numRef>
              <c:f>'50%'!$M$202:$M$225</c:f>
              <c:numCache>
                <c:formatCode>General</c:formatCode>
                <c:ptCount val="24"/>
                <c:pt idx="0">
                  <c:v>1.1299999999999999</c:v>
                </c:pt>
                <c:pt idx="1">
                  <c:v>1.1299999999999999</c:v>
                </c:pt>
                <c:pt idx="2">
                  <c:v>1.25</c:v>
                </c:pt>
                <c:pt idx="3">
                  <c:v>1.25</c:v>
                </c:pt>
                <c:pt idx="4">
                  <c:v>1.25</c:v>
                </c:pt>
                <c:pt idx="5">
                  <c:v>1.25</c:v>
                </c:pt>
                <c:pt idx="6">
                  <c:v>1.25</c:v>
                </c:pt>
                <c:pt idx="7">
                  <c:v>1.25</c:v>
                </c:pt>
                <c:pt idx="8">
                  <c:v>1.25</c:v>
                </c:pt>
                <c:pt idx="9">
                  <c:v>1.25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1.1299999999999999</c:v>
                </c:pt>
                <c:pt idx="23">
                  <c:v>1.1299999999999999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6386176"/>
        <c:axId val="106387712"/>
      </c:lineChart>
      <c:catAx>
        <c:axId val="106386176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106387712"/>
        <c:crosses val="autoZero"/>
        <c:auto val="1"/>
        <c:lblAlgn val="ctr"/>
        <c:lblOffset val="100"/>
        <c:noMultiLvlLbl val="0"/>
      </c:catAx>
      <c:valAx>
        <c:axId val="106387712"/>
        <c:scaling>
          <c:orientation val="minMax"/>
          <c:max val="1.4"/>
          <c:min val="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6386176"/>
        <c:crosses val="autoZero"/>
        <c:crossBetween val="between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Equivalent Ratio (FFR/PFR) </a:t>
            </a:r>
            <a:r>
              <a:rPr lang="en-US" dirty="0" smtClean="0"/>
              <a:t>-Oct 2015 </a:t>
            </a:r>
            <a:r>
              <a:rPr lang="en-US" sz="1800" b="1" i="0" u="none" strike="noStrike" baseline="0" dirty="0" smtClean="0">
                <a:effectLst/>
              </a:rPr>
              <a:t>(50</a:t>
            </a:r>
            <a:r>
              <a:rPr lang="en-US" sz="1800" b="1" i="0" u="none" strike="noStrike" baseline="30000" dirty="0" smtClean="0">
                <a:effectLst/>
              </a:rPr>
              <a:t>th</a:t>
            </a:r>
            <a:r>
              <a:rPr lang="en-US" sz="1800" b="1" i="0" u="none" strike="noStrike" baseline="0" dirty="0" smtClean="0">
                <a:effectLst/>
              </a:rPr>
              <a:t> Percentile)</a:t>
            </a:r>
            <a:endParaRPr lang="en-US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'50%'!$M$259</c:f>
              <c:strCache>
                <c:ptCount val="1"/>
                <c:pt idx="0">
                  <c:v>Equivalent Ratio (FFR/PFR) -Aug 2015</c:v>
                </c:pt>
              </c:strCache>
            </c:strRef>
          </c:tx>
          <c:marker>
            <c:symbol val="none"/>
          </c:marker>
          <c:cat>
            <c:strRef>
              <c:f>'50%'!$L$260:$L$283</c:f>
              <c:strCache>
                <c:ptCount val="24"/>
                <c:pt idx="0">
                  <c:v>H01</c:v>
                </c:pt>
                <c:pt idx="1">
                  <c:v>H02</c:v>
                </c:pt>
                <c:pt idx="2">
                  <c:v>H03</c:v>
                </c:pt>
                <c:pt idx="3">
                  <c:v>H04</c:v>
                </c:pt>
                <c:pt idx="4">
                  <c:v>H05</c:v>
                </c:pt>
                <c:pt idx="5">
                  <c:v>H06</c:v>
                </c:pt>
                <c:pt idx="6">
                  <c:v>H07</c:v>
                </c:pt>
                <c:pt idx="7">
                  <c:v>H08</c:v>
                </c:pt>
                <c:pt idx="8">
                  <c:v>H09</c:v>
                </c:pt>
                <c:pt idx="9">
                  <c:v>H10</c:v>
                </c:pt>
                <c:pt idx="10">
                  <c:v>H11</c:v>
                </c:pt>
                <c:pt idx="11">
                  <c:v>H12</c:v>
                </c:pt>
                <c:pt idx="12">
                  <c:v>H13</c:v>
                </c:pt>
                <c:pt idx="13">
                  <c:v>H14</c:v>
                </c:pt>
                <c:pt idx="14">
                  <c:v>H15</c:v>
                </c:pt>
                <c:pt idx="15">
                  <c:v>H16</c:v>
                </c:pt>
                <c:pt idx="16">
                  <c:v>H17</c:v>
                </c:pt>
                <c:pt idx="17">
                  <c:v>H18</c:v>
                </c:pt>
                <c:pt idx="18">
                  <c:v>H19</c:v>
                </c:pt>
                <c:pt idx="19">
                  <c:v>H20</c:v>
                </c:pt>
                <c:pt idx="20">
                  <c:v>H21</c:v>
                </c:pt>
                <c:pt idx="21">
                  <c:v>H22</c:v>
                </c:pt>
                <c:pt idx="22">
                  <c:v>H23</c:v>
                </c:pt>
                <c:pt idx="23">
                  <c:v>H24</c:v>
                </c:pt>
              </c:strCache>
            </c:strRef>
          </c:cat>
          <c:val>
            <c:numRef>
              <c:f>'50%'!$M$260:$M$283</c:f>
              <c:numCache>
                <c:formatCode>General</c:formatCode>
                <c:ptCount val="24"/>
                <c:pt idx="0">
                  <c:v>1.4</c:v>
                </c:pt>
                <c:pt idx="1">
                  <c:v>1.4</c:v>
                </c:pt>
                <c:pt idx="2">
                  <c:v>1.5</c:v>
                </c:pt>
                <c:pt idx="3">
                  <c:v>1.5</c:v>
                </c:pt>
                <c:pt idx="4">
                  <c:v>1.5</c:v>
                </c:pt>
                <c:pt idx="5">
                  <c:v>1.5</c:v>
                </c:pt>
                <c:pt idx="6">
                  <c:v>1.4</c:v>
                </c:pt>
                <c:pt idx="7">
                  <c:v>1.4</c:v>
                </c:pt>
                <c:pt idx="8">
                  <c:v>1.4</c:v>
                </c:pt>
                <c:pt idx="9">
                  <c:v>1.4</c:v>
                </c:pt>
                <c:pt idx="10">
                  <c:v>1.3</c:v>
                </c:pt>
                <c:pt idx="11">
                  <c:v>1.3</c:v>
                </c:pt>
                <c:pt idx="12">
                  <c:v>1.3</c:v>
                </c:pt>
                <c:pt idx="13">
                  <c:v>1.3</c:v>
                </c:pt>
                <c:pt idx="14">
                  <c:v>1.25</c:v>
                </c:pt>
                <c:pt idx="15">
                  <c:v>1.25</c:v>
                </c:pt>
                <c:pt idx="16">
                  <c:v>1.25</c:v>
                </c:pt>
                <c:pt idx="17">
                  <c:v>1.25</c:v>
                </c:pt>
                <c:pt idx="18">
                  <c:v>1.3</c:v>
                </c:pt>
                <c:pt idx="19">
                  <c:v>1.3</c:v>
                </c:pt>
                <c:pt idx="20">
                  <c:v>1.3</c:v>
                </c:pt>
                <c:pt idx="21">
                  <c:v>1.3</c:v>
                </c:pt>
                <c:pt idx="22">
                  <c:v>1.4</c:v>
                </c:pt>
                <c:pt idx="23">
                  <c:v>1.4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6408576"/>
        <c:axId val="106426752"/>
      </c:lineChart>
      <c:catAx>
        <c:axId val="106408576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106426752"/>
        <c:crosses val="autoZero"/>
        <c:auto val="1"/>
        <c:lblAlgn val="ctr"/>
        <c:lblOffset val="100"/>
        <c:noMultiLvlLbl val="0"/>
      </c:catAx>
      <c:valAx>
        <c:axId val="1064267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64085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0B2ED82-0191-4913-BB04-E5E9BDEF3CE7}" type="datetimeFigureOut">
              <a:rPr lang="en-US"/>
              <a:pPr>
                <a:defRPr/>
              </a:pPr>
              <a:t>9/19/2014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D1E9922-D224-4950-9225-9DCA71CE79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14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5833F5D-3FF3-4C6D-82C0-FC3F95768C59}" type="datetimeFigureOut">
              <a:rPr lang="en-US"/>
              <a:pPr>
                <a:defRPr/>
              </a:pPr>
              <a:t>9/19/2014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4300682-E7CE-4435-8A61-048414A125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6078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C0F34C-74EA-41C7-BBCF-FE3008A8218C}" type="slidenum">
              <a:rPr lang="en-US" alt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923FD5-2AF0-4988-8011-E41B12CE9B3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877E76-A08B-4539-8A27-99DA70A27FE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E6165C-E2DA-4991-AF03-974DC4074BA7}" type="slidenum">
              <a:rPr lang="en-US" altLang="en-US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alt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B6100A-BAA2-4463-B1B6-E4E7DFB9FC1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763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3D043-5D26-4DB0-98FF-D179F7AF5869}" type="datetime1">
              <a:rPr lang="en-US"/>
              <a:pPr>
                <a:defRPr/>
              </a:pPr>
              <a:t>9/19/2014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7638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89BCD1E-D6EE-485D-9AE7-31C0DBC6C2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80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4060"/>
            <a:ext cx="8229600" cy="5123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-151031"/>
            <a:ext cx="8229600" cy="81318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497638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51BE9FA-31BA-4417-AC8C-8FD5E74C9D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2"/>
          </p:nvPr>
        </p:nvSpPr>
        <p:spPr>
          <a:xfrm>
            <a:off x="457200" y="649763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CAAF0-70C6-4FC2-AFFA-040741A02726}" type="datetime1">
              <a:rPr lang="en-US"/>
              <a:pPr>
                <a:defRPr/>
              </a:pPr>
              <a:t>9/19/2014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57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006C7-7FD3-4621-B2DF-0425414C07CE}" type="datetime1">
              <a:rPr lang="en-US"/>
              <a:pPr>
                <a:defRPr/>
              </a:pPr>
              <a:t>9/19/2014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96C01-EF80-44AD-8D22-F645DD2A98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449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F5E195-02E5-4F98-BC5A-307C9A98281A}" type="datetime1">
              <a:rPr lang="en-US"/>
              <a:pPr>
                <a:defRPr/>
              </a:pPr>
              <a:t>9/19/2014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96B23C-FD49-4826-8EBA-396B9CF78A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5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  <p:pic>
        <p:nvPicPr>
          <p:cNvPr id="1033" name="Picture 8" descr="ERCOT cmyk-01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6024563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3590" r:id="rId1"/>
    <p:sldLayoutId id="2147493591" r:id="rId2"/>
    <p:sldLayoutId id="2147493592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3"/>
          <p:cNvGrpSpPr>
            <a:grpSpLocks/>
          </p:cNvGrpSpPr>
          <p:nvPr/>
        </p:nvGrpSpPr>
        <p:grpSpPr bwMode="auto">
          <a:xfrm>
            <a:off x="603250" y="244475"/>
            <a:ext cx="7727950" cy="4477884"/>
            <a:chOff x="603250" y="546100"/>
            <a:chExt cx="7727950" cy="4476589"/>
          </a:xfrm>
        </p:grpSpPr>
        <p:pic>
          <p:nvPicPr>
            <p:cNvPr id="5124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50" y="546100"/>
              <a:ext cx="2457704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5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892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b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 dirty="0"/>
                <a:t>Future Ancillary </a:t>
              </a:r>
              <a:r>
                <a:rPr lang="en-US" altLang="en-US" sz="2800" b="1" dirty="0" smtClean="0"/>
                <a:t>Services Team </a:t>
              </a:r>
              <a:endParaRPr lang="en-US" altLang="en-US" sz="2800" b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b="1" dirty="0" smtClean="0"/>
                <a:t>Update</a:t>
              </a:r>
              <a:endParaRPr lang="en-US" altLang="en-US" b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 b="1" i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 b="1" i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 b="1" i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i="1" dirty="0" smtClean="0"/>
                <a:t>September </a:t>
              </a:r>
              <a:r>
                <a:rPr lang="en-US" altLang="en-US" sz="1800" b="1" i="1" dirty="0"/>
                <a:t>25, </a:t>
              </a:r>
              <a:r>
                <a:rPr lang="en-US" altLang="en-US" sz="1800" b="1" i="1" dirty="0" smtClean="0"/>
                <a:t>2014 TAC meeting</a:t>
              </a:r>
              <a:endParaRPr lang="en-US" altLang="en-US" sz="1800" i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 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235"/>
              <a:ext cx="6286500" cy="12696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30D93-C658-4338-99E0-13E8BC4BE99C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43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603809"/>
              </p:ext>
            </p:extLst>
          </p:nvPr>
        </p:nvGraphicFramePr>
        <p:xfrm>
          <a:off x="677956" y="533400"/>
          <a:ext cx="7788088" cy="5080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8"/>
          <p:cNvSpPr txBox="1">
            <a:spLocks/>
          </p:cNvSpPr>
          <p:nvPr/>
        </p:nvSpPr>
        <p:spPr bwMode="auto">
          <a:xfrm>
            <a:off x="457200" y="-96715"/>
            <a:ext cx="8229600" cy="758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3200" dirty="0" smtClean="0"/>
              <a:t>Equivalent Ratio by Hour </a:t>
            </a:r>
          </a:p>
        </p:txBody>
      </p:sp>
    </p:spTree>
    <p:extLst>
      <p:ext uri="{BB962C8B-B14F-4D97-AF65-F5344CB8AC3E}">
        <p14:creationId xmlns:p14="http://schemas.microsoft.com/office/powerpoint/2010/main" val="40623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b="1" dirty="0"/>
              <a:t>Description of Pricing Proposals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51BE9FA-31BA-4417-AC8C-8FD5E74C9DB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55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1"/>
          <p:cNvSpPr>
            <a:spLocks noGrp="1"/>
          </p:cNvSpPr>
          <p:nvPr>
            <p:ph idx="1"/>
          </p:nvPr>
        </p:nvSpPr>
        <p:spPr>
          <a:xfrm>
            <a:off x="457200" y="703263"/>
            <a:ext cx="8229600" cy="512286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altLang="en-US" sz="1800" dirty="0" smtClean="0"/>
              <a:t>There is consensus that the proposed AS procurement constraints are appropriate</a:t>
            </a:r>
          </a:p>
          <a:p>
            <a:pPr>
              <a:defRPr/>
            </a:pPr>
            <a:endParaRPr lang="en-US" altLang="en-US" sz="1800" dirty="0" smtClean="0"/>
          </a:p>
          <a:p>
            <a:pPr>
              <a:defRPr/>
            </a:pPr>
            <a:r>
              <a:rPr lang="en-US" altLang="en-US" sz="1800" dirty="0" smtClean="0"/>
              <a:t>All </a:t>
            </a:r>
            <a:r>
              <a:rPr lang="en-US" altLang="en-US" sz="1800" dirty="0"/>
              <a:t>three proposals </a:t>
            </a:r>
            <a:r>
              <a:rPr lang="en-US" altLang="en-US" sz="1800" dirty="0" smtClean="0"/>
              <a:t>consider the exact same constraints and hence:</a:t>
            </a:r>
          </a:p>
          <a:p>
            <a:pPr lvl="1">
              <a:defRPr/>
            </a:pPr>
            <a:r>
              <a:rPr lang="en-US" altLang="en-US" sz="1600" dirty="0" smtClean="0"/>
              <a:t>The MW awards under all proposals are exactly the same and </a:t>
            </a:r>
          </a:p>
          <a:p>
            <a:pPr lvl="1">
              <a:defRPr/>
            </a:pPr>
            <a:r>
              <a:rPr lang="en-US" altLang="en-US" sz="1600" dirty="0" smtClean="0"/>
              <a:t>All three </a:t>
            </a:r>
            <a:r>
              <a:rPr lang="en-US" altLang="en-US" sz="1600" dirty="0"/>
              <a:t>proposals allow for substitutability and thereby promote market liquidity</a:t>
            </a:r>
          </a:p>
          <a:p>
            <a:pPr>
              <a:defRPr/>
            </a:pPr>
            <a:endParaRPr lang="en-US" altLang="en-US" sz="1800" dirty="0" smtClean="0"/>
          </a:p>
          <a:p>
            <a:pPr>
              <a:defRPr/>
            </a:pPr>
            <a:r>
              <a:rPr lang="en-US" altLang="en-US" sz="1800" dirty="0" smtClean="0"/>
              <a:t>The only difference in the proposals are:</a:t>
            </a:r>
          </a:p>
          <a:p>
            <a:pPr lvl="1">
              <a:defRPr/>
            </a:pPr>
            <a:r>
              <a:rPr lang="en-US" altLang="en-US" sz="1600" dirty="0" smtClean="0"/>
              <a:t>Prices (MCPCs) for the different AS</a:t>
            </a:r>
          </a:p>
          <a:p>
            <a:pPr lvl="1">
              <a:defRPr/>
            </a:pPr>
            <a:r>
              <a:rPr lang="en-US" altLang="en-US" sz="1600" dirty="0" smtClean="0"/>
              <a:t>Replacement costs, if a need arises</a:t>
            </a:r>
          </a:p>
          <a:p>
            <a:pPr>
              <a:defRPr/>
            </a:pPr>
            <a:endParaRPr lang="en-US" altLang="en-US" sz="1800" dirty="0"/>
          </a:p>
          <a:p>
            <a:pPr>
              <a:defRPr/>
            </a:pPr>
            <a:r>
              <a:rPr lang="en-US" altLang="en-US" sz="1800" dirty="0" smtClean="0"/>
              <a:t>The following slides describe the pricing and replacement costs associated with:</a:t>
            </a:r>
          </a:p>
          <a:p>
            <a:pPr lvl="1">
              <a:defRPr/>
            </a:pPr>
            <a:r>
              <a:rPr lang="en-US" altLang="en-US" sz="1600" dirty="0" smtClean="0"/>
              <a:t> the FAST proposal,</a:t>
            </a:r>
          </a:p>
          <a:p>
            <a:pPr lvl="1">
              <a:defRPr/>
            </a:pPr>
            <a:r>
              <a:rPr lang="en-US" altLang="en-US" sz="1600" dirty="0" smtClean="0"/>
              <a:t> Alternate Proposal #1,</a:t>
            </a:r>
          </a:p>
          <a:p>
            <a:pPr lvl="1">
              <a:defRPr/>
            </a:pPr>
            <a:r>
              <a:rPr lang="en-US" altLang="en-US" sz="1600" dirty="0" smtClean="0"/>
              <a:t> Alternate Proposal #2</a:t>
            </a:r>
          </a:p>
          <a:p>
            <a:pPr lvl="1">
              <a:defRPr/>
            </a:pPr>
            <a:endParaRPr lang="en-US" altLang="en-US" sz="1600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sz="1800" dirty="0" smtClean="0"/>
          </a:p>
          <a:p>
            <a:pPr>
              <a:defRPr/>
            </a:pPr>
            <a:endParaRPr lang="en-US" altLang="en-US" sz="1800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mtClean="0"/>
              <a:t>Introduction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D7692C-31E1-4D66-A132-36234432FEF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01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1"/>
          <p:cNvSpPr>
            <a:spLocks noGrp="1"/>
          </p:cNvSpPr>
          <p:nvPr>
            <p:ph idx="1"/>
          </p:nvPr>
        </p:nvSpPr>
        <p:spPr>
          <a:xfrm>
            <a:off x="314325" y="698500"/>
            <a:ext cx="8502650" cy="51228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sz="2000" dirty="0" smtClean="0"/>
              <a:t>Stays with the current approach of pricing </a:t>
            </a:r>
            <a:r>
              <a:rPr lang="en-US" altLang="en-US" sz="2000" b="1" i="1" dirty="0" smtClean="0"/>
              <a:t>equivalent</a:t>
            </a:r>
            <a:r>
              <a:rPr lang="en-US" altLang="en-US" sz="2000" dirty="0" smtClean="0"/>
              <a:t> AS MW awards the same for </a:t>
            </a:r>
            <a:r>
              <a:rPr lang="en-US" altLang="en-US" sz="2000" b="1" i="1" dirty="0" smtClean="0"/>
              <a:t>equivalent</a:t>
            </a:r>
            <a:r>
              <a:rPr lang="en-US" altLang="en-US" sz="2000" dirty="0" smtClean="0"/>
              <a:t> AS types</a:t>
            </a:r>
          </a:p>
          <a:p>
            <a:pPr>
              <a:defRPr/>
            </a:pPr>
            <a:endParaRPr lang="en-US" altLang="en-US" sz="2000" dirty="0" smtClean="0"/>
          </a:p>
          <a:p>
            <a:pPr>
              <a:defRPr/>
            </a:pPr>
            <a:r>
              <a:rPr lang="en-US" altLang="en-US" sz="2000" dirty="0" smtClean="0"/>
              <a:t>For example, FRRS-Up, FRRS-Down, FFR1, FFR2, CR2, SR2 awards are valued the same as the corresponding </a:t>
            </a:r>
            <a:r>
              <a:rPr lang="en-US" altLang="en-US" sz="2000" b="1" i="1" dirty="0" smtClean="0"/>
              <a:t>equivalent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Reg</a:t>
            </a:r>
            <a:r>
              <a:rPr lang="en-US" altLang="en-US" sz="2000" dirty="0" smtClean="0"/>
              <a:t>-Up</a:t>
            </a:r>
            <a:r>
              <a:rPr lang="en-US" altLang="en-US" sz="2000" dirty="0"/>
              <a:t>, </a:t>
            </a:r>
            <a:r>
              <a:rPr lang="en-US" altLang="en-US" sz="2000" dirty="0" err="1" smtClean="0"/>
              <a:t>Reg</a:t>
            </a:r>
            <a:r>
              <a:rPr lang="en-US" altLang="en-US" sz="2000" dirty="0" smtClean="0"/>
              <a:t>-Down</a:t>
            </a:r>
            <a:r>
              <a:rPr lang="en-US" altLang="en-US" sz="2000" dirty="0"/>
              <a:t>, </a:t>
            </a:r>
            <a:r>
              <a:rPr lang="en-US" altLang="en-US" sz="2000" dirty="0" smtClean="0"/>
              <a:t>PFRS, </a:t>
            </a:r>
            <a:r>
              <a:rPr lang="en-US" altLang="en-US" sz="2000" dirty="0"/>
              <a:t>CR1, SR1 </a:t>
            </a:r>
            <a:r>
              <a:rPr lang="en-US" altLang="en-US" sz="2000" dirty="0" smtClean="0"/>
              <a:t>awards respectively</a:t>
            </a:r>
          </a:p>
          <a:p>
            <a:pPr>
              <a:defRPr/>
            </a:pPr>
            <a:endParaRPr lang="en-US" altLang="en-US" sz="2000" dirty="0" smtClean="0"/>
          </a:p>
          <a:p>
            <a:pPr>
              <a:defRPr/>
            </a:pPr>
            <a:r>
              <a:rPr lang="en-US" altLang="en-US" sz="2000" dirty="0" smtClean="0"/>
              <a:t>In the case of FFR, the ratio (R) determines the </a:t>
            </a:r>
            <a:r>
              <a:rPr lang="en-US" altLang="en-US" sz="2000" b="1" i="1" dirty="0" smtClean="0"/>
              <a:t>equivalence</a:t>
            </a:r>
            <a:r>
              <a:rPr lang="en-US" altLang="en-US" sz="2000" dirty="0" smtClean="0"/>
              <a:t> of R MW of PFR to 1 MW of FFR </a:t>
            </a:r>
          </a:p>
          <a:p>
            <a:pPr>
              <a:defRPr/>
            </a:pPr>
            <a:endParaRPr lang="en-US" altLang="en-US" sz="2000" dirty="0" smtClean="0"/>
          </a:p>
          <a:p>
            <a:pPr>
              <a:defRPr/>
            </a:pPr>
            <a:r>
              <a:rPr lang="en-US" altLang="en-US" sz="2000" dirty="0" smtClean="0"/>
              <a:t>If the </a:t>
            </a:r>
            <a:r>
              <a:rPr lang="en-US" altLang="en-US" sz="2000" dirty="0" err="1" smtClean="0"/>
              <a:t>Reg</a:t>
            </a:r>
            <a:r>
              <a:rPr lang="en-US" altLang="en-US" sz="2000" dirty="0" smtClean="0"/>
              <a:t>-Up</a:t>
            </a:r>
            <a:r>
              <a:rPr lang="en-US" altLang="en-US" sz="2000" dirty="0"/>
              <a:t>, </a:t>
            </a:r>
            <a:r>
              <a:rPr lang="en-US" altLang="en-US" sz="2000" dirty="0" err="1" smtClean="0"/>
              <a:t>Reg</a:t>
            </a:r>
            <a:r>
              <a:rPr lang="en-US" altLang="en-US" sz="2000" dirty="0" smtClean="0"/>
              <a:t>-Down</a:t>
            </a:r>
            <a:r>
              <a:rPr lang="en-US" altLang="en-US" sz="2000" dirty="0"/>
              <a:t>, PFR, CR1, SR1 </a:t>
            </a:r>
            <a:r>
              <a:rPr lang="en-US" altLang="en-US" sz="2000" dirty="0" smtClean="0"/>
              <a:t>MCPCs reflect opportunity costs, then the corresponding equivalent </a:t>
            </a:r>
            <a:r>
              <a:rPr lang="en-US" altLang="en-US" sz="2000" dirty="0"/>
              <a:t>FRRS-Up, FRRS-Down, FFR1, FFR2, CR2, SR2 </a:t>
            </a:r>
            <a:r>
              <a:rPr lang="en-US" altLang="en-US" sz="2000" dirty="0" smtClean="0"/>
              <a:t>MCPCs will also reflect opportunity costs</a:t>
            </a:r>
          </a:p>
          <a:p>
            <a:pPr>
              <a:defRPr/>
            </a:pPr>
            <a:endParaRPr lang="en-US" altLang="en-US" sz="2800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sz="2800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sz="2800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sz="2800" dirty="0" smtClean="0"/>
          </a:p>
          <a:p>
            <a:pPr>
              <a:defRPr/>
            </a:pPr>
            <a:endParaRPr lang="en-US" altLang="en-US" sz="2800" dirty="0" smtClean="0"/>
          </a:p>
        </p:txBody>
      </p:sp>
      <p:sp>
        <p:nvSpPr>
          <p:cNvPr id="7171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mtClean="0"/>
              <a:t>FAST Proposal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15C330-A0AD-4512-9A22-3BEFB11299A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8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1"/>
          <p:cNvSpPr>
            <a:spLocks noGrp="1"/>
          </p:cNvSpPr>
          <p:nvPr>
            <p:ph idx="1"/>
          </p:nvPr>
        </p:nvSpPr>
        <p:spPr>
          <a:xfrm>
            <a:off x="457200" y="874713"/>
            <a:ext cx="8229600" cy="5122862"/>
          </a:xfrm>
        </p:spPr>
        <p:txBody>
          <a:bodyPr>
            <a:normAutofit/>
          </a:bodyPr>
          <a:lstStyle/>
          <a:p>
            <a:pPr marL="0" indent="0" algn="ctr">
              <a:buFont typeface="Arial" charset="0"/>
              <a:buNone/>
              <a:defRPr/>
            </a:pPr>
            <a:r>
              <a:rPr lang="en-US" altLang="en-US" sz="2800" dirty="0" smtClean="0"/>
              <a:t>Replacement </a:t>
            </a:r>
          </a:p>
          <a:p>
            <a:pPr>
              <a:defRPr/>
            </a:pPr>
            <a:endParaRPr lang="en-US" altLang="en-US" sz="2000" dirty="0" smtClean="0"/>
          </a:p>
          <a:p>
            <a:pPr>
              <a:defRPr/>
            </a:pPr>
            <a:r>
              <a:rPr lang="en-US" altLang="en-US" sz="2000" dirty="0" smtClean="0"/>
              <a:t>If a need arises to replace </a:t>
            </a:r>
            <a:r>
              <a:rPr lang="en-US" altLang="en-US" sz="2000" dirty="0"/>
              <a:t>FRRS-Up, FRRS-Down, FFR1, FFR2, </a:t>
            </a:r>
            <a:r>
              <a:rPr lang="en-US" altLang="en-US" sz="2000" dirty="0" smtClean="0"/>
              <a:t>CR2 or SR2 MW responsibility with an equivalent </a:t>
            </a:r>
            <a:r>
              <a:rPr lang="en-US" altLang="en-US" sz="2000" dirty="0" err="1" smtClean="0"/>
              <a:t>Reg</a:t>
            </a:r>
            <a:r>
              <a:rPr lang="en-US" altLang="en-US" sz="2000" dirty="0" smtClean="0"/>
              <a:t>-Up</a:t>
            </a:r>
            <a:r>
              <a:rPr lang="en-US" altLang="en-US" sz="2000" dirty="0"/>
              <a:t>, </a:t>
            </a:r>
            <a:r>
              <a:rPr lang="en-US" altLang="en-US" sz="2000" dirty="0" err="1" smtClean="0"/>
              <a:t>Reg</a:t>
            </a:r>
            <a:r>
              <a:rPr lang="en-US" altLang="en-US" sz="2000" dirty="0" smtClean="0"/>
              <a:t>-Down</a:t>
            </a:r>
            <a:r>
              <a:rPr lang="en-US" altLang="en-US" sz="2000" dirty="0"/>
              <a:t>, PFR, </a:t>
            </a:r>
            <a:r>
              <a:rPr lang="en-US" altLang="en-US" sz="2000" dirty="0" smtClean="0"/>
              <a:t>CR1 or SR1 MW responsibility, the cost to replace will be the same, i.e. is </a:t>
            </a:r>
            <a:r>
              <a:rPr lang="en-US" altLang="en-US" sz="2000" b="1" u="sng" dirty="0" smtClean="0"/>
              <a:t>consistent</a:t>
            </a:r>
            <a:r>
              <a:rPr lang="en-US" altLang="en-US" sz="2000" dirty="0" smtClean="0"/>
              <a:t>, as replacing 1 MW of PFR with 1 MW of PFR, or 1 MW of CR1 with 1 MW of CR1, etc.</a:t>
            </a:r>
          </a:p>
          <a:p>
            <a:pPr>
              <a:defRPr/>
            </a:pPr>
            <a:endParaRPr lang="en-US" altLang="en-US" sz="2000" dirty="0" smtClean="0"/>
          </a:p>
          <a:p>
            <a:pPr>
              <a:defRPr/>
            </a:pPr>
            <a:r>
              <a:rPr lang="en-US" altLang="en-US" sz="2000" dirty="0" smtClean="0"/>
              <a:t>There is an exception to this consistency when </a:t>
            </a:r>
            <a:r>
              <a:rPr lang="en-US" altLang="en-US" sz="2000" dirty="0"/>
              <a:t>the MCPC for FFR1 or FFR2 is capped at VOLL. The probability of this occurring is much lower than the probability of this inconsistency occurring in Alternate Proposal 1</a:t>
            </a:r>
          </a:p>
          <a:p>
            <a:pPr marL="0" indent="0">
              <a:buFont typeface="Arial" charset="0"/>
              <a:buNone/>
              <a:defRPr/>
            </a:pPr>
            <a:endParaRPr lang="en-US" altLang="en-US" sz="2000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sz="2000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sz="2000" dirty="0" smtClean="0"/>
          </a:p>
          <a:p>
            <a:pPr>
              <a:defRPr/>
            </a:pPr>
            <a:endParaRPr lang="en-US" altLang="en-US" sz="2000" dirty="0" smtClean="0"/>
          </a:p>
        </p:txBody>
      </p:sp>
      <p:sp>
        <p:nvSpPr>
          <p:cNvPr id="8195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mtClean="0"/>
              <a:t>FAST Proposal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92B948-7DD4-4AA5-9FAF-BC1C8C34AED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77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1"/>
          <p:cNvSpPr>
            <a:spLocks noGrp="1"/>
          </p:cNvSpPr>
          <p:nvPr>
            <p:ph idx="1"/>
          </p:nvPr>
        </p:nvSpPr>
        <p:spPr>
          <a:xfrm>
            <a:off x="457200" y="652463"/>
            <a:ext cx="8229600" cy="522763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altLang="en-US" sz="1600" dirty="0" smtClean="0"/>
              <a:t>Same as FAST’s Proposal </a:t>
            </a:r>
            <a:r>
              <a:rPr lang="en-US" altLang="en-US" sz="1600" b="1" dirty="0" smtClean="0"/>
              <a:t>except</a:t>
            </a:r>
            <a:r>
              <a:rPr lang="en-US" altLang="en-US" sz="1600" dirty="0" smtClean="0"/>
              <a:t> in the calculation of MCPC for FFR1 and FFR2</a:t>
            </a:r>
          </a:p>
          <a:p>
            <a:pPr marL="742950" lvl="2" indent="-342900">
              <a:defRPr/>
            </a:pPr>
            <a:r>
              <a:rPr lang="en-US" altLang="en-US" sz="1600" dirty="0"/>
              <a:t>The </a:t>
            </a:r>
            <a:r>
              <a:rPr lang="en-US" altLang="en-US" sz="1600" dirty="0" smtClean="0"/>
              <a:t>MCPCs </a:t>
            </a:r>
            <a:r>
              <a:rPr lang="en-US" altLang="en-US" sz="1600" dirty="0"/>
              <a:t>for FRRS-Up, FRRS-Down, CR2, and SR2 are the </a:t>
            </a:r>
            <a:r>
              <a:rPr lang="en-US" altLang="en-US" sz="1600" b="1" i="1" dirty="0"/>
              <a:t>same</a:t>
            </a:r>
            <a:r>
              <a:rPr lang="en-US" altLang="en-US" sz="1600" dirty="0"/>
              <a:t> as the FAST Proposal</a:t>
            </a:r>
          </a:p>
          <a:p>
            <a:pPr>
              <a:defRPr/>
            </a:pPr>
            <a:endParaRPr lang="en-US" altLang="en-US" sz="1600" dirty="0" smtClean="0"/>
          </a:p>
          <a:p>
            <a:pPr>
              <a:defRPr/>
            </a:pPr>
            <a:r>
              <a:rPr lang="en-US" altLang="en-US" sz="1600" dirty="0" smtClean="0"/>
              <a:t>FFR1 MCPC Price Formation Process:</a:t>
            </a:r>
          </a:p>
          <a:p>
            <a:pPr lvl="1">
              <a:defRPr/>
            </a:pPr>
            <a:r>
              <a:rPr lang="en-US" altLang="en-US" sz="1600" dirty="0" smtClean="0"/>
              <a:t>Execute FAST Proposal MCPC formula for FFR1,</a:t>
            </a:r>
          </a:p>
          <a:p>
            <a:pPr lvl="1">
              <a:defRPr/>
            </a:pPr>
            <a:r>
              <a:rPr lang="en-US" altLang="en-US" sz="1600" dirty="0" smtClean="0"/>
              <a:t>Subtract from the FAST MCPC formula for FFR1:</a:t>
            </a:r>
          </a:p>
          <a:p>
            <a:pPr lvl="2">
              <a:defRPr/>
            </a:pPr>
            <a:r>
              <a:rPr lang="en-US" altLang="en-US" sz="1600" dirty="0" smtClean="0"/>
              <a:t>Shadow price of the constraint that limits FFR1 quantities to be procured and</a:t>
            </a:r>
          </a:p>
          <a:p>
            <a:pPr lvl="2">
              <a:defRPr/>
            </a:pPr>
            <a:r>
              <a:rPr lang="en-US" altLang="en-US" sz="1600" dirty="0" smtClean="0"/>
              <a:t>Shadow price of the constraint that limits the total FFR (FFR1+FFR2) quantities to be procured,</a:t>
            </a:r>
          </a:p>
          <a:p>
            <a:pPr lvl="1">
              <a:defRPr/>
            </a:pPr>
            <a:r>
              <a:rPr lang="en-US" altLang="en-US" sz="1600" dirty="0" smtClean="0"/>
              <a:t>If this computed result is </a:t>
            </a:r>
            <a:r>
              <a:rPr lang="en-US" altLang="en-US" sz="1600" b="1" i="1" dirty="0" smtClean="0"/>
              <a:t>less</a:t>
            </a:r>
            <a:r>
              <a:rPr lang="en-US" altLang="en-US" sz="1600" dirty="0" smtClean="0"/>
              <a:t> than MCPC for PFR, then, set the MCPC for FFR1 to be </a:t>
            </a:r>
            <a:r>
              <a:rPr lang="en-US" altLang="en-US" sz="1600" b="1" i="1" dirty="0" smtClean="0"/>
              <a:t>equal</a:t>
            </a:r>
            <a:r>
              <a:rPr lang="en-US" altLang="en-US" sz="1600" dirty="0" smtClean="0"/>
              <a:t> to the MCPC for PFR</a:t>
            </a:r>
          </a:p>
          <a:p>
            <a:pPr>
              <a:defRPr/>
            </a:pPr>
            <a:endParaRPr lang="en-US" altLang="en-US" sz="1600" dirty="0" smtClean="0"/>
          </a:p>
          <a:p>
            <a:pPr>
              <a:defRPr/>
            </a:pPr>
            <a:r>
              <a:rPr lang="en-US" altLang="en-US" sz="1600" dirty="0" smtClean="0"/>
              <a:t>FFR2 </a:t>
            </a:r>
            <a:r>
              <a:rPr lang="en-US" altLang="en-US" sz="1600" dirty="0"/>
              <a:t>MCPC Price Formation Process:</a:t>
            </a:r>
          </a:p>
          <a:p>
            <a:pPr lvl="1">
              <a:defRPr/>
            </a:pPr>
            <a:r>
              <a:rPr lang="en-US" altLang="en-US" sz="1600" dirty="0"/>
              <a:t>Execute FAST Proposal MCPC formula for </a:t>
            </a:r>
            <a:r>
              <a:rPr lang="en-US" altLang="en-US" sz="1600" dirty="0" smtClean="0"/>
              <a:t>FFR2,</a:t>
            </a:r>
            <a:endParaRPr lang="en-US" altLang="en-US" sz="1600" dirty="0"/>
          </a:p>
          <a:p>
            <a:pPr lvl="1">
              <a:defRPr/>
            </a:pPr>
            <a:r>
              <a:rPr lang="en-US" altLang="en-US" sz="1600" dirty="0"/>
              <a:t>Subtract from the FAST Proposal MCPC formula for </a:t>
            </a:r>
            <a:r>
              <a:rPr lang="en-US" altLang="en-US" sz="1600" dirty="0" smtClean="0"/>
              <a:t>FFR2:</a:t>
            </a:r>
          </a:p>
          <a:p>
            <a:pPr lvl="2">
              <a:defRPr/>
            </a:pPr>
            <a:r>
              <a:rPr lang="en-US" altLang="en-US" sz="1600" dirty="0" smtClean="0"/>
              <a:t>Shadow </a:t>
            </a:r>
            <a:r>
              <a:rPr lang="en-US" altLang="en-US" sz="1600" dirty="0"/>
              <a:t>price </a:t>
            </a:r>
            <a:r>
              <a:rPr lang="en-US" altLang="en-US" sz="1600" dirty="0" smtClean="0"/>
              <a:t>of </a:t>
            </a:r>
            <a:r>
              <a:rPr lang="en-US" altLang="en-US" sz="1600" dirty="0"/>
              <a:t>the constraint that limits the total FFR (FFR1+FFR2) quantities to be procured,</a:t>
            </a:r>
          </a:p>
          <a:p>
            <a:pPr lvl="1">
              <a:defRPr/>
            </a:pPr>
            <a:r>
              <a:rPr lang="en-US" altLang="en-US" sz="1600" dirty="0"/>
              <a:t>If this computed result is </a:t>
            </a:r>
            <a:r>
              <a:rPr lang="en-US" altLang="en-US" sz="1600" b="1" i="1" dirty="0"/>
              <a:t>less</a:t>
            </a:r>
            <a:r>
              <a:rPr lang="en-US" altLang="en-US" sz="1600" dirty="0"/>
              <a:t> than MCPC for PFR, then, set the MCPC for </a:t>
            </a:r>
            <a:r>
              <a:rPr lang="en-US" altLang="en-US" sz="1600" dirty="0" smtClean="0"/>
              <a:t>FFR2 </a:t>
            </a:r>
            <a:r>
              <a:rPr lang="en-US" altLang="en-US" sz="1600" dirty="0"/>
              <a:t>to be </a:t>
            </a:r>
            <a:r>
              <a:rPr lang="en-US" altLang="en-US" sz="1600" b="1" i="1" dirty="0"/>
              <a:t>equal</a:t>
            </a:r>
            <a:r>
              <a:rPr lang="en-US" altLang="en-US" sz="1600" dirty="0"/>
              <a:t> to the MCPC for PFR</a:t>
            </a:r>
          </a:p>
          <a:p>
            <a:pPr marL="57150" indent="0">
              <a:buFont typeface="Arial" charset="0"/>
              <a:buNone/>
              <a:defRPr/>
            </a:pPr>
            <a:endParaRPr lang="en-US" altLang="en-US" sz="1200" dirty="0" smtClean="0"/>
          </a:p>
          <a:p>
            <a:pPr>
              <a:defRPr/>
            </a:pPr>
            <a:endParaRPr lang="en-US" altLang="en-US" sz="1200" dirty="0"/>
          </a:p>
          <a:p>
            <a:pPr>
              <a:defRPr/>
            </a:pPr>
            <a:endParaRPr lang="en-US" altLang="en-US" sz="1200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sz="1200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sz="1200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sz="1200" dirty="0" smtClean="0"/>
          </a:p>
          <a:p>
            <a:pPr>
              <a:defRPr/>
            </a:pPr>
            <a:endParaRPr lang="en-US" altLang="en-US" sz="1200" dirty="0" smtClean="0"/>
          </a:p>
        </p:txBody>
      </p:sp>
      <p:sp>
        <p:nvSpPr>
          <p:cNvPr id="9219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mtClean="0"/>
              <a:t>Alternate Proposal 1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64F787C-1BAE-4430-A37C-BBC6FDAC374D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81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1"/>
          <p:cNvSpPr>
            <a:spLocks noGrp="1"/>
          </p:cNvSpPr>
          <p:nvPr>
            <p:ph idx="1"/>
          </p:nvPr>
        </p:nvSpPr>
        <p:spPr>
          <a:xfrm>
            <a:off x="457200" y="874713"/>
            <a:ext cx="8229600" cy="5122862"/>
          </a:xfrm>
        </p:spPr>
        <p:txBody>
          <a:bodyPr>
            <a:normAutofit/>
          </a:bodyPr>
          <a:lstStyle/>
          <a:p>
            <a:pPr marL="0" indent="0" algn="ctr">
              <a:buFont typeface="Arial" charset="0"/>
              <a:buNone/>
              <a:defRPr/>
            </a:pPr>
            <a:r>
              <a:rPr lang="en-US" altLang="en-US" sz="2800" dirty="0" smtClean="0"/>
              <a:t>Replacement </a:t>
            </a:r>
          </a:p>
          <a:p>
            <a:pPr>
              <a:defRPr/>
            </a:pPr>
            <a:endParaRPr lang="en-US" altLang="en-US" sz="2000" dirty="0" smtClean="0"/>
          </a:p>
          <a:p>
            <a:pPr>
              <a:defRPr/>
            </a:pPr>
            <a:r>
              <a:rPr lang="en-US" altLang="en-US" sz="2000" dirty="0" smtClean="0"/>
              <a:t>Replacing costs for </a:t>
            </a:r>
            <a:r>
              <a:rPr lang="en-US" altLang="en-US" sz="2000" dirty="0"/>
              <a:t>FRRS-Up, FRRS-Down, </a:t>
            </a:r>
            <a:r>
              <a:rPr lang="en-US" altLang="en-US" sz="2000" dirty="0" smtClean="0"/>
              <a:t>CR2 or SR2 MW responsibility are the same as the FAST proposal</a:t>
            </a:r>
          </a:p>
          <a:p>
            <a:pPr>
              <a:defRPr/>
            </a:pPr>
            <a:endParaRPr lang="en-US" altLang="en-US" sz="2000" dirty="0"/>
          </a:p>
          <a:p>
            <a:pPr>
              <a:defRPr/>
            </a:pPr>
            <a:r>
              <a:rPr lang="en-US" altLang="en-US" sz="2000" dirty="0" smtClean="0"/>
              <a:t>Difference with FAST proposal can arise in the replacement cost for FFR1 and FFR2 MW responsibility with an equivalent PFR MW responsibility</a:t>
            </a:r>
          </a:p>
          <a:p>
            <a:pPr lvl="1">
              <a:defRPr/>
            </a:pPr>
            <a:r>
              <a:rPr lang="en-US" altLang="en-US" sz="1600" dirty="0" smtClean="0"/>
              <a:t>If a need arises to replace FFR1 or FFR2 MW responsibility with PFR,  the cost of equivalent PFR MW responsibility would be </a:t>
            </a:r>
            <a:r>
              <a:rPr lang="en-US" altLang="en-US" sz="1600" b="1" u="sng" dirty="0" smtClean="0"/>
              <a:t>inconsistent</a:t>
            </a:r>
            <a:r>
              <a:rPr lang="en-US" altLang="en-US" sz="1600" dirty="0" smtClean="0"/>
              <a:t> if: </a:t>
            </a:r>
          </a:p>
          <a:p>
            <a:pPr lvl="2">
              <a:defRPr/>
            </a:pPr>
            <a:r>
              <a:rPr lang="en-US" altLang="en-US" sz="1600" dirty="0" smtClean="0"/>
              <a:t>the Ratio (R) is greater than 1 and,</a:t>
            </a:r>
          </a:p>
          <a:p>
            <a:pPr lvl="2">
              <a:defRPr/>
            </a:pPr>
            <a:r>
              <a:rPr lang="en-US" altLang="en-US" sz="1600" dirty="0" smtClean="0"/>
              <a:t>the shadow price that limits the FFR1 or total FFR quantities to be procured is non-zero and if the FFR offers submitted do not include an estimate of this replacement cost</a:t>
            </a:r>
          </a:p>
          <a:p>
            <a:pPr lvl="1">
              <a:defRPr/>
            </a:pPr>
            <a:endParaRPr lang="en-US" altLang="en-US" sz="1600" dirty="0" smtClean="0"/>
          </a:p>
          <a:p>
            <a:pPr lvl="1">
              <a:defRPr/>
            </a:pPr>
            <a:r>
              <a:rPr lang="en-US" altLang="en-US" sz="1600" dirty="0" smtClean="0"/>
              <a:t>The probability of this occurring is higher in this proposal than the FAST proposal</a:t>
            </a:r>
          </a:p>
          <a:p>
            <a:pPr marL="0" indent="0">
              <a:buFont typeface="Arial" charset="0"/>
              <a:buNone/>
              <a:defRPr/>
            </a:pPr>
            <a:endParaRPr lang="en-US" altLang="en-US" sz="2000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sz="2000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sz="2000" dirty="0" smtClean="0"/>
          </a:p>
          <a:p>
            <a:pPr>
              <a:defRPr/>
            </a:pPr>
            <a:endParaRPr lang="en-US" altLang="en-US" sz="2000" dirty="0" smtClean="0"/>
          </a:p>
        </p:txBody>
      </p:sp>
      <p:sp>
        <p:nvSpPr>
          <p:cNvPr id="10243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mtClean="0"/>
              <a:t>Alternate Proposal 1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8F622E6-462E-4C91-B4B3-9087AF95C8E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11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1"/>
          <p:cNvSpPr>
            <a:spLocks noGrp="1"/>
          </p:cNvSpPr>
          <p:nvPr>
            <p:ph idx="1"/>
          </p:nvPr>
        </p:nvSpPr>
        <p:spPr>
          <a:xfrm>
            <a:off x="457200" y="874713"/>
            <a:ext cx="8229600" cy="51228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sz="2000" dirty="0" smtClean="0"/>
              <a:t>Moves </a:t>
            </a:r>
            <a:r>
              <a:rPr lang="en-US" altLang="en-US" sz="2000" b="1" dirty="0" smtClean="0"/>
              <a:t>away</a:t>
            </a:r>
            <a:r>
              <a:rPr lang="en-US" altLang="en-US" sz="2000" dirty="0" smtClean="0"/>
              <a:t> from the current approach of pricing </a:t>
            </a:r>
            <a:r>
              <a:rPr lang="en-US" altLang="en-US" sz="2000" dirty="0"/>
              <a:t>equivalent AS MW awards the same for equivalent AS types</a:t>
            </a:r>
          </a:p>
          <a:p>
            <a:pPr>
              <a:defRPr/>
            </a:pPr>
            <a:r>
              <a:rPr lang="en-US" altLang="en-US" sz="2000" dirty="0"/>
              <a:t>MCPC Price Formation Process</a:t>
            </a:r>
            <a:r>
              <a:rPr lang="en-US" altLang="en-US" sz="2000" dirty="0" smtClean="0"/>
              <a:t>:</a:t>
            </a:r>
          </a:p>
          <a:p>
            <a:pPr lvl="1">
              <a:defRPr/>
            </a:pPr>
            <a:r>
              <a:rPr lang="en-US" altLang="en-US" dirty="0"/>
              <a:t>Execute FAST Proposal MCPC formula for </a:t>
            </a:r>
            <a:r>
              <a:rPr lang="en-US" altLang="en-US" dirty="0" smtClean="0"/>
              <a:t>FRRS-Up, FRRS-Down, FFR1, FFR2, CR2, SR2</a:t>
            </a:r>
            <a:endParaRPr lang="en-US" altLang="en-US" dirty="0"/>
          </a:p>
          <a:p>
            <a:pPr lvl="1">
              <a:defRPr/>
            </a:pPr>
            <a:r>
              <a:rPr lang="en-US" altLang="en-US" dirty="0"/>
              <a:t>Subtract from </a:t>
            </a:r>
            <a:r>
              <a:rPr lang="en-US" altLang="en-US" dirty="0" smtClean="0"/>
              <a:t>this </a:t>
            </a:r>
            <a:r>
              <a:rPr lang="en-US" altLang="en-US" dirty="0"/>
              <a:t>the shadow price of the constraint that limits </a:t>
            </a:r>
            <a:r>
              <a:rPr lang="en-US" altLang="en-US" dirty="0" smtClean="0"/>
              <a:t>quantities </a:t>
            </a:r>
            <a:r>
              <a:rPr lang="en-US" altLang="en-US" dirty="0"/>
              <a:t>to be procured </a:t>
            </a:r>
            <a:r>
              <a:rPr lang="en-US" altLang="en-US" dirty="0" smtClean="0"/>
              <a:t>of each service (it includes any opportunity costs), and then…</a:t>
            </a:r>
            <a:endParaRPr lang="en-US" altLang="en-US" dirty="0"/>
          </a:p>
          <a:p>
            <a:pPr lvl="1">
              <a:defRPr/>
            </a:pPr>
            <a:r>
              <a:rPr lang="en-US" altLang="en-US" b="1" i="1" dirty="0" smtClean="0"/>
              <a:t>STOP</a:t>
            </a:r>
            <a:r>
              <a:rPr lang="en-US" altLang="en-US" dirty="0" smtClean="0"/>
              <a:t> – Computed MCPCs for </a:t>
            </a:r>
            <a:r>
              <a:rPr lang="en-US" altLang="en-US" dirty="0"/>
              <a:t>FRRS-Up, FRRS-Down, FFR1, FFR2, CR2, </a:t>
            </a:r>
            <a:r>
              <a:rPr lang="en-US" altLang="en-US" dirty="0" smtClean="0"/>
              <a:t>SR2  are final</a:t>
            </a:r>
          </a:p>
          <a:p>
            <a:pPr lvl="1">
              <a:defRPr/>
            </a:pPr>
            <a:endParaRPr lang="en-US" altLang="en-US" dirty="0" smtClean="0"/>
          </a:p>
          <a:p>
            <a:pPr lvl="1">
              <a:defRPr/>
            </a:pPr>
            <a:r>
              <a:rPr lang="en-US" altLang="en-US" b="1" dirty="0" smtClean="0"/>
              <a:t>The end result is that even though substitutability is maintained, the resulting MCPCs for </a:t>
            </a:r>
            <a:r>
              <a:rPr lang="en-US" altLang="en-US" b="1" dirty="0"/>
              <a:t>FRRS-Up, FRRS-Down, </a:t>
            </a:r>
            <a:r>
              <a:rPr lang="en-US" altLang="en-US" b="1" dirty="0" smtClean="0"/>
              <a:t>FFR1, FFR2 CR2</a:t>
            </a:r>
            <a:r>
              <a:rPr lang="en-US" altLang="en-US" b="1" dirty="0"/>
              <a:t>, </a:t>
            </a:r>
            <a:r>
              <a:rPr lang="en-US" altLang="en-US" b="1" dirty="0" smtClean="0"/>
              <a:t>SR2 are as if they had been </a:t>
            </a:r>
            <a:r>
              <a:rPr lang="en-US" altLang="en-US" b="1" u="sng" dirty="0" smtClean="0"/>
              <a:t>cleared on their own offer stacks</a:t>
            </a:r>
            <a:endParaRPr lang="en-US" altLang="en-US" b="1" u="sng" dirty="0"/>
          </a:p>
          <a:p>
            <a:pPr>
              <a:defRPr/>
            </a:pPr>
            <a:endParaRPr lang="en-US" altLang="en-US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</p:txBody>
      </p:sp>
      <p:sp>
        <p:nvSpPr>
          <p:cNvPr id="11267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mtClean="0"/>
              <a:t>Alternate Proposal 2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6FD83C-B026-41AF-8525-F6991E9170D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93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1"/>
          <p:cNvSpPr>
            <a:spLocks noGrp="1"/>
          </p:cNvSpPr>
          <p:nvPr>
            <p:ph idx="1"/>
          </p:nvPr>
        </p:nvSpPr>
        <p:spPr>
          <a:xfrm>
            <a:off x="457200" y="874713"/>
            <a:ext cx="8229600" cy="51228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sz="2000" dirty="0"/>
              <a:t>If a need arises to replace FRRS-Up, FRRS-Down, FFR1, FFR2, CR2 or SR2 MW responsibility with an equivalent </a:t>
            </a:r>
            <a:r>
              <a:rPr lang="en-US" altLang="en-US" sz="2000" dirty="0" err="1"/>
              <a:t>Reg</a:t>
            </a:r>
            <a:r>
              <a:rPr lang="en-US" altLang="en-US" sz="2000" dirty="0"/>
              <a:t>-Up, </a:t>
            </a:r>
            <a:r>
              <a:rPr lang="en-US" altLang="en-US" sz="2000" dirty="0" err="1"/>
              <a:t>Reg</a:t>
            </a:r>
            <a:r>
              <a:rPr lang="en-US" altLang="en-US" sz="2000" dirty="0"/>
              <a:t>-Down, PFR, CR1 or SR1 MW responsibility, the cost to replace </a:t>
            </a:r>
            <a:r>
              <a:rPr lang="en-US" altLang="en-US" sz="2000" dirty="0" smtClean="0"/>
              <a:t>would </a:t>
            </a:r>
            <a:r>
              <a:rPr lang="en-US" altLang="en-US" sz="2000" dirty="0"/>
              <a:t>be </a:t>
            </a:r>
            <a:r>
              <a:rPr lang="en-US" altLang="en-US" sz="2000" dirty="0" smtClean="0"/>
              <a:t> </a:t>
            </a:r>
            <a:r>
              <a:rPr lang="en-US" altLang="en-US" sz="2000" b="1" u="sng" dirty="0" smtClean="0"/>
              <a:t>inconsistent</a:t>
            </a:r>
            <a:r>
              <a:rPr lang="en-US" altLang="en-US" sz="2000" dirty="0" smtClean="0"/>
              <a:t> with the cost to replace </a:t>
            </a:r>
            <a:r>
              <a:rPr lang="en-US" altLang="en-US" sz="2000" dirty="0"/>
              <a:t>1 MW of PFR with 1 MW of PFR, or 1 MW of CR1 with 1 MW of CR1, etc</a:t>
            </a:r>
            <a:r>
              <a:rPr lang="en-US" altLang="en-US" sz="2000" dirty="0" smtClean="0"/>
              <a:t>. if:</a:t>
            </a:r>
          </a:p>
          <a:p>
            <a:pPr marL="342900" lvl="2" indent="-342900">
              <a:defRPr/>
            </a:pPr>
            <a:endParaRPr lang="en-US" altLang="en-US" dirty="0" smtClean="0"/>
          </a:p>
          <a:p>
            <a:pPr marL="800100" lvl="3" indent="-342900">
              <a:defRPr/>
            </a:pPr>
            <a:r>
              <a:rPr lang="en-US" altLang="en-US" dirty="0" smtClean="0"/>
              <a:t>The </a:t>
            </a:r>
            <a:r>
              <a:rPr lang="en-US" altLang="en-US" dirty="0"/>
              <a:t>shadow price that limits the </a:t>
            </a:r>
            <a:r>
              <a:rPr lang="en-US" altLang="en-US" dirty="0" smtClean="0"/>
              <a:t>quantities </a:t>
            </a:r>
            <a:r>
              <a:rPr lang="en-US" altLang="en-US" dirty="0"/>
              <a:t>to be procured is </a:t>
            </a:r>
            <a:r>
              <a:rPr lang="en-US" altLang="en-US" dirty="0" smtClean="0"/>
              <a:t>non-zero, and </a:t>
            </a:r>
          </a:p>
          <a:p>
            <a:pPr marL="800100" lvl="3" indent="-342900">
              <a:defRPr/>
            </a:pPr>
            <a:r>
              <a:rPr lang="en-US" altLang="en-US" smtClean="0"/>
              <a:t>The </a:t>
            </a:r>
            <a:r>
              <a:rPr lang="en-US" altLang="en-US" dirty="0" smtClean="0"/>
              <a:t>AS offers </a:t>
            </a:r>
            <a:r>
              <a:rPr lang="en-US" altLang="en-US" dirty="0"/>
              <a:t>submitted do not include an estimate of this </a:t>
            </a:r>
            <a:r>
              <a:rPr lang="en-US" altLang="en-US"/>
              <a:t>replacement </a:t>
            </a:r>
            <a:r>
              <a:rPr lang="en-US" altLang="en-US" smtClean="0"/>
              <a:t>cost</a:t>
            </a:r>
            <a:endParaRPr lang="en-US" altLang="en-US" dirty="0"/>
          </a:p>
          <a:p>
            <a:pPr>
              <a:defRPr/>
            </a:pPr>
            <a:endParaRPr lang="en-US" altLang="en-US" dirty="0"/>
          </a:p>
          <a:p>
            <a:pPr>
              <a:defRPr/>
            </a:pPr>
            <a:endParaRPr lang="en-US" altLang="en-US" dirty="0"/>
          </a:p>
          <a:p>
            <a:pPr>
              <a:defRPr/>
            </a:pPr>
            <a:endParaRPr lang="en-US" altLang="en-US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</p:txBody>
      </p:sp>
      <p:sp>
        <p:nvSpPr>
          <p:cNvPr id="12291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mtClean="0"/>
              <a:t>Alternate Proposal 2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3CEBA32-9C5E-4191-ABAA-BA540BEF061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6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z="3200" smtClean="0"/>
              <a:t>MCPC Formulas for Each Proposal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1C268C-6A55-4AB0-A50C-AFDDCA2E5CE7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13316" name="Content Placeholder 2"/>
          <p:cNvSpPr>
            <a:spLocks noGrp="1"/>
          </p:cNvSpPr>
          <p:nvPr>
            <p:ph idx="1"/>
          </p:nvPr>
        </p:nvSpPr>
        <p:spPr>
          <a:xfrm>
            <a:off x="457200" y="874713"/>
            <a:ext cx="8229600" cy="5122862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endParaRPr lang="en-US" altLang="en-US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762000"/>
          <a:ext cx="8388350" cy="4789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885"/>
                <a:gridCol w="1684008"/>
                <a:gridCol w="2896787"/>
                <a:gridCol w="3069670"/>
              </a:tblGrid>
              <a:tr h="41655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AS</a:t>
                      </a:r>
                      <a:endParaRPr lang="en-US" sz="18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FAST</a:t>
                      </a:r>
                      <a:endParaRPr lang="en-US" sz="18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Alternate #1</a:t>
                      </a:r>
                      <a:endParaRPr lang="en-US" sz="18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Alternate #2</a:t>
                      </a:r>
                      <a:endParaRPr lang="en-US" sz="18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69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FRRS-Up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RegUp</a:t>
                      </a:r>
                      <a:r>
                        <a:rPr lang="en-US" sz="1400" dirty="0" smtClean="0"/>
                        <a:t> MCPC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RegUp</a:t>
                      </a:r>
                      <a:r>
                        <a:rPr lang="en-US" sz="1400" dirty="0" smtClean="0"/>
                        <a:t> MCPC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RegUp</a:t>
                      </a:r>
                      <a:r>
                        <a:rPr lang="en-US" sz="1400" dirty="0" smtClean="0"/>
                        <a:t> MCPC –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/>
                        <a:t>SP</a:t>
                      </a:r>
                      <a:r>
                        <a:rPr lang="en-US" sz="1400" dirty="0" smtClean="0"/>
                        <a:t> of FRRS-</a:t>
                      </a:r>
                      <a:r>
                        <a:rPr lang="en-US" sz="1400" dirty="0" err="1" smtClean="0"/>
                        <a:t>Up</a:t>
                      </a:r>
                      <a:r>
                        <a:rPr lang="en-US" sz="1400" baseline="-25000" dirty="0" err="1" smtClean="0"/>
                        <a:t>max</a:t>
                      </a:r>
                      <a:r>
                        <a:rPr lang="en-US" sz="1400" baseline="0" dirty="0" smtClean="0"/>
                        <a:t> constraint</a:t>
                      </a:r>
                      <a:r>
                        <a:rPr lang="en-US" sz="1400" baseline="30000" dirty="0" smtClean="0"/>
                        <a:t>1</a:t>
                      </a:r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25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FRRS-</a:t>
                      </a:r>
                      <a:r>
                        <a:rPr lang="en-US" sz="1400" dirty="0" err="1" smtClean="0"/>
                        <a:t>Dn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RegDn</a:t>
                      </a:r>
                      <a:r>
                        <a:rPr lang="en-US" sz="1400" dirty="0" smtClean="0"/>
                        <a:t> MCPC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RegDn</a:t>
                      </a:r>
                      <a:r>
                        <a:rPr lang="en-US" sz="1400" dirty="0" smtClean="0"/>
                        <a:t> MCPC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RegDn</a:t>
                      </a:r>
                      <a:r>
                        <a:rPr lang="en-US" sz="1400" dirty="0" smtClean="0"/>
                        <a:t> MCPC –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/>
                        <a:t>SP</a:t>
                      </a:r>
                      <a:r>
                        <a:rPr lang="en-US" sz="1400" dirty="0" smtClean="0"/>
                        <a:t> of FRRS-</a:t>
                      </a:r>
                      <a:r>
                        <a:rPr lang="en-US" sz="1400" dirty="0" err="1" smtClean="0"/>
                        <a:t>Down</a:t>
                      </a:r>
                      <a:r>
                        <a:rPr lang="en-US" sz="1400" baseline="-25000" dirty="0" err="1" smtClean="0"/>
                        <a:t>max</a:t>
                      </a:r>
                      <a:r>
                        <a:rPr lang="en-US" sz="1400" baseline="0" dirty="0" smtClean="0"/>
                        <a:t> constraint</a:t>
                      </a:r>
                      <a:r>
                        <a:rPr lang="en-US" sz="1400" dirty="0" smtClean="0"/>
                        <a:t>*</a:t>
                      </a:r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16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FFR1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Min(</a:t>
                      </a:r>
                    </a:p>
                    <a:p>
                      <a:r>
                        <a:rPr lang="en-US" sz="1400" dirty="0" smtClean="0"/>
                        <a:t>Ratio * PFR MCPC, VOLL)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Max( </a:t>
                      </a:r>
                    </a:p>
                    <a:p>
                      <a:r>
                        <a:rPr lang="en-US" sz="1400" dirty="0" smtClean="0"/>
                        <a:t> PFR MCPC,</a:t>
                      </a:r>
                    </a:p>
                    <a:p>
                      <a:r>
                        <a:rPr lang="en-US" sz="1400" dirty="0" smtClean="0"/>
                        <a:t> Ratio * PFR MCPC – </a:t>
                      </a:r>
                    </a:p>
                    <a:p>
                      <a:r>
                        <a:rPr lang="en-US" sz="1400" dirty="0" smtClean="0"/>
                        <a:t> </a:t>
                      </a:r>
                      <a:r>
                        <a:rPr lang="en-US" sz="1400" i="1" baseline="0" dirty="0" smtClean="0"/>
                        <a:t>SP</a:t>
                      </a:r>
                      <a:r>
                        <a:rPr lang="en-US" sz="1400" dirty="0" smtClean="0"/>
                        <a:t> of </a:t>
                      </a:r>
                      <a:r>
                        <a:rPr lang="en-US" sz="1400" dirty="0" err="1" smtClean="0"/>
                        <a:t>FFR</a:t>
                      </a:r>
                      <a:r>
                        <a:rPr lang="en-US" sz="1400" baseline="-25000" dirty="0" err="1" smtClean="0"/>
                        <a:t>max</a:t>
                      </a:r>
                      <a:r>
                        <a:rPr lang="en-US" sz="1400" dirty="0" smtClean="0"/>
                        <a:t> constraint</a:t>
                      </a:r>
                      <a:r>
                        <a:rPr lang="en-US" sz="1400" baseline="30000" dirty="0" smtClean="0"/>
                        <a:t>1 </a:t>
                      </a:r>
                      <a:r>
                        <a:rPr lang="en-US" sz="1400" baseline="0" dirty="0" smtClean="0"/>
                        <a:t>– </a:t>
                      </a:r>
                    </a:p>
                    <a:p>
                      <a:r>
                        <a:rPr lang="en-US" sz="1400" baseline="0" dirty="0" smtClean="0"/>
                        <a:t> </a:t>
                      </a:r>
                      <a:r>
                        <a:rPr lang="en-US" sz="1400" i="1" baseline="0" dirty="0" smtClean="0"/>
                        <a:t>SP</a:t>
                      </a:r>
                      <a:r>
                        <a:rPr lang="en-US" sz="1400" baseline="0" dirty="0" smtClean="0"/>
                        <a:t> of  FFR1</a:t>
                      </a:r>
                      <a:r>
                        <a:rPr lang="en-US" sz="1400" baseline="-25000" dirty="0" smtClean="0"/>
                        <a:t>max</a:t>
                      </a:r>
                      <a:r>
                        <a:rPr lang="en-US" sz="1400" baseline="0" dirty="0" smtClean="0"/>
                        <a:t> constraint</a:t>
                      </a:r>
                      <a:r>
                        <a:rPr lang="en-US" sz="1400" baseline="30000" dirty="0" smtClean="0"/>
                        <a:t>1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Ratio * PFR MCPC – </a:t>
                      </a:r>
                    </a:p>
                    <a:p>
                      <a:r>
                        <a:rPr lang="en-US" sz="1400" i="1" dirty="0" smtClean="0"/>
                        <a:t>SP</a:t>
                      </a:r>
                      <a:r>
                        <a:rPr lang="en-US" sz="1400" dirty="0" smtClean="0"/>
                        <a:t> of </a:t>
                      </a:r>
                      <a:r>
                        <a:rPr lang="en-US" sz="1400" dirty="0" err="1" smtClean="0"/>
                        <a:t>FFR</a:t>
                      </a:r>
                      <a:r>
                        <a:rPr lang="en-US" sz="1400" baseline="-25000" dirty="0" err="1" smtClean="0"/>
                        <a:t>max</a:t>
                      </a:r>
                      <a:r>
                        <a:rPr lang="en-US" sz="1400" dirty="0" smtClean="0"/>
                        <a:t> constraint</a:t>
                      </a:r>
                      <a:r>
                        <a:rPr lang="en-US" sz="1400" baseline="30000" dirty="0" smtClean="0"/>
                        <a:t>1</a:t>
                      </a:r>
                      <a:r>
                        <a:rPr lang="en-US" sz="1400" baseline="0" dirty="0" smtClean="0"/>
                        <a:t> – </a:t>
                      </a:r>
                    </a:p>
                    <a:p>
                      <a:r>
                        <a:rPr lang="en-US" sz="1400" i="1" baseline="0" dirty="0" smtClean="0"/>
                        <a:t>SP</a:t>
                      </a:r>
                      <a:r>
                        <a:rPr lang="en-US" sz="1400" baseline="0" dirty="0" smtClean="0"/>
                        <a:t> of  FFR1</a:t>
                      </a:r>
                      <a:r>
                        <a:rPr lang="en-US" sz="1400" baseline="-25000" dirty="0" smtClean="0"/>
                        <a:t>max</a:t>
                      </a:r>
                      <a:r>
                        <a:rPr lang="en-US" sz="1400" baseline="0" dirty="0" smtClean="0"/>
                        <a:t> constraint</a:t>
                      </a:r>
                      <a:r>
                        <a:rPr lang="en-US" sz="1400" baseline="30000" dirty="0" smtClean="0"/>
                        <a:t>1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481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FFR2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Min(</a:t>
                      </a:r>
                    </a:p>
                    <a:p>
                      <a:r>
                        <a:rPr lang="en-US" sz="1400" dirty="0" smtClean="0"/>
                        <a:t>Ratio * PFR MCPC, VOLL)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Max( </a:t>
                      </a:r>
                    </a:p>
                    <a:p>
                      <a:r>
                        <a:rPr lang="en-US" sz="1400" dirty="0" smtClean="0"/>
                        <a:t> PFR MCPC,</a:t>
                      </a:r>
                    </a:p>
                    <a:p>
                      <a:r>
                        <a:rPr lang="en-US" sz="1400" dirty="0" smtClean="0"/>
                        <a:t> Ratio * PFR MCPC – </a:t>
                      </a:r>
                    </a:p>
                    <a:p>
                      <a:r>
                        <a:rPr lang="en-US" sz="1400" dirty="0" smtClean="0"/>
                        <a:t> </a:t>
                      </a:r>
                      <a:r>
                        <a:rPr lang="en-US" sz="1400" i="1" baseline="0" dirty="0" smtClean="0"/>
                        <a:t>SP</a:t>
                      </a:r>
                      <a:r>
                        <a:rPr lang="en-US" sz="1400" dirty="0" smtClean="0"/>
                        <a:t> of </a:t>
                      </a:r>
                      <a:r>
                        <a:rPr lang="en-US" sz="1400" dirty="0" err="1" smtClean="0"/>
                        <a:t>FFR</a:t>
                      </a:r>
                      <a:r>
                        <a:rPr lang="en-US" sz="1400" baseline="-25000" dirty="0" err="1" smtClean="0"/>
                        <a:t>max</a:t>
                      </a:r>
                      <a:r>
                        <a:rPr lang="en-US" sz="1400" dirty="0" smtClean="0"/>
                        <a:t> constraint</a:t>
                      </a:r>
                      <a:r>
                        <a:rPr lang="en-US" sz="1400" baseline="30000" dirty="0" smtClean="0"/>
                        <a:t>1 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Ratio * PFR MCPC – </a:t>
                      </a:r>
                    </a:p>
                    <a:p>
                      <a:r>
                        <a:rPr lang="en-US" sz="1400" i="1" baseline="0" dirty="0" smtClean="0"/>
                        <a:t>SP</a:t>
                      </a:r>
                      <a:r>
                        <a:rPr lang="en-US" sz="1400" dirty="0" smtClean="0"/>
                        <a:t> of </a:t>
                      </a:r>
                      <a:r>
                        <a:rPr lang="en-US" sz="1400" dirty="0" err="1" smtClean="0"/>
                        <a:t>FFR</a:t>
                      </a:r>
                      <a:r>
                        <a:rPr lang="en-US" sz="1400" baseline="-25000" dirty="0" err="1" smtClean="0"/>
                        <a:t>max</a:t>
                      </a:r>
                      <a:r>
                        <a:rPr lang="en-US" sz="1400" dirty="0" smtClean="0"/>
                        <a:t> constraint</a:t>
                      </a:r>
                      <a:r>
                        <a:rPr lang="en-US" sz="1400" baseline="30000" dirty="0" smtClean="0"/>
                        <a:t>1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11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CR2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CR1 MCPC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CR1 MCPC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CR1 MCPC – </a:t>
                      </a:r>
                    </a:p>
                    <a:p>
                      <a:r>
                        <a:rPr lang="en-US" sz="1400" i="1" baseline="0" dirty="0" smtClean="0"/>
                        <a:t>SP</a:t>
                      </a:r>
                      <a:r>
                        <a:rPr lang="en-US" sz="1400" dirty="0" smtClean="0"/>
                        <a:t> of CR1</a:t>
                      </a:r>
                      <a:r>
                        <a:rPr lang="en-US" sz="1400" baseline="-25000" dirty="0" smtClean="0"/>
                        <a:t>min</a:t>
                      </a:r>
                      <a:r>
                        <a:rPr lang="en-US" sz="1400" baseline="0" dirty="0" smtClean="0"/>
                        <a:t> constraint</a:t>
                      </a:r>
                      <a:r>
                        <a:rPr lang="en-US" sz="1400" baseline="30000" dirty="0" smtClean="0"/>
                        <a:t>1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8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SR2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SR1 MCPC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SR1</a:t>
                      </a:r>
                      <a:r>
                        <a:rPr lang="en-US" sz="1400" baseline="0" dirty="0" smtClean="0"/>
                        <a:t> MCPC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SR1</a:t>
                      </a:r>
                      <a:r>
                        <a:rPr lang="en-US" sz="1400" baseline="0" dirty="0" smtClean="0"/>
                        <a:t> MCPC </a:t>
                      </a:r>
                      <a:r>
                        <a:rPr lang="en-US" sz="1400" dirty="0" smtClean="0"/>
                        <a:t>– </a:t>
                      </a:r>
                    </a:p>
                    <a:p>
                      <a:r>
                        <a:rPr lang="en-US" sz="1400" i="1" baseline="0" dirty="0" smtClean="0"/>
                        <a:t>SP</a:t>
                      </a:r>
                      <a:r>
                        <a:rPr lang="en-US" sz="1400" dirty="0" smtClean="0"/>
                        <a:t> of SR1</a:t>
                      </a:r>
                      <a:r>
                        <a:rPr lang="en-US" sz="1400" baseline="-25000" dirty="0" smtClean="0"/>
                        <a:t>min</a:t>
                      </a:r>
                      <a:r>
                        <a:rPr lang="en-US" sz="1400" baseline="0" dirty="0" smtClean="0"/>
                        <a:t> constraint</a:t>
                      </a:r>
                      <a:r>
                        <a:rPr lang="en-US" sz="1400" baseline="30000" dirty="0" smtClean="0"/>
                        <a:t>1</a:t>
                      </a:r>
                      <a:endParaRPr lang="en-US" sz="1400" dirty="0"/>
                    </a:p>
                  </a:txBody>
                  <a:tcPr marL="45722" marR="45722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359" name="TextBox 3"/>
          <p:cNvSpPr txBox="1">
            <a:spLocks noChangeArrowheads="1"/>
          </p:cNvSpPr>
          <p:nvPr/>
        </p:nvSpPr>
        <p:spPr bwMode="auto">
          <a:xfrm>
            <a:off x="1203325" y="6080125"/>
            <a:ext cx="7642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aseline="30000"/>
              <a:t>1 </a:t>
            </a:r>
            <a:r>
              <a:rPr lang="en-US" altLang="en-US" sz="1400"/>
              <a:t>Opportunity costs, if present, will be included in the shadow prices</a:t>
            </a:r>
          </a:p>
        </p:txBody>
      </p:sp>
      <p:sp>
        <p:nvSpPr>
          <p:cNvPr id="13360" name="TextBox 3"/>
          <p:cNvSpPr txBox="1">
            <a:spLocks noChangeArrowheads="1"/>
          </p:cNvSpPr>
          <p:nvPr/>
        </p:nvSpPr>
        <p:spPr bwMode="auto">
          <a:xfrm>
            <a:off x="1203325" y="5689600"/>
            <a:ext cx="7642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i="1"/>
              <a:t>SP</a:t>
            </a:r>
            <a:r>
              <a:rPr lang="en-US" altLang="en-US" sz="1400"/>
              <a:t> = Shadow Price of Constraint</a:t>
            </a:r>
          </a:p>
        </p:txBody>
      </p:sp>
    </p:spTree>
    <p:extLst>
      <p:ext uri="{BB962C8B-B14F-4D97-AF65-F5344CB8AC3E}">
        <p14:creationId xmlns:p14="http://schemas.microsoft.com/office/powerpoint/2010/main" val="9781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1"/>
          <p:cNvSpPr>
            <a:spLocks noGrp="1"/>
          </p:cNvSpPr>
          <p:nvPr>
            <p:ph idx="1"/>
          </p:nvPr>
        </p:nvSpPr>
        <p:spPr>
          <a:xfrm>
            <a:off x="457200" y="874713"/>
            <a:ext cx="8229600" cy="5122862"/>
          </a:xfrm>
        </p:spPr>
        <p:txBody>
          <a:bodyPr/>
          <a:lstStyle/>
          <a:p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28675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61988"/>
          </a:xfrm>
        </p:spPr>
        <p:txBody>
          <a:bodyPr/>
          <a:lstStyle/>
          <a:p>
            <a:pPr marL="457200" indent="-457200"/>
            <a:r>
              <a:rPr lang="en-US" altLang="en-US" sz="2400" dirty="0" smtClean="0"/>
              <a:t>Options for Determining and Providing</a:t>
            </a:r>
            <a:br>
              <a:rPr lang="en-US" altLang="en-US" sz="2400" dirty="0" smtClean="0"/>
            </a:br>
            <a:r>
              <a:rPr lang="en-US" altLang="en-US" sz="2400" dirty="0" smtClean="0"/>
              <a:t> PFRS and FFRS Requirements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2840"/>
              </p:ext>
            </p:extLst>
          </p:nvPr>
        </p:nvGraphicFramePr>
        <p:xfrm>
          <a:off x="914400" y="795338"/>
          <a:ext cx="7059613" cy="3150447"/>
        </p:xfrm>
        <a:graphic>
          <a:graphicData uri="http://schemas.openxmlformats.org/drawingml/2006/table">
            <a:tbl>
              <a:tblPr/>
              <a:tblGrid>
                <a:gridCol w="3238896"/>
                <a:gridCol w="1351032"/>
                <a:gridCol w="1261559"/>
                <a:gridCol w="1208126"/>
              </a:tblGrid>
              <a:tr h="5020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OPTIONS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</a:t>
                      </a: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</a:t>
                      </a: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YA</a:t>
                      </a: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67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Option 2 </a:t>
                      </a:r>
                      <a:r>
                        <a:rPr lang="en-US" sz="14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(Based on projected DA system condition)</a:t>
                      </a: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√</a:t>
                      </a: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Advisory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Advisory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67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Option 3 </a:t>
                      </a:r>
                      <a:r>
                        <a:rPr kumimoji="0" lang="en-US" sz="1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(Based on median system condition for last 2 years)</a:t>
                      </a: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∆</a:t>
                      </a: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√</a:t>
                      </a: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67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Option 4 </a:t>
                      </a:r>
                      <a:r>
                        <a:rPr kumimoji="0" lang="en-US" sz="1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(Based on median system condition for last 2 years)</a:t>
                      </a: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3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∆</a:t>
                      </a: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∆</a:t>
                      </a: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√</a:t>
                      </a: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67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Option 5</a:t>
                      </a:r>
                      <a:r>
                        <a:rPr kumimoji="0" lang="en-US" sz="1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(Based on median system condition for last 2 years)</a:t>
                      </a: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3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∆</a:t>
                      </a: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√</a:t>
                      </a: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67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Option 6 </a:t>
                      </a:r>
                      <a:r>
                        <a:rPr kumimoji="0" lang="en-US" sz="1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(Based on monthly worst condition)</a:t>
                      </a: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∆</a:t>
                      </a: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√</a:t>
                      </a: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718" name="TextBox 6"/>
          <p:cNvSpPr txBox="1">
            <a:spLocks noChangeArrowheads="1"/>
          </p:cNvSpPr>
          <p:nvPr/>
        </p:nvSpPr>
        <p:spPr bwMode="auto">
          <a:xfrm>
            <a:off x="984249" y="4317390"/>
            <a:ext cx="71866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DA: Day-Ahead, MA: Month-Ahead, YA: Year Ahead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√: Determine the needs for the entire period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∆: Determine the “incremental” needs based on the system condition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ECE6D76-D1C1-4760-B9BD-AB8F9C0659F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mtClean="0"/>
              <a:t>Pricing Results (Scenario 1)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6CFDBA9-99BF-40A3-9430-00634C3D71B2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66738" y="904875"/>
          <a:ext cx="7778749" cy="4849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751"/>
                <a:gridCol w="949486"/>
                <a:gridCol w="2769111"/>
                <a:gridCol w="2759401"/>
              </a:tblGrid>
              <a:tr h="416635"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AS TYPE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FAST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Alternate #1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Alternate #2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</a:tr>
              <a:tr h="82300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PFR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15</a:t>
                      </a:r>
                    </a:p>
                    <a:p>
                      <a:pPr algn="r"/>
                      <a:endParaRPr lang="en-US" sz="2400" dirty="0" smtClean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15</a:t>
                      </a:r>
                    </a:p>
                  </a:txBody>
                  <a:tcPr marL="91430" marR="91430" marT="45709" marB="45709"/>
                </a:tc>
              </a:tr>
              <a:tr h="88008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FFR1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30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  <a:tr h="100160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FFR2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30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  <a:tr h="89142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CR1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14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14</a:t>
                      </a:r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14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  <a:tr h="83705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CR2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14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14</a:t>
                      </a:r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867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mtClean="0"/>
              <a:t>Pricing Results (Scenario 2)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37EAE4-D9B9-4713-998A-FB97BB07B3D7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66738" y="904875"/>
          <a:ext cx="7778749" cy="4849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751"/>
                <a:gridCol w="949486"/>
                <a:gridCol w="2769111"/>
                <a:gridCol w="2759401"/>
              </a:tblGrid>
              <a:tr h="416635"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AS TYPE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FAST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Alternate #1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Alternate #2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</a:tr>
              <a:tr h="82300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PFR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20</a:t>
                      </a:r>
                    </a:p>
                    <a:p>
                      <a:pPr algn="r"/>
                      <a:endParaRPr lang="en-US" sz="2400" dirty="0" smtClean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20</a:t>
                      </a:r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20</a:t>
                      </a:r>
                    </a:p>
                  </a:txBody>
                  <a:tcPr marL="91430" marR="91430" marT="45709" marB="45709"/>
                </a:tc>
              </a:tr>
              <a:tr h="88008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FFR1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40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20</a:t>
                      </a:r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  <a:tr h="100160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FFR2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40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20</a:t>
                      </a:r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  <a:tr h="89142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CR1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19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19</a:t>
                      </a:r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19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  <a:tr h="83705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CR2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19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19</a:t>
                      </a:r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4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mtClean="0"/>
              <a:t>Pricing Results (Scenario 3a)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59E16F-5835-4800-A57E-797C89D4E6D1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66738" y="904875"/>
          <a:ext cx="7778749" cy="4849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751"/>
                <a:gridCol w="949486"/>
                <a:gridCol w="2769111"/>
                <a:gridCol w="2759401"/>
              </a:tblGrid>
              <a:tr h="416635"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AS TYPE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FAST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Alternate #1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Alternate #2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</a:tr>
              <a:tr h="82300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PFR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2,020</a:t>
                      </a:r>
                    </a:p>
                    <a:p>
                      <a:pPr algn="r"/>
                      <a:endParaRPr lang="en-US" sz="2400" dirty="0" smtClean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2,020</a:t>
                      </a:r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2,020</a:t>
                      </a:r>
                    </a:p>
                  </a:txBody>
                  <a:tcPr marL="91430" marR="91430" marT="45709" marB="45709"/>
                </a:tc>
              </a:tr>
              <a:tr h="88008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FFR1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2,020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2,020</a:t>
                      </a:r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  <a:tr h="100160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FFR2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2,020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2,020</a:t>
                      </a:r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  <a:tr h="89142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CR1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2,019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2,019</a:t>
                      </a:r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2,019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  <a:tr h="83705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CR2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2,019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2,019</a:t>
                      </a:r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01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mtClean="0"/>
              <a:t>Pricing Results (Scenario 3b)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E3D9F29-EB2B-4285-A2D9-35C7610DA418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66738" y="904875"/>
          <a:ext cx="7778749" cy="4849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751"/>
                <a:gridCol w="949486"/>
                <a:gridCol w="2769111"/>
                <a:gridCol w="2759401"/>
              </a:tblGrid>
              <a:tr h="416635"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AS TYPE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FAST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Alternate #1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Alternate #2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</a:tr>
              <a:tr h="82300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PFR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2,020</a:t>
                      </a:r>
                    </a:p>
                    <a:p>
                      <a:pPr algn="r"/>
                      <a:endParaRPr lang="en-US" sz="2400" dirty="0" smtClean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2,020</a:t>
                      </a:r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2,020</a:t>
                      </a:r>
                    </a:p>
                  </a:txBody>
                  <a:tcPr marL="91430" marR="91430" marT="45709" marB="45709"/>
                </a:tc>
              </a:tr>
              <a:tr h="88008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FFR1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4,040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2,020</a:t>
                      </a:r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  <a:tr h="100160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FFR2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4,040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2,020</a:t>
                      </a:r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  <a:tr h="89142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CR1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2,019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2,019</a:t>
                      </a:r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2,019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  <a:tr h="83705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CR2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2,019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2,019</a:t>
                      </a:r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913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mtClean="0"/>
              <a:t>Pricing Results (Scenario 4a)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842774-D588-4F87-A860-FFE9F580C9A8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66738" y="904875"/>
          <a:ext cx="7778749" cy="4849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751"/>
                <a:gridCol w="949486"/>
                <a:gridCol w="2769111"/>
                <a:gridCol w="2759401"/>
              </a:tblGrid>
              <a:tr h="416635"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AS TYPE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FAST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Alternate #1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Alternate #2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</a:tr>
              <a:tr h="82300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PFR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8,920</a:t>
                      </a:r>
                    </a:p>
                    <a:p>
                      <a:pPr algn="r"/>
                      <a:endParaRPr lang="en-US" sz="2400" dirty="0" smtClean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8,920</a:t>
                      </a:r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8,920</a:t>
                      </a:r>
                    </a:p>
                  </a:txBody>
                  <a:tcPr marL="91430" marR="91430" marT="45709" marB="45709"/>
                </a:tc>
              </a:tr>
              <a:tr h="88008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FFR1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8,920</a:t>
                      </a:r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8,920</a:t>
                      </a:r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  <a:tr h="100160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FFR2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8,920</a:t>
                      </a:r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8,920</a:t>
                      </a:r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  <a:tr h="89142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CR1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8,919</a:t>
                      </a:r>
                    </a:p>
                    <a:p>
                      <a:pPr algn="r"/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8,919</a:t>
                      </a:r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8,919</a:t>
                      </a:r>
                    </a:p>
                    <a:p>
                      <a:pPr algn="r"/>
                      <a:endParaRPr lang="en-US" sz="2400" dirty="0"/>
                    </a:p>
                  </a:txBody>
                  <a:tcPr marL="91430" marR="91430" marT="45709" marB="45709"/>
                </a:tc>
              </a:tr>
              <a:tr h="83705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CR2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8,919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8,919</a:t>
                      </a:r>
                    </a:p>
                    <a:p>
                      <a:pPr algn="r"/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885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mtClean="0"/>
              <a:t>Pricing Results (Scenario 4b)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1D7664-AD0E-49E2-B4C9-1B45A4E1F821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66738" y="904875"/>
          <a:ext cx="7778749" cy="4849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751"/>
                <a:gridCol w="949486"/>
                <a:gridCol w="2769111"/>
                <a:gridCol w="2759401"/>
              </a:tblGrid>
              <a:tr h="416635"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AS TYPE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FAST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Alternate #1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Alternate #2</a:t>
                      </a:r>
                      <a:endParaRPr lang="en-US" sz="1800" dirty="0"/>
                    </a:p>
                  </a:txBody>
                  <a:tcPr marL="91439" marR="91439" marT="45743" marB="45743"/>
                </a:tc>
              </a:tr>
              <a:tr h="82300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PFR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8,920</a:t>
                      </a:r>
                    </a:p>
                    <a:p>
                      <a:pPr algn="r"/>
                      <a:endParaRPr lang="en-US" sz="2400" dirty="0" smtClean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8,920</a:t>
                      </a:r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8,920</a:t>
                      </a:r>
                    </a:p>
                  </a:txBody>
                  <a:tcPr marL="91430" marR="91430" marT="45709" marB="45709"/>
                </a:tc>
              </a:tr>
              <a:tr h="88008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FFR1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9,000</a:t>
                      </a:r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8,920</a:t>
                      </a:r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  <a:tr h="100160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FFR2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9,000</a:t>
                      </a:r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8,920</a:t>
                      </a:r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  <a:tr h="89142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CR1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8,919</a:t>
                      </a:r>
                    </a:p>
                    <a:p>
                      <a:pPr algn="r"/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8,919</a:t>
                      </a:r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8,919</a:t>
                      </a:r>
                    </a:p>
                    <a:p>
                      <a:pPr algn="r"/>
                      <a:endParaRPr lang="en-US" sz="2400" dirty="0"/>
                    </a:p>
                  </a:txBody>
                  <a:tcPr marL="91430" marR="91430" marT="45709" marB="45709"/>
                </a:tc>
              </a:tr>
              <a:tr h="83705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CR2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8,919</a:t>
                      </a:r>
                      <a:endParaRPr lang="en-US" sz="2400" dirty="0"/>
                    </a:p>
                  </a:txBody>
                  <a:tcPr marL="91439" marR="91439" marT="45743" marB="45743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8,919</a:t>
                      </a:r>
                    </a:p>
                    <a:p>
                      <a:pPr algn="r"/>
                      <a:endParaRPr lang="en-US" sz="2400" dirty="0"/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 marL="91430" marR="91430" marT="45709" marB="4570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168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mtClean="0"/>
              <a:t>Pricing Results (Scenario 5)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DA9B2C-8023-4B65-8B01-D8CB6CFE7282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846138"/>
          <a:ext cx="8229601" cy="53959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10"/>
                <a:gridCol w="893150"/>
                <a:gridCol w="2929607"/>
                <a:gridCol w="2919334"/>
              </a:tblGrid>
              <a:tr h="365834"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AS TYPE</a:t>
                      </a:r>
                      <a:endParaRPr lang="en-US" sz="18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/>
                        <a:t>FAST</a:t>
                      </a:r>
                      <a:endParaRPr lang="en-US" sz="18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Alternate #1</a:t>
                      </a:r>
                      <a:endParaRPr lang="en-US" sz="18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Alternate #2</a:t>
                      </a:r>
                      <a:endParaRPr lang="en-US" sz="1800" dirty="0"/>
                    </a:p>
                  </a:txBody>
                  <a:tcPr marT="45749" marB="45749"/>
                </a:tc>
              </a:tr>
              <a:tr h="45728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PFR</a:t>
                      </a:r>
                      <a:endParaRPr lang="en-US" sz="24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15</a:t>
                      </a:r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marL="91431" marR="91431" marT="45718" marB="45718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15</a:t>
                      </a:r>
                    </a:p>
                  </a:txBody>
                  <a:tcPr marL="91431" marR="91431" marT="45715" marB="45715"/>
                </a:tc>
              </a:tr>
              <a:tr h="45728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FFR1</a:t>
                      </a:r>
                      <a:endParaRPr lang="en-US" sz="24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30</a:t>
                      </a:r>
                      <a:endParaRPr lang="en-US" sz="24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marL="91431" marR="91431" marT="45718" marB="4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 marL="91431" marR="91431" marT="45715" marB="45715"/>
                </a:tc>
              </a:tr>
              <a:tr h="45728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FFR2</a:t>
                      </a:r>
                      <a:endParaRPr lang="en-US" sz="24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30</a:t>
                      </a:r>
                      <a:endParaRPr lang="en-US" sz="24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marL="91431" marR="91431" marT="45718" marB="4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 marL="91431" marR="91431" marT="45715" marB="45715"/>
                </a:tc>
              </a:tr>
              <a:tr h="45728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CR1</a:t>
                      </a:r>
                      <a:endParaRPr lang="en-US" sz="24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13</a:t>
                      </a:r>
                      <a:endParaRPr lang="en-US" sz="24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13</a:t>
                      </a:r>
                      <a:endParaRPr lang="en-US" sz="2400" dirty="0"/>
                    </a:p>
                  </a:txBody>
                  <a:tcPr marL="91431" marR="91431" marT="45718" marB="4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13</a:t>
                      </a:r>
                      <a:endParaRPr lang="en-US" sz="2400" dirty="0"/>
                    </a:p>
                  </a:txBody>
                  <a:tcPr marL="91431" marR="91431" marT="45715" marB="45715"/>
                </a:tc>
              </a:tr>
              <a:tr h="45728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CR2</a:t>
                      </a:r>
                      <a:endParaRPr lang="en-US" sz="24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13</a:t>
                      </a:r>
                      <a:endParaRPr lang="en-US" sz="24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13</a:t>
                      </a:r>
                      <a:endParaRPr lang="en-US" sz="2400" dirty="0"/>
                    </a:p>
                  </a:txBody>
                  <a:tcPr marL="91431" marR="91431" marT="45718" marB="4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 marL="91431" marR="91431" marT="45715" marB="45715"/>
                </a:tc>
              </a:tr>
              <a:tr h="45728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RegUp</a:t>
                      </a:r>
                      <a:endParaRPr lang="en-US" sz="24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marL="91431" marR="91431" marT="45718" marB="4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marL="91431" marR="91431" marT="45715" marB="45715"/>
                </a:tc>
              </a:tr>
              <a:tr h="45728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FRRSUp</a:t>
                      </a:r>
                      <a:endParaRPr lang="en-US" sz="24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marL="91431" marR="91431" marT="45718" marB="4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marL="91431" marR="91431" marT="45715" marB="45715"/>
                </a:tc>
              </a:tr>
              <a:tr h="45728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RegDn</a:t>
                      </a:r>
                      <a:endParaRPr lang="en-US" sz="24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 marL="91431" marR="91431" marT="45718" marB="4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 marL="91431" marR="91431" marT="45715" marB="45715"/>
                </a:tc>
              </a:tr>
              <a:tr h="45728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FRRSDn</a:t>
                      </a:r>
                      <a:endParaRPr lang="en-US" sz="24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 marL="91431" marR="91431" marT="45718" marB="4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 marL="91431" marR="91431" marT="45715" marB="45715"/>
                </a:tc>
              </a:tr>
              <a:tr h="45728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SR1</a:t>
                      </a:r>
                      <a:endParaRPr lang="en-US" sz="24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 marL="91431" marR="91431" marT="45718" marB="4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 marL="91431" marR="91431" marT="45715" marB="45715"/>
                </a:tc>
              </a:tr>
              <a:tr h="45728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SR2</a:t>
                      </a:r>
                      <a:endParaRPr lang="en-US" sz="2400" dirty="0"/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10</a:t>
                      </a:r>
                    </a:p>
                  </a:txBody>
                  <a:tcPr marT="45749" marB="4574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 marL="91431" marR="91431" marT="45718" marB="4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 marL="91431" marR="91431" marT="45715" marB="4571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550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413" y="838200"/>
            <a:ext cx="8229600" cy="5116513"/>
          </a:xfrm>
        </p:spPr>
        <p:txBody>
          <a:bodyPr>
            <a:normAutofit/>
          </a:bodyPr>
          <a:lstStyle/>
          <a:p>
            <a:pPr marL="0" indent="0">
              <a:buFont typeface="Arial" charset="0"/>
              <a:buNone/>
              <a:defRPr/>
            </a:pPr>
            <a:endParaRPr lang="en-US" sz="2000" b="1" kern="0" dirty="0" smtClean="0"/>
          </a:p>
          <a:p>
            <a:pPr>
              <a:defRPr/>
            </a:pPr>
            <a:endParaRPr lang="en-US" sz="2000" b="1" kern="0" dirty="0" smtClean="0"/>
          </a:p>
        </p:txBody>
      </p:sp>
      <p:sp>
        <p:nvSpPr>
          <p:cNvPr id="19459" name="Title 8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z="3200" smtClean="0"/>
              <a:t>Preliminary FFR and PFR Study Results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79413" y="763588"/>
          <a:ext cx="8229602" cy="232568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58646"/>
                <a:gridCol w="580913"/>
                <a:gridCol w="580913"/>
                <a:gridCol w="580913"/>
                <a:gridCol w="580913"/>
                <a:gridCol w="580913"/>
                <a:gridCol w="580913"/>
                <a:gridCol w="580913"/>
                <a:gridCol w="580913"/>
                <a:gridCol w="580913"/>
                <a:gridCol w="580913"/>
                <a:gridCol w="580913"/>
                <a:gridCol w="580913"/>
              </a:tblGrid>
              <a:tr h="480348"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Case1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Case2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Case3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Case4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Case5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Case6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Case7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Case8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Case9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Case10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Case11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Case12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6" marB="45706" anchor="ctr"/>
                </a:tc>
              </a:tr>
              <a:tr h="480348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FFR/PFR</a:t>
                      </a:r>
                      <a:endParaRPr lang="en-US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2.2:1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2.0:1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1.5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1.4:1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1.3:1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1.25:1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1.13 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1.08:1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1.0:1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6" marB="45706" anchor="ctr"/>
                </a:tc>
              </a:tr>
              <a:tr h="394286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load </a:t>
                      </a:r>
                      <a:r>
                        <a:rPr lang="en-US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r>
                        <a:rPr lang="en-US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evel(GW</a:t>
                      </a:r>
                      <a:r>
                        <a:rPr lang="en-US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15-20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15-20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20-25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25-30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30-35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35-40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40-45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45-50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50-55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55-60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60-65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60-65</a:t>
                      </a:r>
                    </a:p>
                  </a:txBody>
                  <a:tcPr marL="9525" marR="9525" marT="9522" marB="0" anchor="ctr"/>
                </a:tc>
              </a:tr>
              <a:tr h="3842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Inertia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(GW∙s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</a:tr>
              <a:tr h="586425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PFR needed</a:t>
                      </a:r>
                    </a:p>
                    <a:p>
                      <a:pPr marL="0" algn="ctr" defTabSz="457200" rtl="0" eaLnBrk="1" fontAlgn="b" latinLnBrk="0" hangingPunct="1"/>
                      <a:r>
                        <a:rPr lang="en-US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(no </a:t>
                      </a:r>
                      <a:r>
                        <a:rPr lang="en-US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FFR)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5200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4700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3750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3370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3100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3040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2640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2640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2240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2280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2140</a:t>
                      </a: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2140</a:t>
                      </a:r>
                    </a:p>
                  </a:txBody>
                  <a:tcPr marL="9525" marR="9525" marT="9522" marB="0"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79413" y="3375025"/>
          <a:ext cx="8229600" cy="20209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58644"/>
                <a:gridCol w="580913"/>
                <a:gridCol w="580913"/>
                <a:gridCol w="580913"/>
                <a:gridCol w="580913"/>
                <a:gridCol w="580913"/>
                <a:gridCol w="580913"/>
                <a:gridCol w="580913"/>
                <a:gridCol w="580913"/>
                <a:gridCol w="580913"/>
                <a:gridCol w="580913"/>
                <a:gridCol w="580913"/>
                <a:gridCol w="580913"/>
              </a:tblGrid>
              <a:tr h="457157"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Case1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Case2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Case3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Case4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Case5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Case6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Case7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Case8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Case9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Case10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Case11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Case12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T="45707" marB="45707" anchor="ctr"/>
                </a:tc>
              </a:tr>
              <a:tr h="457157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FFR/PFR</a:t>
                      </a:r>
                      <a:endParaRPr lang="en-US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2.2:1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2.0:1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1.5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1.4:1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1.3:1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1.25:1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1.13 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1.08:1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7" marB="457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1:1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07" marB="45707" anchor="ctr"/>
                </a:tc>
              </a:tr>
              <a:tr h="365655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PFR Min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ctr"/>
                </a:tc>
              </a:tr>
              <a:tr h="375265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FFR needed</a:t>
                      </a:r>
                      <a:r>
                        <a:rPr lang="en-US" sz="1200" b="1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with PFR Min</a:t>
                      </a:r>
                      <a:endParaRPr lang="en-US" sz="1200" b="1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1800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1696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1641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1511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1431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1440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1239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1296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1000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1040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900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900</a:t>
                      </a:r>
                    </a:p>
                  </a:txBody>
                  <a:tcPr marL="9525" marR="9525" marT="9523" marB="0" anchor="ctr"/>
                </a:tc>
              </a:tr>
              <a:tr h="365655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Combined</a:t>
                      </a:r>
                      <a:r>
                        <a:rPr lang="en-US" sz="1200" b="1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Total</a:t>
                      </a:r>
                      <a:endParaRPr lang="en-US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3040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2936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2881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2751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2671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2680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2479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2536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2240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2280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2140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2140</a:t>
                      </a:r>
                    </a:p>
                  </a:txBody>
                  <a:tcPr marL="9525" marR="9525" marT="9523" marB="0" anchor="ctr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04EC96-3AC4-4383-A2C5-A354AD8FD29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413" y="708025"/>
            <a:ext cx="8229600" cy="5116513"/>
          </a:xfrm>
        </p:spPr>
        <p:txBody>
          <a:bodyPr>
            <a:normAutofit/>
          </a:bodyPr>
          <a:lstStyle/>
          <a:p>
            <a:pPr marL="457200" lvl="1" indent="0">
              <a:buFont typeface="Arial" charset="0"/>
              <a:buNone/>
              <a:defRPr/>
            </a:pPr>
            <a:endParaRPr lang="en-US" sz="1600" b="1" kern="0" dirty="0" smtClean="0"/>
          </a:p>
          <a:p>
            <a:pPr lvl="2">
              <a:defRPr/>
            </a:pPr>
            <a:endParaRPr lang="en-US" sz="1200" b="1" kern="0" dirty="0" smtClean="0"/>
          </a:p>
        </p:txBody>
      </p:sp>
      <p:sp>
        <p:nvSpPr>
          <p:cNvPr id="18435" name="Title 8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mtClean="0"/>
              <a:t>An Example of Case Study</a:t>
            </a:r>
          </a:p>
        </p:txBody>
      </p:sp>
      <p:sp>
        <p:nvSpPr>
          <p:cNvPr id="18436" name="TextBox 1"/>
          <p:cNvSpPr txBox="1">
            <a:spLocks noChangeArrowheads="1"/>
          </p:cNvSpPr>
          <p:nvPr/>
        </p:nvSpPr>
        <p:spPr bwMode="auto">
          <a:xfrm>
            <a:off x="638175" y="727075"/>
            <a:ext cx="8201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/>
              <a:t>Minimum amount of FFR and PFR is determined by preventing frequency from dropping below 59.4Hz for loss of 2 largest units (2750MW)</a:t>
            </a:r>
          </a:p>
        </p:txBody>
      </p:sp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82725"/>
            <a:ext cx="7915275" cy="426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553200" y="6497638"/>
            <a:ext cx="2133600" cy="365125"/>
          </a:xfrm>
        </p:spPr>
        <p:txBody>
          <a:bodyPr/>
          <a:lstStyle/>
          <a:p>
            <a:pPr>
              <a:defRPr/>
            </a:pPr>
            <a:fld id="{C404EC96-3AC4-4383-A2C5-A354AD8FD29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355600" y="-128588"/>
            <a:ext cx="8539163" cy="733426"/>
          </a:xfrm>
        </p:spPr>
        <p:txBody>
          <a:bodyPr/>
          <a:lstStyle/>
          <a:p>
            <a:pPr>
              <a:defRPr/>
            </a:pPr>
            <a:r>
              <a:rPr lang="en-US" altLang="en-US" sz="280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Determination of FFRS to PFRS Equivalency Ratio</a:t>
            </a:r>
            <a:endParaRPr lang="en-US" altLang="en-US" sz="2800" dirty="0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681038"/>
                <a:ext cx="8229600" cy="5316537"/>
              </a:xfrm>
            </p:spPr>
            <p:txBody>
              <a:bodyPr rtlCol="0">
                <a:normAutofit lnSpcReduction="10000"/>
              </a:bodyPr>
              <a:lstStyle/>
              <a:p>
                <a:pPr marL="0" indent="0">
                  <a:buNone/>
                  <a:defRPr/>
                </a:pPr>
                <a:r>
                  <a:rPr lang="en-US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Criteria</a:t>
                </a: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 : Frequency </a:t>
                </a:r>
                <a:r>
                  <a:rPr lang="en-US" dirty="0">
                    <a:solidFill>
                      <a:schemeClr val="accent2">
                        <a:lumMod val="75000"/>
                      </a:schemeClr>
                    </a:solidFill>
                  </a:rPr>
                  <a:t>nadir shall be equal to or above 59.4 Hz </a:t>
                </a: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for loss of two </a:t>
                </a:r>
                <a:r>
                  <a:rPr lang="en-US" dirty="0">
                    <a:solidFill>
                      <a:schemeClr val="accent2">
                        <a:lumMod val="75000"/>
                      </a:schemeClr>
                    </a:solidFill>
                  </a:rPr>
                  <a:t>largest units. (0.1 Hz margin for the first stage of UFLS at 59.3 </a:t>
                </a: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Hz)</a:t>
                </a:r>
              </a:p>
              <a:p>
                <a:pPr lvl="1">
                  <a:buFont typeface="Wingdings" panose="05000000000000000000" pitchFamily="2" charset="2"/>
                  <a:buChar char="Ø"/>
                  <a:defRPr/>
                </a:pP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Assuming no FFRS, what was the minimum PFRS needed to meet the above criteria; for Case1 the answer was 5200 MW of PFRS</a:t>
                </a:r>
              </a:p>
              <a:p>
                <a:pPr lvl="1">
                  <a:buFont typeface="Wingdings" panose="05000000000000000000" pitchFamily="2" charset="2"/>
                  <a:buChar char="Ø"/>
                  <a:defRPr/>
                </a:pP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 Then we keep the minimum PFRS constant at 1240 MW and re-run the study adding incremental MW of FFRS until the reliability criteria is met.</a:t>
                </a:r>
              </a:p>
              <a:p>
                <a:pPr lvl="1">
                  <a:buFont typeface="Wingdings" panose="05000000000000000000" pitchFamily="2" charset="2"/>
                  <a:buChar char="Ø"/>
                  <a:defRPr/>
                </a:pP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For Case1, the reliability criteria above was met at 1800 MW of FFRS</a:t>
                </a:r>
              </a:p>
              <a:p>
                <a:pPr lvl="1">
                  <a:buFont typeface="Wingdings" panose="05000000000000000000" pitchFamily="2" charset="2"/>
                  <a:buChar char="Ø"/>
                  <a:defRPr/>
                </a:pP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Which means the combined PFRS and FFRS for case1 </a:t>
                </a:r>
                <a:r>
                  <a:rPr lang="en-US" smtClean="0">
                    <a:solidFill>
                      <a:schemeClr val="accent2">
                        <a:lumMod val="75000"/>
                      </a:schemeClr>
                    </a:solidFill>
                  </a:rPr>
                  <a:t>is 3040 </a:t>
                </a: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MW</a:t>
                </a:r>
              </a:p>
              <a:p>
                <a:pPr lvl="1">
                  <a:buFont typeface="Wingdings" panose="05000000000000000000" pitchFamily="2" charset="2"/>
                  <a:buChar char="Ø"/>
                  <a:defRPr/>
                </a:pP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So by getting 1800 MW of FFRS we </a:t>
                </a:r>
                <a:r>
                  <a:rPr lang="en-US" b="1" u="sng" dirty="0" smtClean="0"/>
                  <a:t>need not </a:t>
                </a: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buy 3960 MW (5200 MW -1240 MW) of PFRS, therefore 1 MW of FFRS was equivalent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𝟑𝟗𝟔𝟎</m:t>
                        </m:r>
                      </m:num>
                      <m:den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𝟏𝟖𝟎𝟎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 which is equal to 2.2 MW of PFRS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81038"/>
                <a:ext cx="8229600" cy="5316537"/>
              </a:xfrm>
              <a:blipFill rotWithShape="1">
                <a:blip r:embed="rId3"/>
                <a:stretch>
                  <a:fillRect l="-1111" t="-1491" r="-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C18617-177E-43CA-BD91-BEA454287DA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8"/>
          <p:cNvSpPr>
            <a:spLocks noGrp="1"/>
          </p:cNvSpPr>
          <p:nvPr>
            <p:ph type="title"/>
          </p:nvPr>
        </p:nvSpPr>
        <p:spPr>
          <a:xfrm>
            <a:off x="457200" y="-315913"/>
            <a:ext cx="8229600" cy="977901"/>
          </a:xfrm>
        </p:spPr>
        <p:txBody>
          <a:bodyPr/>
          <a:lstStyle/>
          <a:p>
            <a:r>
              <a:rPr lang="en-US" altLang="en-US" sz="2800" dirty="0"/>
              <a:t>Proposed </a:t>
            </a:r>
            <a:r>
              <a:rPr lang="en-US" altLang="en-US" sz="2800" dirty="0" smtClean="0"/>
              <a:t>ERCOT Option </a:t>
            </a:r>
            <a:r>
              <a:rPr lang="en-US" altLang="en-US" sz="2800" dirty="0" smtClean="0"/>
              <a:t>(Option #7)</a:t>
            </a:r>
            <a:endParaRPr lang="en-US" alt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377825" y="661988"/>
            <a:ext cx="8129754" cy="5501420"/>
          </a:xfrm>
        </p:spPr>
        <p:txBody>
          <a:bodyPr/>
          <a:lstStyle/>
          <a:p>
            <a:pPr lvl="1" algn="just">
              <a:buFont typeface="Wingdings" pitchFamily="2" charset="2"/>
              <a:buChar char="Ø"/>
            </a:pPr>
            <a:r>
              <a:rPr lang="en-US" altLang="en-US" dirty="0" smtClean="0"/>
              <a:t>The ERCOT option simplifies the procurement process and reduces uncertainty.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en-US" dirty="0"/>
              <a:t>Annually, ERCOT will post the 90</a:t>
            </a:r>
            <a:r>
              <a:rPr lang="en-US" altLang="en-US" baseline="30000" dirty="0"/>
              <a:t>th</a:t>
            </a:r>
            <a:r>
              <a:rPr lang="en-US" altLang="en-US" dirty="0"/>
              <a:t> percentile of PFR and the 50</a:t>
            </a:r>
            <a:r>
              <a:rPr lang="en-US" altLang="en-US" baseline="30000" dirty="0"/>
              <a:t>th</a:t>
            </a:r>
            <a:r>
              <a:rPr lang="en-US" altLang="en-US" dirty="0"/>
              <a:t> percentile of PFR that would need to be procured for </a:t>
            </a:r>
            <a:r>
              <a:rPr lang="en-US" altLang="en-US" b="1" u="sng" dirty="0"/>
              <a:t>each</a:t>
            </a:r>
            <a:r>
              <a:rPr lang="en-US" altLang="en-US" dirty="0"/>
              <a:t> 4 hour block of the next year.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en-US" dirty="0" smtClean="0"/>
              <a:t>These two numbers represent a maximum and minimum amount of procurement, in other words, the two “bookends”.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en-US" dirty="0" smtClean="0"/>
              <a:t>Note that we do not publish an amount of FFR needed but, rather, we publish the equivalency ratio between FFR and PFR.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en-US" b="1" dirty="0" smtClean="0"/>
              <a:t>Knowing these two numbers, in combination with the minimum amount of PFR which will be the same in all hours, a market participant can develop a reasonable hedging strategy. 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en-US" sz="1800" dirty="0" smtClean="0"/>
              <a:t>ERCOT has set the bookends such that it would not expect to need to purchase more than the 90</a:t>
            </a:r>
            <a:r>
              <a:rPr lang="en-US" altLang="en-US" sz="1800" baseline="30000" dirty="0" smtClean="0"/>
              <a:t>th</a:t>
            </a:r>
            <a:r>
              <a:rPr lang="en-US" altLang="en-US" sz="1800" dirty="0"/>
              <a:t> </a:t>
            </a:r>
            <a:r>
              <a:rPr lang="en-US" altLang="en-US" sz="1800" dirty="0" smtClean="0"/>
              <a:t>percentile, nor less than the 50</a:t>
            </a:r>
            <a:r>
              <a:rPr lang="en-US" altLang="en-US" sz="1800" baseline="30000" dirty="0" smtClean="0"/>
              <a:t>th</a:t>
            </a:r>
            <a:r>
              <a:rPr lang="en-US" altLang="en-US" sz="1800" dirty="0"/>
              <a:t> </a:t>
            </a:r>
            <a:r>
              <a:rPr lang="en-US" altLang="en-US" sz="1800" dirty="0" smtClean="0"/>
              <a:t>percentile, in any 4 hour block.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37614E4-E01A-432C-88F1-7DAB6FCA80A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89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2701546"/>
              </p:ext>
            </p:extLst>
          </p:nvPr>
        </p:nvGraphicFramePr>
        <p:xfrm>
          <a:off x="685800" y="685800"/>
          <a:ext cx="76962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8"/>
          <p:cNvSpPr txBox="1">
            <a:spLocks/>
          </p:cNvSpPr>
          <p:nvPr/>
        </p:nvSpPr>
        <p:spPr bwMode="auto">
          <a:xfrm>
            <a:off x="457200" y="-96715"/>
            <a:ext cx="8229600" cy="758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3200" dirty="0" smtClean="0"/>
              <a:t>Equivalent Ratio by Hour – Examples </a:t>
            </a:r>
          </a:p>
        </p:txBody>
      </p:sp>
    </p:spTree>
    <p:extLst>
      <p:ext uri="{BB962C8B-B14F-4D97-AF65-F5344CB8AC3E}">
        <p14:creationId xmlns:p14="http://schemas.microsoft.com/office/powerpoint/2010/main" val="317303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1804886"/>
              </p:ext>
            </p:extLst>
          </p:nvPr>
        </p:nvGraphicFramePr>
        <p:xfrm>
          <a:off x="685800" y="738554"/>
          <a:ext cx="7660341" cy="4595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8"/>
          <p:cNvSpPr txBox="1">
            <a:spLocks/>
          </p:cNvSpPr>
          <p:nvPr/>
        </p:nvSpPr>
        <p:spPr bwMode="auto">
          <a:xfrm>
            <a:off x="457200" y="-96715"/>
            <a:ext cx="8229600" cy="758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3200" dirty="0" smtClean="0"/>
              <a:t>Equivalent Ratio by Hour </a:t>
            </a:r>
          </a:p>
        </p:txBody>
      </p:sp>
    </p:spTree>
    <p:extLst>
      <p:ext uri="{BB962C8B-B14F-4D97-AF65-F5344CB8AC3E}">
        <p14:creationId xmlns:p14="http://schemas.microsoft.com/office/powerpoint/2010/main" val="325242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6451348"/>
              </p:ext>
            </p:extLst>
          </p:nvPr>
        </p:nvGraphicFramePr>
        <p:xfrm>
          <a:off x="685800" y="661988"/>
          <a:ext cx="7543800" cy="5205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8"/>
          <p:cNvSpPr txBox="1">
            <a:spLocks/>
          </p:cNvSpPr>
          <p:nvPr/>
        </p:nvSpPr>
        <p:spPr bwMode="auto">
          <a:xfrm>
            <a:off x="457200" y="-96715"/>
            <a:ext cx="8229600" cy="758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3200" dirty="0" smtClean="0"/>
              <a:t>Equivalent Ratio by Hour </a:t>
            </a:r>
          </a:p>
        </p:txBody>
      </p:sp>
    </p:spTree>
    <p:extLst>
      <p:ext uri="{BB962C8B-B14F-4D97-AF65-F5344CB8AC3E}">
        <p14:creationId xmlns:p14="http://schemas.microsoft.com/office/powerpoint/2010/main" val="9066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CFE5DF-DD74-4AFA-81A7-7BDA5B9983B0}">
  <ds:schemaRefs>
    <ds:schemaRef ds:uri="http://purl.org/dc/terms/"/>
    <ds:schemaRef ds:uri="c34af464-7aa1-4edd-9be4-83dffc1cb926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32316</TotalTime>
  <Words>2028</Words>
  <Application>Microsoft Office PowerPoint</Application>
  <PresentationFormat>On-screen Show (4:3)</PresentationFormat>
  <Paragraphs>552</Paragraphs>
  <Slides>26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Options for Determining and Providing  PFRS and FFRS Requirements</vt:lpstr>
      <vt:lpstr>Preliminary FFR and PFR Study Results</vt:lpstr>
      <vt:lpstr>An Example of Case Study</vt:lpstr>
      <vt:lpstr>Determination of FFRS to PFRS Equivalency Ratio</vt:lpstr>
      <vt:lpstr>Proposed ERCOT Option (Option #7)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Introduction</vt:lpstr>
      <vt:lpstr>FAST Proposal</vt:lpstr>
      <vt:lpstr>FAST Proposal</vt:lpstr>
      <vt:lpstr>Alternate Proposal 1</vt:lpstr>
      <vt:lpstr>Alternate Proposal 1</vt:lpstr>
      <vt:lpstr>Alternate Proposal 2</vt:lpstr>
      <vt:lpstr>Alternate Proposal 2</vt:lpstr>
      <vt:lpstr>MCPC Formulas for Each Proposal</vt:lpstr>
      <vt:lpstr>Pricing Results (Scenario 1) </vt:lpstr>
      <vt:lpstr>Pricing Results (Scenario 2) </vt:lpstr>
      <vt:lpstr>Pricing Results (Scenario 3a) </vt:lpstr>
      <vt:lpstr>Pricing Results (Scenario 3b) </vt:lpstr>
      <vt:lpstr>Pricing Results (Scenario 4a) </vt:lpstr>
      <vt:lpstr>Pricing Results (Scenario 4b) </vt:lpstr>
      <vt:lpstr>Pricing Results (Scenario 5)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Kenneth Ragsdale</cp:lastModifiedBy>
  <cp:revision>1313</cp:revision>
  <cp:lastPrinted>2013-12-09T17:46:13Z</cp:lastPrinted>
  <dcterms:created xsi:type="dcterms:W3CDTF">2010-04-12T23:12:02Z</dcterms:created>
  <dcterms:modified xsi:type="dcterms:W3CDTF">2014-09-19T18:49:06Z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