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8" r:id="rId2"/>
    <p:sldId id="487" r:id="rId3"/>
    <p:sldId id="496" r:id="rId4"/>
    <p:sldId id="417" r:id="rId5"/>
    <p:sldId id="497" r:id="rId6"/>
    <p:sldId id="491" r:id="rId7"/>
    <p:sldId id="498" r:id="rId8"/>
    <p:sldId id="499" r:id="rId9"/>
    <p:sldId id="490" r:id="rId10"/>
    <p:sldId id="418" r:id="rId11"/>
    <p:sldId id="492" r:id="rId12"/>
  </p:sldIdLst>
  <p:sldSz cx="9144000" cy="6858000" type="screen4x3"/>
  <p:notesSz cx="6858000" cy="119538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A18"/>
    <a:srgbClr val="A50021"/>
    <a:srgbClr val="A21B04"/>
    <a:srgbClr val="A500A5"/>
    <a:srgbClr val="A5003C"/>
    <a:srgbClr val="71707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0" autoAdjust="0"/>
    <p:restoredTop sz="83691" autoAdjust="0"/>
  </p:normalViewPr>
  <p:slideViewPr>
    <p:cSldViewPr>
      <p:cViewPr>
        <p:scale>
          <a:sx n="80" d="100"/>
          <a:sy n="80" d="100"/>
        </p:scale>
        <p:origin x="-1752" y="-72"/>
      </p:cViewPr>
      <p:guideLst>
        <p:guide orient="horz" pos="2304"/>
        <p:guide orient="horz" pos="480"/>
        <p:guide pos="3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98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98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BAD15-595F-4D43-BFE8-96FD733145E7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1353800"/>
            <a:ext cx="2971800" cy="598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11353800"/>
            <a:ext cx="2971800" cy="598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204F3-9C67-4378-9255-0D8FD516C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98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98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45D8CC-9B57-43DD-955E-760BEAA9D943}" type="datetimeFigureOut">
              <a:rPr lang="en-US"/>
              <a:pPr>
                <a:defRPr/>
              </a:pPr>
              <a:t>9/22/2014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896938"/>
            <a:ext cx="5975350" cy="4483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678488"/>
            <a:ext cx="5486400" cy="5378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353800"/>
            <a:ext cx="2971800" cy="598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353800"/>
            <a:ext cx="2971800" cy="598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FAB10A5-ABF8-42DC-A14A-CFE494DD9B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C29D93-AC63-4E41-BFC7-DFC7E88E8AC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eaLnBrk="1" hangingPunct="1">
              <a:spcBef>
                <a:spcPct val="0"/>
              </a:spcBef>
              <a:spcAft>
                <a:spcPts val="612"/>
              </a:spcAft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187F4E-1C09-4A33-85F7-99B18702323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 txBox="1">
            <a:spLocks noGrp="1"/>
          </p:cNvSpPr>
          <p:nvPr/>
        </p:nvSpPr>
        <p:spPr bwMode="auto">
          <a:xfrm>
            <a:off x="3884613" y="11353800"/>
            <a:ext cx="297180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1F4710-F863-4D71-9C6E-999EB1C080EC}" type="slidenum">
              <a:rPr lang="en-US" sz="1200">
                <a:latin typeface="Calibri" pitchFamily="34" charset="0"/>
              </a:rPr>
              <a:pPr algn="r"/>
              <a:t>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701D2A-B4B8-4958-A220-65A695FEDE6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0">
              <a:buFont typeface="Arial" pitchFamily="34" charset="0"/>
              <a:buChar char="•"/>
            </a:pPr>
            <a:r>
              <a:rPr lang="en-US" sz="1200" b="0" dirty="0" smtClean="0"/>
              <a:t>For the designated areas, independently chosen by each utility, included in voltage reduction testing, a 1% to 2% average demand reduction was observed during the test periods.  </a:t>
            </a:r>
          </a:p>
          <a:p>
            <a:pPr lvl="0">
              <a:buFont typeface="Arial" pitchFamily="34" charset="0"/>
              <a:buChar char="•"/>
            </a:pPr>
            <a:r>
              <a:rPr lang="en-US" sz="1200" b="0" dirty="0" smtClean="0"/>
              <a:t>Tests indicated that for every 1% drop in substation bus voltage an average of 0.6-1.0% drop in demand was observed.</a:t>
            </a:r>
          </a:p>
          <a:p>
            <a:pPr lvl="0">
              <a:buFont typeface="Arial" pitchFamily="34" charset="0"/>
              <a:buChar char="•"/>
            </a:pPr>
            <a:r>
              <a:rPr lang="en-US" sz="1200" b="0" dirty="0" smtClean="0"/>
              <a:t>Results were similar to what has been observed in areas outside of ERCOT (e.g. New York ISO, New England ISO, Midwest ISO, PJM RTO, and Independent Electricity System Operator “Ontario”).</a:t>
            </a:r>
          </a:p>
          <a:p>
            <a:pPr lvl="0">
              <a:buFont typeface="Arial" pitchFamily="34" charset="0"/>
              <a:buChar char="•"/>
            </a:pPr>
            <a:r>
              <a:rPr lang="en-US" sz="1200" b="0" dirty="0" smtClean="0"/>
              <a:t> Advancements in substation regulation controls and the installation of Advanced Metering Systems have the potential to improve voltage reduction programs. </a:t>
            </a:r>
          </a:p>
          <a:p>
            <a:pPr lvl="0">
              <a:buFont typeface="Arial" pitchFamily="34" charset="0"/>
              <a:buChar char="•"/>
            </a:pPr>
            <a:r>
              <a:rPr lang="en-US" sz="1200" b="0" dirty="0" smtClean="0"/>
              <a:t>The availability of a deployed control system enables the remote implementation of voltage reduction schemes on a large scale within 5 to 15 minutes.</a:t>
            </a:r>
          </a:p>
          <a:p>
            <a:pPr lvl="0">
              <a:buFont typeface="Arial" pitchFamily="34" charset="0"/>
              <a:buChar char="•"/>
            </a:pPr>
            <a:r>
              <a:rPr lang="en-US" sz="1200" b="0" dirty="0" smtClean="0"/>
              <a:t>The efficiency of voltage reduction is dependent upon circuit topography, load characteristics and system design.</a:t>
            </a:r>
          </a:p>
          <a:p>
            <a:pPr lvl="0">
              <a:buFont typeface="Arial" pitchFamily="34" charset="0"/>
              <a:buChar char="•"/>
            </a:pPr>
            <a:r>
              <a:rPr lang="en-US" sz="1200" b="0" dirty="0" smtClean="0"/>
              <a:t>No adverse customer impact was reported as a result of the voltage reduction testing (circuits deemed to have adverse customer impacts were excluded from testing).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701D2A-B4B8-4958-A220-65A695FEDE6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1BE84-0DB7-437A-809B-FFDBAC01858F}" type="datetimeFigureOut">
              <a:rPr lang="en-US"/>
              <a:pPr>
                <a:defRPr/>
              </a:pPr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72E64-C660-4FF4-B698-3CA26DD0B0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1600200"/>
            <a:ext cx="3814186" cy="45259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31126" y="1600200"/>
            <a:ext cx="3840258" cy="4525963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6CA7-82C4-4003-8310-2B23370A7D42}" type="datetimeFigureOut">
              <a:rPr lang="en-US"/>
              <a:pPr>
                <a:defRPr/>
              </a:pPr>
              <a:t>9/22/2014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710F5-EDCC-48DE-B65A-A18495EA09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918" y="1535113"/>
            <a:ext cx="3657600" cy="639762"/>
          </a:xfrm>
        </p:spPr>
        <p:txBody>
          <a:bodyPr lIns="0"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918" y="2174875"/>
            <a:ext cx="3657600" cy="3951288"/>
          </a:xfrm>
        </p:spPr>
        <p:txBody>
          <a:bodyPr lIns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01656" y="1535113"/>
            <a:ext cx="3657600" cy="639762"/>
          </a:xfrm>
        </p:spPr>
        <p:txBody>
          <a:bodyPr lIns="0"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01656" y="2174875"/>
            <a:ext cx="3657600" cy="3951288"/>
          </a:xfrm>
        </p:spPr>
        <p:txBody>
          <a:bodyPr lIns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25E26-F9A9-49BF-A88C-A4849300A560}" type="datetimeFigureOut">
              <a:rPr lang="en-US"/>
              <a:pPr>
                <a:defRPr/>
              </a:pPr>
              <a:t>9/22/2014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5E152-4F4D-4720-A03B-E6211C6EAE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5E9B-7B35-46CB-8B3E-A4A1140BE399}" type="datetimeFigureOut">
              <a:rPr lang="en-US"/>
              <a:pPr>
                <a:defRPr/>
              </a:pPr>
              <a:t>9/22/2014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CA7F5-9C2B-41CC-92EA-FE9B631C6A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56D0A-25AA-492B-933E-93A4DD22243B}" type="datetimeFigureOut">
              <a:rPr lang="en-US"/>
              <a:pPr>
                <a:defRPr/>
              </a:pPr>
              <a:t>9/22/2014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1A572-46B9-423E-A4C0-EAD361A1CB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4F4EB-FFBA-416F-B654-40AC24BE1CF7}" type="datetimeFigureOut">
              <a:rPr lang="en-US"/>
              <a:pPr>
                <a:defRPr/>
              </a:pPr>
              <a:t>9/22/2014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5F641-ED11-4EDA-871C-6DAE02287C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472" y="4800600"/>
            <a:ext cx="5486400" cy="566738"/>
          </a:xfrm>
        </p:spPr>
        <p:txBody>
          <a:bodyPr lIns="0" tIns="0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7471" y="400150"/>
            <a:ext cx="7750567" cy="43274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472" y="5367338"/>
            <a:ext cx="5486400" cy="804862"/>
          </a:xfrm>
        </p:spPr>
        <p:txBody>
          <a:bodyPr lIns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C9176-77DE-4FCB-88D7-04C93F64A76D}" type="datetimeFigureOut">
              <a:rPr lang="en-US"/>
              <a:pPr>
                <a:defRPr/>
              </a:pPr>
              <a:t>9/22/2014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7BF14-B566-453C-A6BD-7B706CD21B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Oncor_Arcs_PPT_WG11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70450" y="4865688"/>
            <a:ext cx="4273550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82563" y="0"/>
            <a:ext cx="8059737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34747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563" y="1408113"/>
            <a:ext cx="8059737" cy="469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8363" y="6340475"/>
            <a:ext cx="503237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accent1"/>
                </a:solidFill>
                <a:latin typeface="Helvetica"/>
                <a:cs typeface="Helvetica"/>
              </a:defRPr>
            </a:lvl1pPr>
          </a:lstStyle>
          <a:p>
            <a:pPr>
              <a:defRPr/>
            </a:pPr>
            <a:fld id="{2F52A7B9-2F1D-484B-86A6-223FA21AC78F}" type="datetimeFigureOut">
              <a:rPr lang="en-US"/>
              <a:pPr>
                <a:defRPr/>
              </a:pPr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340475"/>
            <a:ext cx="27432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700">
                <a:solidFill>
                  <a:srgbClr val="717073"/>
                </a:solidFill>
                <a:latin typeface="Helvetica"/>
                <a:cs typeface="Helvetic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7663" y="6340475"/>
            <a:ext cx="365125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b="1" i="0">
                <a:solidFill>
                  <a:schemeClr val="tx1"/>
                </a:solidFill>
                <a:latin typeface="Helvetica"/>
                <a:cs typeface="Helvetica"/>
              </a:defRPr>
            </a:lvl1pPr>
          </a:lstStyle>
          <a:p>
            <a:pPr>
              <a:defRPr/>
            </a:pPr>
            <a:fld id="{868B1118-86CB-4CC5-A66F-966B5BB01A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Helvetica"/>
          <a:ea typeface="Helvetica"/>
          <a:cs typeface="Helvetic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defRPr sz="2200" b="1" kern="1200">
          <a:solidFill>
            <a:srgbClr val="717073"/>
          </a:solidFill>
          <a:latin typeface="Helvetica"/>
          <a:ea typeface="Helvetica"/>
          <a:cs typeface="Helvetica"/>
        </a:defRPr>
      </a:lvl1pPr>
      <a:lvl2pPr marL="171450" indent="-171450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•"/>
        <a:defRPr sz="2000" kern="1200">
          <a:solidFill>
            <a:srgbClr val="717073"/>
          </a:solidFill>
          <a:latin typeface="Helvetica"/>
          <a:ea typeface="Helvetica"/>
          <a:cs typeface="Helvetica"/>
        </a:defRPr>
      </a:lvl2pPr>
      <a:lvl3pPr marL="341313" indent="-169863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1900" kern="1200">
          <a:solidFill>
            <a:srgbClr val="717073"/>
          </a:solidFill>
          <a:latin typeface="Helvetica"/>
          <a:ea typeface="Helvetica"/>
          <a:cs typeface="Helvetica"/>
        </a:defRPr>
      </a:lvl3pPr>
      <a:lvl4pPr marL="512763" indent="-1714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17073"/>
          </a:solidFill>
          <a:latin typeface="Helvetica"/>
          <a:ea typeface="Helvetica"/>
          <a:cs typeface="Helvetica"/>
        </a:defRPr>
      </a:lvl4pPr>
      <a:lvl5pPr marL="741363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700" kern="1200">
          <a:solidFill>
            <a:srgbClr val="717073"/>
          </a:solidFill>
          <a:latin typeface="Helvetica"/>
          <a:ea typeface="Helvetic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3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0" y="1066800"/>
            <a:ext cx="5105400" cy="1139825"/>
          </a:xfrm>
        </p:spPr>
        <p:txBody>
          <a:bodyPr lIns="365760"/>
          <a:lstStyle/>
          <a:p>
            <a:pPr algn="ctr" eaLnBrk="1" hangingPunct="1"/>
            <a:r>
              <a:rPr lang="en-US" sz="3600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Voltage Reduction Task Force Update</a:t>
            </a:r>
          </a:p>
        </p:txBody>
      </p:sp>
      <p:pic>
        <p:nvPicPr>
          <p:cNvPr id="10243" name="Picture 3" descr="iStock_000007618481Mediu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752600"/>
            <a:ext cx="3900488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4876800" y="4495800"/>
            <a:ext cx="34623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September 25, 2014</a:t>
            </a:r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Presentation </a:t>
            </a:r>
            <a:r>
              <a:rPr lang="en-US" dirty="0" smtClean="0">
                <a:latin typeface="Calibri" pitchFamily="34" charset="0"/>
              </a:rPr>
              <a:t>to ERCOT TAC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ERCOT VOLTAGE REDUCTION TASK FORCE</a:t>
            </a:r>
            <a:endParaRPr lang="en-US" dirty="0" smtClean="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563" y="1143000"/>
            <a:ext cx="8961437" cy="5135563"/>
          </a:xfrm>
        </p:spPr>
        <p:txBody>
          <a:bodyPr rtlCol="0">
            <a:normAutofit/>
          </a:bodyPr>
          <a:lstStyle/>
          <a:p>
            <a:pPr lvl="0"/>
            <a:r>
              <a:rPr lang="en-US" sz="2000" dirty="0" smtClean="0"/>
              <a:t>Findings</a:t>
            </a:r>
          </a:p>
          <a:p>
            <a:pPr lvl="0"/>
            <a:endParaRPr lang="en-US" sz="2000" b="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b="0" dirty="0" smtClean="0"/>
              <a:t>The efficiency of voltage reduction is dependent upon circuit topography, load characteristics and system design</a:t>
            </a:r>
          </a:p>
          <a:p>
            <a:pPr lvl="0">
              <a:buFont typeface="Arial" pitchFamily="34" charset="0"/>
              <a:buChar char="•"/>
            </a:pPr>
            <a:endParaRPr lang="en-US" sz="2000" b="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b="0" dirty="0" smtClean="0"/>
              <a:t>No adverse customer impact was reported (some circuits deemed to have adverse customer impacts were excluded from testing)</a:t>
            </a:r>
          </a:p>
          <a:p>
            <a:pPr>
              <a:buFont typeface="Arial" pitchFamily="34" charset="0"/>
              <a:buChar char="•"/>
              <a:defRPr/>
            </a:pPr>
            <a:endParaRPr lang="en-US" sz="2000" b="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000" b="0" dirty="0" smtClean="0"/>
              <a:t> Typical voltage reductions are limited to 5%; </a:t>
            </a:r>
          </a:p>
          <a:p>
            <a:pPr>
              <a:buFont typeface="Arial" pitchFamily="34" charset="0"/>
              <a:buChar char="•"/>
              <a:defRPr/>
            </a:pPr>
            <a:endParaRPr lang="en-US" sz="2000" b="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000" b="0" dirty="0" smtClean="0"/>
              <a:t>Longer-term varying levels of VR benefit can be obtained depending on the system investment made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>
              <a:ea typeface="+mn-ea"/>
            </a:endParaRPr>
          </a:p>
        </p:txBody>
      </p:sp>
      <p:sp>
        <p:nvSpPr>
          <p:cNvPr id="6246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111561-130C-4B83-A61D-F8B3C54471DC}" type="slidenum">
              <a:rPr lang="en-US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67000"/>
            <a:ext cx="8059737" cy="1408113"/>
          </a:xfrm>
        </p:spPr>
        <p:txBody>
          <a:bodyPr/>
          <a:lstStyle/>
          <a:p>
            <a:pPr algn="ctr"/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VOLTAGE REDUCTION OVERVIEW</a:t>
            </a:r>
          </a:p>
        </p:txBody>
      </p:sp>
      <p:sp>
        <p:nvSpPr>
          <p:cNvPr id="24578" name="Content Placeholder 4"/>
          <p:cNvSpPr>
            <a:spLocks noGrp="1"/>
          </p:cNvSpPr>
          <p:nvPr>
            <p:ph idx="1"/>
          </p:nvPr>
        </p:nvSpPr>
        <p:spPr>
          <a:xfrm>
            <a:off x="182563" y="1177925"/>
            <a:ext cx="8059737" cy="4970627"/>
          </a:xfrm>
        </p:spPr>
        <p:txBody>
          <a:bodyPr/>
          <a:lstStyle/>
          <a:p>
            <a:pPr marL="0" lvl="1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en-US" b="1" dirty="0" smtClean="0"/>
              <a:t>VR is one technique used to reduce end-use loads during peak conditions</a:t>
            </a:r>
          </a:p>
          <a:p>
            <a:pPr marL="236538" lvl="1" indent="-236538"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In ERCOT, VR is initiated voluntarily as a final back-stop prior to initiating firm load shed (ERCOT EEA2 Level Event)</a:t>
            </a:r>
          </a:p>
          <a:p>
            <a:r>
              <a:rPr lang="en-US" sz="1600" b="0" dirty="0" smtClean="0"/>
              <a:t>ERCOT Nodal Protocols - Section 6:  Adjustment Period and Real-Time Operations - 6.5.9.4.2 page 77</a:t>
            </a:r>
          </a:p>
          <a:p>
            <a:pPr marL="236538" lvl="1" indent="-236538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dirty="0" smtClean="0"/>
              <a:t>“Instruct TSPs and DSPs or their agents to reduce Customers’ Load by using distribution voltage reduction measures, if deemed beneficial by the TSP, DSP, or their agents”</a:t>
            </a:r>
          </a:p>
          <a:p>
            <a:pPr marL="0" lvl="1" indent="0" eaLnBrk="1" hangingPunct="1">
              <a:spcBef>
                <a:spcPts val="0"/>
              </a:spcBef>
              <a:spcAft>
                <a:spcPts val="1200"/>
              </a:spcAft>
              <a:buFont typeface="Arial" charset="0"/>
              <a:buNone/>
            </a:pPr>
            <a:r>
              <a:rPr lang="en-US" b="1" dirty="0" smtClean="0"/>
              <a:t>VR relies on Transformer (XFMR) Load Tap Changers (LTCs) / Regulators</a:t>
            </a:r>
          </a:p>
          <a:p>
            <a:pPr marL="236538" indent="-2365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US" sz="2000" b="0" dirty="0" smtClean="0"/>
              <a:t>Installed on load serving substation XFMRs </a:t>
            </a:r>
          </a:p>
          <a:p>
            <a:pPr marL="236538" indent="-2365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US" sz="2000" b="0" dirty="0" smtClean="0"/>
              <a:t>Regulates voltage by raising and lowering tap position</a:t>
            </a:r>
          </a:p>
          <a:p>
            <a:pPr marL="236538" indent="-2365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US" sz="2000" b="0" dirty="0" smtClean="0"/>
              <a:t>Many legacy control circuits “trick” LTC into lowering bus voltage</a:t>
            </a:r>
          </a:p>
          <a:p>
            <a:pPr marL="236538" lvl="2" indent="-2365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000" dirty="0" smtClean="0"/>
              <a:t>Customers’ lights and air conditioners stay on</a:t>
            </a:r>
          </a:p>
          <a:p>
            <a:pPr marL="236538" indent="-236538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charset="0"/>
              <a:buChar char="•"/>
            </a:pPr>
            <a:endParaRPr lang="en-US" sz="2000" b="0" dirty="0" smtClean="0"/>
          </a:p>
          <a:p>
            <a:pPr marL="0" lvl="1" indent="0" eaLnBrk="1" hangingPunct="1">
              <a:spcBef>
                <a:spcPct val="0"/>
              </a:spcBef>
              <a:spcAft>
                <a:spcPts val="600"/>
              </a:spcAft>
              <a:buFont typeface="Arial" charset="0"/>
              <a:buNone/>
            </a:pPr>
            <a:endParaRPr lang="en-US" b="1" dirty="0" smtClean="0"/>
          </a:p>
          <a:p>
            <a:pPr marL="0" lvl="1" indent="0" eaLnBrk="1" hangingPunct="1">
              <a:spcBef>
                <a:spcPct val="0"/>
              </a:spcBef>
              <a:spcAft>
                <a:spcPts val="600"/>
              </a:spcAft>
              <a:buFont typeface="Arial" charset="0"/>
              <a:buNone/>
            </a:pPr>
            <a:endParaRPr lang="en-US" b="1" dirty="0" smtClean="0"/>
          </a:p>
          <a:p>
            <a:pPr marL="0" lvl="1" indent="0" eaLnBrk="1" hangingPunct="1">
              <a:spcBef>
                <a:spcPct val="0"/>
              </a:spcBef>
              <a:spcAft>
                <a:spcPts val="600"/>
              </a:spcAft>
              <a:buFont typeface="Arial" charset="0"/>
              <a:buNone/>
            </a:pPr>
            <a:endParaRPr lang="en-US" b="1" dirty="0" smtClean="0"/>
          </a:p>
          <a:p>
            <a:pPr marL="0" lvl="1" indent="0" eaLnBrk="1" hangingPunct="1">
              <a:spcBef>
                <a:spcPct val="0"/>
              </a:spcBef>
              <a:spcAft>
                <a:spcPts val="600"/>
              </a:spcAft>
              <a:buFont typeface="Arial" charset="0"/>
              <a:buNone/>
            </a:pPr>
            <a:endParaRPr lang="en-US" b="1" dirty="0" smtClean="0"/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452364-9233-4E56-9096-27718CE2B28C}" type="slidenum">
              <a:rPr lang="en-US" smtClean="0">
                <a:ea typeface="Helvetica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>
              <a:ea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VOLTAGE REDUCTION OVERVIEW</a:t>
            </a:r>
            <a:br>
              <a:rPr lang="en-US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</a:br>
            <a:r>
              <a:rPr lang="en-US" sz="2000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PUCT PRESENT VOLTAGE REQUIREMENT</a:t>
            </a:r>
            <a:endParaRPr lang="en-US" dirty="0" smtClean="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pic>
        <p:nvPicPr>
          <p:cNvPr id="26626" name="Content Placeholder 4" descr="ANSI C84.1-2006-Voltage-Ranges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2209800"/>
            <a:ext cx="6267450" cy="4375150"/>
          </a:xfrm>
        </p:spPr>
      </p:pic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352426" y="1066800"/>
            <a:ext cx="8783637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PUCT </a:t>
            </a:r>
            <a:r>
              <a:rPr lang="en-US" dirty="0">
                <a:latin typeface="Calibri" pitchFamily="34" charset="0"/>
              </a:rPr>
              <a:t>Substantive Rule 25.51 references ANSI C84.1 voltage requirements</a:t>
            </a:r>
          </a:p>
          <a:p>
            <a:r>
              <a:rPr lang="en-US" sz="1400" dirty="0">
                <a:latin typeface="Calibri" pitchFamily="34" charset="0"/>
              </a:rPr>
              <a:t>Range B necessarily results from the practical design and operating conditions on supply and/or user systems, which are part of practical operations. However, such conditions should be limited in extent, duration and frequency. Corrective measures shall be undertaken within a reasonable time to bring back voltages within Range A limits, in cases of Range B values occurrence.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254625" y="5451475"/>
            <a:ext cx="22955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29" name="TextBox 8"/>
          <p:cNvSpPr txBox="1">
            <a:spLocks noChangeArrowheads="1"/>
          </p:cNvSpPr>
          <p:nvPr/>
        </p:nvSpPr>
        <p:spPr bwMode="auto">
          <a:xfrm>
            <a:off x="7667624" y="5246687"/>
            <a:ext cx="1260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110 Volts</a:t>
            </a:r>
          </a:p>
        </p:txBody>
      </p:sp>
      <p:sp>
        <p:nvSpPr>
          <p:cNvPr id="7" name="Right Brace 6"/>
          <p:cNvSpPr/>
          <p:nvPr/>
        </p:nvSpPr>
        <p:spPr>
          <a:xfrm>
            <a:off x="7139305" y="2763837"/>
            <a:ext cx="240982" cy="105727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ight Brace 8"/>
          <p:cNvSpPr/>
          <p:nvPr/>
        </p:nvSpPr>
        <p:spPr>
          <a:xfrm>
            <a:off x="7304087" y="3830637"/>
            <a:ext cx="155575" cy="914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6632" name="TextBox 9"/>
          <p:cNvSpPr txBox="1">
            <a:spLocks noChangeArrowheads="1"/>
          </p:cNvSpPr>
          <p:nvPr/>
        </p:nvSpPr>
        <p:spPr bwMode="auto">
          <a:xfrm>
            <a:off x="7380287" y="3068637"/>
            <a:ext cx="12604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Where Utilities typically operate</a:t>
            </a:r>
          </a:p>
        </p:txBody>
      </p:sp>
      <p:sp>
        <p:nvSpPr>
          <p:cNvPr id="26633" name="TextBox 10"/>
          <p:cNvSpPr txBox="1">
            <a:spLocks noChangeArrowheads="1"/>
          </p:cNvSpPr>
          <p:nvPr/>
        </p:nvSpPr>
        <p:spPr bwMode="auto">
          <a:xfrm>
            <a:off x="7380287" y="4059237"/>
            <a:ext cx="127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Where utilities operate during VR events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82563" y="0"/>
            <a:ext cx="8313737" cy="140811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ERCOT VOLTAGE REDUCTION TASK FORCE OVERVIEW</a:t>
            </a:r>
            <a:br>
              <a:rPr lang="en-US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</a:br>
            <a:r>
              <a:rPr lang="en-US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/>
            </a:r>
            <a:br>
              <a:rPr lang="en-US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</a:br>
            <a:endParaRPr lang="en-US" dirty="0" smtClean="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sz="half" idx="1"/>
          </p:nvPr>
        </p:nvSpPr>
        <p:spPr>
          <a:xfrm>
            <a:off x="182563" y="1081088"/>
            <a:ext cx="8626475" cy="452596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Char char="Ø"/>
            </a:pPr>
            <a:endParaRPr lang="en-US" dirty="0" smtClean="0">
              <a:latin typeface="Helvetica" pitchFamily="34" charset="0"/>
              <a:ea typeface="Helvetica" pitchFamily="34" charset="0"/>
              <a:cs typeface="Helvetica" pitchFamily="34" charset="0"/>
            </a:endParaRPr>
          </a:p>
          <a:p>
            <a:pPr marL="0" indent="0" eaLnBrk="1" hangingPunct="1">
              <a:buFont typeface="Wingdings" pitchFamily="2" charset="2"/>
              <a:buChar char="Ø"/>
            </a:pPr>
            <a:r>
              <a:rPr lang="en-US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The effectiveness and use of VR is on the rise;</a:t>
            </a:r>
          </a:p>
          <a:p>
            <a:pPr marL="0" indent="0" eaLnBrk="1" hangingPunct="1">
              <a:buFont typeface="Wingdings" pitchFamily="2" charset="2"/>
              <a:buChar char="Ø"/>
            </a:pPr>
            <a:r>
              <a:rPr lang="en-US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More effectively harvesting the benefits of VR is improved due to: </a:t>
            </a:r>
          </a:p>
          <a:p>
            <a:pPr lvl="3" eaLnBrk="1" hangingPunct="1">
              <a:buFont typeface="Wingdings" pitchFamily="2" charset="2"/>
              <a:buChar char="Ø"/>
            </a:pPr>
            <a:r>
              <a:rPr lang="en-US" sz="2200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 Improvements in load tap-changer (LTC) control systems</a:t>
            </a:r>
          </a:p>
          <a:p>
            <a:pPr lvl="3" eaLnBrk="1" hangingPunct="1">
              <a:buFont typeface="Wingdings" pitchFamily="2" charset="2"/>
              <a:buChar char="Ø"/>
            </a:pPr>
            <a:r>
              <a:rPr lang="en-US" sz="2200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 Ability to inexpensively monitor voltage along the distribution circuit</a:t>
            </a:r>
          </a:p>
          <a:p>
            <a:pPr lvl="3" eaLnBrk="1" hangingPunct="1">
              <a:buFont typeface="Wingdings" pitchFamily="2" charset="2"/>
              <a:buChar char="Ø"/>
            </a:pPr>
            <a:r>
              <a:rPr lang="en-US" sz="2200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 Ability to flatten the voltage along the distribution feeder</a:t>
            </a:r>
          </a:p>
          <a:p>
            <a:pPr lvl="2" eaLnBrk="1" hangingPunct="1">
              <a:buFont typeface="Arial" charset="0"/>
              <a:buNone/>
            </a:pPr>
            <a:endParaRPr lang="en-US" dirty="0" smtClean="0">
              <a:latin typeface="Helvetica" pitchFamily="34" charset="0"/>
              <a:ea typeface="Helvetica" pitchFamily="34" charset="0"/>
              <a:cs typeface="Helvetica" pitchFamily="34" charset="0"/>
            </a:endParaRPr>
          </a:p>
          <a:p>
            <a:pPr marL="0" indent="0" eaLnBrk="1" hangingPunct="1">
              <a:buFont typeface="Wingdings" pitchFamily="2" charset="2"/>
              <a:buChar char="Ø"/>
            </a:pPr>
            <a:endParaRPr lang="en-US" dirty="0" smtClean="0">
              <a:latin typeface="Helvetica" pitchFamily="34" charset="0"/>
              <a:ea typeface="Helvetica" pitchFamily="34" charset="0"/>
              <a:cs typeface="Helvetica" pitchFamily="34" charset="0"/>
            </a:endParaRPr>
          </a:p>
          <a:p>
            <a:pPr marL="0" indent="0" eaLnBrk="1" hangingPunct="1">
              <a:buFont typeface="Wingdings" pitchFamily="2" charset="2"/>
              <a:buChar char="Ø"/>
            </a:pPr>
            <a:endParaRPr lang="en-US" dirty="0" smtClean="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03B78C-716D-49B5-B3A7-4B551C685E21}" type="slidenum">
              <a:rPr lang="en-US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dirty="0" smtClean="0"/>
              <a:t>ERCOT VOLTAGE REDUCTION TASK FORCE OVERVIEW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562" y="1058695"/>
            <a:ext cx="8758237" cy="5696197"/>
          </a:xfrm>
        </p:spPr>
        <p:txBody>
          <a:bodyPr/>
          <a:lstStyle/>
          <a:p>
            <a:pPr marL="236538" lvl="1" indent="-236538" eaLnBrk="1" hangingPunct="1">
              <a:spcBef>
                <a:spcPct val="0"/>
              </a:spcBef>
              <a:spcAft>
                <a:spcPts val="1200"/>
              </a:spcAft>
              <a:buNone/>
            </a:pPr>
            <a:endParaRPr lang="en-US" b="1" dirty="0" smtClean="0"/>
          </a:p>
          <a:p>
            <a:pPr marL="236538" lvl="1" indent="-236538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US" b="1" dirty="0" smtClean="0"/>
              <a:t>Voltage Reduction Task Force (VRTF)</a:t>
            </a:r>
          </a:p>
          <a:p>
            <a:pPr marL="231775" lvl="2" indent="-231775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000" dirty="0" smtClean="0"/>
              <a:t>Created in December 2012 to test/evaluate VR</a:t>
            </a:r>
          </a:p>
          <a:p>
            <a:pPr marL="231775" lvl="2" indent="-231775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000" dirty="0" smtClean="0"/>
              <a:t>Scope of work includes:</a:t>
            </a:r>
          </a:p>
          <a:p>
            <a:pPr marL="465138" lvl="3" indent="-233363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sz="1600" dirty="0" smtClean="0"/>
              <a:t>Develop testing methods to validate the effectiveness of voltage reduction in multiple areas and share testing result</a:t>
            </a:r>
          </a:p>
          <a:p>
            <a:pPr marL="465138" lvl="3" indent="-233363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sz="1600" dirty="0" smtClean="0"/>
              <a:t>Analyze the findings of the test and comparing them to industry experience; </a:t>
            </a:r>
          </a:p>
          <a:p>
            <a:pPr marL="465138" lvl="3" indent="-233363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sz="1600" dirty="0" smtClean="0"/>
              <a:t>Provide control system and operational options</a:t>
            </a:r>
          </a:p>
          <a:p>
            <a:pPr marL="465138" lvl="3" indent="-233363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sz="1600" dirty="0" smtClean="0"/>
              <a:t>Estimate the potential seasonal MW reduction that ERCOT could recognize based on the different operational options;</a:t>
            </a:r>
          </a:p>
          <a:p>
            <a:pPr marL="465138" lvl="3" indent="-233363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sz="1600" dirty="0" smtClean="0"/>
              <a:t>Preparing a report of its findings to ERCOT - ROS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b="0" dirty="0" smtClean="0"/>
              <a:t>Four companies participated in the testing (Summer and Winter testing)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6313A9-D2AB-43E4-B6B0-01D57B3A4A8C}" type="slidenum">
              <a:rPr lang="en-US" smtClean="0">
                <a:ea typeface="Helvetica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>
              <a:ea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VOLTAGE REDUCTION</a:t>
            </a:r>
            <a:br>
              <a:rPr lang="en-US" dirty="0" smtClean="0"/>
            </a:br>
            <a:r>
              <a:rPr lang="en-US" dirty="0" smtClean="0"/>
              <a:t>QUANTIFYING VOLTAGE REDUCTION BENEFIT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488128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495800"/>
            <a:ext cx="1095375" cy="190500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686300"/>
            <a:ext cx="1162050" cy="190500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876800"/>
            <a:ext cx="1066800" cy="285750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5162550"/>
            <a:ext cx="1200150" cy="28575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5905500"/>
            <a:ext cx="2419350" cy="352425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6257925"/>
            <a:ext cx="3895725" cy="371475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609600" y="46863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	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09600" y="48768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609600" y="516255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	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609600" y="5448300"/>
            <a:ext cx="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609600" y="6257925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REDUCTION TEST EXAMPLE</a:t>
            </a:r>
            <a:br>
              <a:rPr lang="en-US" dirty="0" smtClean="0"/>
            </a:br>
            <a:r>
              <a:rPr lang="en-US" dirty="0" smtClean="0"/>
              <a:t>SUMMER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1600200"/>
            <a:ext cx="819912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Total  % = 3% for a 5% voltage reduction.  CVR factor &gt;0.6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59436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REDUCTION TEST EXAMPLE</a:t>
            </a:r>
            <a:br>
              <a:rPr lang="en-US" dirty="0" smtClean="0"/>
            </a:br>
            <a:r>
              <a:rPr lang="en-US" dirty="0" smtClean="0"/>
              <a:t>WINTER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1600200"/>
            <a:ext cx="827532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Total  % = 3.05% for a 5% voltage reduction.  CVR factor &gt;0.6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Chart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76400"/>
            <a:ext cx="59531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dirty="0" smtClean="0"/>
              <a:t>ERCOT VOLTAGE REDUCTION TASK FORCE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14400"/>
            <a:ext cx="8758237" cy="5696197"/>
          </a:xfrm>
        </p:spPr>
        <p:txBody>
          <a:bodyPr/>
          <a:lstStyle/>
          <a:p>
            <a:pPr marL="61912" lvl="1" indent="-231775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US" b="1" dirty="0" smtClean="0"/>
              <a:t>Findings</a:t>
            </a:r>
          </a:p>
          <a:p>
            <a:pPr lvl="0">
              <a:buFont typeface="Arial" pitchFamily="34" charset="0"/>
              <a:buChar char="•"/>
            </a:pPr>
            <a:r>
              <a:rPr lang="en-US" sz="2000" b="0" dirty="0" smtClean="0"/>
              <a:t>A 1% to 2% average demand reduction was observed during the test periods </a:t>
            </a:r>
          </a:p>
          <a:p>
            <a:pPr lvl="0">
              <a:buFont typeface="Arial" pitchFamily="34" charset="0"/>
              <a:buChar char="•"/>
            </a:pPr>
            <a:endParaRPr lang="en-US" sz="2000" b="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b="0" dirty="0" smtClean="0"/>
              <a:t>Tests indicated that for every 1% drop in substation bus voltage an average of 0.6-1.0% drop in demand was observed.  Results were similar to what has been observed in areas outside of ERCOT</a:t>
            </a:r>
          </a:p>
          <a:p>
            <a:pPr lvl="0">
              <a:buFont typeface="Arial" pitchFamily="34" charset="0"/>
              <a:buChar char="•"/>
            </a:pPr>
            <a:endParaRPr lang="en-US" sz="2000" b="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b="0" dirty="0" smtClean="0"/>
              <a:t> Advancements in substation regulation controls and the installation of Advanced Metering Systems have the potential to improve voltage reduction programs</a:t>
            </a:r>
          </a:p>
          <a:p>
            <a:pPr lvl="0"/>
            <a:endParaRPr lang="en-US" sz="2000" b="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b="0" dirty="0" smtClean="0"/>
              <a:t>The availability of a deployed control system enables the remote implementation of voltage reduction schemes on a large scale within 5 to 15 minutes</a:t>
            </a:r>
          </a:p>
          <a:p>
            <a:pPr marL="231775" lvl="2" indent="-231775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None/>
            </a:pPr>
            <a:endParaRPr lang="en-US" b="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6313A9-D2AB-43E4-B6B0-01D57B3A4A8C}" type="slidenum">
              <a:rPr lang="en-US" smtClean="0">
                <a:ea typeface="Helvetica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 smtClean="0">
              <a:ea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cor">
  <a:themeElements>
    <a:clrScheme name="Custom 17">
      <a:dk1>
        <a:srgbClr val="860038"/>
      </a:dk1>
      <a:lt1>
        <a:sysClr val="window" lastClr="FFFFFF"/>
      </a:lt1>
      <a:dk2>
        <a:srgbClr val="EF3E42"/>
      </a:dk2>
      <a:lt2>
        <a:srgbClr val="EEECE1"/>
      </a:lt2>
      <a:accent1>
        <a:srgbClr val="007698"/>
      </a:accent1>
      <a:accent2>
        <a:srgbClr val="003D83"/>
      </a:accent2>
      <a:accent3>
        <a:srgbClr val="717073"/>
      </a:accent3>
      <a:accent4>
        <a:srgbClr val="49A942"/>
      </a:accent4>
      <a:accent5>
        <a:srgbClr val="F58025"/>
      </a:accent5>
      <a:accent6>
        <a:srgbClr val="FDB924"/>
      </a:accent6>
      <a:hlink>
        <a:srgbClr val="0000FF"/>
      </a:hlink>
      <a:folHlink>
        <a:srgbClr val="372C6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9876</TotalTime>
  <Words>806</Words>
  <Application>Microsoft Office PowerPoint</Application>
  <PresentationFormat>On-screen Show (4:3)</PresentationFormat>
  <Paragraphs>107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Oncor</vt:lpstr>
      <vt:lpstr>Voltage Reduction Task Force Update</vt:lpstr>
      <vt:lpstr>VOLTAGE REDUCTION OVERVIEW</vt:lpstr>
      <vt:lpstr>VOLTAGE REDUCTION OVERVIEW PUCT PRESENT VOLTAGE REQUIREMENT</vt:lpstr>
      <vt:lpstr>ERCOT VOLTAGE REDUCTION TASK FORCE OVERVIEW  </vt:lpstr>
      <vt:lpstr>ERCOT VOLTAGE REDUCTION TASK FORCE OVERVIEW   </vt:lpstr>
      <vt:lpstr>ERCOT VOLTAGE REDUCTION QUANTIFYING VOLTAGE REDUCTION BENEFIT</vt:lpstr>
      <vt:lpstr>VOLTAGE REDUCTION TEST EXAMPLE SUMMER TESTING</vt:lpstr>
      <vt:lpstr>VOLTAGE REDUCTION TEST EXAMPLE WINTER TESTING</vt:lpstr>
      <vt:lpstr>ERCOT VOLTAGE REDUCTION TASK FORCE</vt:lpstr>
      <vt:lpstr>ERCOT VOLTAGE REDUCTION TASK FORCE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Omar Khan</dc:creator>
  <cp:lastModifiedBy>Nashawati, Eithar</cp:lastModifiedBy>
  <cp:revision>301</cp:revision>
  <dcterms:created xsi:type="dcterms:W3CDTF">2012-06-25T21:49:32Z</dcterms:created>
  <dcterms:modified xsi:type="dcterms:W3CDTF">2014-09-22T13:44:10Z</dcterms:modified>
</cp:coreProperties>
</file>