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372" r:id="rId2"/>
    <p:sldId id="302" r:id="rId3"/>
    <p:sldId id="438" r:id="rId4"/>
    <p:sldId id="459" r:id="rId5"/>
    <p:sldId id="447" r:id="rId6"/>
    <p:sldId id="461" r:id="rId7"/>
    <p:sldId id="457" r:id="rId8"/>
    <p:sldId id="406" r:id="rId9"/>
    <p:sldId id="483" r:id="rId10"/>
    <p:sldId id="484" r:id="rId11"/>
    <p:sldId id="485" r:id="rId12"/>
    <p:sldId id="486" r:id="rId13"/>
    <p:sldId id="487" r:id="rId14"/>
    <p:sldId id="488" r:id="rId15"/>
    <p:sldId id="489" r:id="rId16"/>
    <p:sldId id="490" r:id="rId17"/>
    <p:sldId id="491" r:id="rId18"/>
    <p:sldId id="492" r:id="rId1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05" d="100"/>
          <a:sy n="105" d="100"/>
        </p:scale>
        <p:origin x="-516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8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</a:t>
            </a:r>
            <a:r>
              <a:rPr lang="en-US" sz="2800" b="0" kern="0" dirty="0" smtClean="0">
                <a:latin typeface="+mj-lt"/>
              </a:rPr>
              <a:t>Date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10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September 11,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1" y="685801"/>
            <a:ext cx="9127779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766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1" y="685800"/>
            <a:ext cx="9127779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67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1" y="728943"/>
            <a:ext cx="9127779" cy="559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1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28943"/>
            <a:ext cx="9144000" cy="559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61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1" y="685801"/>
            <a:ext cx="9127779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68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1" y="685800"/>
            <a:ext cx="9127779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28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1" y="685801"/>
            <a:ext cx="9127779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7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5800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08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1" y="722465"/>
            <a:ext cx="9127779" cy="5602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99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772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Planning </a:t>
            </a:r>
            <a:r>
              <a:rPr lang="en-US" sz="1600" dirty="0" smtClean="0"/>
              <a:t>Next Set of Project Bundles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2015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Project Spending </a:t>
            </a:r>
            <a:r>
              <a:rPr lang="en-US" sz="1600" dirty="0" smtClean="0"/>
              <a:t>Update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/>
              <a:t>9</a:t>
            </a:r>
            <a:r>
              <a:rPr lang="en-US" sz="1600" dirty="0" smtClean="0"/>
              <a:t>-18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990600"/>
            <a:ext cx="8991600" cy="47244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</a:t>
            </a:r>
            <a:r>
              <a:rPr lang="en-US" sz="1800" dirty="0"/>
              <a:t>Release 5</a:t>
            </a:r>
            <a:r>
              <a:rPr lang="en-US" sz="1800" dirty="0" smtClean="0"/>
              <a:t> Go-Lives		</a:t>
            </a:r>
            <a:r>
              <a:rPr lang="en-US" sz="1800" i="1" dirty="0" smtClean="0"/>
              <a:t>(September 2014</a:t>
            </a:r>
            <a:r>
              <a:rPr lang="en-US" sz="1800" i="1" dirty="0"/>
              <a:t>)	</a:t>
            </a:r>
            <a:r>
              <a:rPr lang="en-US" sz="1800" i="1" dirty="0" smtClean="0">
                <a:solidFill>
                  <a:srgbClr val="00B050"/>
                </a:solidFill>
              </a:rPr>
              <a:t>In </a:t>
            </a:r>
            <a:r>
              <a:rPr lang="en-US" sz="1800" i="1" dirty="0">
                <a:solidFill>
                  <a:srgbClr val="00B050"/>
                </a:solidFill>
              </a:rPr>
              <a:t>Flight</a:t>
            </a:r>
          </a:p>
          <a:p>
            <a:pPr lvl="1" eaLnBrk="1" hangingPunct="1"/>
            <a:r>
              <a:rPr lang="en-US" sz="1600" dirty="0" smtClean="0"/>
              <a:t>NPRR485 </a:t>
            </a:r>
            <a:r>
              <a:rPr lang="en-US" sz="1600" dirty="0"/>
              <a:t>– Clarification for Fuel Adder Provisions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NPRR571 </a:t>
            </a:r>
            <a:r>
              <a:rPr lang="en-US" sz="1600" dirty="0"/>
              <a:t>– ERS Weather-Sensitive Loads Requirements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NPRR586 </a:t>
            </a:r>
            <a:r>
              <a:rPr lang="en-US" sz="1600" dirty="0"/>
              <a:t>– Align Credit Lock for CRR Auctions with Transaction Submission Deadline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SCR774 </a:t>
            </a:r>
            <a:r>
              <a:rPr lang="en-US" sz="1600" dirty="0"/>
              <a:t>– Enhancement to Outage Scheduler and </a:t>
            </a:r>
            <a:r>
              <a:rPr lang="en-US" sz="1600" dirty="0" smtClean="0"/>
              <a:t>Reports</a:t>
            </a:r>
          </a:p>
          <a:p>
            <a:pPr lvl="2" eaLnBrk="1" hangingPunct="1"/>
            <a:r>
              <a:rPr lang="en-US" sz="1400" dirty="0" smtClean="0"/>
              <a:t>Phase 1 – All new fields except for Comments  (pending NPRR643 approval)</a:t>
            </a:r>
          </a:p>
          <a:p>
            <a:pPr lvl="1" eaLnBrk="1" hangingPunct="1"/>
            <a:r>
              <a:rPr lang="en-US" sz="1600" dirty="0" smtClean="0"/>
              <a:t>Planning Site Transition to MIS</a:t>
            </a:r>
          </a:p>
          <a:p>
            <a:pPr lvl="1" eaLnBrk="1" hangingPunct="1"/>
            <a:r>
              <a:rPr lang="en-US" sz="1600" dirty="0" smtClean="0"/>
              <a:t>Reactive Test Forms </a:t>
            </a:r>
            <a:r>
              <a:rPr lang="en-US" sz="1600" dirty="0" smtClean="0"/>
              <a:t>Revision (NDCRC)</a:t>
            </a:r>
            <a:endParaRPr lang="en-US" sz="1600" dirty="0"/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sz="1800" dirty="0" smtClean="0"/>
              <a:t>NPRR614 </a:t>
            </a:r>
            <a:r>
              <a:rPr lang="en-US" sz="1800" dirty="0"/>
              <a:t>–</a:t>
            </a:r>
            <a:r>
              <a:rPr lang="en-US" sz="1800" dirty="0" smtClean="0"/>
              <a:t> </a:t>
            </a:r>
            <a:r>
              <a:rPr lang="en-US" sz="1800" dirty="0"/>
              <a:t>Clarification of Telemetered Value of HSL for Combined Cycle Generation Resources providing RRS</a:t>
            </a:r>
            <a:endParaRPr lang="en-US" sz="1800" dirty="0" smtClean="0"/>
          </a:p>
          <a:p>
            <a:pPr lvl="1" eaLnBrk="1" hangingPunct="1"/>
            <a:r>
              <a:rPr lang="en-US" sz="1600" dirty="0" smtClean="0"/>
              <a:t>Target effective date = 10/1/2014</a:t>
            </a:r>
          </a:p>
          <a:p>
            <a:pPr lvl="1" eaLnBrk="1" hangingPunct="1"/>
            <a:r>
              <a:rPr lang="en-US" sz="1600" dirty="0" smtClean="0"/>
              <a:t>Watch for market notices!</a:t>
            </a:r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57912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Planning Next Set of Project Bundles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29142"/>
            <a:ext cx="4487336" cy="5443057"/>
          </a:xfrm>
        </p:spPr>
        <p:txBody>
          <a:bodyPr/>
          <a:lstStyle/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CMM	Start 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NPRR559 - </a:t>
            </a:r>
            <a:r>
              <a:rPr lang="en-US" sz="1200" dirty="0"/>
              <a:t>Revisions to MCE Calculation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SCR778 - </a:t>
            </a:r>
            <a:r>
              <a:rPr lang="en-US" sz="1200" dirty="0"/>
              <a:t>Credit Exposure Calculations for NOIE </a:t>
            </a:r>
            <a:r>
              <a:rPr lang="en-US" sz="1200" dirty="0" smtClean="0"/>
              <a:t>	Options </a:t>
            </a:r>
            <a:r>
              <a:rPr lang="en-US" sz="1200" dirty="0"/>
              <a:t>Linked to RTM PTP </a:t>
            </a:r>
            <a:r>
              <a:rPr lang="en-US" sz="1200" dirty="0" smtClean="0"/>
              <a:t>Obligations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NPRR597 - </a:t>
            </a:r>
            <a:r>
              <a:rPr lang="en-US" sz="1200" dirty="0"/>
              <a:t>Utilize Initial Estimated Liability (IEL) Only </a:t>
            </a:r>
            <a:r>
              <a:rPr lang="en-US" sz="1200" dirty="0" smtClean="0"/>
              <a:t>	During </a:t>
            </a:r>
            <a:r>
              <a:rPr lang="en-US" sz="1200" dirty="0"/>
              <a:t>Initial Market Activity</a:t>
            </a:r>
            <a:endParaRPr lang="en-US" sz="1400" dirty="0" smtClean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NPRR601 - </a:t>
            </a:r>
            <a:r>
              <a:rPr lang="en-US" sz="1200" dirty="0"/>
              <a:t>Inclusion of Incremental Exposure in Mass Transitions to Counter-Parties that are Registered as QSEs and LSEs and Provide POLR Service</a:t>
            </a:r>
            <a:endParaRPr lang="en-US" sz="12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CRR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SCR777 </a:t>
            </a:r>
            <a:r>
              <a:rPr lang="en-US" sz="1400" dirty="0"/>
              <a:t>- </a:t>
            </a:r>
            <a:r>
              <a:rPr lang="en-US" sz="1200" dirty="0"/>
              <a:t>Bilateral CRR Interface </a:t>
            </a:r>
            <a:r>
              <a:rPr lang="en-US" sz="1200" dirty="0" smtClean="0"/>
              <a:t>Enhancement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MMS / CDR / MIS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July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NPRR500 - </a:t>
            </a:r>
            <a:r>
              <a:rPr lang="en-US" sz="1200" dirty="0"/>
              <a:t>Posting of Generation that is Off but </a:t>
            </a:r>
            <a:r>
              <a:rPr lang="en-US" sz="1200" dirty="0" smtClean="0"/>
              <a:t>Avail.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NPRR543 - </a:t>
            </a:r>
            <a:r>
              <a:rPr lang="en-US" sz="1200" dirty="0"/>
              <a:t>Message for Confirmed </a:t>
            </a:r>
            <a:r>
              <a:rPr lang="en-US" sz="1200" dirty="0" smtClean="0"/>
              <a:t>E-Tags</a:t>
            </a:r>
            <a:endParaRPr lang="en-US" sz="1600" b="1" dirty="0">
              <a:ea typeface="+mn-ea"/>
              <a:cs typeface="+mn-cs"/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SCR775 - </a:t>
            </a:r>
            <a:r>
              <a:rPr lang="en-US" sz="1200" dirty="0"/>
              <a:t>Posting Results of </a:t>
            </a:r>
            <a:r>
              <a:rPr lang="en-US" sz="1200" dirty="0" smtClean="0"/>
              <a:t>Real-Time </a:t>
            </a:r>
            <a:r>
              <a:rPr lang="en-US" sz="1200" dirty="0"/>
              <a:t>Data in a </a:t>
            </a:r>
            <a:r>
              <a:rPr lang="en-US" sz="1200" dirty="0" smtClean="0"/>
              <a:t>	Display </a:t>
            </a:r>
            <a:r>
              <a:rPr lang="en-US" sz="1200" dirty="0"/>
              <a:t>Format</a:t>
            </a:r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513277" y="729143"/>
            <a:ext cx="4572000" cy="597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EMS	</a:t>
            </a:r>
            <a:r>
              <a:rPr lang="en-US" sz="1600" dirty="0" smtClean="0"/>
              <a:t>Start = October 2014 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NPRR524 - </a:t>
            </a:r>
            <a:r>
              <a:rPr lang="en-US" sz="1200" b="0" dirty="0"/>
              <a:t>Resource Limits in Providing </a:t>
            </a:r>
            <a:r>
              <a:rPr lang="en-US" sz="1200" b="0" dirty="0" smtClean="0"/>
              <a:t>A/S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NPRR573 - </a:t>
            </a:r>
            <a:r>
              <a:rPr lang="en-US" sz="1200" b="0" dirty="0"/>
              <a:t>Alignment of PRC Calculation</a:t>
            </a: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NPRR581 - </a:t>
            </a:r>
            <a:r>
              <a:rPr lang="en-US" sz="1200" b="0" dirty="0"/>
              <a:t>Add </a:t>
            </a:r>
            <a:r>
              <a:rPr lang="en-US" sz="1200" b="0" dirty="0" smtClean="0"/>
              <a:t>FRRS </a:t>
            </a:r>
            <a:r>
              <a:rPr lang="en-US" sz="1200" b="0" dirty="0"/>
              <a:t>as a Subset of Regulation </a:t>
            </a:r>
            <a:r>
              <a:rPr lang="en-US" sz="1200" b="0" dirty="0" smtClean="0"/>
              <a:t>Svc</a:t>
            </a:r>
            <a:endParaRPr lang="en-US" sz="1600" dirty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NPRR272 - </a:t>
            </a:r>
            <a:r>
              <a:rPr lang="en-US" sz="1200" b="0" dirty="0"/>
              <a:t>Definition and Participation of </a:t>
            </a:r>
            <a:r>
              <a:rPr lang="en-US" sz="1200" b="0" dirty="0" smtClean="0"/>
              <a:t>QSGRs</a:t>
            </a:r>
          </a:p>
          <a:p>
            <a:pPr marL="458788" lvl="1" eaLnBrk="1" hangingPunct="1">
              <a:tabLst>
                <a:tab pos="2286000" algn="l"/>
              </a:tabLst>
            </a:pPr>
            <a:endParaRPr lang="en-US" sz="12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MMS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NPRR626 - </a:t>
            </a:r>
            <a:r>
              <a:rPr lang="en-US" sz="1200" b="0" dirty="0"/>
              <a:t>Reliability Deployment Price Adder </a:t>
            </a:r>
          </a:p>
          <a:p>
            <a:pPr marL="458788" lvl="1" eaLnBrk="1" hangingPunct="1">
              <a:tabLst>
                <a:tab pos="2286000" algn="l"/>
              </a:tabLst>
            </a:pP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endParaRPr lang="en-US" sz="1400" b="0" kern="0" dirty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Other release candidates still being assessed</a:t>
            </a:r>
          </a:p>
          <a:p>
            <a:pPr marL="858838" lvl="2" eaLnBrk="1" hangingPunct="1">
              <a:tabLst>
                <a:tab pos="2286000" algn="l"/>
              </a:tabLst>
            </a:pPr>
            <a:r>
              <a:rPr lang="en-US" sz="800" b="0" kern="0" dirty="0" smtClean="0"/>
              <a:t>OBD for Shadow Price Caps</a:t>
            </a:r>
          </a:p>
          <a:p>
            <a:pPr marL="1201738" lvl="3" eaLnBrk="1" hangingPunct="1">
              <a:tabLst>
                <a:tab pos="2286000" algn="l"/>
              </a:tabLst>
            </a:pPr>
            <a:r>
              <a:rPr lang="en-US" sz="900" b="0" kern="0" dirty="0"/>
              <a:t>Revision to “Methodology for Setting the Constraint Shadow Price Cap for a Constraint that is Irresolvable in SCED”</a:t>
            </a:r>
          </a:p>
          <a:p>
            <a:pPr marL="858838" lvl="2" eaLnBrk="1" hangingPunct="1">
              <a:tabLst>
                <a:tab pos="1544638" algn="l"/>
              </a:tabLst>
            </a:pPr>
            <a:r>
              <a:rPr lang="en-US" sz="800" b="0" kern="0" dirty="0" smtClean="0"/>
              <a:t>NPRR556 - </a:t>
            </a:r>
            <a:r>
              <a:rPr lang="en-US" sz="700" b="0" dirty="0"/>
              <a:t>Resource Adequacy During Transmission </a:t>
            </a:r>
            <a:r>
              <a:rPr lang="en-US" sz="700" b="0" dirty="0" smtClean="0"/>
              <a:t>Equipment </a:t>
            </a:r>
            <a:r>
              <a:rPr lang="en-US" sz="700" b="0" dirty="0"/>
              <a:t>Outage</a:t>
            </a:r>
            <a:endParaRPr lang="en-US" sz="7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endParaRPr lang="en-US" sz="14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Registration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October 2014</a:t>
            </a:r>
            <a:endParaRPr lang="en-US" sz="1600" kern="0" dirty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NPRR519 </a:t>
            </a:r>
            <a:r>
              <a:rPr lang="en-US" sz="1400" b="0" kern="0" dirty="0"/>
              <a:t>-</a:t>
            </a:r>
            <a:r>
              <a:rPr lang="en-US" sz="1400" b="0" kern="0" dirty="0" smtClean="0"/>
              <a:t> </a:t>
            </a:r>
            <a:r>
              <a:rPr lang="en-US" sz="1200" b="0" kern="0" dirty="0" smtClean="0"/>
              <a:t>Collateral Exemption for ERS-Only QSEs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/>
              <a:t>NPRR588 - </a:t>
            </a:r>
            <a:r>
              <a:rPr lang="en-US" sz="1200" b="0" kern="0" dirty="0"/>
              <a:t>Clarifications for PV Generation Resources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/>
              <a:t>NPRR615 - </a:t>
            </a:r>
            <a:r>
              <a:rPr lang="en-US" sz="1200" b="0" kern="0" dirty="0"/>
              <a:t>PVGR Forecasting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SCR771 - </a:t>
            </a:r>
            <a:r>
              <a:rPr lang="en-US" sz="1200" b="0" dirty="0"/>
              <a:t>Independent Master QSE </a:t>
            </a:r>
            <a:r>
              <a:rPr lang="en-US" sz="1200" b="0" dirty="0" smtClean="0"/>
              <a:t>for Split Gen.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486275" y="801716"/>
            <a:ext cx="50334" cy="543899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822" y="3429000"/>
            <a:ext cx="425767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0666" y="4419600"/>
            <a:ext cx="428148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10087" y="2438613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26628" y="4648200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02312" y="6338019"/>
            <a:ext cx="4333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Market input on this plan is greatly appreciated!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20822431">
            <a:off x="3046191" y="27594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 rot="20822431">
            <a:off x="3046191" y="56550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 rot="20822431">
            <a:off x="3046191" y="39024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 rot="20822431">
            <a:off x="7453909" y="29118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87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418723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4187236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545123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6002323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496580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NPRR589(a) – MMS portion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  <a:p>
            <a:pPr eaLnBrk="1" hangingPunct="1"/>
            <a:r>
              <a:rPr lang="en-US" sz="800" b="0" dirty="0" smtClean="0"/>
              <a:t>SCR774(a) – All new fields except Comments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170112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48199" y="4179525"/>
            <a:ext cx="1039368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549246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853203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51969" y="4715023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14100" y="2057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4000" y="38216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1800" dirty="0">
              <a:solidFill>
                <a:srgbClr val="00B050"/>
              </a:solidFill>
              <a:latin typeface="Wingdings" pitchFamily="2" charset="2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20281539"/>
              </p:ext>
            </p:extLst>
          </p:nvPr>
        </p:nvGraphicFramePr>
        <p:xfrm>
          <a:off x="76200" y="762000"/>
          <a:ext cx="8991599" cy="4733544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43000"/>
                <a:gridCol w="1038144"/>
                <a:gridCol w="1095456"/>
                <a:gridCol w="1143000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SCR778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581400"/>
            <a:ext cx="1143000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June 1</a:t>
            </a:r>
            <a:r>
              <a:rPr lang="en-US" sz="1050" baseline="30000" dirty="0" smtClean="0"/>
              <a:t>st</a:t>
            </a:r>
            <a:endParaRPr lang="en-US" sz="105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4181168"/>
            <a:ext cx="1088136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Oct/Nov</a:t>
            </a:r>
            <a:endParaRPr lang="en-US" sz="1100" dirty="0"/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49980" y="3319388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20675" y="3335179"/>
            <a:ext cx="1103377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</a:t>
            </a:r>
            <a:r>
              <a:rPr lang="en-US" sz="1000" dirty="0"/>
              <a:t> </a:t>
            </a:r>
            <a:r>
              <a:rPr lang="en-US" sz="1000" dirty="0" smtClean="0"/>
              <a:t>8/17</a:t>
            </a:r>
            <a:endParaRPr lang="en-US" sz="100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8350" y="205637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flipH="1">
            <a:off x="3514253" y="4442736"/>
            <a:ext cx="1115568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279984" y="4714841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3000" y="2052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 flipV="1">
            <a:off x="7806312" y="2233433"/>
            <a:ext cx="645959" cy="446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7999259" y="4570184"/>
            <a:ext cx="973137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2015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4953000" y="3780368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8458200" y="2237899"/>
            <a:ext cx="0" cy="233228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>
            <a:off x="4706704" y="2868555"/>
            <a:ext cx="2089115" cy="184646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102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8674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409858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 of NPRR</a:t>
            </a:r>
          </a:p>
          <a:p>
            <a:pPr eaLnBrk="1" hangingPunct="1"/>
            <a:r>
              <a:rPr lang="en-US" sz="800" b="0" dirty="0" smtClean="0"/>
              <a:t>NPRR589(b)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</a:t>
            </a:r>
          </a:p>
          <a:p>
            <a:pPr eaLnBrk="1" hangingPunct="1"/>
            <a:r>
              <a:rPr lang="en-US" sz="800" b="0" dirty="0" smtClean="0"/>
              <a:t>SCR774(b) </a:t>
            </a:r>
            <a:r>
              <a:rPr lang="en-US" sz="800" b="0" dirty="0"/>
              <a:t>– </a:t>
            </a:r>
            <a:r>
              <a:rPr lang="en-US" sz="800" b="0" dirty="0" smtClean="0"/>
              <a:t>Addition of Comments field</a:t>
            </a:r>
            <a:endParaRPr lang="en-US" sz="800" b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03518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41432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71828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651705805"/>
              </p:ext>
            </p:extLst>
          </p:nvPr>
        </p:nvGraphicFramePr>
        <p:xfrm>
          <a:off x="76200" y="762001"/>
          <a:ext cx="8979016" cy="4547937"/>
        </p:xfrm>
        <a:graphic>
          <a:graphicData uri="http://schemas.openxmlformats.org/drawingml/2006/table">
            <a:tbl>
              <a:tblPr/>
              <a:tblGrid>
                <a:gridCol w="1447800"/>
                <a:gridCol w="1524000"/>
                <a:gridCol w="1600200"/>
                <a:gridCol w="1524000"/>
                <a:gridCol w="1524000"/>
                <a:gridCol w="1359016"/>
              </a:tblGrid>
              <a:tr h="549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8129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NPRR615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9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182462" y="4258811"/>
            <a:ext cx="77180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2014</a:t>
            </a:r>
            <a:endParaRPr lang="en-US" sz="1100" dirty="0"/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3048000" y="3931398"/>
            <a:ext cx="1600200" cy="246221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May 2014</a:t>
            </a:r>
            <a:endParaRPr lang="en-US" sz="1000" b="0" i="1" dirty="0"/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4648200" y="4174222"/>
            <a:ext cx="0" cy="658368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7696200" y="4174222"/>
            <a:ext cx="0" cy="658368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6172200" y="4174222"/>
            <a:ext cx="0" cy="658368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3048000" y="3674378"/>
            <a:ext cx="6003022" cy="26161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 TBD Items </a:t>
            </a:r>
            <a:r>
              <a:rPr lang="en-US" sz="1000" i="1" dirty="0" smtClean="0"/>
              <a:t>(and month they became “TBD”)</a:t>
            </a:r>
            <a:endParaRPr lang="en-US" sz="1100" i="1" dirty="0"/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4648200" y="3936126"/>
            <a:ext cx="1524000" cy="237744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June 2014</a:t>
            </a:r>
            <a:endParaRPr lang="en-US" sz="1000" b="0" i="1" dirty="0"/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6172200" y="3934396"/>
            <a:ext cx="1524000" cy="237744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July 2014</a:t>
            </a:r>
            <a:endParaRPr lang="en-US" sz="1000" b="0" i="1" dirty="0"/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7696200" y="3931398"/>
            <a:ext cx="1354822" cy="246221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i="1" dirty="0" smtClean="0"/>
              <a:t>Aug 2014</a:t>
            </a:r>
            <a:endParaRPr lang="en-US" sz="1000" b="0" i="1" dirty="0"/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1981200" y="4175732"/>
            <a:ext cx="0" cy="667512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2971800" y="4174222"/>
            <a:ext cx="0" cy="667512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091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= $25M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" y="698629"/>
            <a:ext cx="902938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9/1/2014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9/1/2014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5801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30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70155</TotalTime>
  <Words>570</Words>
  <Application>Microsoft Office PowerPoint</Application>
  <PresentationFormat>On-screen Show (4:3)</PresentationFormat>
  <Paragraphs>281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PowerPoint Presentation</vt:lpstr>
      <vt:lpstr>2014 Project Update – Agenda</vt:lpstr>
      <vt:lpstr>Recent/Upcoming Project Highlights</vt:lpstr>
      <vt:lpstr>Planning Next Set of Project Bundles</vt:lpstr>
      <vt:lpstr>2014 Release Targets – Board-Approved NPRRs / SCRs / xGRRs</vt:lpstr>
      <vt:lpstr>2015 Release Targets – Board-Approved NPRRs / SCRs / xGRRs</vt:lpstr>
      <vt:lpstr>2014 Cash Flow Projection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1670</cp:revision>
  <cp:lastPrinted>2014-08-13T14:16:17Z</cp:lastPrinted>
  <dcterms:created xsi:type="dcterms:W3CDTF">2005-04-21T14:28:35Z</dcterms:created>
  <dcterms:modified xsi:type="dcterms:W3CDTF">2014-09-10T20:29:07Z</dcterms:modified>
</cp:coreProperties>
</file>