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4"/>
  </p:notesMasterIdLst>
  <p:sldIdLst>
    <p:sldId id="372" r:id="rId2"/>
    <p:sldId id="373" r:id="rId3"/>
  </p:sldIdLst>
  <p:sldSz cx="9144000" cy="6858000" type="screen4x3"/>
  <p:notesSz cx="7010400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99FF99"/>
    <a:srgbClr val="FFFF99"/>
    <a:srgbClr val="FFFF66"/>
    <a:srgbClr val="40949A"/>
    <a:srgbClr val="0000CC"/>
    <a:srgbClr val="FF3300"/>
    <a:srgbClr val="FF9900"/>
    <a:srgbClr val="5469A2"/>
    <a:srgbClr val="2941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965" autoAdjust="0"/>
    <p:restoredTop sz="98718" autoAdjust="0"/>
  </p:normalViewPr>
  <p:slideViewPr>
    <p:cSldViewPr>
      <p:cViewPr varScale="1">
        <p:scale>
          <a:sx n="113" d="100"/>
          <a:sy n="113" d="100"/>
        </p:scale>
        <p:origin x="-294" y="-108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l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338" y="0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95388" y="692150"/>
            <a:ext cx="4619625" cy="34639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675" y="4387850"/>
            <a:ext cx="5607050" cy="415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2525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l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338" y="8772525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fld id="{EF9FDEEA-5704-4A08-B22C-F16CA0CD24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72619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CC51442-EDE7-4953-BB55-E71AD2260C8B}" type="slidenum">
              <a:rPr lang="en-US" sz="1200" b="0" smtClean="0"/>
              <a:pPr eaLnBrk="1" hangingPunct="1"/>
              <a:t>1</a:t>
            </a:fld>
            <a:endParaRPr lang="en-US" sz="1200" b="0" smtClean="0"/>
          </a:p>
        </p:txBody>
      </p:sp>
      <p:sp>
        <p:nvSpPr>
          <p:cNvPr id="174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Rectangle 13"/>
          <p:cNvSpPr>
            <a:spLocks noChangeArrowheads="1"/>
          </p:cNvSpPr>
          <p:nvPr userDrawn="1"/>
        </p:nvSpPr>
        <p:spPr bwMode="auto">
          <a:xfrm>
            <a:off x="0" y="1143000"/>
            <a:ext cx="9144000" cy="57150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n-US"/>
          </a:p>
        </p:txBody>
      </p:sp>
      <p:sp>
        <p:nvSpPr>
          <p:cNvPr id="6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533400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bg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7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2133600" cy="476250"/>
          </a:xfrm>
        </p:spPr>
        <p:txBody>
          <a:bodyPr/>
          <a:lstStyle>
            <a:lvl1pPr>
              <a:defRPr sz="1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  <p:sp>
        <p:nvSpPr>
          <p:cNvPr id="8" name="Footer Placeholder 7"/>
          <p:cNvSpPr>
            <a:spLocks noGrp="1" noChangeArrowheads="1"/>
          </p:cNvSpPr>
          <p:nvPr>
            <p:ph type="ftr" sz="quarter" idx="11"/>
          </p:nvPr>
        </p:nvSpPr>
        <p:spPr bwMode="auto">
          <a:xfrm>
            <a:off x="2333625" y="5067300"/>
            <a:ext cx="2895600" cy="4191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spcBef>
                <a:spcPct val="0"/>
              </a:spcBef>
              <a:defRPr sz="1800">
                <a:solidFill>
                  <a:schemeClr val="bg1"/>
                </a:solidFill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</p:spTree>
    <p:extLst>
      <p:ext uri="{BB962C8B-B14F-4D97-AF65-F5344CB8AC3E}">
        <p14:creationId xmlns:p14="http://schemas.microsoft.com/office/powerpoint/2010/main" val="812494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DD6BAE-A68F-473A-A2D7-CEEA128D748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16105118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81CF20-39D3-4579-9E24-257361C91D1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7210348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31981A-7905-41B0-8858-66AAA0FFBC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2065621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9CEAF1-53AD-46BE-9176-013B2A2B7A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633556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B97839-E9E5-4038-9852-0A72C69A2A4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9644772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4D15DB-F492-417C-B3C1-95863FCAA2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22415409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155851-3123-4476-B2AC-37AA7655915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42057589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B0A38D-180F-42DE-8177-B03C76167E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18342670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FCC2D1-2CC9-45D0-AD2A-3A9F9D772C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9532109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806BC6-3DFE-4977-B534-48CCD8B6B1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1339998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ADADD4-17AA-47F5-8402-FBC938F97C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9012674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 b="0">
                <a:latin typeface="Arial" charset="0"/>
              </a:defRPr>
            </a:lvl1pPr>
          </a:lstStyle>
          <a:p>
            <a:pPr>
              <a:defRPr/>
            </a:pPr>
            <a:fld id="{E718ABEB-4B20-4DAD-9F08-0F3C9742EAB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28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n-US"/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9"/>
          <p:cNvSpPr>
            <a:spLocks noChangeArrowheads="1"/>
          </p:cNvSpPr>
          <p:nvPr userDrawn="1"/>
        </p:nvSpPr>
        <p:spPr bwMode="auto">
          <a:xfrm>
            <a:off x="0" y="0"/>
            <a:ext cx="9144000" cy="6858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n-US"/>
          </a:p>
        </p:txBody>
      </p:sp>
      <p:sp>
        <p:nvSpPr>
          <p:cNvPr id="1031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2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  <p:sp>
        <p:nvSpPr>
          <p:cNvPr id="103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5" name="Rectangle 13"/>
          <p:cNvSpPr>
            <a:spLocks noChangeArrowheads="1"/>
          </p:cNvSpPr>
          <p:nvPr userDrawn="1"/>
        </p:nvSpPr>
        <p:spPr bwMode="auto">
          <a:xfrm>
            <a:off x="8229600" y="6248400"/>
            <a:ext cx="5334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ctr"/>
            <a:fld id="{03670EEC-6877-42F5-BF6B-1CB534FE5D5D}" type="slidenum">
              <a:rPr lang="en-US" sz="1200" b="0"/>
              <a:pPr algn="ctr"/>
              <a:t>‹#›</a:t>
            </a:fld>
            <a:endParaRPr lang="en-US" sz="1200" b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85" r:id="rId1"/>
    <p:sldLayoutId id="2147484174" r:id="rId2"/>
    <p:sldLayoutId id="2147484175" r:id="rId3"/>
    <p:sldLayoutId id="2147484176" r:id="rId4"/>
    <p:sldLayoutId id="2147484177" r:id="rId5"/>
    <p:sldLayoutId id="2147484178" r:id="rId6"/>
    <p:sldLayoutId id="2147484179" r:id="rId7"/>
    <p:sldLayoutId id="2147484180" r:id="rId8"/>
    <p:sldLayoutId id="2147484181" r:id="rId9"/>
    <p:sldLayoutId id="2147484182" r:id="rId10"/>
    <p:sldLayoutId id="2147484183" r:id="rId11"/>
    <p:sldLayoutId id="2147484184" r:id="rId12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1371600" y="2133600"/>
            <a:ext cx="7239000" cy="1238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>
              <a:defRPr/>
            </a:pPr>
            <a:r>
              <a:rPr lang="en-US" sz="2800" b="0" kern="0" dirty="0">
                <a:latin typeface="+mj-lt"/>
              </a:rPr>
              <a:t>Project </a:t>
            </a:r>
            <a:r>
              <a:rPr lang="en-US" sz="2800" b="0" kern="0" dirty="0" smtClean="0">
                <a:latin typeface="+mj-lt"/>
              </a:rPr>
              <a:t>Prioritization Review</a:t>
            </a:r>
            <a:endParaRPr lang="en-US" sz="2800" b="0" kern="0" dirty="0">
              <a:latin typeface="+mj-lt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1371600" y="3581400"/>
            <a:ext cx="2590800" cy="190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endParaRPr lang="en-US" sz="2000" kern="0" dirty="0">
              <a:latin typeface="+mn-lt"/>
            </a:endParaRPr>
          </a:p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endParaRPr lang="en-US" sz="2000" kern="0" dirty="0">
              <a:latin typeface="+mn-lt"/>
            </a:endParaRPr>
          </a:p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endParaRPr lang="en-US" sz="2000" kern="0" dirty="0">
              <a:latin typeface="+mn-lt"/>
            </a:endParaRPr>
          </a:p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r>
              <a:rPr lang="en-US" sz="2000" kern="0" dirty="0" smtClean="0">
                <a:latin typeface="+mn-lt"/>
              </a:rPr>
              <a:t>September 11, 2014</a:t>
            </a:r>
            <a:endParaRPr lang="en-US" sz="2000" kern="0" dirty="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1"/>
          <p:cNvSpPr>
            <a:spLocks noGrp="1"/>
          </p:cNvSpPr>
          <p:nvPr>
            <p:ph type="title"/>
          </p:nvPr>
        </p:nvSpPr>
        <p:spPr>
          <a:xfrm>
            <a:off x="152400" y="0"/>
            <a:ext cx="8915400" cy="685800"/>
          </a:xfrm>
        </p:spPr>
        <p:txBody>
          <a:bodyPr/>
          <a:lstStyle/>
          <a:p>
            <a:pPr eaLnBrk="1" hangingPunct="1"/>
            <a:r>
              <a:rPr lang="en-US" sz="1600" dirty="0" smtClean="0"/>
              <a:t>Approved Revision Requests “Not Started</a:t>
            </a:r>
            <a:r>
              <a:rPr lang="en-US" sz="1600" dirty="0"/>
              <a:t>” – </a:t>
            </a:r>
            <a:r>
              <a:rPr lang="en-US" sz="1600" dirty="0" smtClean="0"/>
              <a:t>Planned to Start in Future Months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9510232"/>
              </p:ext>
            </p:extLst>
          </p:nvPr>
        </p:nvGraphicFramePr>
        <p:xfrm>
          <a:off x="76200" y="756395"/>
          <a:ext cx="8991599" cy="30644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65937"/>
                <a:gridCol w="858663"/>
                <a:gridCol w="796239"/>
                <a:gridCol w="1032561"/>
                <a:gridCol w="838199"/>
              </a:tblGrid>
              <a:tr h="457200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Revision Request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FF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b="1" dirty="0" smtClean="0"/>
                        <a:t>Target</a:t>
                      </a:r>
                    </a:p>
                    <a:p>
                      <a:pPr algn="ctr"/>
                      <a:r>
                        <a:rPr lang="en-US" sz="1100" b="1" dirty="0" smtClean="0"/>
                        <a:t>Start Date</a:t>
                      </a:r>
                      <a:endParaRPr lang="en-US" sz="11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b="1" dirty="0" smtClean="0">
                          <a:solidFill>
                            <a:schemeClr val="tx1"/>
                          </a:solidFill>
                        </a:rPr>
                        <a:t>Release Target</a:t>
                      </a:r>
                      <a:endParaRPr lang="en-US" sz="11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FF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Cost Estimate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FF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Author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FFFF99"/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strike="noStrike" dirty="0" smtClean="0"/>
                        <a:t>NPRR495 </a:t>
                      </a:r>
                      <a:r>
                        <a:rPr lang="en-US" sz="1050" strike="noStrike" dirty="0" smtClean="0"/>
                        <a:t>– </a:t>
                      </a:r>
                      <a:r>
                        <a:rPr lang="en-US" sz="1050" dirty="0" smtClean="0"/>
                        <a:t>Changes to Ancillary Services Capacity Monitor</a:t>
                      </a:r>
                      <a:endParaRPr lang="en-US" sz="105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US" sz="1050" strike="noStrike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Oct</a:t>
                      </a:r>
                      <a:r>
                        <a:rPr lang="en-US" sz="1050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050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2014</a:t>
                      </a:r>
                      <a:endParaRPr lang="en-US" sz="1050" strike="noStrike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2015-R3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$105k-$125k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MISUG</a:t>
                      </a:r>
                      <a:endParaRPr lang="en-US" sz="700" b="0" i="0" u="none" strike="noStrike" kern="1200" dirty="0" smtClean="0">
                        <a:solidFill>
                          <a:srgbClr val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NPRR272 </a:t>
                      </a:r>
                      <a:r>
                        <a:rPr lang="en-US" sz="1050" dirty="0" smtClean="0"/>
                        <a:t>– Definition and Participation of Quick Start Generation Resources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Oct 2014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2015-R3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$145k-$160k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NPRR519</a:t>
                      </a:r>
                      <a:r>
                        <a:rPr lang="en-US" sz="1100" dirty="0" smtClean="0"/>
                        <a:t> </a:t>
                      </a:r>
                      <a:r>
                        <a:rPr lang="en-US" sz="1050" dirty="0" smtClean="0"/>
                        <a:t>– Exemption of ERS-Only QSEs from Collateral &amp; Capitalization </a:t>
                      </a:r>
                      <a:r>
                        <a:rPr lang="en-US" sz="1000" dirty="0" smtClean="0"/>
                        <a:t>Requirements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Oct 2014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2015-R1</a:t>
                      </a:r>
                      <a:endParaRPr lang="en-US" sz="1050" dirty="0" smtClean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$40k-$60k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NPRR524</a:t>
                      </a:r>
                      <a:r>
                        <a:rPr lang="en-US" sz="1100" dirty="0" smtClean="0"/>
                        <a:t> </a:t>
                      </a:r>
                      <a:r>
                        <a:rPr lang="en-US" sz="1050" dirty="0" smtClean="0"/>
                        <a:t>– Resource Limits in Providing Ancillary Service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Oct 2014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2015-R2</a:t>
                      </a:r>
                      <a:endParaRPr lang="en-US" sz="1050" dirty="0" smtClean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$50k-$75k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GDF Suez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dirty="0" smtClean="0"/>
                        <a:t>NPRR573</a:t>
                      </a:r>
                      <a:r>
                        <a:rPr lang="en-US" sz="1050" dirty="0" smtClean="0"/>
                        <a:t> </a:t>
                      </a:r>
                      <a:r>
                        <a:rPr lang="en-US" sz="1000" dirty="0" smtClean="0"/>
                        <a:t>– Alignment of PRC Calculation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Oct 2014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2015-R2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$20k-$40k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dirty="0" smtClean="0"/>
                        <a:t>NPRR581</a:t>
                      </a:r>
                      <a:r>
                        <a:rPr lang="en-US" sz="1050" dirty="0" smtClean="0"/>
                        <a:t> </a:t>
                      </a:r>
                      <a:r>
                        <a:rPr lang="en-US" sz="1000" dirty="0" smtClean="0"/>
                        <a:t>– Add Fast Responding Regulation Service as a Subset of Regulation Service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Oct 2014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2015-R2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$20k-$35k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NPRR588</a:t>
                      </a:r>
                      <a:r>
                        <a:rPr lang="en-US" sz="1100" dirty="0" smtClean="0"/>
                        <a:t> </a:t>
                      </a:r>
                      <a:r>
                        <a:rPr lang="en-US" sz="1050" dirty="0" smtClean="0"/>
                        <a:t>– </a:t>
                      </a:r>
                      <a:r>
                        <a:rPr lang="en-US" sz="1050" dirty="0" smtClean="0">
                          <a:effectLst/>
                        </a:rPr>
                        <a:t>Clarifications for PV Generation Resources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Oct 2014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2015-R3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$80k-$120k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ETWG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NPRR615</a:t>
                      </a:r>
                      <a:r>
                        <a:rPr lang="en-US" sz="1100" dirty="0" smtClean="0"/>
                        <a:t> </a:t>
                      </a:r>
                      <a:r>
                        <a:rPr lang="en-US" sz="1050" dirty="0" smtClean="0"/>
                        <a:t>– </a:t>
                      </a:r>
                      <a:r>
                        <a:rPr lang="en-US" sz="1050" dirty="0" smtClean="0">
                          <a:effectLst/>
                        </a:rPr>
                        <a:t>PVGR Forecasting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Oct 2014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2015-R3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$105k-$145k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ETWG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SCR771 </a:t>
                      </a:r>
                      <a:r>
                        <a:rPr lang="en-US" sz="1050" dirty="0" smtClean="0"/>
                        <a:t>– Allow Ind. Master QSE to Represent Split Gen. Resources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Oct 2014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2015-R1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$95k-$110k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Sandy</a:t>
                      </a:r>
                      <a:r>
                        <a:rPr lang="en-US" sz="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Creek</a:t>
                      </a:r>
                      <a:endParaRPr lang="en-US" sz="105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1905000" y="6243929"/>
            <a:ext cx="5867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FF0000"/>
                </a:solidFill>
              </a:rPr>
              <a:t>ERCOT requests your input:  Are these the most important revision requests to work on over the next few months?</a:t>
            </a:r>
            <a:endParaRPr lang="en-US" sz="1200" dirty="0">
              <a:solidFill>
                <a:srgbClr val="FF0000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3979334" y="1320801"/>
            <a:ext cx="1682108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b="0" i="1" dirty="0" smtClean="0">
                <a:solidFill>
                  <a:srgbClr val="FF0000"/>
                </a:solidFill>
              </a:rPr>
              <a:t>Moved from September 2014</a:t>
            </a:r>
            <a:endParaRPr lang="en-US" sz="800" b="0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9128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228600" marR="0" indent="-228600" algn="ctr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>
            <a:tab pos="1033463" algn="l"/>
            <a:tab pos="1143000" algn="l"/>
            <a:tab pos="2624138" algn="l"/>
          </a:tabLst>
          <a:defRPr kumimoji="0" lang="en-US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228600" marR="0" indent="-228600" algn="ctr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>
            <a:tab pos="1033463" algn="l"/>
            <a:tab pos="1143000" algn="l"/>
            <a:tab pos="2624138" algn="l"/>
          </a:tabLst>
          <a:defRPr kumimoji="0" lang="en-US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54747</TotalTime>
  <Words>211</Words>
  <Application>Microsoft Office PowerPoint</Application>
  <PresentationFormat>On-screen Show (4:3)</PresentationFormat>
  <Paragraphs>60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Custom Design</vt:lpstr>
      <vt:lpstr>PowerPoint Presentation</vt:lpstr>
      <vt:lpstr>Approved Revision Requests “Not Started” – Planned to Start in Future Months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Anderson, Troy</dc:creator>
  <cp:lastModifiedBy>Anderson, Troy</cp:lastModifiedBy>
  <cp:revision>1393</cp:revision>
  <cp:lastPrinted>2014-09-10T13:21:32Z</cp:lastPrinted>
  <dcterms:created xsi:type="dcterms:W3CDTF">2005-04-21T14:28:35Z</dcterms:created>
  <dcterms:modified xsi:type="dcterms:W3CDTF">2014-09-10T18:51:05Z</dcterms:modified>
</cp:coreProperties>
</file>

<file path=docProps/thumbnail.jpeg>
</file>