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4057" r:id="rId5"/>
  </p:sldMasterIdLst>
  <p:notesMasterIdLst>
    <p:notesMasterId r:id="rId8"/>
  </p:notesMasterIdLst>
  <p:handoutMasterIdLst>
    <p:handoutMasterId r:id="rId9"/>
  </p:handoutMasterIdLst>
  <p:sldIdLst>
    <p:sldId id="258" r:id="rId6"/>
    <p:sldId id="338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94802" autoAdjust="0"/>
  </p:normalViewPr>
  <p:slideViewPr>
    <p:cSldViewPr>
      <p:cViewPr varScale="1">
        <p:scale>
          <a:sx n="76" d="100"/>
          <a:sy n="76" d="100"/>
        </p:scale>
        <p:origin x="-378" y="-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289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September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August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Systems </a:t>
            </a:r>
            <a:r>
              <a:rPr lang="en-US" sz="1600" dirty="0" smtClean="0"/>
              <a:t>met all SLA targets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</a:t>
            </a:r>
            <a:r>
              <a:rPr lang="en-US" sz="1600" dirty="0">
                <a:solidFill>
                  <a:schemeClr val="tx2"/>
                </a:solidFill>
              </a:rPr>
              <a:t>Data Transparency IT systems </a:t>
            </a:r>
            <a:r>
              <a:rPr lang="en-US" sz="1600" dirty="0" smtClean="0">
                <a:solidFill>
                  <a:schemeClr val="tx2"/>
                </a:solidFill>
              </a:rPr>
              <a:t>– missed intervals for 23 reports</a:t>
            </a:r>
            <a:endParaRPr lang="en-US" sz="1600" dirty="0" smtClean="0"/>
          </a:p>
          <a:p>
            <a:pPr lvl="1"/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August</a:t>
            </a:r>
            <a:endParaRPr lang="en-US" sz="1600" dirty="0"/>
          </a:p>
          <a:p>
            <a:pPr marL="0" indent="0">
              <a:buNone/>
            </a:pPr>
            <a:r>
              <a:rPr lang="en-US" sz="1600" b="0" dirty="0" smtClean="0"/>
              <a:t>08/17/14 </a:t>
            </a:r>
            <a:r>
              <a:rPr lang="en-US" sz="1600" b="0" dirty="0"/>
              <a:t>–</a:t>
            </a:r>
            <a:r>
              <a:rPr lang="en-US" sz="1600" b="0" dirty="0" smtClean="0"/>
              <a:t> Retail </a:t>
            </a:r>
            <a:r>
              <a:rPr lang="en-US" sz="1600" b="0" dirty="0"/>
              <a:t>Release/</a:t>
            </a:r>
            <a:r>
              <a:rPr lang="en-US" sz="1600" b="0" dirty="0" err="1"/>
              <a:t>MarkeTrak</a:t>
            </a:r>
            <a:r>
              <a:rPr lang="en-US" sz="1600" b="0" dirty="0"/>
              <a:t> Enhancements </a:t>
            </a:r>
            <a:r>
              <a:rPr lang="en-US" sz="1600" b="0" dirty="0" smtClean="0"/>
              <a:t>completed</a:t>
            </a:r>
            <a:endParaRPr lang="en-US" sz="1400" b="0" dirty="0" smtClean="0"/>
          </a:p>
          <a:p>
            <a:pPr marL="0" indent="0">
              <a:buNone/>
            </a:pPr>
            <a:endParaRPr lang="en-US" sz="1400" b="0" dirty="0"/>
          </a:p>
          <a:p>
            <a:pPr marL="0" indent="0">
              <a:buNone/>
            </a:pPr>
            <a:r>
              <a:rPr lang="en-US" sz="1600" b="0" dirty="0" smtClean="0"/>
              <a:t>08/17/14 </a:t>
            </a:r>
            <a:r>
              <a:rPr lang="en-US" sz="1600" b="0" dirty="0"/>
              <a:t>– Planned Site </a:t>
            </a:r>
            <a:r>
              <a:rPr lang="en-US" sz="1600" b="0" dirty="0" smtClean="0"/>
              <a:t>Failover</a:t>
            </a:r>
          </a:p>
          <a:p>
            <a:pPr lvl="1"/>
            <a:r>
              <a:rPr lang="en-US" sz="1600" dirty="0" smtClean="0"/>
              <a:t>Because of a power issue in one of our data centers, ERCOT made the decision to move all applications to the alternate data center</a:t>
            </a:r>
          </a:p>
          <a:p>
            <a:pPr lvl="1"/>
            <a:r>
              <a:rPr lang="en-US" sz="1600" dirty="0" smtClean="0"/>
              <a:t>Impacts:</a:t>
            </a:r>
          </a:p>
          <a:p>
            <a:pPr lvl="2"/>
            <a:r>
              <a:rPr lang="en-US" sz="1400" dirty="0" smtClean="0"/>
              <a:t>No impact to Retail Transaction Processing</a:t>
            </a:r>
          </a:p>
          <a:p>
            <a:pPr lvl="2"/>
            <a:r>
              <a:rPr lang="en-US" sz="1400" dirty="0" err="1" smtClean="0"/>
              <a:t>MarkeTrak</a:t>
            </a:r>
            <a:r>
              <a:rPr lang="en-US" sz="1400" dirty="0" smtClean="0"/>
              <a:t> API was unavailable for approximately one hour on 08/18/14</a:t>
            </a:r>
          </a:p>
          <a:p>
            <a:pPr lvl="2"/>
            <a:r>
              <a:rPr lang="en-US" sz="1400" dirty="0"/>
              <a:t>MIS: Missed intervals for 23 reports. These reports do not have retry </a:t>
            </a:r>
            <a:r>
              <a:rPr lang="en-US" sz="1400" dirty="0" smtClean="0"/>
              <a:t>functionality, so the </a:t>
            </a:r>
            <a:r>
              <a:rPr lang="en-US" sz="1400" dirty="0"/>
              <a:t>missed intervals </a:t>
            </a:r>
            <a:r>
              <a:rPr lang="en-US" sz="1400" dirty="0" smtClean="0"/>
              <a:t>were </a:t>
            </a:r>
            <a:r>
              <a:rPr lang="en-US" sz="1400" dirty="0"/>
              <a:t>not </a:t>
            </a:r>
            <a:r>
              <a:rPr lang="en-US" sz="1400" dirty="0" smtClean="0"/>
              <a:t>rerun </a:t>
            </a:r>
            <a:r>
              <a:rPr lang="en-US" sz="1400" dirty="0"/>
              <a:t>or reposted to the Market Information System (MIS</a:t>
            </a:r>
            <a:r>
              <a:rPr lang="en-US" sz="1400" dirty="0" smtClean="0"/>
              <a:t>).</a:t>
            </a:r>
          </a:p>
          <a:p>
            <a:pPr lvl="2"/>
            <a:endParaRPr lang="en-US" sz="1400" dirty="0"/>
          </a:p>
          <a:p>
            <a:pPr marL="0" indent="0">
              <a:buNone/>
            </a:pPr>
            <a:r>
              <a:rPr lang="en-US" sz="1600" dirty="0" smtClean="0"/>
              <a:t>September</a:t>
            </a:r>
            <a:endParaRPr lang="en-US" sz="1600" dirty="0"/>
          </a:p>
          <a:p>
            <a:pPr lvl="1"/>
            <a:r>
              <a:rPr lang="en-US" sz="1600" dirty="0" smtClean="0"/>
              <a:t>No Retail Release or planned maintenance scheduled</a:t>
            </a:r>
          </a:p>
          <a:p>
            <a:pPr lvl="1"/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B3604B3C-5244-427F-8942-C6CE1658C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9C200C-C96D-4553-B658-0F376C3FB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A8A55E-9302-46D6-B613-7D01F064AB37}">
  <ds:schemaRefs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43799</TotalTime>
  <Words>147</Words>
  <Application>Microsoft Office PowerPoint</Application>
  <PresentationFormat>On-screen Show (4:3)</PresentationFormat>
  <Paragraphs>50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Custom Design</vt:lpstr>
      <vt:lpstr>1_Custom Design</vt:lpstr>
      <vt:lpstr>Information Technology Report</vt:lpstr>
      <vt:lpstr>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Clifton, Susan</cp:lastModifiedBy>
  <cp:revision>1320</cp:revision>
  <cp:lastPrinted>2013-05-06T17:58:27Z</cp:lastPrinted>
  <dcterms:created xsi:type="dcterms:W3CDTF">2005-04-21T14:28:35Z</dcterms:created>
  <dcterms:modified xsi:type="dcterms:W3CDTF">2014-09-09T20:19:44Z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