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9" r:id="rId4"/>
    <p:sldMasterId id="2147493467" r:id="rId5"/>
    <p:sldMasterId id="2147493497" r:id="rId6"/>
  </p:sldMasterIdLst>
  <p:notesMasterIdLst>
    <p:notesMasterId r:id="rId17"/>
  </p:notesMasterIdLst>
  <p:handoutMasterIdLst>
    <p:handoutMasterId r:id="rId18"/>
  </p:handoutMasterIdLst>
  <p:sldIdLst>
    <p:sldId id="260" r:id="rId7"/>
    <p:sldId id="347" r:id="rId8"/>
    <p:sldId id="403" r:id="rId9"/>
    <p:sldId id="398" r:id="rId10"/>
    <p:sldId id="416" r:id="rId11"/>
    <p:sldId id="417" r:id="rId12"/>
    <p:sldId id="392" r:id="rId13"/>
    <p:sldId id="415" r:id="rId14"/>
    <p:sldId id="396" r:id="rId15"/>
    <p:sldId id="402" r:id="rId16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asha, Christine" initials="CM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008373"/>
    <a:srgbClr val="55BAB7"/>
    <a:srgbClr val="00385E"/>
    <a:srgbClr val="C4E3E1"/>
    <a:srgbClr val="C0D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79" autoAdjust="0"/>
    <p:restoredTop sz="86438" autoAdjust="0"/>
  </p:normalViewPr>
  <p:slideViewPr>
    <p:cSldViewPr snapToGrid="0" snapToObjects="1">
      <p:cViewPr>
        <p:scale>
          <a:sx n="90" d="100"/>
          <a:sy n="90" d="100"/>
        </p:scale>
        <p:origin x="-1188" y="-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15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70" d="100"/>
          <a:sy n="70" d="100"/>
        </p:scale>
        <p:origin x="-1824" y="-10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E495-51AC-4723-A7B4-B1B58AAC8C5A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DF52B9-7E6C-4146-83FC-76B5AB271E46}" type="datetimeFigureOut">
              <a:rPr lang="en-US" smtClean="0"/>
              <a:t>9/3/2014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noFill/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484B90-0160-4F8C-AFC2-20EC9FCCC15C}" type="slidenum">
              <a:rPr lang="en-US" smtClean="0"/>
              <a:pPr/>
              <a:t>9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704950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naomiu\Desktop\Divider_slide_background.png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" y="6350"/>
            <a:ext cx="9129713" cy="684371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622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 descr="Cover_final_Blank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3" y="-4763"/>
            <a:ext cx="9134475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F:\ercotlogo\ERCOT Logo\ERCOT logo_white.png"/>
          <p:cNvPicPr>
            <a:picLocks noChangeAspect="1" noChangeArrowheads="1"/>
          </p:cNvPicPr>
          <p:nvPr userDrawn="1"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6038" y="6086475"/>
            <a:ext cx="13303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94360" y="493776"/>
            <a:ext cx="7946136" cy="1143000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362456" y="1947672"/>
            <a:ext cx="6400800" cy="57200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Arial Black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994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Alert User Group 042814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sz="half" idx="10"/>
          </p:nvPr>
        </p:nvSpPr>
        <p:spPr>
          <a:xfrm>
            <a:off x="346074" y="1325562"/>
            <a:ext cx="8416926" cy="4846638"/>
          </a:xfrm>
          <a:prstGeom prst="rect">
            <a:avLst/>
          </a:prstGeom>
        </p:spPr>
        <p:txBody>
          <a:bodyPr/>
          <a:lstStyle>
            <a:lvl1pPr>
              <a:buClr>
                <a:srgbClr val="19396E"/>
              </a:buClr>
              <a:defRPr sz="2400" baseline="0">
                <a:solidFill>
                  <a:schemeClr val="accent6"/>
                </a:solidFill>
                <a:latin typeface="Calibri" pitchFamily="34" charset="0"/>
              </a:defRPr>
            </a:lvl1pPr>
            <a:lvl2pPr marL="742950" indent="-285750">
              <a:buClr>
                <a:srgbClr val="5D85A9"/>
              </a:buClr>
              <a:buFont typeface="Wingdings" charset="2"/>
              <a:buChar char="§"/>
              <a:defRPr sz="2000">
                <a:solidFill>
                  <a:schemeClr val="accent6"/>
                </a:solidFill>
                <a:latin typeface="Calibri" pitchFamily="34" charset="0"/>
              </a:defRPr>
            </a:lvl2pPr>
            <a:lvl3pPr marL="1143000" indent="-228600">
              <a:buClr>
                <a:srgbClr val="19396E"/>
              </a:buClr>
              <a:buFont typeface="Courier New"/>
              <a:buChar char="o"/>
              <a:defRPr sz="1800">
                <a:solidFill>
                  <a:schemeClr val="accent6"/>
                </a:solidFill>
                <a:latin typeface="Calibri" pitchFamily="34" charset="0"/>
              </a:defRPr>
            </a:lvl3pPr>
            <a:lvl4pPr>
              <a:buClr>
                <a:srgbClr val="19396E"/>
              </a:buClr>
              <a:defRPr sz="1600">
                <a:solidFill>
                  <a:schemeClr val="accent6"/>
                </a:solidFill>
                <a:latin typeface="Calibri" pitchFamily="34" charset="0"/>
              </a:defRPr>
            </a:lvl4pPr>
            <a:lvl5pPr marL="2057400" indent="-228600">
              <a:buClr>
                <a:srgbClr val="19396E"/>
              </a:buClr>
              <a:buFont typeface="Wingdings" charset="2"/>
              <a:buChar char="§"/>
              <a:defRPr sz="1600">
                <a:solidFill>
                  <a:schemeClr val="accent4"/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2895601" y="152400"/>
            <a:ext cx="6019799" cy="655638"/>
          </a:xfrm>
          <a:prstGeom prst="rect">
            <a:avLst/>
          </a:prstGeom>
        </p:spPr>
        <p:txBody>
          <a:bodyPr anchor="ctr" anchorCtr="0"/>
          <a:lstStyle>
            <a:lvl1pPr algn="r">
              <a:defRPr sz="2400" b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Slide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937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 descr="ERCOT cmyk-01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  <p:sldLayoutId id="2147493501" r:id="rId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3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naomiu\Desktop\Divider_slide_background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0" y="6350"/>
            <a:ext cx="9129713" cy="6843713"/>
          </a:xfrm>
          <a:prstGeom prst="rect">
            <a:avLst/>
          </a:prstGeom>
          <a:noFill/>
        </p:spPr>
      </p:pic>
      <p:pic>
        <p:nvPicPr>
          <p:cNvPr id="1027" name="Picture 3" descr="C:\Documents and Settings\naomiu\Desktop\Divider_slide_background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0" y="6350"/>
            <a:ext cx="9129713" cy="68437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32525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8" r:id="rId1"/>
    <p:sldLayoutId id="2147493499" r:id="rId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rc.com/pa/Stand/Pages/Project-2014-04-Physical-Security.aspx" TargetMode="External"/><Relationship Id="rId2" Type="http://schemas.openxmlformats.org/officeDocument/2006/relationships/hyperlink" Target="http://www.nerc.com/pa/Stand/Pages/Project-2014-XX-Critical-Infrastructure-Protection-Version-5-Revisions.aspx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2784654"/>
            <a:chOff x="603250" y="546100"/>
            <a:chExt cx="7727950" cy="2784654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Update in NERC CIP Activities</a:t>
              </a:r>
              <a:endParaRPr lang="en-US" sz="2000" b="1" i="1" dirty="0" smtClean="0"/>
            </a:p>
            <a:p>
              <a:endParaRPr lang="en-US" sz="2000" b="1" i="1" dirty="0"/>
            </a:p>
            <a:p>
              <a:r>
                <a:rPr lang="en-US" sz="2000" b="1" i="1" dirty="0" smtClean="0"/>
                <a:t>September 4</a:t>
              </a:r>
              <a:r>
                <a:rPr lang="en-US" sz="2000" b="1" i="1" dirty="0" smtClean="0"/>
                <a:t>, </a:t>
              </a:r>
              <a:r>
                <a:rPr lang="en-US" sz="2000" b="1" i="1" dirty="0" smtClean="0"/>
                <a:t>2014</a:t>
              </a:r>
              <a:endParaRPr lang="en-US" sz="2000" i="1" dirty="0" smtClean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>
          <a:xfrm>
            <a:off x="346074" y="974221"/>
            <a:ext cx="8416926" cy="5197979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Project 2014-02 CIP Standards Version 5 </a:t>
            </a:r>
            <a:r>
              <a:rPr lang="en-US" dirty="0" smtClean="0">
                <a:solidFill>
                  <a:schemeClr val="tx1"/>
                </a:solidFill>
              </a:rPr>
              <a:t>Revisions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hlinkClick r:id="rId2"/>
              </a:rPr>
              <a:t>http</a:t>
            </a:r>
            <a:r>
              <a:rPr lang="en-US" dirty="0">
                <a:solidFill>
                  <a:schemeClr val="tx1"/>
                </a:solidFill>
                <a:hlinkClick r:id="rId2"/>
              </a:rPr>
              <a:t>://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www.nerc.com/pa/Stand/Pages/Project-2014-XX-Critical-Infrastructure-Protection-Version-5-Revisions.aspx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Project </a:t>
            </a:r>
            <a:r>
              <a:rPr lang="en-US" dirty="0" smtClean="0">
                <a:solidFill>
                  <a:schemeClr val="tx1"/>
                </a:solidFill>
              </a:rPr>
              <a:t>2014-04 Physical Security</a:t>
            </a:r>
          </a:p>
          <a:p>
            <a:pPr lvl="1"/>
            <a:r>
              <a:rPr lang="en-US" dirty="0">
                <a:solidFill>
                  <a:schemeClr val="tx1"/>
                </a:solidFill>
                <a:hlinkClick r:id="rId3"/>
              </a:rPr>
              <a:t>http://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www.nerc.com/pa/Stand/Pages/Project-2014-04-Physical-Security.aspx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References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8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664" y="1043492"/>
            <a:ext cx="7484176" cy="4901696"/>
          </a:xfrm>
        </p:spPr>
        <p:txBody>
          <a:bodyPr>
            <a:noAutofit/>
          </a:bodyPr>
          <a:lstStyle/>
          <a:p>
            <a:r>
              <a:rPr lang="en-US" sz="2700" kern="1200" baseline="0" dirty="0" smtClean="0">
                <a:solidFill>
                  <a:schemeClr val="tx1"/>
                </a:solidFill>
                <a:effectLst/>
              </a:rPr>
              <a:t>Update on </a:t>
            </a:r>
            <a:r>
              <a:rPr lang="en-US" sz="2800" dirty="0" smtClean="0"/>
              <a:t>CIP-014-1 </a:t>
            </a:r>
            <a:endParaRPr lang="en-US" sz="2700" kern="1200" baseline="0" dirty="0" smtClean="0">
              <a:solidFill>
                <a:schemeClr val="tx1"/>
              </a:solidFill>
              <a:effectLst/>
            </a:endParaRPr>
          </a:p>
          <a:p>
            <a:r>
              <a:rPr lang="en-US" sz="2700" kern="1200" baseline="0" dirty="0" smtClean="0">
                <a:solidFill>
                  <a:schemeClr val="tx1"/>
                </a:solidFill>
                <a:effectLst/>
              </a:rPr>
              <a:t>Update on </a:t>
            </a:r>
            <a:r>
              <a:rPr lang="en-US" sz="2700" dirty="0" smtClean="0"/>
              <a:t>Revisions to CIP </a:t>
            </a:r>
            <a:r>
              <a:rPr lang="en-US" sz="2700" kern="1200" dirty="0" smtClean="0">
                <a:solidFill>
                  <a:schemeClr val="tx1"/>
                </a:solidFill>
                <a:effectLst/>
              </a:rPr>
              <a:t>Version </a:t>
            </a:r>
            <a:r>
              <a:rPr lang="en-US" sz="2700" kern="1200" dirty="0" smtClean="0">
                <a:solidFill>
                  <a:schemeClr val="tx1"/>
                </a:solidFill>
                <a:effectLst/>
              </a:rPr>
              <a:t>5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300" dirty="0" smtClean="0"/>
              <a:t>-x Posting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300" dirty="0"/>
              <a:t>v</a:t>
            </a:r>
            <a:r>
              <a:rPr lang="en-US" sz="2300" dirty="0" smtClean="0"/>
              <a:t>6 Posting</a:t>
            </a:r>
            <a:endParaRPr lang="en-US" sz="2300" dirty="0" smtClean="0">
              <a:effectLst/>
            </a:endParaRPr>
          </a:p>
          <a:p>
            <a:pPr rtl="0" eaLnBrk="1" latinLnBrk="0" hangingPunct="1"/>
            <a:r>
              <a:rPr lang="en-US" sz="2700" kern="1200" baseline="0" dirty="0" smtClean="0">
                <a:solidFill>
                  <a:schemeClr val="tx1"/>
                </a:solidFill>
                <a:effectLst/>
              </a:rPr>
              <a:t>Questions</a:t>
            </a:r>
            <a:endParaRPr lang="en-US" sz="2700" dirty="0" smtClean="0">
              <a:effectLst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47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/>
        <p:txBody>
          <a:bodyPr>
            <a:normAutofit/>
          </a:bodyPr>
          <a:lstStyle/>
          <a:p>
            <a:pPr>
              <a:tabLst>
                <a:tab pos="5948363" algn="l"/>
              </a:tabLst>
            </a:pPr>
            <a:r>
              <a:rPr lang="en-US" dirty="0">
                <a:solidFill>
                  <a:schemeClr val="tx1"/>
                </a:solidFill>
              </a:rPr>
              <a:t>NOPR for FERC Approval Issued	July 17</a:t>
            </a:r>
          </a:p>
          <a:p>
            <a:pPr lvl="1">
              <a:tabLst>
                <a:tab pos="5948363" algn="l"/>
              </a:tabLst>
            </a:pPr>
            <a:r>
              <a:rPr lang="en-US" dirty="0">
                <a:solidFill>
                  <a:schemeClr val="tx1"/>
                </a:solidFill>
              </a:rPr>
              <a:t>Comments Due	Sept 8</a:t>
            </a:r>
          </a:p>
          <a:p>
            <a:pPr lvl="1">
              <a:tabLst>
                <a:tab pos="5948363" algn="l"/>
              </a:tabLst>
            </a:pPr>
            <a:r>
              <a:rPr lang="en-US" dirty="0">
                <a:solidFill>
                  <a:schemeClr val="tx1"/>
                </a:solidFill>
              </a:rPr>
              <a:t>Comment Responses	Sept 22</a:t>
            </a:r>
          </a:p>
          <a:p>
            <a:pPr>
              <a:tabLst>
                <a:tab pos="5948363" algn="l"/>
              </a:tabLst>
            </a:pPr>
            <a:r>
              <a:rPr lang="en-US" dirty="0">
                <a:solidFill>
                  <a:schemeClr val="tx1"/>
                </a:solidFill>
              </a:rPr>
              <a:t>Adopted by NERC Board of Trustees 	May 13</a:t>
            </a:r>
          </a:p>
          <a:p>
            <a:pPr>
              <a:tabLst>
                <a:tab pos="5948363" algn="l"/>
              </a:tabLst>
            </a:pPr>
            <a:r>
              <a:rPr lang="en-US" dirty="0">
                <a:solidFill>
                  <a:schemeClr val="tx1"/>
                </a:solidFill>
              </a:rPr>
              <a:t>Approved by Industry Final Ballot	May 5</a:t>
            </a:r>
          </a:p>
          <a:p>
            <a:pPr>
              <a:tabLst>
                <a:tab pos="5948363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FERC </a:t>
            </a:r>
            <a:r>
              <a:rPr lang="en-US" dirty="0" smtClean="0">
                <a:solidFill>
                  <a:schemeClr val="tx1"/>
                </a:solidFill>
              </a:rPr>
              <a:t>Directive 	March 7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52785" y="152400"/>
            <a:ext cx="7462615" cy="65563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Key Dates: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Project 2014-04 Physical Security (CIP-014-1)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0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>
          <a:xfrm>
            <a:off x="346074" y="1017639"/>
            <a:ext cx="8416926" cy="5154561"/>
          </a:xfrm>
        </p:spPr>
        <p:txBody>
          <a:bodyPr>
            <a:normAutofit/>
          </a:bodyPr>
          <a:lstStyle/>
          <a:p>
            <a:pPr>
              <a:tabLst>
                <a:tab pos="59436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CIP Standards Revisions</a:t>
            </a:r>
          </a:p>
          <a:p>
            <a:pPr lvl="1">
              <a:tabLst>
                <a:tab pos="59436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45-day </a:t>
            </a:r>
            <a:r>
              <a:rPr lang="en-US" dirty="0">
                <a:solidFill>
                  <a:schemeClr val="tx1"/>
                </a:solidFill>
              </a:rPr>
              <a:t>comment period </a:t>
            </a:r>
            <a:r>
              <a:rPr lang="en-US" dirty="0" smtClean="0">
                <a:solidFill>
                  <a:schemeClr val="tx1"/>
                </a:solidFill>
              </a:rPr>
              <a:t>	</a:t>
            </a:r>
            <a:r>
              <a:rPr lang="en-US" dirty="0" smtClean="0">
                <a:solidFill>
                  <a:schemeClr val="tx1"/>
                </a:solidFill>
              </a:rPr>
              <a:t>Sept 3 – Oct 1</a:t>
            </a:r>
            <a:r>
              <a:rPr lang="en-US" dirty="0" smtClean="0">
                <a:solidFill>
                  <a:schemeClr val="tx1"/>
                </a:solidFill>
              </a:rPr>
              <a:t>7​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tabLst>
                <a:tab pos="59436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Ballot 	</a:t>
            </a:r>
            <a:r>
              <a:rPr lang="en-US" dirty="0" smtClean="0">
                <a:solidFill>
                  <a:schemeClr val="tx1"/>
                </a:solidFill>
              </a:rPr>
              <a:t>Oct </a:t>
            </a:r>
            <a:r>
              <a:rPr lang="en-US" dirty="0">
                <a:solidFill>
                  <a:schemeClr val="tx1"/>
                </a:solidFill>
              </a:rPr>
              <a:t>8-17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tabLst>
                <a:tab pos="59436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Non-Binding Poll  (VRF/VSL) 	</a:t>
            </a:r>
            <a:r>
              <a:rPr lang="en-US" dirty="0" smtClean="0">
                <a:solidFill>
                  <a:schemeClr val="tx1"/>
                </a:solidFill>
              </a:rPr>
              <a:t>Oct </a:t>
            </a:r>
            <a:r>
              <a:rPr lang="en-US" dirty="0">
                <a:solidFill>
                  <a:schemeClr val="tx1"/>
                </a:solidFill>
              </a:rPr>
              <a:t>8-17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tabLst>
                <a:tab pos="59436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RSAWs	</a:t>
            </a:r>
            <a:r>
              <a:rPr lang="en-US" dirty="0" smtClean="0">
                <a:solidFill>
                  <a:schemeClr val="tx1"/>
                </a:solidFill>
              </a:rPr>
              <a:t>Sept 17**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tabLst>
                <a:tab pos="59436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SDT </a:t>
            </a:r>
            <a:r>
              <a:rPr lang="en-US" dirty="0" smtClean="0">
                <a:solidFill>
                  <a:schemeClr val="tx1"/>
                </a:solidFill>
              </a:rPr>
              <a:t>meeting, </a:t>
            </a:r>
            <a:r>
              <a:rPr lang="en-US" dirty="0" smtClean="0">
                <a:solidFill>
                  <a:schemeClr val="tx1"/>
                </a:solidFill>
              </a:rPr>
              <a:t>Austin TX	Oct 22-24</a:t>
            </a:r>
          </a:p>
          <a:p>
            <a:pPr lvl="1" fontAlgn="t"/>
            <a:r>
              <a:rPr lang="en-US" dirty="0" smtClean="0">
                <a:solidFill>
                  <a:schemeClr val="tx1"/>
                </a:solidFill>
              </a:rPr>
              <a:t>Final Ballot									Oct </a:t>
            </a:r>
            <a:r>
              <a:rPr lang="en-US" dirty="0">
                <a:solidFill>
                  <a:schemeClr val="tx1"/>
                </a:solidFill>
              </a:rPr>
              <a:t>31 – Nov </a:t>
            </a:r>
            <a:r>
              <a:rPr lang="en-US" dirty="0" smtClean="0">
                <a:solidFill>
                  <a:schemeClr val="tx1"/>
                </a:solidFill>
              </a:rPr>
              <a:t>10**</a:t>
            </a:r>
            <a:endParaRPr lang="en-US" dirty="0">
              <a:solidFill>
                <a:schemeClr val="tx1"/>
              </a:solidFill>
            </a:endParaRPr>
          </a:p>
          <a:p>
            <a:pPr marL="57150" indent="0">
              <a:buNone/>
              <a:tabLst>
                <a:tab pos="5943600" algn="l"/>
              </a:tabLst>
            </a:pPr>
            <a:endParaRPr lang="en-US" dirty="0">
              <a:solidFill>
                <a:schemeClr val="tx1"/>
              </a:solidFill>
            </a:endParaRPr>
          </a:p>
          <a:p>
            <a:pPr marL="57150" indent="0">
              <a:buNone/>
              <a:tabLst>
                <a:tab pos="5943600" algn="l"/>
              </a:tabLst>
            </a:pPr>
            <a:endParaRPr lang="en-US" dirty="0" smtClean="0">
              <a:solidFill>
                <a:schemeClr val="tx1"/>
              </a:solidFill>
            </a:endParaRPr>
          </a:p>
          <a:p>
            <a:pPr marL="57150" indent="0">
              <a:buNone/>
              <a:tabLst>
                <a:tab pos="5943600" algn="l"/>
              </a:tabLst>
            </a:pPr>
            <a:r>
              <a:rPr lang="en-US" sz="1600" dirty="0" smtClean="0">
                <a:solidFill>
                  <a:schemeClr val="tx1"/>
                </a:solidFill>
              </a:rPr>
              <a:t>**Expected date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>
              <a:tabLst>
                <a:tab pos="5943600" algn="l"/>
              </a:tabLst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Key Dates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CIP-002 to CIP-011 Revisions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75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>
          <a:xfrm>
            <a:off x="346074" y="1017639"/>
            <a:ext cx="8416926" cy="5154561"/>
          </a:xfrm>
        </p:spPr>
        <p:txBody>
          <a:bodyPr>
            <a:normAutofit/>
          </a:bodyPr>
          <a:lstStyle/>
          <a:p>
            <a:pPr>
              <a:tabLst>
                <a:tab pos="59436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CIP-003-6  R2 for Low Impact Assets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tabLst>
                <a:tab pos="59436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Requires implementation of one </a:t>
            </a:r>
            <a:r>
              <a:rPr lang="en-US" dirty="0">
                <a:solidFill>
                  <a:schemeClr val="tx1"/>
                </a:solidFill>
              </a:rPr>
              <a:t>or more documented cyber security plan(s) 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tabLst>
                <a:tab pos="59436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Attachment 1 includes required elements or options that may be selected to address: 		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Cyber security </a:t>
            </a:r>
            <a:endParaRPr lang="en-US" dirty="0" smtClean="0">
              <a:solidFill>
                <a:schemeClr val="tx1"/>
              </a:solidFill>
            </a:endParaRP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Physical </a:t>
            </a:r>
            <a:r>
              <a:rPr lang="en-US" dirty="0">
                <a:solidFill>
                  <a:schemeClr val="tx1"/>
                </a:solidFill>
              </a:rPr>
              <a:t>access </a:t>
            </a:r>
            <a:r>
              <a:rPr lang="en-US" dirty="0" smtClean="0">
                <a:solidFill>
                  <a:schemeClr val="tx1"/>
                </a:solidFill>
              </a:rPr>
              <a:t>controls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Electronic </a:t>
            </a:r>
            <a:r>
              <a:rPr lang="en-US" dirty="0">
                <a:solidFill>
                  <a:schemeClr val="tx1"/>
                </a:solidFill>
              </a:rPr>
              <a:t>access </a:t>
            </a:r>
            <a:r>
              <a:rPr lang="en-US" dirty="0" smtClean="0">
                <a:solidFill>
                  <a:schemeClr val="tx1"/>
                </a:solidFill>
              </a:rPr>
              <a:t>controls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Cyber </a:t>
            </a:r>
            <a:r>
              <a:rPr lang="en-US" dirty="0">
                <a:solidFill>
                  <a:schemeClr val="tx1"/>
                </a:solidFill>
              </a:rPr>
              <a:t>Security Incident </a:t>
            </a:r>
            <a:r>
              <a:rPr lang="en-US" dirty="0" smtClean="0">
                <a:solidFill>
                  <a:schemeClr val="tx1"/>
                </a:solidFill>
              </a:rPr>
              <a:t>response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Attachment 2 includes detailed measures for demonstrating compliance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Introduces 2 new definitions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Low </a:t>
            </a:r>
            <a:r>
              <a:rPr lang="en-US" dirty="0">
                <a:solidFill>
                  <a:schemeClr val="tx1"/>
                </a:solidFill>
              </a:rPr>
              <a:t>Impact BES Cyber System Electronic Access Points (LEAP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Low Impact External Routable Connectivity (LERC)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Significant Changes to CIP-003-6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4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>
          <a:xfrm>
            <a:off x="346074" y="1017639"/>
            <a:ext cx="8416926" cy="5154561"/>
          </a:xfrm>
        </p:spPr>
        <p:txBody>
          <a:bodyPr>
            <a:normAutofit/>
          </a:bodyPr>
          <a:lstStyle/>
          <a:p>
            <a:pPr>
              <a:tabLst>
                <a:tab pos="59436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CIP-010-2  R4 for Transient Devices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tabLst>
                <a:tab pos="59436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Requires implementation of one </a:t>
            </a:r>
            <a:r>
              <a:rPr lang="en-US" dirty="0">
                <a:solidFill>
                  <a:schemeClr val="tx1"/>
                </a:solidFill>
              </a:rPr>
              <a:t>or more documented </a:t>
            </a:r>
            <a:r>
              <a:rPr lang="en-US" dirty="0" smtClean="0">
                <a:solidFill>
                  <a:schemeClr val="tx1"/>
                </a:solidFill>
              </a:rPr>
              <a:t>plan(s</a:t>
            </a:r>
            <a:r>
              <a:rPr lang="en-US" dirty="0">
                <a:solidFill>
                  <a:schemeClr val="tx1"/>
                </a:solidFill>
              </a:rPr>
              <a:t>) 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tabLst>
                <a:tab pos="5943600" algn="l"/>
              </a:tabLst>
            </a:pPr>
            <a:r>
              <a:rPr lang="en-US" dirty="0" smtClean="0">
                <a:solidFill>
                  <a:schemeClr val="tx1"/>
                </a:solidFill>
              </a:rPr>
              <a:t>Attachment 1 includes required elements or options that may be selected to address: 		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Transient Cyber Asset(s) Owned or Managed by the Responsible </a:t>
            </a:r>
            <a:r>
              <a:rPr lang="en-US" dirty="0" smtClean="0">
                <a:solidFill>
                  <a:schemeClr val="tx1"/>
                </a:solidFill>
              </a:rPr>
              <a:t>Entity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Transient Cyber Asset(s) Owned or Managed by Vendors or </a:t>
            </a:r>
            <a:r>
              <a:rPr lang="en-US" dirty="0" smtClean="0">
                <a:solidFill>
                  <a:schemeClr val="tx1"/>
                </a:solidFill>
              </a:rPr>
              <a:t>Contractors</a:t>
            </a:r>
            <a:endParaRPr lang="en-US" dirty="0">
              <a:solidFill>
                <a:schemeClr val="tx1"/>
              </a:solidFill>
            </a:endParaRP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Removable Media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Attachment 2 includes detailed measures for demonstrating compliance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Modifies </a:t>
            </a:r>
            <a:r>
              <a:rPr lang="en-US" dirty="0" smtClean="0">
                <a:solidFill>
                  <a:schemeClr val="tx1"/>
                </a:solidFill>
              </a:rPr>
              <a:t>2 definitions, based on comments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Transient Cyber Asset </a:t>
            </a:r>
            <a:endParaRPr lang="en-US" dirty="0" smtClean="0">
              <a:solidFill>
                <a:schemeClr val="tx1"/>
              </a:solidFill>
            </a:endParaRP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Removable Media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Significant Changes to CIP-010-2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44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0"/>
          </p:nvPr>
        </p:nvSpPr>
        <p:spPr>
          <a:xfrm>
            <a:off x="346074" y="982766"/>
            <a:ext cx="8416926" cy="5189434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Single </a:t>
            </a:r>
            <a:r>
              <a:rPr lang="en-US" dirty="0">
                <a:solidFill>
                  <a:schemeClr val="tx1"/>
                </a:solidFill>
              </a:rPr>
              <a:t>ballot for </a:t>
            </a:r>
            <a:r>
              <a:rPr lang="en-US" dirty="0" smtClean="0">
                <a:solidFill>
                  <a:schemeClr val="tx1"/>
                </a:solidFill>
              </a:rPr>
              <a:t>IAC </a:t>
            </a:r>
            <a:r>
              <a:rPr lang="en-US" dirty="0">
                <a:solidFill>
                  <a:schemeClr val="tx1"/>
                </a:solidFill>
              </a:rPr>
              <a:t>language removal. 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These </a:t>
            </a:r>
            <a:r>
              <a:rPr lang="en-US" dirty="0">
                <a:solidFill>
                  <a:schemeClr val="tx1"/>
                </a:solidFill>
              </a:rPr>
              <a:t>proposed standards will be version X for the ballot. </a:t>
            </a:r>
            <a:endParaRPr lang="en-US" dirty="0" smtClean="0">
              <a:solidFill>
                <a:schemeClr val="tx1"/>
              </a:solidFill>
            </a:endParaRP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CIP-003-X </a:t>
            </a:r>
            <a:endParaRPr lang="en-US" dirty="0">
              <a:solidFill>
                <a:schemeClr val="tx1"/>
              </a:solidFill>
            </a:endParaRP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CIP-004-X </a:t>
            </a:r>
            <a:endParaRPr lang="en-US" dirty="0">
              <a:solidFill>
                <a:schemeClr val="tx1"/>
              </a:solidFill>
            </a:endParaRP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CIP-007-X </a:t>
            </a:r>
            <a:endParaRPr lang="en-US" dirty="0">
              <a:solidFill>
                <a:schemeClr val="tx1"/>
              </a:solidFill>
            </a:endParaRP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CIP-010-X </a:t>
            </a:r>
            <a:endParaRPr lang="en-US" dirty="0">
              <a:solidFill>
                <a:schemeClr val="tx1"/>
              </a:solidFill>
            </a:endParaRP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CIP-011-X 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Separate ballots </a:t>
            </a:r>
            <a:r>
              <a:rPr lang="en-US" dirty="0">
                <a:solidFill>
                  <a:schemeClr val="tx1"/>
                </a:solidFill>
              </a:rPr>
              <a:t>for </a:t>
            </a:r>
            <a:r>
              <a:rPr lang="en-US" dirty="0" smtClean="0">
                <a:solidFill>
                  <a:schemeClr val="tx1"/>
                </a:solidFill>
              </a:rPr>
              <a:t>language changes  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Low Impact Assets and Transient Devices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CIP-003-6</a:t>
            </a:r>
            <a:endParaRPr lang="en-US" dirty="0">
              <a:solidFill>
                <a:schemeClr val="tx1"/>
              </a:solidFill>
            </a:endParaRP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CIP-010-2</a:t>
            </a:r>
            <a:endParaRPr lang="en-US" dirty="0">
              <a:solidFill>
                <a:schemeClr val="tx1"/>
              </a:solidFill>
            </a:endParaRP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Definitions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en-US" dirty="0" smtClean="0">
                <a:solidFill>
                  <a:schemeClr val="tx1"/>
                </a:solidFill>
              </a:rPr>
              <a:t>Lows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Definitions </a:t>
            </a:r>
            <a:r>
              <a:rPr lang="en-US" dirty="0">
                <a:solidFill>
                  <a:schemeClr val="tx1"/>
                </a:solidFill>
              </a:rPr>
              <a:t>– </a:t>
            </a:r>
            <a:r>
              <a:rPr lang="en-US" dirty="0" smtClean="0">
                <a:solidFill>
                  <a:schemeClr val="tx1"/>
                </a:solidFill>
              </a:rPr>
              <a:t>TD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IP-v6 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8961" y="92579"/>
            <a:ext cx="7616440" cy="6556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CIP-002 to </a:t>
            </a:r>
            <a:r>
              <a:rPr lang="en-US" dirty="0" smtClean="0">
                <a:solidFill>
                  <a:schemeClr val="tx1"/>
                </a:solidFill>
              </a:rPr>
              <a:t>CIP-011 Revision </a:t>
            </a:r>
            <a:r>
              <a:rPr lang="en-US" dirty="0" smtClean="0">
                <a:solidFill>
                  <a:schemeClr val="tx1"/>
                </a:solidFill>
              </a:rPr>
              <a:t>Postings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67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8961" y="92579"/>
            <a:ext cx="7616440" cy="6556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CIP-002 to </a:t>
            </a:r>
            <a:r>
              <a:rPr lang="en-US" dirty="0" smtClean="0">
                <a:solidFill>
                  <a:schemeClr val="tx1"/>
                </a:solidFill>
              </a:rPr>
              <a:t>CIP-011 Revision </a:t>
            </a:r>
            <a:r>
              <a:rPr lang="en-US" dirty="0" smtClean="0">
                <a:solidFill>
                  <a:schemeClr val="tx1"/>
                </a:solidFill>
              </a:rPr>
              <a:t>Postings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665079"/>
              </p:ext>
            </p:extLst>
          </p:nvPr>
        </p:nvGraphicFramePr>
        <p:xfrm>
          <a:off x="425304" y="911701"/>
          <a:ext cx="8447567" cy="4391354"/>
        </p:xfrm>
        <a:graphic>
          <a:graphicData uri="http://schemas.openxmlformats.org/drawingml/2006/table">
            <a:tbl>
              <a:tblPr firstRow="1" firstCol="1" bandRow="1">
                <a:tableStyleId>{35758FB7-9AC5-4552-8A53-C91805E547FA}</a:tableStyleId>
              </a:tblPr>
              <a:tblGrid>
                <a:gridCol w="2083980"/>
                <a:gridCol w="1489212"/>
                <a:gridCol w="1624509"/>
                <a:gridCol w="1624509"/>
                <a:gridCol w="1625357"/>
              </a:tblGrid>
              <a:tr h="8745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Initial Ballot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Jun 2 – Jul 16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Initial/Additional Ballot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Aug 29 – Oct 14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Final Ballot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Oct 31 – Nov 10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(if all pass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Final Ballot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Oct 31 – Nov 10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(if separated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25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Version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Post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Post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25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CIP-003-6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~35%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Post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Post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25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CIP-004-6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Passed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Post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25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CIP-006-6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Passed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Post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Post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25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CIP-007-6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Passed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Post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25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CIP-009-6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Passed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Post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Post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25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CIP-010-2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~49%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Post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Post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25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CIP-011-2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Passed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Post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151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Definitions – Lows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Post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Post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25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Definitions – TD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Passed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Post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Post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252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  <a:effectLst/>
                        </a:rPr>
                        <a:t>Imp. Plan - v6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Post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Post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2289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0" y="3276600"/>
            <a:ext cx="9144000" cy="1168400"/>
          </a:xfrm>
          <a:prstGeom prst="rect">
            <a:avLst/>
          </a:prstGeom>
          <a:gradFill rotWithShape="1">
            <a:gsLst>
              <a:gs pos="0">
                <a:srgbClr val="5D85A9"/>
              </a:gs>
              <a:gs pos="100000">
                <a:srgbClr val="5D85A9">
                  <a:alpha val="20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baseline="-25000" dirty="0"/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38150" y="3492500"/>
            <a:ext cx="8705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600" b="1" i="0" dirty="0" smtClean="0">
                <a:ln>
                  <a:solidFill>
                    <a:schemeClr val="bg2">
                      <a:alpha val="52000"/>
                    </a:schemeClr>
                  </a:solidFill>
                </a:ln>
                <a:solidFill>
                  <a:srgbClr val="000000"/>
                </a:solidFill>
                <a:latin typeface="Tahoma" pitchFamily="34" charset="0"/>
                <a:ea typeface="+mn-ea"/>
              </a:rPr>
              <a:t>Questions and Answers</a:t>
            </a:r>
            <a:endParaRPr lang="en-US" sz="1400" b="1" i="0" dirty="0">
              <a:ln>
                <a:solidFill>
                  <a:schemeClr val="bg2">
                    <a:alpha val="52000"/>
                  </a:schemeClr>
                </a:solidFill>
              </a:ln>
              <a:solidFill>
                <a:srgbClr val="000000"/>
              </a:solidFill>
              <a:latin typeface="Verdana" pitchFamily="34" charset="0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411401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DOCUME~1\naomiu\LOCALS~1\Temp\articulate\presenter\imgtemp\ZwT7s9dV_files\slide0001_image001.gi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DOCUME~1\naomiu\LOCALS~1\Temp\articulate\presenter\imgtemp\xB0EvMUz_files\slide0001_image001.pn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DOCUME~1\naomiu\LOCALS~1\Temp\articulate\presenter\imgtemp\PUdDrQ80_files\slide0001_image001.png"/>
</p:tagLst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c34af464-7aa1-4edd-9be4-83dffc1cb926"/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3337</TotalTime>
  <Words>274</Words>
  <Application>Microsoft Office PowerPoint</Application>
  <PresentationFormat>On-screen Show (4:3)</PresentationFormat>
  <Paragraphs>140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Office Theme</vt:lpstr>
      <vt:lpstr>Custom Design</vt:lpstr>
      <vt:lpstr>1_Custom Design</vt:lpstr>
      <vt:lpstr>PowerPoint Presentation</vt:lpstr>
      <vt:lpstr>Agenda</vt:lpstr>
      <vt:lpstr>Key Dates:  Project 2014-04 Physical Security (CIP-014-1) </vt:lpstr>
      <vt:lpstr>Key Dates CIP-002 to CIP-011 Revisions</vt:lpstr>
      <vt:lpstr>Significant Changes to CIP-003-6</vt:lpstr>
      <vt:lpstr>Significant Changes to CIP-010-2</vt:lpstr>
      <vt:lpstr>CIP-002 to CIP-011 Revision Postings</vt:lpstr>
      <vt:lpstr>CIP-002 to CIP-011 Revision Postings</vt:lpstr>
      <vt:lpstr>PowerPoint Presentation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Hasha, Christine</cp:lastModifiedBy>
  <cp:revision>226</cp:revision>
  <cp:lastPrinted>2014-06-04T19:53:14Z</cp:lastPrinted>
  <dcterms:created xsi:type="dcterms:W3CDTF">2010-04-12T23:12:02Z</dcterms:created>
  <dcterms:modified xsi:type="dcterms:W3CDTF">2014-09-03T19:45:06Z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