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06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85162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58326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38981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7861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75744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2774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41395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37618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45794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13901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48602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CEBBAA-054C-4253-9D8F-8668832215DA}" type="datetimeFigureOut">
              <a:rPr lang="en-US" smtClean="0"/>
              <a:t>7/30/2014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37A688-DD6C-47D8-BA4A-EEC6C257E6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3006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RDWG Update to ROS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8-6-2014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285925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RRGRR003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95387909"/>
              </p:ext>
            </p:extLst>
          </p:nvPr>
        </p:nvGraphicFramePr>
        <p:xfrm>
          <a:off x="427892" y="1295400"/>
          <a:ext cx="8229601" cy="194689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322249"/>
                <a:gridCol w="2322249"/>
                <a:gridCol w="2322249"/>
                <a:gridCol w="1262854"/>
              </a:tblGrid>
              <a:tr h="33676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 dirty="0">
                          <a:effectLst/>
                        </a:rPr>
                        <a:t>Date of RDWG </a:t>
                      </a:r>
                      <a:r>
                        <a:rPr lang="en-US" sz="1000" dirty="0" err="1">
                          <a:effectLst/>
                        </a:rPr>
                        <a:t>Mtg</a:t>
                      </a:r>
                      <a:r>
                        <a:rPr lang="en-US" sz="1000" dirty="0">
                          <a:effectLst/>
                        </a:rPr>
                        <a:t>:</a:t>
                      </a:r>
                      <a:endParaRPr lang="en-US" sz="1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 dirty="0">
                          <a:effectLst/>
                        </a:rPr>
                        <a:t>7-29-2014</a:t>
                      </a:r>
                      <a:endParaRPr lang="en-US" sz="1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Report by: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John Palen (Chair)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</a:tr>
              <a:tr h="336761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RRGRR Submitter’s Name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Bill Blevins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RRGRR #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RRGRR003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</a:tr>
              <a:tr h="192936">
                <a:tc rowSpan="6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RDWG Action: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1200"/>
                        </a:spcBef>
                        <a:spcAft>
                          <a:spcPts val="1200"/>
                        </a:spcAft>
                      </a:pPr>
                      <a:r>
                        <a:rPr lang="en-US" sz="1000">
                          <a:effectLst/>
                        </a:rPr>
                        <a:t>☐Recommend Approval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Proposed Effective Date: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N/A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</a:tr>
              <a:tr h="192936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Recommended Priority/Rank: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N/A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</a:tr>
              <a:tr h="177501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☐Recommend Rejection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Provide reason(s) in comments section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N/A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</a:tr>
              <a:tr h="177501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☐Refer to ROS w/o Recommendation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List options for ROS in comments section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N/A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</a:tr>
              <a:tr h="177501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☒Table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Expected date to resume review: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 dirty="0" smtClean="0">
                          <a:effectLst/>
                        </a:rPr>
                        <a:t>8-19-2014</a:t>
                      </a:r>
                      <a:endParaRPr lang="en-US" sz="1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</a:tr>
              <a:tr h="355002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>
                          <a:effectLst/>
                        </a:rPr>
                        <a:t>☐Recommend ROS refer to Subcommittee/Working Group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900"/>
                        </a:spcBef>
                        <a:spcAft>
                          <a:spcPts val="900"/>
                        </a:spcAft>
                      </a:pPr>
                      <a:r>
                        <a:rPr lang="en-US" sz="1000">
                          <a:effectLst/>
                        </a:rPr>
                        <a:t>Recommended SC(s) or WG(s):</a:t>
                      </a:r>
                      <a:endParaRPr lang="en-US" sz="10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000" dirty="0">
                          <a:effectLst/>
                        </a:rPr>
                        <a:t>N/A</a:t>
                      </a:r>
                      <a:endParaRPr lang="en-US" sz="10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3143" marR="63143" marT="0" marB="0"/>
                </a:tc>
              </a:tr>
            </a:tbl>
          </a:graphicData>
        </a:graphic>
      </p:graphicFrame>
      <p:sp>
        <p:nvSpPr>
          <p:cNvPr id="8" name="Text Box 2"/>
          <p:cNvSpPr txBox="1">
            <a:spLocks noChangeArrowheads="1"/>
          </p:cNvSpPr>
          <p:nvPr/>
        </p:nvSpPr>
        <p:spPr bwMode="auto">
          <a:xfrm>
            <a:off x="1790700" y="8083550"/>
            <a:ext cx="7372350" cy="1476375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rot="0" vert="horz" wrap="square" lIns="91440" tIns="45720" rIns="91440" bIns="45720" anchor="t" anchorCtr="0">
            <a:noAutofit/>
          </a:bodyPr>
          <a:lstStyle/>
          <a:p>
            <a:pPr marL="0" marR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r>
              <a:rPr lang="en-US" sz="1100">
                <a:effectLst/>
                <a:latin typeface="Calibri"/>
                <a:ea typeface="Calibri"/>
                <a:cs typeface="Times New Roman"/>
              </a:rPr>
              <a:t>RRGRR has been tabled until after the 8-6-2014 WMS meeting, where AWS Truewind will provide justification for the inclusion of additional data elements into the RARF.  They are also expected to provide a detailed definition  for each of the new elements.</a:t>
            </a:r>
          </a:p>
        </p:txBody>
      </p:sp>
      <p:sp>
        <p:nvSpPr>
          <p:cNvPr id="9" name="Rectangle 3"/>
          <p:cNvSpPr>
            <a:spLocks noChangeArrowheads="1"/>
          </p:cNvSpPr>
          <p:nvPr/>
        </p:nvSpPr>
        <p:spPr bwMode="auto">
          <a:xfrm>
            <a:off x="457200" y="3346450"/>
            <a:ext cx="8229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0" name="Text Box 2"/>
          <p:cNvSpPr txBox="1">
            <a:spLocks noChangeArrowheads="1"/>
          </p:cNvSpPr>
          <p:nvPr/>
        </p:nvSpPr>
        <p:spPr bwMode="auto">
          <a:xfrm>
            <a:off x="838200" y="3886200"/>
            <a:ext cx="7372350" cy="884237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rot="0" vert="horz" wrap="square" lIns="91440" tIns="45720" rIns="91440" bIns="45720" anchor="t" anchorCtr="0">
            <a:noAutofit/>
          </a:bodyPr>
          <a:lstStyle/>
          <a:p>
            <a:pPr marL="0" marR="0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</a:pPr>
            <a:r>
              <a:rPr lang="en-US" sz="1100" dirty="0">
                <a:effectLst/>
                <a:latin typeface="Calibri"/>
                <a:ea typeface="Calibri"/>
                <a:cs typeface="Times New Roman"/>
              </a:rPr>
              <a:t>RRGRR has been tabled until after the 8-6-2014 WMS meeting, where AWS </a:t>
            </a:r>
            <a:r>
              <a:rPr lang="en-US" sz="1100" dirty="0" err="1">
                <a:effectLst/>
                <a:latin typeface="Calibri"/>
                <a:ea typeface="Calibri"/>
                <a:cs typeface="Times New Roman"/>
              </a:rPr>
              <a:t>Truewind</a:t>
            </a:r>
            <a:r>
              <a:rPr lang="en-US" sz="1100" dirty="0">
                <a:effectLst/>
                <a:latin typeface="Calibri"/>
                <a:ea typeface="Calibri"/>
                <a:cs typeface="Times New Roman"/>
              </a:rPr>
              <a:t> will provide justification for the inclusion of additional data elements into the RARF.  They are also expected to provide a detailed definition  for each of the new elements</a:t>
            </a:r>
            <a:r>
              <a:rPr lang="en-US" sz="1100" dirty="0" smtClean="0">
                <a:effectLst/>
                <a:latin typeface="Calibri"/>
                <a:ea typeface="Calibri"/>
                <a:cs typeface="Times New Roman"/>
              </a:rPr>
              <a:t>.  </a:t>
            </a:r>
            <a:endParaRPr lang="en-US" sz="1100" dirty="0">
              <a:effectLst/>
              <a:latin typeface="Calibri"/>
              <a:ea typeface="Calibri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8713111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Next RARF Sections For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Private Use Network</a:t>
            </a:r>
          </a:p>
          <a:p>
            <a:r>
              <a:rPr lang="en-US" sz="2400" dirty="0" smtClean="0"/>
              <a:t>Reactive Capability</a:t>
            </a:r>
          </a:p>
          <a:p>
            <a:r>
              <a:rPr lang="en-US" sz="2400" dirty="0" smtClean="0"/>
              <a:t>Planning</a:t>
            </a:r>
          </a:p>
          <a:p>
            <a:endParaRPr lang="en-US" sz="2400" dirty="0"/>
          </a:p>
          <a:p>
            <a:r>
              <a:rPr lang="en-US" sz="2400" dirty="0" smtClean="0"/>
              <a:t>These sections contain </a:t>
            </a:r>
            <a:r>
              <a:rPr lang="en-US" sz="2400" dirty="0" smtClean="0"/>
              <a:t>large amounts </a:t>
            </a:r>
            <a:r>
              <a:rPr lang="en-US" sz="2400" dirty="0" smtClean="0"/>
              <a:t>of </a:t>
            </a:r>
            <a:r>
              <a:rPr lang="en-US" sz="2400" dirty="0" smtClean="0"/>
              <a:t>technical data</a:t>
            </a:r>
            <a:r>
              <a:rPr lang="en-US" sz="2400" dirty="0" smtClean="0"/>
              <a:t>, with numerous users:</a:t>
            </a:r>
          </a:p>
          <a:p>
            <a:pPr lvl="1"/>
            <a:r>
              <a:rPr lang="en-US" sz="2000" dirty="0" smtClean="0"/>
              <a:t>TDSPs</a:t>
            </a:r>
          </a:p>
          <a:p>
            <a:pPr lvl="1"/>
            <a:r>
              <a:rPr lang="en-US" sz="2000" dirty="0" smtClean="0"/>
              <a:t>DWG</a:t>
            </a:r>
          </a:p>
          <a:p>
            <a:pPr lvl="1"/>
            <a:r>
              <a:rPr lang="en-US" sz="2000" dirty="0" smtClean="0"/>
              <a:t>SPWG</a:t>
            </a:r>
          </a:p>
          <a:p>
            <a:pPr lvl="1"/>
            <a:r>
              <a:rPr lang="en-US" sz="2000" dirty="0" smtClean="0"/>
              <a:t>PLWG</a:t>
            </a:r>
          </a:p>
          <a:p>
            <a:pPr lvl="1"/>
            <a:r>
              <a:rPr lang="en-US" sz="2000" dirty="0" smtClean="0"/>
              <a:t>SSWG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8066775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Shameless Plea for Participation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The RDWG continues to experience low participation from market participants.</a:t>
            </a:r>
            <a:br>
              <a:rPr lang="en-US" sz="2400" dirty="0" smtClean="0"/>
            </a:br>
            <a:endParaRPr lang="en-US" sz="2400" dirty="0" smtClean="0"/>
          </a:p>
          <a:p>
            <a:r>
              <a:rPr lang="en-US" sz="2400" dirty="0" smtClean="0"/>
              <a:t>The quality of the review could be greatly enhanced by a moderate increase in participation from Generators (Gas, Wind, AND Combined Cycle</a:t>
            </a:r>
            <a:r>
              <a:rPr lang="en-US" sz="2400" dirty="0" smtClean="0"/>
              <a:t>)</a:t>
            </a:r>
          </a:p>
          <a:p>
            <a:endParaRPr lang="en-US" dirty="0"/>
          </a:p>
          <a:p>
            <a:r>
              <a:rPr lang="en-US" sz="2400" dirty="0" smtClean="0"/>
              <a:t>Next meeting scheduled for Aug 19, 2014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2761827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Civic</Template>
  <TotalTime>62</TotalTime>
  <Words>222</Words>
  <Application>Microsoft Office PowerPoint</Application>
  <PresentationFormat>On-screen Show (4:3)</PresentationFormat>
  <Paragraphs>47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RDWG Update to ROS</vt:lpstr>
      <vt:lpstr>RRGRR003</vt:lpstr>
      <vt:lpstr>Next RARF Sections For Review</vt:lpstr>
      <vt:lpstr>Shameless Plea for Participation</vt:lpstr>
    </vt:vector>
  </TitlesOfParts>
  <Company>NRG Energy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RDWG Update to ROS</dc:title>
  <dc:creator>NRGAdmin</dc:creator>
  <cp:lastModifiedBy>NRGAdmin</cp:lastModifiedBy>
  <cp:revision>7</cp:revision>
  <dcterms:created xsi:type="dcterms:W3CDTF">2014-07-30T14:43:38Z</dcterms:created>
  <dcterms:modified xsi:type="dcterms:W3CDTF">2014-07-30T15:49:23Z</dcterms:modified>
</cp:coreProperties>
</file>

<file path=docProps/thumbnail.jpeg>
</file>