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9" d="100"/>
          <a:sy n="79" d="100"/>
        </p:scale>
        <p:origin x="-107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3255343-114C-407E-B2B7-14BE1E9EE114}" type="datetimeFigureOut">
              <a:rPr lang="en-US" smtClean="0"/>
              <a:t>7/25/2014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CD4260-2FD4-4369-84EB-F8D1A4E6409E}" type="slidenum">
              <a:rPr lang="en-US" smtClean="0"/>
              <a:t>‹#›</a:t>
            </a:fld>
            <a:endParaRPr lang="en-US"/>
          </a:p>
        </p:txBody>
      </p:sp>
    </p:spTree>
    <p:extLst>
      <p:ext uri="{BB962C8B-B14F-4D97-AF65-F5344CB8AC3E}">
        <p14:creationId xmlns:p14="http://schemas.microsoft.com/office/powerpoint/2010/main" val="232493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255343-114C-407E-B2B7-14BE1E9EE114}" type="datetimeFigureOut">
              <a:rPr lang="en-US" smtClean="0"/>
              <a:t>7/25/2014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CD4260-2FD4-4369-84EB-F8D1A4E6409E}" type="slidenum">
              <a:rPr lang="en-US" smtClean="0"/>
              <a:t>‹#›</a:t>
            </a:fld>
            <a:endParaRPr lang="en-US"/>
          </a:p>
        </p:txBody>
      </p:sp>
    </p:spTree>
    <p:extLst>
      <p:ext uri="{BB962C8B-B14F-4D97-AF65-F5344CB8AC3E}">
        <p14:creationId xmlns:p14="http://schemas.microsoft.com/office/powerpoint/2010/main" val="41655631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255343-114C-407E-B2B7-14BE1E9EE114}" type="datetimeFigureOut">
              <a:rPr lang="en-US" smtClean="0"/>
              <a:t>7/25/2014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CD4260-2FD4-4369-84EB-F8D1A4E6409E}" type="slidenum">
              <a:rPr lang="en-US" smtClean="0"/>
              <a:t>‹#›</a:t>
            </a:fld>
            <a:endParaRPr lang="en-US"/>
          </a:p>
        </p:txBody>
      </p:sp>
    </p:spTree>
    <p:extLst>
      <p:ext uri="{BB962C8B-B14F-4D97-AF65-F5344CB8AC3E}">
        <p14:creationId xmlns:p14="http://schemas.microsoft.com/office/powerpoint/2010/main" val="1812919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255343-114C-407E-B2B7-14BE1E9EE114}" type="datetimeFigureOut">
              <a:rPr lang="en-US" smtClean="0"/>
              <a:t>7/25/2014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CD4260-2FD4-4369-84EB-F8D1A4E6409E}" type="slidenum">
              <a:rPr lang="en-US" smtClean="0"/>
              <a:t>‹#›</a:t>
            </a:fld>
            <a:endParaRPr lang="en-US"/>
          </a:p>
        </p:txBody>
      </p:sp>
    </p:spTree>
    <p:extLst>
      <p:ext uri="{BB962C8B-B14F-4D97-AF65-F5344CB8AC3E}">
        <p14:creationId xmlns:p14="http://schemas.microsoft.com/office/powerpoint/2010/main" val="4033266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255343-114C-407E-B2B7-14BE1E9EE114}" type="datetimeFigureOut">
              <a:rPr lang="en-US" smtClean="0"/>
              <a:t>7/25/2014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CD4260-2FD4-4369-84EB-F8D1A4E6409E}" type="slidenum">
              <a:rPr lang="en-US" smtClean="0"/>
              <a:t>‹#›</a:t>
            </a:fld>
            <a:endParaRPr lang="en-US"/>
          </a:p>
        </p:txBody>
      </p:sp>
    </p:spTree>
    <p:extLst>
      <p:ext uri="{BB962C8B-B14F-4D97-AF65-F5344CB8AC3E}">
        <p14:creationId xmlns:p14="http://schemas.microsoft.com/office/powerpoint/2010/main" val="3517628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3255343-114C-407E-B2B7-14BE1E9EE114}" type="datetimeFigureOut">
              <a:rPr lang="en-US" smtClean="0"/>
              <a:t>7/25/2014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CD4260-2FD4-4369-84EB-F8D1A4E6409E}" type="slidenum">
              <a:rPr lang="en-US" smtClean="0"/>
              <a:t>‹#›</a:t>
            </a:fld>
            <a:endParaRPr lang="en-US"/>
          </a:p>
        </p:txBody>
      </p:sp>
    </p:spTree>
    <p:extLst>
      <p:ext uri="{BB962C8B-B14F-4D97-AF65-F5344CB8AC3E}">
        <p14:creationId xmlns:p14="http://schemas.microsoft.com/office/powerpoint/2010/main" val="2104047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3255343-114C-407E-B2B7-14BE1E9EE114}" type="datetimeFigureOut">
              <a:rPr lang="en-US" smtClean="0"/>
              <a:t>7/25/2014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CD4260-2FD4-4369-84EB-F8D1A4E6409E}" type="slidenum">
              <a:rPr lang="en-US" smtClean="0"/>
              <a:t>‹#›</a:t>
            </a:fld>
            <a:endParaRPr lang="en-US"/>
          </a:p>
        </p:txBody>
      </p:sp>
    </p:spTree>
    <p:extLst>
      <p:ext uri="{BB962C8B-B14F-4D97-AF65-F5344CB8AC3E}">
        <p14:creationId xmlns:p14="http://schemas.microsoft.com/office/powerpoint/2010/main" val="190592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3255343-114C-407E-B2B7-14BE1E9EE114}" type="datetimeFigureOut">
              <a:rPr lang="en-US" smtClean="0"/>
              <a:t>7/25/2014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CD4260-2FD4-4369-84EB-F8D1A4E6409E}" type="slidenum">
              <a:rPr lang="en-US" smtClean="0"/>
              <a:t>‹#›</a:t>
            </a:fld>
            <a:endParaRPr lang="en-US"/>
          </a:p>
        </p:txBody>
      </p:sp>
    </p:spTree>
    <p:extLst>
      <p:ext uri="{BB962C8B-B14F-4D97-AF65-F5344CB8AC3E}">
        <p14:creationId xmlns:p14="http://schemas.microsoft.com/office/powerpoint/2010/main" val="1649675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255343-114C-407E-B2B7-14BE1E9EE114}" type="datetimeFigureOut">
              <a:rPr lang="en-US" smtClean="0"/>
              <a:t>7/25/2014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CD4260-2FD4-4369-84EB-F8D1A4E6409E}" type="slidenum">
              <a:rPr lang="en-US" smtClean="0"/>
              <a:t>‹#›</a:t>
            </a:fld>
            <a:endParaRPr lang="en-US"/>
          </a:p>
        </p:txBody>
      </p:sp>
    </p:spTree>
    <p:extLst>
      <p:ext uri="{BB962C8B-B14F-4D97-AF65-F5344CB8AC3E}">
        <p14:creationId xmlns:p14="http://schemas.microsoft.com/office/powerpoint/2010/main" val="1386956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255343-114C-407E-B2B7-14BE1E9EE114}" type="datetimeFigureOut">
              <a:rPr lang="en-US" smtClean="0"/>
              <a:t>7/25/2014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CD4260-2FD4-4369-84EB-F8D1A4E6409E}" type="slidenum">
              <a:rPr lang="en-US" smtClean="0"/>
              <a:t>‹#›</a:t>
            </a:fld>
            <a:endParaRPr lang="en-US"/>
          </a:p>
        </p:txBody>
      </p:sp>
    </p:spTree>
    <p:extLst>
      <p:ext uri="{BB962C8B-B14F-4D97-AF65-F5344CB8AC3E}">
        <p14:creationId xmlns:p14="http://schemas.microsoft.com/office/powerpoint/2010/main" val="2938283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255343-114C-407E-B2B7-14BE1E9EE114}" type="datetimeFigureOut">
              <a:rPr lang="en-US" smtClean="0"/>
              <a:t>7/25/2014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CD4260-2FD4-4369-84EB-F8D1A4E6409E}" type="slidenum">
              <a:rPr lang="en-US" smtClean="0"/>
              <a:t>‹#›</a:t>
            </a:fld>
            <a:endParaRPr lang="en-US"/>
          </a:p>
        </p:txBody>
      </p:sp>
    </p:spTree>
    <p:extLst>
      <p:ext uri="{BB962C8B-B14F-4D97-AF65-F5344CB8AC3E}">
        <p14:creationId xmlns:p14="http://schemas.microsoft.com/office/powerpoint/2010/main" val="411870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255343-114C-407E-B2B7-14BE1E9EE114}" type="datetimeFigureOut">
              <a:rPr lang="en-US" smtClean="0"/>
              <a:t>7/25/2014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CD4260-2FD4-4369-84EB-F8D1A4E6409E}" type="slidenum">
              <a:rPr lang="en-US" smtClean="0"/>
              <a:t>‹#›</a:t>
            </a:fld>
            <a:endParaRPr lang="en-US"/>
          </a:p>
        </p:txBody>
      </p:sp>
    </p:spTree>
    <p:extLst>
      <p:ext uri="{BB962C8B-B14F-4D97-AF65-F5344CB8AC3E}">
        <p14:creationId xmlns:p14="http://schemas.microsoft.com/office/powerpoint/2010/main" val="19843039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1"/>
            <a:ext cx="7772400" cy="2381250"/>
          </a:xfrm>
        </p:spPr>
        <p:txBody>
          <a:bodyPr/>
          <a:lstStyle/>
          <a:p>
            <a:r>
              <a:rPr lang="en-US" dirty="0" smtClean="0"/>
              <a:t>PLWG Report to ROS</a:t>
            </a:r>
            <a:endParaRPr lang="en-US" dirty="0"/>
          </a:p>
        </p:txBody>
      </p:sp>
      <p:sp>
        <p:nvSpPr>
          <p:cNvPr id="3" name="Subtitle 2"/>
          <p:cNvSpPr>
            <a:spLocks noGrp="1"/>
          </p:cNvSpPr>
          <p:nvPr>
            <p:ph type="subTitle" idx="1"/>
          </p:nvPr>
        </p:nvSpPr>
        <p:spPr/>
        <p:txBody>
          <a:bodyPr/>
          <a:lstStyle/>
          <a:p>
            <a:r>
              <a:rPr lang="en-US" dirty="0" smtClean="0">
                <a:solidFill>
                  <a:schemeClr val="tx1"/>
                </a:solidFill>
              </a:rPr>
              <a:t>August 7, 2014</a:t>
            </a:r>
          </a:p>
        </p:txBody>
      </p:sp>
    </p:spTree>
    <p:extLst>
      <p:ext uri="{BB962C8B-B14F-4D97-AF65-F5344CB8AC3E}">
        <p14:creationId xmlns:p14="http://schemas.microsoft.com/office/powerpoint/2010/main" val="16135584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n-US" sz="3600" b="1" dirty="0" smtClean="0"/>
              <a:t>Generation Deliverability PGRR Update</a:t>
            </a:r>
            <a:r>
              <a:rPr lang="en-US" dirty="0" smtClean="0"/>
              <a:t/>
            </a:r>
            <a:br>
              <a:rPr lang="en-US" dirty="0" smtClean="0"/>
            </a:br>
            <a:endParaRPr lang="en-US" dirty="0"/>
          </a:p>
        </p:txBody>
      </p:sp>
      <p:sp>
        <p:nvSpPr>
          <p:cNvPr id="3" name="Content Placeholder 2"/>
          <p:cNvSpPr>
            <a:spLocks noGrp="1"/>
          </p:cNvSpPr>
          <p:nvPr>
            <p:ph idx="1"/>
          </p:nvPr>
        </p:nvSpPr>
        <p:spPr>
          <a:xfrm>
            <a:off x="457200" y="1524000"/>
            <a:ext cx="8229600" cy="4525963"/>
          </a:xfrm>
        </p:spPr>
        <p:txBody>
          <a:bodyPr>
            <a:normAutofit/>
          </a:bodyPr>
          <a:lstStyle/>
          <a:p>
            <a:r>
              <a:rPr lang="en-US" dirty="0" smtClean="0"/>
              <a:t>PLWG agreed that in order to enact a generation deliverability criteria the TSPs will require the ability to submit transmission projects that do not solve overloads through </a:t>
            </a:r>
            <a:r>
              <a:rPr lang="en-US" dirty="0" err="1" smtClean="0"/>
              <a:t>redispatch</a:t>
            </a:r>
            <a:r>
              <a:rPr lang="en-US" dirty="0" smtClean="0"/>
              <a:t> of generation.</a:t>
            </a:r>
          </a:p>
          <a:p>
            <a:r>
              <a:rPr lang="en-US" dirty="0" smtClean="0"/>
              <a:t>Expect </a:t>
            </a:r>
            <a:r>
              <a:rPr lang="en-US" dirty="0" smtClean="0"/>
              <a:t>draft PGRR language for PLWG review at August PLWG.</a:t>
            </a:r>
          </a:p>
        </p:txBody>
      </p:sp>
    </p:spTree>
    <p:extLst>
      <p:ext uri="{BB962C8B-B14F-4D97-AF65-F5344CB8AC3E}">
        <p14:creationId xmlns:p14="http://schemas.microsoft.com/office/powerpoint/2010/main" val="8459596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n-US" sz="3600" b="1" dirty="0" smtClean="0"/>
              <a:t>Generation Deliverability Moving Forward</a:t>
            </a:r>
            <a:r>
              <a:rPr lang="en-US" dirty="0" smtClean="0"/>
              <a:t/>
            </a:r>
            <a:br>
              <a:rPr lang="en-US" dirty="0" smtClean="0"/>
            </a:br>
            <a:endParaRPr lang="en-US" dirty="0"/>
          </a:p>
        </p:txBody>
      </p:sp>
      <p:sp>
        <p:nvSpPr>
          <p:cNvPr id="3" name="Content Placeholder 2"/>
          <p:cNvSpPr>
            <a:spLocks noGrp="1"/>
          </p:cNvSpPr>
          <p:nvPr>
            <p:ph idx="1"/>
          </p:nvPr>
        </p:nvSpPr>
        <p:spPr>
          <a:xfrm>
            <a:off x="457200" y="1524000"/>
            <a:ext cx="8229600" cy="4525963"/>
          </a:xfrm>
        </p:spPr>
        <p:txBody>
          <a:bodyPr>
            <a:normAutofit/>
          </a:bodyPr>
          <a:lstStyle/>
          <a:p>
            <a:r>
              <a:rPr lang="en-US" dirty="0" smtClean="0"/>
              <a:t>PLWG will review the PGRR draft language concerning TSP submittal of transmission projects to RPG.</a:t>
            </a:r>
          </a:p>
          <a:p>
            <a:r>
              <a:rPr lang="en-US" dirty="0" smtClean="0"/>
              <a:t>PLWG will have further discussion on requirements for project approval.</a:t>
            </a:r>
          </a:p>
        </p:txBody>
      </p:sp>
    </p:spTree>
    <p:extLst>
      <p:ext uri="{BB962C8B-B14F-4D97-AF65-F5344CB8AC3E}">
        <p14:creationId xmlns:p14="http://schemas.microsoft.com/office/powerpoint/2010/main" val="39841270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n-US" sz="3600" b="1" dirty="0" smtClean="0"/>
              <a:t>Load Scaling Methodologies in Planning Studies</a:t>
            </a:r>
            <a:r>
              <a:rPr lang="en-US" dirty="0" smtClean="0"/>
              <a:t/>
            </a:r>
            <a:br>
              <a:rPr lang="en-US" dirty="0" smtClean="0"/>
            </a:br>
            <a:endParaRPr lang="en-US" dirty="0"/>
          </a:p>
        </p:txBody>
      </p:sp>
      <p:sp>
        <p:nvSpPr>
          <p:cNvPr id="3" name="Content Placeholder 2"/>
          <p:cNvSpPr>
            <a:spLocks noGrp="1"/>
          </p:cNvSpPr>
          <p:nvPr>
            <p:ph idx="1"/>
          </p:nvPr>
        </p:nvSpPr>
        <p:spPr>
          <a:xfrm>
            <a:off x="457200" y="1524000"/>
            <a:ext cx="8229600" cy="4525963"/>
          </a:xfrm>
        </p:spPr>
        <p:txBody>
          <a:bodyPr>
            <a:normAutofit lnSpcReduction="10000"/>
          </a:bodyPr>
          <a:lstStyle/>
          <a:p>
            <a:r>
              <a:rPr lang="en-US" dirty="0" smtClean="0"/>
              <a:t>PLWG agreed that additional transparency is likely needed in the load scaling methodologies ERCOT Planning is using in its studies.</a:t>
            </a:r>
          </a:p>
          <a:p>
            <a:r>
              <a:rPr lang="en-US" dirty="0" smtClean="0"/>
              <a:t>Load Scaling concerns</a:t>
            </a:r>
          </a:p>
          <a:p>
            <a:pPr lvl="1"/>
            <a:r>
              <a:rPr lang="en-US" dirty="0" smtClean="0"/>
              <a:t>Scaling limits for separate zones</a:t>
            </a:r>
          </a:p>
          <a:p>
            <a:pPr lvl="1"/>
            <a:r>
              <a:rPr lang="en-US" dirty="0" smtClean="0"/>
              <a:t>System wide load limits for studies</a:t>
            </a:r>
          </a:p>
          <a:p>
            <a:pPr lvl="1"/>
            <a:r>
              <a:rPr lang="en-US" dirty="0" smtClean="0"/>
              <a:t>Separate treatment of local vs. interregional projects</a:t>
            </a:r>
            <a:endParaRPr lang="en-US" dirty="0"/>
          </a:p>
        </p:txBody>
      </p:sp>
    </p:spTree>
    <p:extLst>
      <p:ext uri="{BB962C8B-B14F-4D97-AF65-F5344CB8AC3E}">
        <p14:creationId xmlns:p14="http://schemas.microsoft.com/office/powerpoint/2010/main" val="14710646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fontScale="90000"/>
          </a:bodyPr>
          <a:lstStyle/>
          <a:p>
            <a:r>
              <a:rPr lang="en-US" sz="3600" b="1" dirty="0" smtClean="0"/>
              <a:t>Load Scaling Methodologies Moving Forward</a:t>
            </a:r>
            <a:r>
              <a:rPr lang="en-US" dirty="0" smtClean="0"/>
              <a:t/>
            </a:r>
            <a:br>
              <a:rPr lang="en-US" dirty="0" smtClean="0"/>
            </a:br>
            <a:endParaRPr lang="en-US" dirty="0"/>
          </a:p>
        </p:txBody>
      </p:sp>
      <p:sp>
        <p:nvSpPr>
          <p:cNvPr id="3" name="Content Placeholder 2"/>
          <p:cNvSpPr>
            <a:spLocks noGrp="1"/>
          </p:cNvSpPr>
          <p:nvPr>
            <p:ph idx="1"/>
          </p:nvPr>
        </p:nvSpPr>
        <p:spPr>
          <a:xfrm>
            <a:off x="457200" y="1524000"/>
            <a:ext cx="8229600" cy="4525963"/>
          </a:xfrm>
        </p:spPr>
        <p:txBody>
          <a:bodyPr>
            <a:normAutofit/>
          </a:bodyPr>
          <a:lstStyle/>
          <a:p>
            <a:r>
              <a:rPr lang="en-US" dirty="0" smtClean="0"/>
              <a:t>Calpine and NRG offered to draft the concerns raised by PLWG concerning load scaling into a document for discussion.</a:t>
            </a:r>
          </a:p>
          <a:p>
            <a:r>
              <a:rPr lang="en-US" dirty="0" smtClean="0"/>
              <a:t>PLWG will address the document created by Calpine and NRG at the August PLWG meeting and return to ROS with recommendations concerning the treatment of Load Scaling in the planning studies.</a:t>
            </a:r>
          </a:p>
        </p:txBody>
      </p:sp>
    </p:spTree>
    <p:extLst>
      <p:ext uri="{BB962C8B-B14F-4D97-AF65-F5344CB8AC3E}">
        <p14:creationId xmlns:p14="http://schemas.microsoft.com/office/powerpoint/2010/main" val="14710646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1143000"/>
          </a:xfrm>
        </p:spPr>
        <p:txBody>
          <a:bodyPr>
            <a:normAutofit fontScale="90000"/>
          </a:bodyPr>
          <a:lstStyle/>
          <a:p>
            <a:r>
              <a:rPr lang="en-US" sz="3600" b="1" dirty="0" smtClean="0"/>
              <a:t>CDR and Planning Study Model Differences</a:t>
            </a:r>
            <a:r>
              <a:rPr lang="en-US" dirty="0" smtClean="0"/>
              <a:t/>
            </a:r>
            <a:br>
              <a:rPr lang="en-US" dirty="0" smtClean="0"/>
            </a:br>
            <a:endParaRPr lang="en-US" dirty="0"/>
          </a:p>
        </p:txBody>
      </p:sp>
      <p:sp>
        <p:nvSpPr>
          <p:cNvPr id="3" name="Content Placeholder 2"/>
          <p:cNvSpPr>
            <a:spLocks noGrp="1"/>
          </p:cNvSpPr>
          <p:nvPr>
            <p:ph idx="1"/>
          </p:nvPr>
        </p:nvSpPr>
        <p:spPr>
          <a:xfrm>
            <a:off x="457200" y="1524000"/>
            <a:ext cx="8229600" cy="4525963"/>
          </a:xfrm>
        </p:spPr>
        <p:txBody>
          <a:bodyPr>
            <a:normAutofit lnSpcReduction="10000"/>
          </a:bodyPr>
          <a:lstStyle/>
          <a:p>
            <a:r>
              <a:rPr lang="en-US" dirty="0" smtClean="0"/>
              <a:t>PLWG outlined its main areas of concern for the differences in load and generation in the CDR, SSWG, and RTP models.</a:t>
            </a:r>
          </a:p>
          <a:p>
            <a:r>
              <a:rPr lang="en-US" dirty="0" smtClean="0"/>
              <a:t>PLWG was able to get notes on each area of concern for all models</a:t>
            </a:r>
          </a:p>
          <a:p>
            <a:r>
              <a:rPr lang="en-US" dirty="0" smtClean="0"/>
              <a:t>E.ON will draft a white paper for discussion at the August PLWG meeting where PLWG will provide notes to reach a final white paper draft for ROS.</a:t>
            </a:r>
          </a:p>
        </p:txBody>
      </p:sp>
    </p:spTree>
    <p:extLst>
      <p:ext uri="{BB962C8B-B14F-4D97-AF65-F5344CB8AC3E}">
        <p14:creationId xmlns:p14="http://schemas.microsoft.com/office/powerpoint/2010/main" val="377488156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263</Words>
  <Application>Microsoft Office PowerPoint</Application>
  <PresentationFormat>On-screen Show (4:3)</PresentationFormat>
  <Paragraphs>21</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PLWG Report to ROS</vt:lpstr>
      <vt:lpstr>Generation Deliverability PGRR Update </vt:lpstr>
      <vt:lpstr>Generation Deliverability Moving Forward </vt:lpstr>
      <vt:lpstr>Load Scaling Methodologies in Planning Studies </vt:lpstr>
      <vt:lpstr>Load Scaling Methodologies Moving Forward </vt:lpstr>
      <vt:lpstr>CDR and Planning Study Model Differences </vt:lpstr>
    </vt:vector>
  </TitlesOfParts>
  <Company>EON-IT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PLWG Report to ROS</dc:title>
  <dc:creator>B14812</dc:creator>
  <cp:lastModifiedBy>B14812</cp:lastModifiedBy>
  <cp:revision>10</cp:revision>
  <dcterms:created xsi:type="dcterms:W3CDTF">2014-07-24T02:28:20Z</dcterms:created>
  <dcterms:modified xsi:type="dcterms:W3CDTF">2014-07-25T20:38:42Z</dcterms:modified>
</cp:coreProperties>
</file>