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923" r:id="rId3"/>
  </p:sldMasterIdLst>
  <p:notesMasterIdLst>
    <p:notesMasterId r:id="rId42"/>
  </p:notesMasterIdLst>
  <p:sldIdLst>
    <p:sldId id="339" r:id="rId4"/>
    <p:sldId id="317" r:id="rId5"/>
    <p:sldId id="316" r:id="rId6"/>
    <p:sldId id="340" r:id="rId7"/>
    <p:sldId id="315" r:id="rId8"/>
    <p:sldId id="342" r:id="rId9"/>
    <p:sldId id="343" r:id="rId10"/>
    <p:sldId id="341" r:id="rId11"/>
    <p:sldId id="318" r:id="rId12"/>
    <p:sldId id="320" r:id="rId13"/>
    <p:sldId id="322" r:id="rId14"/>
    <p:sldId id="367" r:id="rId15"/>
    <p:sldId id="321" r:id="rId16"/>
    <p:sldId id="346" r:id="rId17"/>
    <p:sldId id="344" r:id="rId18"/>
    <p:sldId id="349" r:id="rId19"/>
    <p:sldId id="350" r:id="rId20"/>
    <p:sldId id="323" r:id="rId21"/>
    <p:sldId id="351" r:id="rId22"/>
    <p:sldId id="324" r:id="rId23"/>
    <p:sldId id="352" r:id="rId24"/>
    <p:sldId id="325" r:id="rId25"/>
    <p:sldId id="326" r:id="rId26"/>
    <p:sldId id="353" r:id="rId27"/>
    <p:sldId id="327" r:id="rId28"/>
    <p:sldId id="354" r:id="rId29"/>
    <p:sldId id="328" r:id="rId30"/>
    <p:sldId id="355" r:id="rId31"/>
    <p:sldId id="332" r:id="rId32"/>
    <p:sldId id="331" r:id="rId33"/>
    <p:sldId id="333" r:id="rId34"/>
    <p:sldId id="334" r:id="rId35"/>
    <p:sldId id="361" r:id="rId36"/>
    <p:sldId id="365" r:id="rId37"/>
    <p:sldId id="357" r:id="rId38"/>
    <p:sldId id="358" r:id="rId39"/>
    <p:sldId id="335" r:id="rId40"/>
    <p:sldId id="366" r:id="rId41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2DE8"/>
    <a:srgbClr val="0000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90" autoAdjust="0"/>
    <p:restoredTop sz="94660"/>
  </p:normalViewPr>
  <p:slideViewPr>
    <p:cSldViewPr snapToGrid="0">
      <p:cViewPr>
        <p:scale>
          <a:sx n="86" d="100"/>
          <a:sy n="86" d="100"/>
        </p:scale>
        <p:origin x="-666" y="-4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6" d="100"/>
        <a:sy n="13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9B891B8-873C-4FFF-95CF-AE2F2AAB435D}" type="datetimeFigureOut">
              <a:rPr lang="en-US"/>
              <a:pPr>
                <a:defRPr/>
              </a:pPr>
              <a:t>8/13/2014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21188"/>
            <a:ext cx="5619750" cy="4189412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8CC364C-7553-4ED2-8198-B5AA097F4C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9582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4572000" y="2895600"/>
            <a:ext cx="2895600" cy="65088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076042" y="1905000"/>
            <a:ext cx="4038600" cy="835797"/>
          </a:xfrm>
          <a:prstGeom prst="rect">
            <a:avLst/>
          </a:prstGeom>
        </p:spPr>
        <p:txBody>
          <a:bodyPr anchor="t"/>
          <a:lstStyle>
            <a:lvl1pPr algn="ctr">
              <a:defRPr sz="4800" b="1" cap="all"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076700" y="3124200"/>
            <a:ext cx="4038600" cy="1524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 baseline="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84735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1622334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8/13/2014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17035994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8/13/2014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3973093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8/13/2014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60600776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37976269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00191914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05848479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31258946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yout3: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3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3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3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3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3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5"/>
          </p:nvPr>
        </p:nvSpPr>
        <p:spPr>
          <a:xfrm>
            <a:off x="0" y="228600"/>
            <a:ext cx="6477000" cy="598311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wrap="square" anchor="ctr" anchorCtr="0">
            <a:normAutofit/>
          </a:bodyPr>
          <a:lstStyle>
            <a:lvl1pPr marL="0" indent="338138" algn="l">
              <a:buNone/>
              <a:defRPr sz="28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6"/>
          </p:nvPr>
        </p:nvSpPr>
        <p:spPr>
          <a:xfrm>
            <a:off x="4419600" y="632460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8EDBA1A6-2CF9-4D4D-8273-47D9CFD8DA2E}" type="datetime1">
              <a:rPr lang="en-US"/>
              <a:pPr>
                <a:defRPr/>
              </a:pPr>
              <a:t>8/13/2014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7"/>
          </p:nvPr>
        </p:nvSpPr>
        <p:spPr>
          <a:xfrm>
            <a:off x="1371600" y="632460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361950" y="6369050"/>
            <a:ext cx="838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732ED515-4153-4AC7-9C64-E25C448DCC3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296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1: text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"/>
          </p:nvPr>
        </p:nvSpPr>
        <p:spPr>
          <a:xfrm>
            <a:off x="5029200" y="1447800"/>
            <a:ext cx="3505200" cy="44196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0" name="Content Placeholder 2"/>
          <p:cNvSpPr>
            <a:spLocks noGrp="1"/>
          </p:cNvSpPr>
          <p:nvPr>
            <p:ph idx="12"/>
          </p:nvPr>
        </p:nvSpPr>
        <p:spPr>
          <a:xfrm>
            <a:off x="685800" y="1828800"/>
            <a:ext cx="3685713" cy="403860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92D050"/>
              </a:buClr>
              <a:buSzTx/>
              <a:buFont typeface="Wingdings" pitchFamily="2" charset="2"/>
              <a:buNone/>
              <a:tabLst/>
              <a:defRPr sz="2000">
                <a:latin typeface="+mn-lt"/>
              </a:defRPr>
            </a:lvl1pPr>
            <a:lvl2pPr marL="742950" indent="-285750">
              <a:buClr>
                <a:srgbClr val="92D050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rgbClr val="92D050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rgbClr val="92D050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rgbClr val="92D050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-31044" y="0"/>
            <a:ext cx="6812844" cy="6858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wrap="square" anchor="ctr" anchorCtr="0">
            <a:normAutofit/>
          </a:bodyPr>
          <a:lstStyle>
            <a:lvl1pPr marL="0" indent="631825" algn="l">
              <a:buNone/>
              <a:defRPr sz="28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3"/>
          </p:nvPr>
        </p:nvSpPr>
        <p:spPr>
          <a:xfrm>
            <a:off x="4419600" y="632460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FB66106E-75AA-484C-B60B-B782212FBE7D}" type="datetime1">
              <a:rPr lang="en-US"/>
              <a:pPr>
                <a:defRPr/>
              </a:pPr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>
          <a:xfrm>
            <a:off x="1371600" y="632460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381000" y="6324600"/>
            <a:ext cx="838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144FFB92-6614-4EC8-B82A-F0199EF653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27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 userDrawn="1"/>
        </p:nvSpPr>
        <p:spPr>
          <a:xfrm>
            <a:off x="4572000" y="4114800"/>
            <a:ext cx="3762375" cy="2743200"/>
          </a:xfrm>
          <a:prstGeom prst="rect">
            <a:avLst/>
          </a:prstGeom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92D050"/>
              </a:buClr>
              <a:buFont typeface="Wingdings" pitchFamily="2" charset="2"/>
              <a:buChar char="§"/>
              <a:defRPr/>
            </a:pPr>
            <a:endParaRPr lang="en-US" sz="2800" baseline="30000" smtClean="0"/>
          </a:p>
        </p:txBody>
      </p:sp>
      <p:sp>
        <p:nvSpPr>
          <p:cNvPr id="11" name="Content Placeholder 2"/>
          <p:cNvSpPr>
            <a:spLocks noGrp="1"/>
          </p:cNvSpPr>
          <p:nvPr>
            <p:ph idx="12"/>
          </p:nvPr>
        </p:nvSpPr>
        <p:spPr>
          <a:xfrm>
            <a:off x="457200" y="1752600"/>
            <a:ext cx="3685713" cy="426720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3"/>
              </a:buClr>
              <a:buFont typeface="Wingdings" pitchFamily="2" charset="2"/>
              <a:buChar char="§"/>
              <a:defRPr sz="2000">
                <a:latin typeface="+mn-lt"/>
              </a:defRPr>
            </a:lvl1pPr>
            <a:lvl2pPr marL="742950" indent="-285750">
              <a:buClr>
                <a:srgbClr val="92D050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rgbClr val="92D050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rgbClr val="92D050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rgbClr val="92D050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4648200" y="3962400"/>
            <a:ext cx="3685713" cy="205740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3"/>
              </a:buClr>
              <a:buFont typeface="Wingdings" pitchFamily="2" charset="2"/>
              <a:buChar char="§"/>
              <a:defRPr sz="2000">
                <a:latin typeface="+mn-lt"/>
              </a:defRPr>
            </a:lvl1pPr>
            <a:lvl2pPr marL="742950" indent="-285750">
              <a:buClr>
                <a:srgbClr val="92D050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rgbClr val="92D050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rgbClr val="92D050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rgbClr val="92D050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1"/>
          </p:nvPr>
        </p:nvSpPr>
        <p:spPr>
          <a:xfrm>
            <a:off x="0" y="0"/>
            <a:ext cx="6705600" cy="6858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wrap="square" anchor="ctr" anchorCtr="0">
            <a:normAutofit/>
          </a:bodyPr>
          <a:lstStyle>
            <a:lvl1pPr marL="0" indent="338138" algn="l">
              <a:buNone/>
              <a:defRPr sz="28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4"/>
          </p:nvPr>
        </p:nvSpPr>
        <p:spPr>
          <a:xfrm>
            <a:off x="4419600" y="632460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1E9DCEF5-422B-4228-BD06-CC2E7732B654}" type="datetime1">
              <a:rPr lang="en-US"/>
              <a:pPr>
                <a:defRPr/>
              </a:pPr>
              <a:t>8/13/2014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1371600" y="632460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381000" y="6324600"/>
            <a:ext cx="838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0622FA76-05D5-4BAB-99F6-78137E4F0D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705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3: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3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3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3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3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3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5"/>
          </p:nvPr>
        </p:nvSpPr>
        <p:spPr>
          <a:xfrm>
            <a:off x="0" y="228600"/>
            <a:ext cx="6477000" cy="598311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wrap="square" anchor="ctr" anchorCtr="0">
            <a:normAutofit/>
          </a:bodyPr>
          <a:lstStyle>
            <a:lvl1pPr marL="0" indent="338138" algn="l">
              <a:buNone/>
              <a:defRPr sz="28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6"/>
          </p:nvPr>
        </p:nvSpPr>
        <p:spPr>
          <a:xfrm>
            <a:off x="4419600" y="632460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8EDBA1A6-2CF9-4D4D-8273-47D9CFD8DA2E}" type="datetime1">
              <a:rPr lang="en-US"/>
              <a:pPr>
                <a:defRPr/>
              </a:pPr>
              <a:t>8/13/2014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7"/>
          </p:nvPr>
        </p:nvSpPr>
        <p:spPr>
          <a:xfrm>
            <a:off x="1371600" y="632460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8"/>
          </p:nvPr>
        </p:nvSpPr>
        <p:spPr>
          <a:xfrm>
            <a:off x="361950" y="6369050"/>
            <a:ext cx="838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732ED515-4153-4AC7-9C64-E25C448DCC30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296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yout4: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3"/>
              </a:buClr>
              <a:buFont typeface="Wingdings" pitchFamily="2" charset="2"/>
              <a:buChar char="§"/>
              <a:defRPr sz="2800"/>
            </a:lvl1pPr>
            <a:lvl2pPr marL="742950" indent="-285750">
              <a:buClr>
                <a:schemeClr val="accent3"/>
              </a:buClr>
              <a:buFont typeface="Wingdings" pitchFamily="2" charset="2"/>
              <a:buChar char="§"/>
              <a:defRPr sz="2400"/>
            </a:lvl2pPr>
            <a:lvl3pPr marL="1143000" indent="-228600">
              <a:buClr>
                <a:schemeClr val="accent3"/>
              </a:buClr>
              <a:buFont typeface="Wingdings" pitchFamily="2" charset="2"/>
              <a:buChar char="§"/>
              <a:defRPr sz="2000"/>
            </a:lvl3pPr>
            <a:lvl4pPr marL="1600200" indent="-228600">
              <a:buClr>
                <a:schemeClr val="accent3"/>
              </a:buClr>
              <a:buFont typeface="Wingdings" pitchFamily="2" charset="2"/>
              <a:buChar char="§"/>
              <a:defRPr sz="1800"/>
            </a:lvl4pPr>
            <a:lvl5pPr marL="2057400" indent="-228600">
              <a:buClr>
                <a:schemeClr val="accent3"/>
              </a:buClr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3"/>
              </a:buClr>
              <a:buFont typeface="Wingdings" pitchFamily="2" charset="2"/>
              <a:buChar char="§"/>
              <a:defRPr sz="2800"/>
            </a:lvl1pPr>
            <a:lvl2pPr marL="742950" indent="-285750">
              <a:buClr>
                <a:schemeClr val="accent3"/>
              </a:buClr>
              <a:buFont typeface="Wingdings" pitchFamily="2" charset="2"/>
              <a:buChar char="§"/>
              <a:defRPr sz="2400"/>
            </a:lvl2pPr>
            <a:lvl3pPr marL="1143000" indent="-228600">
              <a:buClr>
                <a:schemeClr val="accent3"/>
              </a:buClr>
              <a:buFont typeface="Wingdings" pitchFamily="2" charset="2"/>
              <a:buChar char="§"/>
              <a:defRPr sz="2000"/>
            </a:lvl3pPr>
            <a:lvl4pPr marL="1600200" indent="-228600">
              <a:buClr>
                <a:schemeClr val="accent3"/>
              </a:buClr>
              <a:buFont typeface="Wingdings" pitchFamily="2" charset="2"/>
              <a:buChar char="§"/>
              <a:defRPr sz="1800"/>
            </a:lvl4pPr>
            <a:lvl5pPr marL="2057400" indent="-228600">
              <a:buClr>
                <a:schemeClr val="accent3"/>
              </a:buClr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4419600" y="632460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4B1A9AB-E804-43E2-A040-03D8BF8890C6}" type="datetime1">
              <a:rPr lang="en-US" smtClean="0">
                <a:solidFill>
                  <a:prstClr val="white">
                    <a:lumMod val="50000"/>
                  </a:prstClr>
                </a:solidFill>
                <a:latin typeface="Calibri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8/13/2014</a:t>
            </a:fld>
            <a:endParaRPr lang="en-US" dirty="0">
              <a:solidFill>
                <a:prstClr val="white">
                  <a:lumMod val="50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3"/>
          </p:nvPr>
        </p:nvSpPr>
        <p:spPr>
          <a:xfrm>
            <a:off x="1371600" y="632460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>
                  <a:lumMod val="50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381000" y="6324600"/>
            <a:ext cx="838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5132C85-BD0F-4052-9B0F-97C3811512F2}" type="slidenum">
              <a:rPr lang="en-US" sz="1800" smtClean="0">
                <a:solidFill>
                  <a:prstClr val="white">
                    <a:lumMod val="50000"/>
                  </a:prstClr>
                </a:solidFill>
                <a:latin typeface="Calibri"/>
                <a:ea typeface="+mn-ea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 dirty="0">
              <a:solidFill>
                <a:prstClr val="white">
                  <a:lumMod val="50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1" hasCustomPrompt="1"/>
          </p:nvPr>
        </p:nvSpPr>
        <p:spPr>
          <a:xfrm>
            <a:off x="0" y="381000"/>
            <a:ext cx="5791200" cy="52322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wrap="square" anchor="ctr" anchorCtr="0">
            <a:normAutofit/>
          </a:bodyPr>
          <a:lstStyle>
            <a:lvl1pPr marL="0" indent="0" algn="ctr">
              <a:buNone/>
              <a:defRPr sz="28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843194509"/>
      </p:ext>
    </p:extLst>
  </p:cSld>
  <p:clrMapOvr>
    <a:masterClrMapping/>
  </p:clrMapOvr>
  <p:transition advClick="0" advTm="5000">
    <p:rand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300" y="21717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85178556"/>
      </p:ext>
    </p:extLst>
  </p:cSld>
  <p:clrMapOvr>
    <a:masterClrMapping/>
  </p:clrMapOvr>
  <p:transition advClick="0" advTm="500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73333322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8364434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7CB97365-EBCA-4027-87D5-99FC1D4DF0BB}" type="datetimeFigureOut">
              <a:rPr lang="en-US" smtClean="0"/>
              <a:pPr eaLnBrk="1" latinLnBrk="0" hangingPunct="1"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66261459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image" Target="../media/image6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8C162BC-D98C-4B13-9F61-AED01BFB165E}" type="datetime1">
              <a:rPr lang="en-US"/>
              <a:pPr>
                <a:defRPr/>
              </a:pPr>
              <a:t>8/13/2014</a:t>
            </a:fld>
            <a:endParaRPr lang="en-US"/>
          </a:p>
        </p:txBody>
      </p:sp>
      <p:pic>
        <p:nvPicPr>
          <p:cNvPr id="1027" name="Content Placeholder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948"/>
          <a:stretch>
            <a:fillRect/>
          </a:stretch>
        </p:blipFill>
        <p:spPr bwMode="auto">
          <a:xfrm>
            <a:off x="-9525" y="0"/>
            <a:ext cx="3209925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62" r="11888"/>
          <a:stretch>
            <a:fillRect/>
          </a:stretch>
        </p:blipFill>
        <p:spPr bwMode="auto">
          <a:xfrm>
            <a:off x="-9525" y="4162425"/>
            <a:ext cx="3209925" cy="131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8" r="16408"/>
          <a:stretch>
            <a:fillRect/>
          </a:stretch>
        </p:blipFill>
        <p:spPr bwMode="auto">
          <a:xfrm>
            <a:off x="-9525" y="1385888"/>
            <a:ext cx="3209925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9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0" r="24879"/>
          <a:stretch>
            <a:fillRect/>
          </a:stretch>
        </p:blipFill>
        <p:spPr bwMode="auto">
          <a:xfrm>
            <a:off x="-9525" y="5541963"/>
            <a:ext cx="3209925" cy="131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01" r="11417"/>
          <a:stretch>
            <a:fillRect/>
          </a:stretch>
        </p:blipFill>
        <p:spPr bwMode="auto">
          <a:xfrm>
            <a:off x="-9525" y="2776538"/>
            <a:ext cx="3209925" cy="131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1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6400800"/>
            <a:ext cx="13446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15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6419850"/>
            <a:ext cx="13446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8C162BC-D98C-4B13-9F61-AED01BFB165E}" type="datetime1">
              <a:rPr lang="en-US" smtClean="0"/>
              <a:pPr>
                <a:defRPr/>
              </a:pPr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BC269-A68E-48AA-B03B-AE1698A30DA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15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6419850"/>
            <a:ext cx="1344613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7957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533400"/>
            <a:ext cx="4648200" cy="3429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cap="small" dirty="0" smtClean="0">
                <a:solidFill>
                  <a:schemeClr val="tx1"/>
                </a:solidFill>
              </a:rPr>
              <a:t>Small Signal Stability (SSS) Analysis for ERCOT</a:t>
            </a:r>
            <a:br>
              <a:rPr lang="en-US" sz="3200" cap="small" dirty="0" smtClean="0">
                <a:solidFill>
                  <a:schemeClr val="tx1"/>
                </a:solidFill>
              </a:rPr>
            </a:br>
            <a:r>
              <a:rPr lang="en-US" sz="1400" cap="small" dirty="0" smtClean="0">
                <a:solidFill>
                  <a:schemeClr val="tx1"/>
                </a:solidFill>
              </a:rPr>
              <a:t/>
            </a:r>
            <a:br>
              <a:rPr lang="en-US" sz="1400" cap="small" dirty="0" smtClean="0">
                <a:solidFill>
                  <a:schemeClr val="tx1"/>
                </a:solidFill>
              </a:rPr>
            </a:br>
            <a:r>
              <a:rPr lang="en-US" sz="3200" cap="small" dirty="0" smtClean="0">
                <a:solidFill>
                  <a:schemeClr val="tx1"/>
                </a:solidFill>
              </a:rPr>
              <a:t>A Presentation </a:t>
            </a:r>
            <a:r>
              <a:rPr lang="en-US" sz="3200" cap="small" dirty="0">
                <a:solidFill>
                  <a:schemeClr val="tx1"/>
                </a:solidFill>
              </a:rPr>
              <a:t>T</a:t>
            </a:r>
            <a:r>
              <a:rPr lang="en-US" sz="3200" cap="small" dirty="0" smtClean="0">
                <a:solidFill>
                  <a:schemeClr val="tx1"/>
                </a:solidFill>
              </a:rPr>
              <a:t>o ERCOT</a:t>
            </a:r>
            <a:br>
              <a:rPr lang="en-US" sz="3200" cap="small" dirty="0" smtClean="0">
                <a:solidFill>
                  <a:schemeClr val="tx1"/>
                </a:solidFill>
              </a:rPr>
            </a:br>
            <a:endParaRPr lang="en-US" sz="3200" cap="small" dirty="0">
              <a:solidFill>
                <a:schemeClr val="tx1"/>
              </a:solidFill>
            </a:endParaRPr>
          </a:p>
        </p:txBody>
      </p:sp>
      <p:sp>
        <p:nvSpPr>
          <p:cNvPr id="12291" name="Text Placeholder 2"/>
          <p:cNvSpPr>
            <a:spLocks noGrp="1"/>
          </p:cNvSpPr>
          <p:nvPr>
            <p:ph type="body" sz="half" idx="2"/>
          </p:nvPr>
        </p:nvSpPr>
        <p:spPr bwMode="auto">
          <a:xfrm>
            <a:off x="4038600" y="3124200"/>
            <a:ext cx="3962400" cy="32004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eaLnBrk="1" hangingPunct="1">
              <a:defRPr/>
            </a:pPr>
            <a:r>
              <a:rPr lang="en-US" sz="1800" b="1" dirty="0" smtClean="0">
                <a:solidFill>
                  <a:schemeClr val="tx1"/>
                </a:solidFill>
              </a:rPr>
              <a:t>Presented by: </a:t>
            </a:r>
          </a:p>
          <a:p>
            <a:pPr algn="l" eaLnBrk="1" hangingPunct="1"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Zhihong Feng, Ph.D., P. Eng.</a:t>
            </a:r>
          </a:p>
          <a:p>
            <a:pPr algn="l" eaLnBrk="1" hangingPunct="1">
              <a:defRPr/>
            </a:pPr>
            <a:r>
              <a:rPr lang="en-US" sz="1800" i="1" dirty="0" smtClean="0">
                <a:solidFill>
                  <a:schemeClr val="tx1"/>
                </a:solidFill>
              </a:rPr>
              <a:t>Manager, Power System Studies</a:t>
            </a:r>
          </a:p>
          <a:p>
            <a:pPr algn="l" eaLnBrk="1" hangingPunct="1">
              <a:defRPr/>
            </a:pPr>
            <a:endParaRPr lang="en-US" sz="1050" b="1" dirty="0" smtClean="0">
              <a:solidFill>
                <a:schemeClr val="tx1"/>
              </a:solidFill>
            </a:endParaRPr>
          </a:p>
          <a:p>
            <a:pPr algn="l" eaLnBrk="1" hangingPunct="1">
              <a:defRPr/>
            </a:pPr>
            <a:r>
              <a:rPr lang="en-US" sz="1800" b="1" dirty="0" smtClean="0">
                <a:solidFill>
                  <a:schemeClr val="tx1"/>
                </a:solidFill>
              </a:rPr>
              <a:t>Powertech Labs Inc.</a:t>
            </a:r>
          </a:p>
          <a:p>
            <a:pPr algn="l" eaLnBrk="1" hangingPunct="1">
              <a:defRPr/>
            </a:pPr>
            <a:r>
              <a:rPr lang="en-US" sz="1800" dirty="0">
                <a:solidFill>
                  <a:schemeClr val="tx1"/>
                </a:solidFill>
              </a:rPr>
              <a:t>Z</a:t>
            </a:r>
            <a:r>
              <a:rPr lang="en-US" sz="1800" dirty="0" smtClean="0">
                <a:solidFill>
                  <a:schemeClr val="tx1"/>
                </a:solidFill>
              </a:rPr>
              <a:t>hihong.Feng@powertechlabs.com</a:t>
            </a:r>
            <a:r>
              <a:rPr lang="en-US" sz="1800" i="1" dirty="0" smtClean="0">
                <a:solidFill>
                  <a:schemeClr val="tx1"/>
                </a:solidFill>
              </a:rPr>
              <a:t> </a:t>
            </a:r>
          </a:p>
          <a:p>
            <a:pPr algn="l" eaLnBrk="1" hangingPunct="1">
              <a:defRPr/>
            </a:pPr>
            <a:endParaRPr lang="en-US" sz="1800" i="1" dirty="0" smtClean="0">
              <a:solidFill>
                <a:schemeClr val="tx1"/>
              </a:solidFill>
            </a:endParaRPr>
          </a:p>
          <a:p>
            <a:pPr algn="l" eaLnBrk="1" hangingPunct="1">
              <a:defRPr/>
            </a:pPr>
            <a:r>
              <a:rPr lang="en-US" sz="2000" b="1" dirty="0" smtClean="0">
                <a:solidFill>
                  <a:schemeClr val="tx1"/>
                </a:solidFill>
              </a:rPr>
              <a:t>Austin, Texas </a:t>
            </a:r>
          </a:p>
          <a:p>
            <a:pPr algn="l" eaLnBrk="1" hangingPunct="1"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September, 2014</a:t>
            </a:r>
            <a:endParaRPr lang="en-US" sz="1800" dirty="0">
              <a:solidFill>
                <a:schemeClr val="tx1"/>
              </a:solidFill>
            </a:endParaRPr>
          </a:p>
          <a:p>
            <a:pPr algn="l" eaLnBrk="1" hangingPunct="1">
              <a:defRPr/>
            </a:pPr>
            <a:endParaRPr lang="en-US" sz="1800" i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912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23">
        <p:fade/>
      </p:transition>
    </mc:Choice>
    <mc:Fallback xmlns="">
      <p:transition spd="med" advTm="102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-1" y="228600"/>
            <a:ext cx="7458420" cy="598311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/>
              <a:t>Critical Inter-area Mode – Proposed PSS</a:t>
            </a:r>
            <a:endParaRPr lang="en-US" dirty="0"/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10</a:t>
            </a:fld>
            <a:endParaRPr lang="en-US" smtClean="0">
              <a:solidFill>
                <a:srgbClr val="7F7F7F"/>
              </a:solidFill>
            </a:endParaRPr>
          </a:p>
        </p:txBody>
      </p:sp>
      <p:sp>
        <p:nvSpPr>
          <p:cNvPr id="234" name="Content Placeholder 1"/>
          <p:cNvSpPr>
            <a:spLocks noGrp="1"/>
          </p:cNvSpPr>
          <p:nvPr>
            <p:ph idx="1"/>
          </p:nvPr>
        </p:nvSpPr>
        <p:spPr>
          <a:xfrm>
            <a:off x="368316" y="1806070"/>
            <a:ext cx="8378328" cy="1355772"/>
          </a:xfrm>
        </p:spPr>
        <p:txBody>
          <a:bodyPr>
            <a:normAutofit fontScale="77500" lnSpcReduction="20000"/>
          </a:bodyPr>
          <a:lstStyle/>
          <a:p>
            <a:pPr lvl="0">
              <a:spcAft>
                <a:spcPts val="600"/>
              </a:spcAft>
            </a:pPr>
            <a:r>
              <a:rPr lang="en-US" sz="3100" dirty="0"/>
              <a:t>2 new PSS </a:t>
            </a:r>
            <a:r>
              <a:rPr lang="en-US" sz="3100" dirty="0" smtClean="0"/>
              <a:t>proposed for the synchronous generators with maximum </a:t>
            </a:r>
            <a:r>
              <a:rPr lang="en-US" sz="3100" dirty="0"/>
              <a:t>p</a:t>
            </a:r>
            <a:r>
              <a:rPr lang="en-US" sz="3100" dirty="0" smtClean="0"/>
              <a:t>articipation factors:</a:t>
            </a:r>
          </a:p>
          <a:p>
            <a:pPr lvl="1">
              <a:spcAft>
                <a:spcPts val="600"/>
              </a:spcAft>
            </a:pPr>
            <a:r>
              <a:rPr lang="en-US" sz="2600" dirty="0" smtClean="0"/>
              <a:t>Units of the second best plant have much less participation factors.</a:t>
            </a:r>
          </a:p>
        </p:txBody>
      </p:sp>
    </p:spTree>
    <p:extLst>
      <p:ext uri="{BB962C8B-B14F-4D97-AF65-F5344CB8AC3E}">
        <p14:creationId xmlns:p14="http://schemas.microsoft.com/office/powerpoint/2010/main" val="1561792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-1" y="228600"/>
            <a:ext cx="6643171" cy="598311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/>
              <a:t>Eigenvalue Analysis – Critical Local Mode</a:t>
            </a:r>
            <a:endParaRPr lang="en-US" dirty="0"/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11</a:t>
            </a:fld>
            <a:endParaRPr lang="en-US" smtClean="0">
              <a:solidFill>
                <a:srgbClr val="7F7F7F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 rot="16200000">
            <a:off x="144692" y="1888575"/>
            <a:ext cx="86754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/>
              <a:t>Full </a:t>
            </a:r>
            <a:r>
              <a:rPr lang="en-US" sz="1200" b="1" dirty="0"/>
              <a:t>Model</a:t>
            </a:r>
          </a:p>
        </p:txBody>
      </p:sp>
      <p:sp>
        <p:nvSpPr>
          <p:cNvPr id="9" name="Rectangle 8"/>
          <p:cNvSpPr/>
          <p:nvPr/>
        </p:nvSpPr>
        <p:spPr>
          <a:xfrm rot="16200000">
            <a:off x="-309902" y="3799025"/>
            <a:ext cx="17702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/>
              <a:t>Simplified 2-Plant </a:t>
            </a:r>
            <a:r>
              <a:rPr lang="en-US" sz="1200" b="1" dirty="0"/>
              <a:t>Model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368935"/>
              </p:ext>
            </p:extLst>
          </p:nvPr>
        </p:nvGraphicFramePr>
        <p:xfrm>
          <a:off x="716964" y="3103938"/>
          <a:ext cx="7799073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713948"/>
                <a:gridCol w="860596"/>
                <a:gridCol w="870332"/>
                <a:gridCol w="925417"/>
                <a:gridCol w="913396"/>
                <a:gridCol w="838286"/>
                <a:gridCol w="826265"/>
                <a:gridCol w="892366"/>
                <a:gridCol w="958467"/>
              </a:tblGrid>
              <a:tr h="0"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Voltage Stability Transfer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FY2018 Case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HWLL2016 Case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No Fault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Contingency DB_ID_12733 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Times New Roman"/>
                        </a:rPr>
                        <a:t>No Fault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Contingency DB_ID_12733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f (HZ)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sym typeface="Symbol"/>
                        </a:rPr>
                        <a:t></a:t>
                      </a: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 (%)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f (HZ)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Times New Roman"/>
                          <a:sym typeface="Symbol"/>
                        </a:rPr>
                        <a:t></a:t>
                      </a:r>
                      <a:r>
                        <a:rPr lang="en-US" sz="1200" b="1" dirty="0">
                          <a:effectLst/>
                          <a:latin typeface="Calibri"/>
                          <a:ea typeface="Times New Roman"/>
                        </a:rPr>
                        <a:t> (%)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f (HZ)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sym typeface="Symbol"/>
                        </a:rPr>
                        <a:t></a:t>
                      </a: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 (%)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f (HZ)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sym typeface="Symbol"/>
                        </a:rPr>
                        <a:t></a:t>
                      </a: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 (%)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None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1.20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4.74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-10.28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1.27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2.95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-8.47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Houston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1.21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4.74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-10.32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1.27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2.95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-8.48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RGV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1.20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4.73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</a:rPr>
                        <a:t>0.71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-10.32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1.27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2.95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-8.48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DFW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1.21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5.12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-10.30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1.27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3.79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-8.21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West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1.20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4.75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-10.32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1.27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2.98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-8.46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3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Far West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1.20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4.74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-10.32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1.27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2.94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</a:rPr>
                        <a:t>-8.47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Content Placeholder 1"/>
          <p:cNvSpPr>
            <a:spLocks noGrp="1"/>
          </p:cNvSpPr>
          <p:nvPr>
            <p:ph idx="1"/>
          </p:nvPr>
        </p:nvSpPr>
        <p:spPr>
          <a:xfrm>
            <a:off x="401366" y="5000969"/>
            <a:ext cx="8378328" cy="1168478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sz="2200" dirty="0"/>
              <a:t>5 new </a:t>
            </a:r>
            <a:r>
              <a:rPr lang="en-US" sz="2200" dirty="0" smtClean="0"/>
              <a:t>PSS proposed for the synchronous generators of two plant with maximum participation factors:</a:t>
            </a:r>
          </a:p>
          <a:p>
            <a:pPr lvl="1"/>
            <a:r>
              <a:rPr lang="en-US" sz="1800" dirty="0" smtClean="0"/>
              <a:t>Units of the first plant needed for damping &gt;3%;</a:t>
            </a:r>
          </a:p>
          <a:p>
            <a:pPr lvl="1"/>
            <a:r>
              <a:rPr lang="en-US" sz="1800" dirty="0"/>
              <a:t>Units of the </a:t>
            </a:r>
            <a:r>
              <a:rPr lang="en-US" sz="1800" dirty="0" smtClean="0"/>
              <a:t>second </a:t>
            </a:r>
            <a:r>
              <a:rPr lang="en-US" sz="1800" dirty="0"/>
              <a:t>plant needed </a:t>
            </a:r>
            <a:r>
              <a:rPr lang="en-US" sz="1800" dirty="0" smtClean="0"/>
              <a:t>for damping &gt;5%.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974555"/>
              </p:ext>
            </p:extLst>
          </p:nvPr>
        </p:nvGraphicFramePr>
        <p:xfrm>
          <a:off x="716964" y="1279173"/>
          <a:ext cx="7788058" cy="1495801"/>
        </p:xfrm>
        <a:graphic>
          <a:graphicData uri="http://schemas.openxmlformats.org/drawingml/2006/table">
            <a:tbl>
              <a:tblPr firstRow="1" firstCol="1" bandRow="1"/>
              <a:tblGrid>
                <a:gridCol w="1493064"/>
                <a:gridCol w="1560930"/>
                <a:gridCol w="1560930"/>
                <a:gridCol w="1586567"/>
                <a:gridCol w="1586567"/>
              </a:tblGrid>
              <a:tr h="215641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Voltage Stability Transfer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Type D Contingency DB_ID_12733 in FY2018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Type D Contingency DB_ID_12733 in HWLL2016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f (HZ)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sym typeface="Symbol"/>
                        </a:rPr>
                        <a:t></a:t>
                      </a: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 (%)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Times New Roman"/>
                        </a:rPr>
                        <a:t>f (HZ)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sym typeface="Symbol"/>
                        </a:rPr>
                        <a:t></a:t>
                      </a: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 (%)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5967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None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-5.59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0.54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2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Houston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-5.62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0.55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6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RGV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-5.63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0.02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9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DFW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-5.36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-2.05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West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0.74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-5.66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0.67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Far West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-5.61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</a:rPr>
                        <a:t>0.63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72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-1" y="228600"/>
            <a:ext cx="9033832" cy="59831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 smtClean="0"/>
              <a:t>Critical Local Mode – Confirmation by </a:t>
            </a:r>
            <a:r>
              <a:rPr lang="en-US" dirty="0"/>
              <a:t>July </a:t>
            </a:r>
            <a:r>
              <a:rPr lang="en-US" dirty="0" smtClean="0"/>
              <a:t>17, 2014 Event </a:t>
            </a:r>
            <a:endParaRPr lang="en-US" dirty="0"/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12</a:t>
            </a:fld>
            <a:endParaRPr lang="en-US" smtClean="0">
              <a:solidFill>
                <a:srgbClr val="7F7F7F"/>
              </a:solidFill>
            </a:endParaRP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401366" y="1078957"/>
            <a:ext cx="8323993" cy="749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1800" dirty="0" smtClean="0"/>
              <a:t>PMU data after </a:t>
            </a:r>
            <a:r>
              <a:rPr lang="en-US" sz="1800" dirty="0"/>
              <a:t>loss of </a:t>
            </a:r>
            <a:r>
              <a:rPr lang="en-US" sz="1800" dirty="0" smtClean="0"/>
              <a:t>a unit at 5:55 PM indicated 2 local modes consistent with the 2-plant model results (before category D contingency).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013552" y="1885107"/>
            <a:ext cx="7058943" cy="4404298"/>
            <a:chOff x="1013552" y="1885107"/>
            <a:chExt cx="7058943" cy="4404298"/>
          </a:xfrm>
        </p:grpSpPr>
        <p:pic>
          <p:nvPicPr>
            <p:cNvPr id="8" name="Picture 8" descr="image00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3552" y="1885107"/>
              <a:ext cx="7058943" cy="4404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1013552" y="5246254"/>
              <a:ext cx="1295539" cy="107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 sz="800"/>
            </a:p>
          </p:txBody>
        </p:sp>
      </p:grpSp>
    </p:spTree>
    <p:extLst>
      <p:ext uri="{BB962C8B-B14F-4D97-AF65-F5344CB8AC3E}">
        <p14:creationId xmlns:p14="http://schemas.microsoft.com/office/powerpoint/2010/main" val="144678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-1" y="228600"/>
            <a:ext cx="7326217" cy="598311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/>
              <a:t>Phasor Measurement Unit (PMU) Placements</a:t>
            </a:r>
            <a:endParaRPr lang="en-US" dirty="0"/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13</a:t>
            </a:fld>
            <a:endParaRPr lang="en-US" smtClean="0">
              <a:solidFill>
                <a:srgbClr val="7F7F7F"/>
              </a:solidFill>
            </a:endParaRP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401366" y="1078955"/>
            <a:ext cx="8323993" cy="4010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200" dirty="0"/>
              <a:t>T</a:t>
            </a:r>
            <a:r>
              <a:rPr lang="en-US" sz="2200" dirty="0" smtClean="0"/>
              <a:t>hree traditionally-computed free-motion </a:t>
            </a:r>
            <a:r>
              <a:rPr lang="en-US" sz="2200" dirty="0"/>
              <a:t>eigenvector </a:t>
            </a:r>
            <a:r>
              <a:rPr lang="en-US" sz="2200" dirty="0" smtClean="0"/>
              <a:t>sets:</a:t>
            </a:r>
          </a:p>
          <a:p>
            <a:pPr lvl="1" fontAlgn="auto">
              <a:spcAft>
                <a:spcPts val="0"/>
              </a:spcAft>
            </a:pPr>
            <a:r>
              <a:rPr lang="en-US" sz="1800" dirty="0" smtClean="0"/>
              <a:t>Right eigenvector </a:t>
            </a:r>
            <a:r>
              <a:rPr lang="en-US" sz="1800" dirty="0"/>
              <a:t>entries </a:t>
            </a:r>
            <a:r>
              <a:rPr lang="en-US" sz="1800" dirty="0" smtClean="0"/>
              <a:t>associated </a:t>
            </a:r>
            <a:r>
              <a:rPr lang="en-US" sz="1800" dirty="0"/>
              <a:t>with </a:t>
            </a:r>
            <a:r>
              <a:rPr lang="en-US" sz="1800" dirty="0" smtClean="0"/>
              <a:t>synchronous </a:t>
            </a:r>
            <a:r>
              <a:rPr lang="en-US" sz="1800" dirty="0"/>
              <a:t>generator rotor </a:t>
            </a:r>
            <a:r>
              <a:rPr lang="en-US" sz="1800" dirty="0" smtClean="0"/>
              <a:t>speeds, also known as Mode Shape (MS) or signature of the mode;</a:t>
            </a:r>
          </a:p>
          <a:p>
            <a:pPr lvl="1" fontAlgn="auto">
              <a:spcAft>
                <a:spcPts val="0"/>
              </a:spcAft>
            </a:pPr>
            <a:r>
              <a:rPr lang="en-US" sz="1800" dirty="0" smtClean="0"/>
              <a:t>Left eigenvector </a:t>
            </a:r>
            <a:r>
              <a:rPr lang="en-US" sz="1800" dirty="0"/>
              <a:t>entries associated with </a:t>
            </a:r>
            <a:r>
              <a:rPr lang="en-US" sz="1800" dirty="0" smtClean="0"/>
              <a:t>synchronous </a:t>
            </a:r>
            <a:r>
              <a:rPr lang="en-US" sz="1800" dirty="0"/>
              <a:t>generator rotor </a:t>
            </a:r>
            <a:r>
              <a:rPr lang="en-US" sz="1800" dirty="0" smtClean="0"/>
              <a:t>speeds;</a:t>
            </a:r>
          </a:p>
          <a:p>
            <a:pPr lvl="1" fontAlgn="auto">
              <a:spcAft>
                <a:spcPts val="0"/>
              </a:spcAft>
            </a:pPr>
            <a:r>
              <a:rPr lang="en-US" sz="1800" dirty="0" smtClean="0"/>
              <a:t>Participation Factors </a:t>
            </a:r>
            <a:r>
              <a:rPr lang="en-US" sz="1800" dirty="0"/>
              <a:t>(</a:t>
            </a:r>
            <a:r>
              <a:rPr lang="en-US" sz="1800" dirty="0" smtClean="0"/>
              <a:t>PFs), i.e., </a:t>
            </a:r>
            <a:r>
              <a:rPr lang="en-US" sz="1800" dirty="0"/>
              <a:t>products of </a:t>
            </a:r>
            <a:r>
              <a:rPr lang="en-US" sz="1800" dirty="0" smtClean="0"/>
              <a:t>right </a:t>
            </a:r>
            <a:r>
              <a:rPr lang="en-US" sz="1800" dirty="0"/>
              <a:t>and left </a:t>
            </a:r>
            <a:r>
              <a:rPr lang="en-US" sz="1800" dirty="0" smtClean="0"/>
              <a:t>eigenvector entries.</a:t>
            </a:r>
          </a:p>
          <a:p>
            <a:pPr fontAlgn="auto">
              <a:spcAft>
                <a:spcPts val="0"/>
              </a:spcAft>
            </a:pPr>
            <a:r>
              <a:rPr lang="en-US" sz="2200" dirty="0" smtClean="0"/>
              <a:t>Voltage Magnitude Mode Shape (VMMS) suits PMUs as they measure bus voltages:</a:t>
            </a:r>
          </a:p>
          <a:p>
            <a:pPr lvl="1" fontAlgn="auto">
              <a:spcAft>
                <a:spcPts val="0"/>
              </a:spcAft>
            </a:pPr>
            <a:r>
              <a:rPr lang="en-US" sz="1800" dirty="0" smtClean="0"/>
              <a:t>6 modes with lowest damping chosen as “Modes of Interest”;</a:t>
            </a:r>
          </a:p>
          <a:p>
            <a:pPr lvl="1" fontAlgn="auto">
              <a:spcAft>
                <a:spcPts val="0"/>
              </a:spcAft>
            </a:pPr>
            <a:r>
              <a:rPr lang="en-US" sz="1800" dirty="0" smtClean="0"/>
              <a:t>VMMS vectors </a:t>
            </a:r>
            <a:r>
              <a:rPr lang="en-US" sz="1800" dirty="0"/>
              <a:t>of </a:t>
            </a:r>
            <a:r>
              <a:rPr lang="en-US" sz="1800" dirty="0" smtClean="0"/>
              <a:t>each mode computed </a:t>
            </a:r>
            <a:r>
              <a:rPr lang="en-US" sz="1800" dirty="0"/>
              <a:t>by SSAT for all 345 kV </a:t>
            </a:r>
            <a:r>
              <a:rPr lang="en-US" sz="1800" dirty="0" smtClean="0"/>
              <a:t>buses (practical);</a:t>
            </a:r>
          </a:p>
          <a:p>
            <a:pPr lvl="1" fontAlgn="auto">
              <a:spcAft>
                <a:spcPts val="0"/>
              </a:spcAft>
            </a:pPr>
            <a:r>
              <a:rPr lang="en-US" sz="1800" dirty="0"/>
              <a:t>All 6 vectors merged and </a:t>
            </a:r>
            <a:r>
              <a:rPr lang="en-US" sz="1800" dirty="0" smtClean="0"/>
              <a:t>ranked for |VMMS| &gt; 0.5 (34 buses).</a:t>
            </a:r>
          </a:p>
        </p:txBody>
      </p:sp>
    </p:spTree>
    <p:extLst>
      <p:ext uri="{BB962C8B-B14F-4D97-AF65-F5344CB8AC3E}">
        <p14:creationId xmlns:p14="http://schemas.microsoft.com/office/powerpoint/2010/main" val="1794935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-1" y="228600"/>
            <a:ext cx="6422835" cy="598311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/>
              <a:t>Characteristics of the Selected Modes</a:t>
            </a:r>
            <a:endParaRPr lang="en-US" dirty="0"/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14</a:t>
            </a:fld>
            <a:endParaRPr lang="en-US" smtClean="0">
              <a:solidFill>
                <a:srgbClr val="7F7F7F"/>
              </a:solidFill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401366" y="1255227"/>
            <a:ext cx="8323993" cy="2567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200" dirty="0" smtClean="0"/>
              <a:t>Mode </a:t>
            </a:r>
            <a:r>
              <a:rPr lang="en-US" sz="2200" dirty="0"/>
              <a:t>#1 </a:t>
            </a:r>
            <a:r>
              <a:rPr lang="en-US" sz="2200" dirty="0" smtClean="0"/>
              <a:t>mostly </a:t>
            </a:r>
            <a:r>
              <a:rPr lang="en-US" sz="2200" dirty="0"/>
              <a:t>confined to areas 101 [COAST] &amp;</a:t>
            </a:r>
            <a:r>
              <a:rPr lang="en-US" sz="2200" dirty="0" smtClean="0"/>
              <a:t> </a:t>
            </a:r>
            <a:r>
              <a:rPr lang="en-US" sz="2200" dirty="0"/>
              <a:t>106 [</a:t>
            </a:r>
            <a:r>
              <a:rPr lang="en-US" sz="2200" dirty="0" smtClean="0"/>
              <a:t>SOUTHERN].</a:t>
            </a:r>
          </a:p>
          <a:p>
            <a:pPr fontAlgn="auto">
              <a:spcAft>
                <a:spcPts val="0"/>
              </a:spcAft>
            </a:pPr>
            <a:r>
              <a:rPr lang="en-US" sz="2200" dirty="0"/>
              <a:t>Mode #2 not much different from mode #1:</a:t>
            </a:r>
          </a:p>
          <a:p>
            <a:pPr lvl="1" fontAlgn="auto">
              <a:spcAft>
                <a:spcPts val="0"/>
              </a:spcAft>
            </a:pPr>
            <a:r>
              <a:rPr lang="en-US" sz="1800" dirty="0"/>
              <a:t>Mode #1 corresponds to worst type B contingency;</a:t>
            </a:r>
          </a:p>
          <a:p>
            <a:pPr lvl="1" fontAlgn="auto">
              <a:spcAft>
                <a:spcPts val="0"/>
              </a:spcAft>
            </a:pPr>
            <a:r>
              <a:rPr lang="en-US" sz="1800" dirty="0"/>
              <a:t>Mode #2 corresponds to worst type C contingency (more severe).</a:t>
            </a:r>
          </a:p>
          <a:p>
            <a:pPr fontAlgn="auto">
              <a:spcAft>
                <a:spcPts val="0"/>
              </a:spcAft>
            </a:pPr>
            <a:r>
              <a:rPr lang="en-US" sz="2200" dirty="0"/>
              <a:t>Mode #3 mainly contained in area 101 [COAST];</a:t>
            </a:r>
          </a:p>
          <a:p>
            <a:pPr fontAlgn="auto">
              <a:spcAft>
                <a:spcPts val="0"/>
              </a:spcAft>
            </a:pPr>
            <a:r>
              <a:rPr lang="en-US" sz="2200" dirty="0"/>
              <a:t>Modes #4, #5, and #6: Light load versions of modes #1, #2, and #3.</a:t>
            </a:r>
          </a:p>
          <a:p>
            <a:pPr fontAlgn="auto">
              <a:spcAft>
                <a:spcPts val="0"/>
              </a:spcAft>
            </a:pPr>
            <a:endParaRPr lang="en-US" sz="1800" dirty="0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6687706"/>
              </p:ext>
            </p:extLst>
          </p:nvPr>
        </p:nvGraphicFramePr>
        <p:xfrm>
          <a:off x="856186" y="3910990"/>
          <a:ext cx="7392317" cy="1710856"/>
        </p:xfrm>
        <a:graphic>
          <a:graphicData uri="http://schemas.openxmlformats.org/drawingml/2006/table">
            <a:tbl>
              <a:tblPr firstRow="1" firstCol="1" bandRow="1"/>
              <a:tblGrid>
                <a:gridCol w="339868"/>
                <a:gridCol w="1279409"/>
                <a:gridCol w="1395576"/>
                <a:gridCol w="1271560"/>
                <a:gridCol w="1394007"/>
                <a:gridCol w="558859"/>
                <a:gridCol w="1153038"/>
              </a:tblGrid>
              <a:tr h="213857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Calibri"/>
                        </a:rPr>
                        <a:t>Mode of Interest for Monitoring by PMUs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Calibri"/>
                        </a:rPr>
                        <a:t>Scenario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Calibri"/>
                        </a:rPr>
                        <a:t>Contingency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38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Calibri"/>
                        </a:rPr>
                        <a:t>#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Calibri"/>
                        </a:rPr>
                        <a:t>f (HZ)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Calibri"/>
                          <a:sym typeface="Symbol"/>
                        </a:rPr>
                        <a:t></a:t>
                      </a:r>
                      <a:r>
                        <a:rPr lang="en-US" sz="1200" b="1">
                          <a:effectLst/>
                          <a:latin typeface="Calibri"/>
                          <a:ea typeface="Calibri"/>
                        </a:rPr>
                        <a:t> (%)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Calibri"/>
                        </a:rPr>
                        <a:t>Base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Calibri"/>
                        </a:rPr>
                        <a:t>Transfer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Calibri"/>
                        </a:rPr>
                        <a:t>Type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Calibri"/>
                        </a:rPr>
                        <a:t>ID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38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0.85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7.83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FY2018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DFW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B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DB_ID_3732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0.78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6.99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FY2018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DFW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C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DB_ID_2191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0.85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3.70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FY2018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Houston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D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DB_ID_7804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0.83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7.26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HWLL2016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DFW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B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DB_ID_3525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0.79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6.48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HWLL2016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</a:rPr>
                        <a:t>DFW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C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DB_ID_785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0.73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5.01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HWLL2016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Houston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Calibri"/>
                        </a:rPr>
                        <a:t>D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Calibri"/>
                        </a:rPr>
                        <a:t>DB_ID_7804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4099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-2" y="85379"/>
            <a:ext cx="8427906" cy="59831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/>
              <a:t>Best </a:t>
            </a:r>
            <a:r>
              <a:rPr lang="en-US" dirty="0" smtClean="0"/>
              <a:t>Substations for Oscillation Monitoring by PMUs</a:t>
            </a:r>
            <a:endParaRPr lang="en-US" dirty="0"/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15</a:t>
            </a:fld>
            <a:endParaRPr lang="en-US" smtClean="0">
              <a:solidFill>
                <a:srgbClr val="7F7F7F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3740169"/>
              </p:ext>
            </p:extLst>
          </p:nvPr>
        </p:nvGraphicFramePr>
        <p:xfrm>
          <a:off x="2038123" y="705078"/>
          <a:ext cx="5041141" cy="5805678"/>
        </p:xfrm>
        <a:graphic>
          <a:graphicData uri="http://schemas.openxmlformats.org/drawingml/2006/table">
            <a:tbl>
              <a:tblPr firstRow="1" firstCol="1" bandRow="1"/>
              <a:tblGrid>
                <a:gridCol w="279858"/>
                <a:gridCol w="599959"/>
                <a:gridCol w="1486585"/>
                <a:gridCol w="1393093"/>
                <a:gridCol w="1281646"/>
              </a:tblGrid>
              <a:tr h="139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b="1" dirty="0">
                          <a:effectLst/>
                          <a:latin typeface="Calibri"/>
                          <a:ea typeface="Times New Roman"/>
                        </a:rPr>
                        <a:t>#</a:t>
                      </a:r>
                      <a:endParaRPr lang="en-US" sz="9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b="1">
                          <a:effectLst/>
                          <a:latin typeface="Calibri"/>
                          <a:ea typeface="Times New Roman"/>
                        </a:rPr>
                        <a:t>|VMMS|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b="1" dirty="0">
                          <a:effectLst/>
                          <a:latin typeface="Calibri"/>
                          <a:ea typeface="Times New Roman"/>
                        </a:rPr>
                        <a:t>   Bus # [Name]</a:t>
                      </a:r>
                      <a:endParaRPr lang="en-US" sz="9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b="1">
                          <a:effectLst/>
                          <a:latin typeface="Calibri"/>
                          <a:ea typeface="Times New Roman"/>
                        </a:rPr>
                        <a:t>Weather Area # [Name]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b="1">
                          <a:effectLst/>
                          <a:latin typeface="Calibri"/>
                          <a:ea typeface="Times New Roman"/>
                        </a:rPr>
                        <a:t>Service Area # [Name]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1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1.000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  8905 [NEDIN7C 345.]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106 [SOUTHERN]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8 [AEP_TCC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2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1.000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  5915 [SO_TEX__345.]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 [COAST  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 [STP     ]</a:t>
                      </a:r>
                      <a:endParaRPr lang="en-US" sz="9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3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1.000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  3100 [MARTINLK345.]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102 [EAST   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1 [ONCOR_ED]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4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1.000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40600 [ROANS___345.]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102 [EAST   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4 [CNP_TSP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5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0.983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44645 [SNGLTN_3345.]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102 [EAST   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4 [CNP_TSP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6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0.934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    967 [GIBN_CRE345.]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102 [EAST   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12 [TMPA_TSP]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7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0.920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45972 [KUYDAL75345.]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 [COAST  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4 [CNP_TSP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8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0.908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42500 [DOW_____345.]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 [COAST  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4 [CNP_TSP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9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0.902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46500 [TOMBAL__345.]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 [COAST  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4 [CNP_TSP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10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0.875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  3102 [TYLERGND345.]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102 [EAST   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1 [ONCOR_ED]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11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0.874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  3116 [MTENTRPR345.]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102 [EAST   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1 [ONCOR_ED]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12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0.872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  3109 [STRYKER_345.]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102 [EAST   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1 [ONCOR_ED]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13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0.864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  3105 [ELKTON_5345.]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102 [EAST   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1 [ONCOR_ED]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14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0.863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45971 [KUYDAL74345.]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 [COAST  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4 [CNP_TSP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15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0.861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  3103 [SHAMBRGR345.]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102 [EAST   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1 [ONCOR_ED]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16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0.856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  3119 [NACOGDSE345.]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102 [EAST   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1 [ONCOR_ED]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17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0.848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46290 [RTHWOD__345.]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 [COAST  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4 [CNP_TSP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18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0.835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  3117 [LUFKNSS_345.]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102 [EAST   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1 [ONCOR_ED]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19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0.773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80307 [DELSOL7B345.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106 [SOUTHERN]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8 [AEP_TCC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20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0.749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  8902 [RIOHONDO345.]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106 [SOUTHERN]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8 [AEP_TCC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21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0.721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44900 [ZENITH__345.]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 [COAST  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4 [CNP_TSP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22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0.685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  8164 [COLETO7A345.]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106 [SOUTHERN]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8 [AEP_TCC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23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0.682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44200 [HILLJE__345.]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 [COAST  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4 [CNP_TSP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24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0.681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40900 [KING____345.]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 [COAST  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4 [CNP_TSP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25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0.670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45500 [T_H_W___345.]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 [COAST  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4 [CNP_TSP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26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0.660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46100 [N_BELT__345.]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 [COAST  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4 [CNP_TSP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27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0.644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40700 [GRNBYU__345.]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 [COAST  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4 [CNP_TSP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28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0.584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  3130 [FOREGROV345.]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102 [EAST   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1 [ONCOR_ED]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29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0.579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  3124 [TRINDAD2345.]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102 [EAST   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1 [ONCOR_ED]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30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0.568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  3123 [TRINDAD1345.]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102 [EAST   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1 [ONCOR_ED]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31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0.563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80355 [DELSOL7A345.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106 [SOUTHERN]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8 [AEP_TCC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32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0.560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43035 [OASIS___345.]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 [COAST  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4 [CNP_TSP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33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0.539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  5966 [LALTA345345.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106 [SOUTHERN]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15 [BPUB TSP]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08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effectLst/>
                          <a:latin typeface="Calibri"/>
                          <a:ea typeface="Calibri"/>
                        </a:rPr>
                        <a:t>34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0.537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43030 [MEADOW__345.]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 [COAST   ]</a:t>
                      </a:r>
                      <a:endParaRPr lang="en-US" sz="95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5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  4 [CNP_TSP ]</a:t>
                      </a:r>
                      <a:endParaRPr lang="en-US" sz="9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790" marR="50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4738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0" y="228600"/>
            <a:ext cx="4428781" cy="598311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/>
              <a:t>Load Model Sensitivity</a:t>
            </a:r>
            <a:endParaRPr lang="en-US" dirty="0"/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16</a:t>
            </a:fld>
            <a:endParaRPr lang="en-US" smtClean="0">
              <a:solidFill>
                <a:srgbClr val="7F7F7F"/>
              </a:solidFill>
            </a:endParaRP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401366" y="1078956"/>
            <a:ext cx="8323993" cy="20498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200" dirty="0" smtClean="0"/>
              <a:t>ERCOT-supplied load model was compared with stiffer static and partly-dynamic (complex with small motors) load models:</a:t>
            </a:r>
          </a:p>
          <a:p>
            <a:pPr lvl="1" fontAlgn="auto">
              <a:spcAft>
                <a:spcPts val="0"/>
              </a:spcAft>
            </a:pPr>
            <a:r>
              <a:rPr lang="en-US" sz="1800" dirty="0" smtClean="0"/>
              <a:t>For both variations, reductions in damping of critical modes may </a:t>
            </a:r>
            <a:r>
              <a:rPr lang="en-US" sz="1800" dirty="0"/>
              <a:t>be significant but </a:t>
            </a:r>
            <a:r>
              <a:rPr lang="en-US" sz="1800" dirty="0" smtClean="0"/>
              <a:t>not critical;</a:t>
            </a:r>
          </a:p>
          <a:p>
            <a:pPr lvl="1" fontAlgn="auto">
              <a:spcAft>
                <a:spcPts val="0"/>
              </a:spcAft>
            </a:pPr>
            <a:r>
              <a:rPr lang="en-US" sz="1800" dirty="0" smtClean="0"/>
              <a:t>Insignificant </a:t>
            </a:r>
            <a:r>
              <a:rPr lang="en-US" sz="1800" dirty="0"/>
              <a:t>after adding the recommended PSS.</a:t>
            </a:r>
            <a:endParaRPr lang="en-US" sz="18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9976235"/>
              </p:ext>
            </p:extLst>
          </p:nvPr>
        </p:nvGraphicFramePr>
        <p:xfrm>
          <a:off x="751524" y="3294045"/>
          <a:ext cx="7579608" cy="1505938"/>
        </p:xfrm>
        <a:graphic>
          <a:graphicData uri="http://schemas.openxmlformats.org/drawingml/2006/table">
            <a:tbl>
              <a:tblPr firstRow="1" firstCol="1" bandRow="1"/>
              <a:tblGrid>
                <a:gridCol w="2069562"/>
                <a:gridCol w="837440"/>
                <a:gridCol w="696316"/>
                <a:gridCol w="663749"/>
                <a:gridCol w="663749"/>
                <a:gridCol w="660646"/>
                <a:gridCol w="662198"/>
                <a:gridCol w="662974"/>
                <a:gridCol w="662974"/>
              </a:tblGrid>
              <a:tr h="430268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Mode Description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Loading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-1143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Transfer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Arial Unicode MS"/>
                          <a:cs typeface="Arial"/>
                        </a:rPr>
                        <a:t>PL: 50%I, 50%Z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Arial Unicode MS"/>
                          <a:cs typeface="Arial"/>
                        </a:rPr>
                        <a:t>QL: 50%P, 50%Z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PL: 100%I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QL: 50%P, 50%I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PL: 20%SM, 80%I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QL: 20%SM, 80%Z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51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f (HZ)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sym typeface="Symbol"/>
                        </a:rPr>
                        <a:t></a:t>
                      </a: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 (%)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f (HZ)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sym typeface="Symbol"/>
                        </a:rPr>
                        <a:t></a:t>
                      </a: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 (%)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f (HZ)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sym typeface="Symbol"/>
                        </a:rPr>
                        <a:t></a:t>
                      </a: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 (%)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15134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Inter-area Mode after Type D Contingency DB_ID_7804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FY2108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143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Houston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3.70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3.43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3.28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1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HWLL2016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143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Houston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5.01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5.66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5.78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134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Two-plant Mode after Type D Contingency DB_ID_12733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FY2108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143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West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-5.66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-6.22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-7.18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13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HWLL2016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143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DFW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-2.05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-2.34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</a:rPr>
                        <a:t>-1.16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5991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5"/>
          </p:nvPr>
        </p:nvSpPr>
        <p:spPr/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/>
              <a:t>Wind Generation Dynamics Impact</a:t>
            </a:r>
            <a:endParaRPr lang="en-US" dirty="0"/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17</a:t>
            </a:fld>
            <a:endParaRPr lang="en-US" smtClean="0">
              <a:solidFill>
                <a:srgbClr val="7F7F7F"/>
              </a:solidFill>
            </a:endParaRPr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401366" y="1078956"/>
            <a:ext cx="8323993" cy="269983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400" dirty="0"/>
              <a:t>C</a:t>
            </a:r>
            <a:r>
              <a:rPr lang="en-US" sz="2400" dirty="0" smtClean="0"/>
              <a:t>ritical </a:t>
            </a:r>
            <a:r>
              <a:rPr lang="en-US" sz="2400" dirty="0"/>
              <a:t>modes </a:t>
            </a:r>
            <a:r>
              <a:rPr lang="en-US" sz="2400" dirty="0" smtClean="0"/>
              <a:t>re-calculated </a:t>
            </a:r>
            <a:r>
              <a:rPr lang="en-US" sz="2400" dirty="0"/>
              <a:t>after </a:t>
            </a:r>
            <a:r>
              <a:rPr lang="en-US" sz="2400" dirty="0" smtClean="0"/>
              <a:t>replacing </a:t>
            </a:r>
            <a:r>
              <a:rPr lang="en-US" sz="2400" dirty="0"/>
              <a:t>all dynamic models of wind </a:t>
            </a:r>
            <a:r>
              <a:rPr lang="en-US" sz="2400" dirty="0" smtClean="0"/>
              <a:t>generators </a:t>
            </a:r>
            <a:r>
              <a:rPr lang="en-US" sz="2400" dirty="0"/>
              <a:t>in two </a:t>
            </a:r>
            <a:r>
              <a:rPr lang="en-US" sz="2400" dirty="0" smtClean="0"/>
              <a:t>different ways</a:t>
            </a:r>
            <a:r>
              <a:rPr lang="en-US" sz="2200" dirty="0" smtClean="0"/>
              <a:t>:</a:t>
            </a:r>
          </a:p>
          <a:p>
            <a:pPr lvl="1" fontAlgn="auto">
              <a:spcAft>
                <a:spcPts val="0"/>
              </a:spcAft>
            </a:pPr>
            <a:r>
              <a:rPr lang="en-US" sz="1800" dirty="0" smtClean="0"/>
              <a:t>All </a:t>
            </a:r>
            <a:r>
              <a:rPr lang="en-US" sz="1800" dirty="0"/>
              <a:t>corresponding units </a:t>
            </a:r>
            <a:r>
              <a:rPr lang="en-US" sz="1800" dirty="0" smtClean="0"/>
              <a:t>netted out, i.e., represented by negative </a:t>
            </a:r>
            <a:r>
              <a:rPr lang="en-US" sz="1800" dirty="0"/>
              <a:t>constant-impedance </a:t>
            </a:r>
            <a:r>
              <a:rPr lang="en-US" sz="1800" dirty="0" smtClean="0"/>
              <a:t>loads, </a:t>
            </a:r>
            <a:r>
              <a:rPr lang="en-US" sz="1800" dirty="0"/>
              <a:t>which </a:t>
            </a:r>
            <a:r>
              <a:rPr lang="en-US" sz="1800" dirty="0" smtClean="0"/>
              <a:t>are </a:t>
            </a:r>
            <a:r>
              <a:rPr lang="en-US" sz="1800" dirty="0"/>
              <a:t>quite soft from </a:t>
            </a:r>
            <a:r>
              <a:rPr lang="en-US" sz="1800" dirty="0" smtClean="0"/>
              <a:t>a damping </a:t>
            </a:r>
            <a:r>
              <a:rPr lang="en-US" sz="1800" dirty="0"/>
              <a:t>point of view;</a:t>
            </a:r>
            <a:endParaRPr lang="en-US" sz="1800" dirty="0" smtClean="0"/>
          </a:p>
          <a:p>
            <a:pPr lvl="1" fontAlgn="auto">
              <a:spcAft>
                <a:spcPts val="0"/>
              </a:spcAft>
            </a:pPr>
            <a:r>
              <a:rPr lang="en-US" sz="1800" dirty="0" smtClean="0"/>
              <a:t>Each </a:t>
            </a:r>
            <a:r>
              <a:rPr lang="en-US" sz="1800" dirty="0"/>
              <a:t>corresponding unit </a:t>
            </a:r>
            <a:r>
              <a:rPr lang="en-US" sz="1800" dirty="0" smtClean="0"/>
              <a:t>replaced </a:t>
            </a:r>
            <a:r>
              <a:rPr lang="en-US" sz="1800" dirty="0"/>
              <a:t>by an infinite bus behind its source </a:t>
            </a:r>
            <a:r>
              <a:rPr lang="en-US" sz="1800" dirty="0" smtClean="0"/>
              <a:t>impedance, i.e., a no-dynamics </a:t>
            </a:r>
            <a:r>
              <a:rPr lang="en-US" sz="1800" dirty="0"/>
              <a:t>equivalent for synchronous generator representation, which may be stiffer than netting in some situations</a:t>
            </a:r>
            <a:r>
              <a:rPr lang="en-US" sz="1800" dirty="0" smtClean="0"/>
              <a:t>.</a:t>
            </a:r>
          </a:p>
          <a:p>
            <a:pPr fontAlgn="auto">
              <a:spcAft>
                <a:spcPts val="0"/>
              </a:spcAft>
            </a:pPr>
            <a:r>
              <a:rPr lang="en-US" sz="2200" dirty="0" smtClean="0"/>
              <a:t> No meaningful impact on </a:t>
            </a:r>
            <a:r>
              <a:rPr lang="en-US" sz="2200" dirty="0"/>
              <a:t>critical </a:t>
            </a:r>
            <a:r>
              <a:rPr lang="en-US" sz="2200" dirty="0" smtClean="0"/>
              <a:t>eigenvalues.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9958803"/>
              </p:ext>
            </p:extLst>
          </p:nvPr>
        </p:nvGraphicFramePr>
        <p:xfrm>
          <a:off x="740509" y="3944041"/>
          <a:ext cx="7645706" cy="1594992"/>
        </p:xfrm>
        <a:graphic>
          <a:graphicData uri="http://schemas.openxmlformats.org/drawingml/2006/table">
            <a:tbl>
              <a:tblPr firstRow="1" firstCol="1" bandRow="1"/>
              <a:tblGrid>
                <a:gridCol w="2087609"/>
                <a:gridCol w="844743"/>
                <a:gridCol w="702389"/>
                <a:gridCol w="669537"/>
                <a:gridCol w="669537"/>
                <a:gridCol w="666408"/>
                <a:gridCol w="667973"/>
                <a:gridCol w="668755"/>
                <a:gridCol w="668755"/>
              </a:tblGrid>
              <a:tr h="455712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Mode Description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Loading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-1143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Transfer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Dynamic Wind Generator Models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Netted Wind Generator Models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Infinite-bus wind Generator Models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78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f (HZ)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sym typeface="Symbol"/>
                        </a:rPr>
                        <a:t></a:t>
                      </a: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 (%)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f (HZ)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sym typeface="Symbol"/>
                        </a:rPr>
                        <a:t></a:t>
                      </a: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 (%)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f (HZ)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sym typeface="Symbol"/>
                        </a:rPr>
                        <a:t></a:t>
                      </a: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 (%)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27856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Inter-area Mode after Type D Contingency DB_ID_7804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FY2108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143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Houston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3.70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3.70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3.73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8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HWLL2016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143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Houston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5.01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4.93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4.92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856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Two-plant Mode after Type D Contingency DB_ID_12733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FY2108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143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West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-5.66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-5.65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-3.79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8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HWLL2016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-1143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DFW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-2.05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-2.40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</a:rPr>
                        <a:t>-4.63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3970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-2" y="228600"/>
            <a:ext cx="8328753" cy="598311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/>
              <a:t>Time-domain Verification – Critical Inter-area Mode</a:t>
            </a:r>
            <a:endParaRPr lang="en-US" dirty="0"/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18</a:t>
            </a:fld>
            <a:endParaRPr lang="en-US" smtClean="0">
              <a:solidFill>
                <a:srgbClr val="7F7F7F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099675"/>
              </p:ext>
            </p:extLst>
          </p:nvPr>
        </p:nvGraphicFramePr>
        <p:xfrm>
          <a:off x="969484" y="1222872"/>
          <a:ext cx="7127914" cy="969484"/>
        </p:xfrm>
        <a:graphic>
          <a:graphicData uri="http://schemas.openxmlformats.org/drawingml/2006/table">
            <a:tbl>
              <a:tblPr firstRow="1" firstCol="1" bandRow="1"/>
              <a:tblGrid>
                <a:gridCol w="1954830"/>
                <a:gridCol w="922850"/>
                <a:gridCol w="922850"/>
                <a:gridCol w="856931"/>
                <a:gridCol w="824705"/>
                <a:gridCol w="824705"/>
                <a:gridCol w="821043"/>
              </a:tblGrid>
              <a:tr h="242371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Mode Description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Loading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Transfer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cs typeface="Arial"/>
                        </a:rPr>
                        <a:t>Eigenvalue Analysis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cs typeface="Arial"/>
                        </a:rPr>
                        <a:t>Prony Analysis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23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f (HZ)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sym typeface="Symbol"/>
                        </a:rPr>
                        <a:t></a:t>
                      </a: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 (%)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f (HZ)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sym typeface="Symbol"/>
                        </a:rPr>
                        <a:t></a:t>
                      </a: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 (%)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42371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Inter-area Mode after Type D Contingency DB_ID_7804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FY2108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Houston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3.70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4.56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37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HWLL2016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Houston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</a:rPr>
                        <a:t>5.01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</a:rPr>
                        <a:t>6.21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378" y="2601822"/>
            <a:ext cx="5934075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1"/>
          <p:cNvSpPr txBox="1">
            <a:spLocks/>
          </p:cNvSpPr>
          <p:nvPr/>
        </p:nvSpPr>
        <p:spPr>
          <a:xfrm>
            <a:off x="1597446" y="5429481"/>
            <a:ext cx="2247441" cy="3103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US" sz="1400" dirty="0" smtClean="0"/>
              <a:t>Small disturbance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87565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-2" y="228600"/>
            <a:ext cx="8339771" cy="59831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 smtClean="0"/>
              <a:t>Time-domain Verification – </a:t>
            </a:r>
            <a:r>
              <a:rPr lang="en-US" dirty="0"/>
              <a:t>Critical </a:t>
            </a:r>
            <a:r>
              <a:rPr lang="en-US" dirty="0" smtClean="0"/>
              <a:t>Local </a:t>
            </a:r>
            <a:r>
              <a:rPr lang="en-US" dirty="0"/>
              <a:t>Mode</a:t>
            </a: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19</a:t>
            </a:fld>
            <a:endParaRPr lang="en-US" smtClean="0">
              <a:solidFill>
                <a:srgbClr val="7F7F7F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7962285"/>
              </p:ext>
            </p:extLst>
          </p:nvPr>
        </p:nvGraphicFramePr>
        <p:xfrm>
          <a:off x="963983" y="1222872"/>
          <a:ext cx="7127915" cy="968380"/>
        </p:xfrm>
        <a:graphic>
          <a:graphicData uri="http://schemas.openxmlformats.org/drawingml/2006/table">
            <a:tbl>
              <a:tblPr firstRow="1" firstCol="1" bandRow="1"/>
              <a:tblGrid>
                <a:gridCol w="1954830"/>
                <a:gridCol w="922850"/>
                <a:gridCol w="922850"/>
                <a:gridCol w="856931"/>
                <a:gridCol w="824705"/>
                <a:gridCol w="824705"/>
                <a:gridCol w="821044"/>
              </a:tblGrid>
              <a:tr h="242095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Mode Description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Loading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Transfer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cs typeface="Arial"/>
                        </a:rPr>
                        <a:t>Eigenvalue Analysis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cs typeface="Arial"/>
                        </a:rPr>
                        <a:t>Prony Analysis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20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f (HZ)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sym typeface="Symbol"/>
                        </a:rPr>
                        <a:t></a:t>
                      </a: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 (%)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f (HZ)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sym typeface="Symbol"/>
                        </a:rPr>
                        <a:t></a:t>
                      </a: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 (%)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42095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Two-plant Mode after Type D Contingency DB_ID_12733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FY2108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West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-5.66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0.66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-3.78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9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HWLL2016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DFW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-2.05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</a:rPr>
                        <a:t>-1.26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62" y="2555914"/>
            <a:ext cx="5934075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ontent Placeholder 1"/>
          <p:cNvSpPr txBox="1">
            <a:spLocks/>
          </p:cNvSpPr>
          <p:nvPr/>
        </p:nvSpPr>
        <p:spPr>
          <a:xfrm>
            <a:off x="1620630" y="5363379"/>
            <a:ext cx="2235274" cy="3764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US" sz="1400" dirty="0" smtClean="0"/>
              <a:t>Small disturbance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83178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8637"/>
            <a:ext cx="8378328" cy="4847421"/>
          </a:xfrm>
        </p:spPr>
        <p:txBody>
          <a:bodyPr/>
          <a:lstStyle/>
          <a:p>
            <a:pPr lvl="0"/>
            <a:r>
              <a:rPr lang="en-US" sz="2200" dirty="0"/>
              <a:t>A reasonability c</a:t>
            </a:r>
            <a:r>
              <a:rPr lang="en-US" sz="2200" dirty="0" smtClean="0"/>
              <a:t>heck </a:t>
            </a:r>
            <a:r>
              <a:rPr lang="en-US" sz="2200" dirty="0"/>
              <a:t>of s</a:t>
            </a:r>
            <a:r>
              <a:rPr lang="en-US" sz="2200" dirty="0" smtClean="0"/>
              <a:t>ystem </a:t>
            </a:r>
            <a:r>
              <a:rPr lang="en-US" sz="2200" dirty="0"/>
              <a:t>dynamic data;</a:t>
            </a:r>
          </a:p>
          <a:p>
            <a:pPr lvl="0"/>
            <a:r>
              <a:rPr lang="en-US" sz="2200" dirty="0"/>
              <a:t>Creation of 5</a:t>
            </a:r>
            <a:r>
              <a:rPr lang="en-US" sz="2200" dirty="0" smtClean="0"/>
              <a:t> </a:t>
            </a:r>
            <a:r>
              <a:rPr lang="en-US" sz="2200" dirty="0"/>
              <a:t>transfer scenarios from each of </a:t>
            </a:r>
            <a:r>
              <a:rPr lang="en-US" sz="2200" dirty="0" smtClean="0"/>
              <a:t>the 2 provided base cases using </a:t>
            </a:r>
            <a:r>
              <a:rPr lang="en-US" sz="2200" dirty="0"/>
              <a:t>voltage stability analysis </a:t>
            </a:r>
            <a:r>
              <a:rPr lang="en-US" sz="2200" dirty="0" smtClean="0"/>
              <a:t>of all provided NERC category </a:t>
            </a:r>
            <a:r>
              <a:rPr lang="en-US" sz="2200" dirty="0"/>
              <a:t>B, C, and D </a:t>
            </a:r>
            <a:r>
              <a:rPr lang="en-US" sz="2200" dirty="0" smtClean="0"/>
              <a:t>contingencies, and all </a:t>
            </a:r>
            <a:r>
              <a:rPr lang="en-US" sz="2200" dirty="0"/>
              <a:t>345 kV </a:t>
            </a:r>
            <a:r>
              <a:rPr lang="en-US" sz="2200" dirty="0" smtClean="0"/>
              <a:t>scanned single </a:t>
            </a:r>
            <a:r>
              <a:rPr lang="en-US" sz="2200" dirty="0"/>
              <a:t>branches;</a:t>
            </a:r>
          </a:p>
          <a:p>
            <a:pPr lvl="0"/>
            <a:r>
              <a:rPr lang="en-US" sz="2200" dirty="0"/>
              <a:t>Eigenvalue analysis for the created scenarios with </a:t>
            </a:r>
            <a:r>
              <a:rPr lang="en-US" sz="2200" dirty="0" smtClean="0"/>
              <a:t>contingencies similar to above;</a:t>
            </a:r>
            <a:endParaRPr lang="en-US" sz="2200" dirty="0"/>
          </a:p>
          <a:p>
            <a:pPr lvl="0"/>
            <a:r>
              <a:rPr lang="en-US" sz="2200" dirty="0"/>
              <a:t>Determination of </a:t>
            </a:r>
            <a:r>
              <a:rPr lang="en-US" sz="2200" dirty="0" smtClean="0"/>
              <a:t>PSS </a:t>
            </a:r>
            <a:r>
              <a:rPr lang="en-US" sz="2200" dirty="0"/>
              <a:t>settings to provide </a:t>
            </a:r>
            <a:r>
              <a:rPr lang="en-US" sz="2200" dirty="0" smtClean="0"/>
              <a:t>optimal </a:t>
            </a:r>
            <a:r>
              <a:rPr lang="en-US" sz="2200" dirty="0"/>
              <a:t>performance in the ERCOT system, including existing and newly proposed PSS;</a:t>
            </a:r>
          </a:p>
          <a:p>
            <a:pPr lvl="0"/>
            <a:r>
              <a:rPr lang="en-US" sz="2200" dirty="0" smtClean="0"/>
              <a:t>Time-domain verifications of the effectiveness of the PSS settings for various system conditions and contingencies;</a:t>
            </a:r>
          </a:p>
          <a:p>
            <a:pPr lvl="0"/>
            <a:r>
              <a:rPr lang="en-US" sz="2200" dirty="0" smtClean="0"/>
              <a:t>Identification of the best PMU locations for oscillation monitoring;</a:t>
            </a:r>
          </a:p>
          <a:p>
            <a:pPr lvl="0"/>
            <a:r>
              <a:rPr lang="en-US" sz="2200" dirty="0"/>
              <a:t>Discussions around load sensitivity, wind generation dynamics impact, 2012 Houston oscillations event, and </a:t>
            </a:r>
            <a:r>
              <a:rPr lang="en-US" sz="2200" dirty="0" smtClean="0"/>
              <a:t>2001-2002 study.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US" dirty="0" smtClean="0"/>
              <a:t>Project Scope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732ED515-4153-4AC7-9C64-E25C448DCC30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4351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-2" y="228600"/>
            <a:ext cx="9144001" cy="598311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/>
              <a:t>Time-domain Verification – FY2018 Large Disturbance</a:t>
            </a:r>
            <a:endParaRPr lang="en-US" dirty="0"/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20</a:t>
            </a:fld>
            <a:endParaRPr lang="en-US" smtClean="0">
              <a:solidFill>
                <a:srgbClr val="7F7F7F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1881061"/>
              </p:ext>
            </p:extLst>
          </p:nvPr>
        </p:nvGraphicFramePr>
        <p:xfrm>
          <a:off x="1339510" y="1068636"/>
          <a:ext cx="6405352" cy="657824"/>
        </p:xfrm>
        <a:graphic>
          <a:graphicData uri="http://schemas.openxmlformats.org/drawingml/2006/table">
            <a:tbl>
              <a:tblPr firstRow="1" firstCol="1" bandRow="1"/>
              <a:tblGrid>
                <a:gridCol w="1757028"/>
                <a:gridCol w="2310667"/>
                <a:gridCol w="2337657"/>
              </a:tblGrid>
              <a:tr h="2192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Description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n-lt"/>
                          <a:ea typeface="Arial Unicode MS"/>
                          <a:cs typeface="Arial"/>
                        </a:rPr>
                        <a:t>Buses with 1.0 PU |</a:t>
                      </a:r>
                      <a:r>
                        <a:rPr lang="en-US" sz="1200" b="1" dirty="0" smtClean="0">
                          <a:effectLst/>
                          <a:latin typeface="+mn-lt"/>
                          <a:ea typeface="Arial Unicode MS"/>
                          <a:cs typeface="Arial"/>
                        </a:rPr>
                        <a:t>VMMS</a:t>
                      </a:r>
                      <a:r>
                        <a:rPr lang="en-US" sz="1200" b="1" dirty="0">
                          <a:effectLst/>
                          <a:latin typeface="+mn-lt"/>
                          <a:ea typeface="Arial Unicode MS"/>
                          <a:cs typeface="Arial"/>
                        </a:rPr>
                        <a:t>|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n-lt"/>
                          <a:ea typeface="Arial Unicode MS"/>
                          <a:cs typeface="Arial"/>
                        </a:rPr>
                        <a:t>Buses with the Lowest |</a:t>
                      </a:r>
                      <a:r>
                        <a:rPr lang="en-US" sz="1200" b="1" dirty="0" smtClean="0">
                          <a:effectLst/>
                          <a:latin typeface="+mn-lt"/>
                          <a:ea typeface="Arial Unicode MS"/>
                          <a:cs typeface="Arial"/>
                        </a:rPr>
                        <a:t>VMMS</a:t>
                      </a:r>
                      <a:r>
                        <a:rPr lang="en-US" sz="1200" b="1" dirty="0">
                          <a:effectLst/>
                          <a:latin typeface="+mn-lt"/>
                          <a:ea typeface="Arial Unicode MS"/>
                          <a:cs typeface="Arial"/>
                        </a:rPr>
                        <a:t>|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43854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FY2018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Times New Roman"/>
                        </a:rPr>
                        <a:t>First Bus at the Top Tail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Times New Roman"/>
                        </a:rPr>
                        <a:t>Second Bus at the Top Tail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Times New Roman"/>
                        </a:rPr>
                        <a:t>First Bus at the Bottom Tail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Times New Roman"/>
                        </a:rPr>
                        <a:t>Second Bus at the Bottom Tail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379" y="2071174"/>
            <a:ext cx="5934075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1"/>
          <p:cNvSpPr txBox="1">
            <a:spLocks/>
          </p:cNvSpPr>
          <p:nvPr/>
        </p:nvSpPr>
        <p:spPr>
          <a:xfrm>
            <a:off x="1657287" y="3062687"/>
            <a:ext cx="2198616" cy="9922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US" sz="1400" dirty="0" smtClean="0"/>
              <a:t>High </a:t>
            </a:r>
            <a:r>
              <a:rPr lang="en-US" sz="1400" dirty="0"/>
              <a:t>contents of oscillatory modes for </a:t>
            </a:r>
            <a:r>
              <a:rPr lang="en-US" sz="1400" dirty="0" smtClean="0"/>
              <a:t>buses </a:t>
            </a:r>
            <a:r>
              <a:rPr lang="en-US" sz="1400" dirty="0"/>
              <a:t>with </a:t>
            </a:r>
            <a:r>
              <a:rPr lang="en-US" sz="1400" dirty="0" smtClean="0"/>
              <a:t>1 </a:t>
            </a:r>
            <a:r>
              <a:rPr lang="en-US" sz="1400" dirty="0"/>
              <a:t>PU </a:t>
            </a:r>
            <a:r>
              <a:rPr lang="en-US" sz="1400" dirty="0" smtClean="0"/>
              <a:t>VMMS</a:t>
            </a:r>
            <a:r>
              <a:rPr lang="en-US" sz="1400" dirty="0"/>
              <a:t>, and low contents for the opposite buses.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275402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-2" y="228600"/>
            <a:ext cx="9144002" cy="598311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/>
              <a:t>Time-domain Verifications – HWLL2016 Large Disturbance</a:t>
            </a:r>
            <a:endParaRPr lang="en-US" dirty="0"/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21</a:t>
            </a:fld>
            <a:endParaRPr lang="en-US" smtClean="0">
              <a:solidFill>
                <a:srgbClr val="7F7F7F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929125"/>
              </p:ext>
            </p:extLst>
          </p:nvPr>
        </p:nvGraphicFramePr>
        <p:xfrm>
          <a:off x="1339510" y="1068636"/>
          <a:ext cx="6405352" cy="657824"/>
        </p:xfrm>
        <a:graphic>
          <a:graphicData uri="http://schemas.openxmlformats.org/drawingml/2006/table">
            <a:tbl>
              <a:tblPr firstRow="1" firstCol="1" bandRow="1"/>
              <a:tblGrid>
                <a:gridCol w="1757028"/>
                <a:gridCol w="2310667"/>
                <a:gridCol w="2337657"/>
              </a:tblGrid>
              <a:tr h="2192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Description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n-lt"/>
                          <a:ea typeface="Arial Unicode MS"/>
                          <a:cs typeface="Arial"/>
                        </a:rPr>
                        <a:t>Buses with 1.0 PU |</a:t>
                      </a:r>
                      <a:r>
                        <a:rPr lang="en-US" sz="1200" b="1" dirty="0" smtClean="0">
                          <a:effectLst/>
                          <a:latin typeface="+mn-lt"/>
                          <a:ea typeface="Arial Unicode MS"/>
                          <a:cs typeface="Arial"/>
                        </a:rPr>
                        <a:t>VMMS</a:t>
                      </a:r>
                      <a:r>
                        <a:rPr lang="en-US" sz="1200" b="1" dirty="0">
                          <a:effectLst/>
                          <a:latin typeface="+mn-lt"/>
                          <a:ea typeface="Arial Unicode MS"/>
                          <a:cs typeface="Arial"/>
                        </a:rPr>
                        <a:t>|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n-lt"/>
                          <a:ea typeface="Arial Unicode MS"/>
                          <a:cs typeface="Arial"/>
                        </a:rPr>
                        <a:t>Buses with the Lowest |</a:t>
                      </a:r>
                      <a:r>
                        <a:rPr lang="en-US" sz="1200" b="1" dirty="0" smtClean="0">
                          <a:effectLst/>
                          <a:latin typeface="+mn-lt"/>
                          <a:ea typeface="Arial Unicode MS"/>
                          <a:cs typeface="Arial"/>
                        </a:rPr>
                        <a:t>VMMS</a:t>
                      </a:r>
                      <a:r>
                        <a:rPr lang="en-US" sz="1200" b="1" dirty="0">
                          <a:effectLst/>
                          <a:latin typeface="+mn-lt"/>
                          <a:ea typeface="Arial Unicode MS"/>
                          <a:cs typeface="Arial"/>
                        </a:rPr>
                        <a:t>|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43854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HWLL2016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Times New Roman"/>
                        </a:rPr>
                        <a:t>First Bus at the Top Tail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Times New Roman"/>
                        </a:rPr>
                        <a:t>Second Bus at the Top Tail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Times New Roman"/>
                        </a:rPr>
                        <a:t>First Bus at the Bottom Tail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Times New Roman"/>
                        </a:rPr>
                        <a:t>Second Bus at the Bottom Tail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446" y="2103079"/>
            <a:ext cx="5934075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Content Placeholder 1"/>
          <p:cNvSpPr txBox="1">
            <a:spLocks/>
          </p:cNvSpPr>
          <p:nvPr/>
        </p:nvSpPr>
        <p:spPr>
          <a:xfrm>
            <a:off x="1657287" y="3117772"/>
            <a:ext cx="2198616" cy="9922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US" sz="1400" dirty="0" smtClean="0"/>
              <a:t>High </a:t>
            </a:r>
            <a:r>
              <a:rPr lang="en-US" sz="1400" dirty="0"/>
              <a:t>contents of oscillatory modes for </a:t>
            </a:r>
            <a:r>
              <a:rPr lang="en-US" sz="1400" dirty="0" smtClean="0"/>
              <a:t>buses </a:t>
            </a:r>
            <a:r>
              <a:rPr lang="en-US" sz="1400" dirty="0"/>
              <a:t>with </a:t>
            </a:r>
            <a:r>
              <a:rPr lang="en-US" sz="1400" dirty="0" smtClean="0"/>
              <a:t>1 </a:t>
            </a:r>
            <a:r>
              <a:rPr lang="en-US" sz="1400" dirty="0"/>
              <a:t>PU </a:t>
            </a:r>
            <a:r>
              <a:rPr lang="en-US" sz="1400" dirty="0" smtClean="0"/>
              <a:t>VMMS</a:t>
            </a:r>
            <a:r>
              <a:rPr lang="en-US" sz="1400" dirty="0"/>
              <a:t>, and low contents for the opposite buses.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347479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-1" y="228600"/>
            <a:ext cx="7788926" cy="598311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/>
              <a:t>New PSS Tunings – Control Design Toolbox (CDT)</a:t>
            </a:r>
            <a:endParaRPr lang="en-US" dirty="0"/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22</a:t>
            </a:fld>
            <a:endParaRPr lang="en-US" smtClean="0">
              <a:solidFill>
                <a:srgbClr val="7F7F7F"/>
              </a:solidFill>
            </a:endParaRP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429654" y="4651926"/>
            <a:ext cx="8466463" cy="437867"/>
          </a:xfrm>
        </p:spPr>
        <p:txBody>
          <a:bodyPr>
            <a:noAutofit/>
          </a:bodyPr>
          <a:lstStyle/>
          <a:p>
            <a:r>
              <a:rPr lang="en-US" sz="2200" dirty="0" smtClean="0"/>
              <a:t>Associated exciters all </a:t>
            </a:r>
            <a:r>
              <a:rPr lang="en-US" sz="2200" dirty="0"/>
              <a:t>appear to be fast </a:t>
            </a:r>
            <a:r>
              <a:rPr lang="en-US" sz="2200" dirty="0" smtClean="0"/>
              <a:t>and suitable.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990" y="1013552"/>
            <a:ext cx="5476875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669999" y="2255830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Phase</a:t>
            </a:r>
          </a:p>
          <a:p>
            <a:pPr algn="ctr"/>
            <a:r>
              <a:rPr lang="en-US" sz="2000" dirty="0" smtClean="0"/>
              <a:t>Tuning</a:t>
            </a:r>
          </a:p>
          <a:p>
            <a:pPr algn="ctr"/>
            <a:r>
              <a:rPr lang="en-US" sz="2000" dirty="0" smtClean="0"/>
              <a:t>Sample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175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-1" y="228600"/>
            <a:ext cx="8758411" cy="59831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/>
              <a:t>New PSS Tunings </a:t>
            </a:r>
            <a:r>
              <a:rPr lang="en-US" dirty="0" smtClean="0"/>
              <a:t>Verification – Critical Inter-area Mode</a:t>
            </a:r>
            <a:endParaRPr lang="en-US" dirty="0"/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23</a:t>
            </a:fld>
            <a:endParaRPr lang="en-US" smtClean="0">
              <a:solidFill>
                <a:srgbClr val="7F7F7F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4880621"/>
              </p:ext>
            </p:extLst>
          </p:nvPr>
        </p:nvGraphicFramePr>
        <p:xfrm>
          <a:off x="769347" y="1095065"/>
          <a:ext cx="7524518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2203371"/>
                <a:gridCol w="638979"/>
                <a:gridCol w="616944"/>
                <a:gridCol w="683046"/>
                <a:gridCol w="694063"/>
                <a:gridCol w="627961"/>
                <a:gridCol w="672029"/>
                <a:gridCol w="694063"/>
                <a:gridCol w="694062"/>
              </a:tblGrid>
              <a:tr h="0"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Description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cs typeface="Arial"/>
                        </a:rPr>
                        <a:t>Eigenvalue Analysis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cs typeface="Arial"/>
                        </a:rPr>
                        <a:t>Prony Analysis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70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Without New PSS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With New PSS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Without New PSS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With New PSS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3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f (HZ)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sym typeface="Symbol"/>
                        </a:rPr>
                        <a:t></a:t>
                      </a: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 (%)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f (HZ)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sym typeface="Symbol"/>
                        </a:rPr>
                        <a:t></a:t>
                      </a: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 (%)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f (HZ)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sym typeface="Symbol"/>
                        </a:rPr>
                        <a:t></a:t>
                      </a: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 (%)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f (HZ)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sym typeface="Symbol"/>
                        </a:rPr>
                        <a:t></a:t>
                      </a: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 (%)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Inter-area Mode after Type D Contingency DB_ID_7804 in the FY2018 Houston Transfer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</a:rPr>
                        <a:t>0.85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</a:rPr>
                        <a:t>3.7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</a:rPr>
                        <a:t>0.84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</a:rPr>
                        <a:t>6.20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</a:rPr>
                        <a:t>0.85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</a:rPr>
                        <a:t>4.56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</a:rPr>
                        <a:t>0.85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</a:rPr>
                        <a:t>6.73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294" y="2566930"/>
            <a:ext cx="5934075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1"/>
          <p:cNvSpPr txBox="1">
            <a:spLocks/>
          </p:cNvSpPr>
          <p:nvPr/>
        </p:nvSpPr>
        <p:spPr>
          <a:xfrm>
            <a:off x="1586427" y="5363379"/>
            <a:ext cx="2236425" cy="3653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US" sz="1400" dirty="0" smtClean="0"/>
              <a:t>Small disturbance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81302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-1" y="228600"/>
            <a:ext cx="8108415" cy="59831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/>
              <a:t>New PSS Tunings </a:t>
            </a:r>
            <a:r>
              <a:rPr lang="en-US" dirty="0" smtClean="0"/>
              <a:t>Verification – Critical Local Mode</a:t>
            </a:r>
            <a:endParaRPr lang="en-US" dirty="0"/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24</a:t>
            </a:fld>
            <a:endParaRPr lang="en-US" smtClean="0">
              <a:solidFill>
                <a:srgbClr val="7F7F7F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797666"/>
              </p:ext>
            </p:extLst>
          </p:nvPr>
        </p:nvGraphicFramePr>
        <p:xfrm>
          <a:off x="771183" y="1090087"/>
          <a:ext cx="7524518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2203371"/>
                <a:gridCol w="638979"/>
                <a:gridCol w="616944"/>
                <a:gridCol w="683046"/>
                <a:gridCol w="694063"/>
                <a:gridCol w="627961"/>
                <a:gridCol w="672029"/>
                <a:gridCol w="694063"/>
                <a:gridCol w="694062"/>
              </a:tblGrid>
              <a:tr h="0">
                <a:tc row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Description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cs typeface="Arial"/>
                        </a:rPr>
                        <a:t>Eigenvalue Analysis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cs typeface="Arial"/>
                        </a:rPr>
                        <a:t>Prony Analysis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70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Without New PSS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With New PSS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Without New PSS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With New PSS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63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f (HZ)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sym typeface="Symbol"/>
                        </a:rPr>
                        <a:t></a:t>
                      </a: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 (%)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f (HZ)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sym typeface="Symbol"/>
                        </a:rPr>
                        <a:t></a:t>
                      </a: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 (%)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f (HZ)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sym typeface="Symbol"/>
                        </a:rPr>
                        <a:t></a:t>
                      </a: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 (%)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f (HZ)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sym typeface="Symbol"/>
                        </a:rPr>
                        <a:t></a:t>
                      </a:r>
                      <a:r>
                        <a:rPr lang="en-US" sz="1200" b="1">
                          <a:effectLst/>
                          <a:latin typeface="Calibri"/>
                          <a:ea typeface="Arial Unicode MS"/>
                          <a:cs typeface="Arial"/>
                        </a:rPr>
                        <a:t> (%)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Two-plant Mode after Type D Contingency DB_ID_12733 in the FY2018 West Transfer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-5.66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6.33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0.66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-3.78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</a:rPr>
                        <a:t>6.18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63" y="2588964"/>
            <a:ext cx="5934075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1"/>
          <p:cNvSpPr txBox="1">
            <a:spLocks/>
          </p:cNvSpPr>
          <p:nvPr/>
        </p:nvSpPr>
        <p:spPr>
          <a:xfrm>
            <a:off x="1609613" y="5396430"/>
            <a:ext cx="2235274" cy="2873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US" sz="1400" dirty="0" smtClean="0"/>
              <a:t>Small disturbance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9693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25</a:t>
            </a:fld>
            <a:endParaRPr lang="en-US" smtClean="0">
              <a:solidFill>
                <a:srgbClr val="7F7F7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00833" y="4794613"/>
            <a:ext cx="4208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b="1" dirty="0" smtClean="0"/>
              <a:t>Large disturbance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-2" y="228600"/>
            <a:ext cx="9144001" cy="59831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/>
              <a:t>New PSS </a:t>
            </a:r>
            <a:r>
              <a:rPr lang="en-US" dirty="0" smtClean="0"/>
              <a:t>Tunings Verification – Inter-area Mode PSS Limits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015" y="1403713"/>
            <a:ext cx="5934075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759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26</a:t>
            </a:fld>
            <a:endParaRPr lang="en-US" smtClean="0">
              <a:solidFill>
                <a:srgbClr val="7F7F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-2" y="228600"/>
            <a:ext cx="9144001" cy="59831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/>
              <a:t>New PSS Tunings </a:t>
            </a:r>
            <a:r>
              <a:rPr lang="en-US" dirty="0" smtClean="0"/>
              <a:t>Verification – Inter-area Mode PSS Effect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500833" y="4794613"/>
            <a:ext cx="4208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b="1" dirty="0" smtClean="0"/>
              <a:t>Large disturbance #1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015" y="1413238"/>
            <a:ext cx="5934075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138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-1" y="228600"/>
            <a:ext cx="9144001" cy="59831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/>
              <a:t>New PSS Tunings </a:t>
            </a:r>
            <a:r>
              <a:rPr lang="en-US" dirty="0" smtClean="0"/>
              <a:t>Verification – Local Mode PSS Limits</a:t>
            </a:r>
            <a:endParaRPr lang="en-US" dirty="0"/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27</a:t>
            </a:fld>
            <a:endParaRPr lang="en-US" smtClean="0">
              <a:solidFill>
                <a:srgbClr val="7F7F7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00833" y="4794613"/>
            <a:ext cx="4208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b="1" dirty="0" smtClean="0"/>
              <a:t>Large disturbance #2</a:t>
            </a:r>
            <a:endParaRPr 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493" y="1413238"/>
            <a:ext cx="5934075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7009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-1" y="228600"/>
            <a:ext cx="9144001" cy="59831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/>
              <a:t>New PSS Tunings </a:t>
            </a:r>
            <a:r>
              <a:rPr lang="en-US" dirty="0" smtClean="0"/>
              <a:t>Verification – Local Mode PSS Effect</a:t>
            </a:r>
            <a:endParaRPr lang="en-US" dirty="0"/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28</a:t>
            </a:fld>
            <a:endParaRPr lang="en-US" smtClean="0">
              <a:solidFill>
                <a:srgbClr val="7F7F7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00833" y="4794613"/>
            <a:ext cx="4208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b="1" dirty="0" smtClean="0"/>
              <a:t>Large disturbance #2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015" y="1403713"/>
            <a:ext cx="5934075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7311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61213"/>
            <a:ext cx="8433412" cy="3445545"/>
          </a:xfrm>
        </p:spPr>
        <p:txBody>
          <a:bodyPr>
            <a:noAutofit/>
          </a:bodyPr>
          <a:lstStyle/>
          <a:p>
            <a:pPr lvl="0"/>
            <a:r>
              <a:rPr lang="en-US" sz="2200" dirty="0"/>
              <a:t>116 PSS2A, 25 PSS2B, 22 IEEEST, </a:t>
            </a:r>
            <a:r>
              <a:rPr lang="en-US" sz="2200" dirty="0" smtClean="0"/>
              <a:t> and 1 </a:t>
            </a:r>
            <a:r>
              <a:rPr lang="en-US" sz="2200" dirty="0"/>
              <a:t>ST2CUT </a:t>
            </a:r>
            <a:r>
              <a:rPr lang="en-US" sz="2200" dirty="0" smtClean="0"/>
              <a:t>PSS Checked;</a:t>
            </a:r>
            <a:endParaRPr lang="en-US" sz="2200" dirty="0"/>
          </a:p>
          <a:p>
            <a:pPr lvl="0"/>
            <a:r>
              <a:rPr lang="en-US" sz="2200" dirty="0" smtClean="0"/>
              <a:t>K</a:t>
            </a:r>
            <a:r>
              <a:rPr lang="en-US" sz="2200" baseline="-25000" dirty="0" smtClean="0"/>
              <a:t>S2</a:t>
            </a:r>
            <a:r>
              <a:rPr lang="en-US" sz="2200" dirty="0" smtClean="0"/>
              <a:t> </a:t>
            </a:r>
            <a:r>
              <a:rPr lang="en-US" sz="2200" dirty="0"/>
              <a:t>= </a:t>
            </a:r>
            <a:r>
              <a:rPr lang="en-US" sz="2200" dirty="0" smtClean="0"/>
              <a:t>T</a:t>
            </a:r>
            <a:r>
              <a:rPr lang="en-US" sz="2200" baseline="-25000" dirty="0" smtClean="0"/>
              <a:t>7</a:t>
            </a:r>
            <a:r>
              <a:rPr lang="en-US" sz="2200" dirty="0" smtClean="0"/>
              <a:t>/2H gain </a:t>
            </a:r>
            <a:r>
              <a:rPr lang="en-US" sz="2200" dirty="0"/>
              <a:t>was wrongly set in </a:t>
            </a:r>
            <a:r>
              <a:rPr lang="en-US" sz="2200" dirty="0" smtClean="0"/>
              <a:t>23 PSS2A/PSS2B;</a:t>
            </a:r>
            <a:endParaRPr lang="en-US" sz="2200" dirty="0"/>
          </a:p>
          <a:p>
            <a:pPr lvl="0"/>
            <a:r>
              <a:rPr lang="en-US" sz="2200" dirty="0" smtClean="0"/>
              <a:t>141 PSS2A/PSS2B phase compensations tuned: 27 far from optimum;</a:t>
            </a:r>
            <a:endParaRPr lang="en-US" sz="2200" dirty="0"/>
          </a:p>
          <a:p>
            <a:pPr lvl="0"/>
            <a:r>
              <a:rPr lang="en-US" sz="2200" dirty="0"/>
              <a:t>141 PSS2A/PSS2B </a:t>
            </a:r>
            <a:r>
              <a:rPr lang="en-US" sz="2200" dirty="0" smtClean="0"/>
              <a:t>gain </a:t>
            </a:r>
            <a:r>
              <a:rPr lang="en-US" sz="2200" dirty="0"/>
              <a:t>compensations tuned: 6</a:t>
            </a:r>
            <a:r>
              <a:rPr lang="en-US" sz="2200" dirty="0" smtClean="0"/>
              <a:t> needed reduction;</a:t>
            </a:r>
          </a:p>
          <a:p>
            <a:pPr lvl="0"/>
            <a:r>
              <a:rPr lang="en-US" sz="2200" dirty="0" smtClean="0"/>
              <a:t>Older PSS (IEEEST</a:t>
            </a:r>
            <a:r>
              <a:rPr lang="en-US" sz="2200" dirty="0"/>
              <a:t> </a:t>
            </a:r>
            <a:r>
              <a:rPr lang="en-US" sz="2200" dirty="0" smtClean="0"/>
              <a:t>and ST2CUT) checked but not tuned;</a:t>
            </a:r>
            <a:endParaRPr lang="en-US" sz="2200" dirty="0"/>
          </a:p>
          <a:p>
            <a:pPr lvl="0"/>
            <a:r>
              <a:rPr lang="en-US" sz="2200" dirty="0" smtClean="0"/>
              <a:t>Combination of above: 39 tuned PSS2A/PSS2B proposed;</a:t>
            </a:r>
          </a:p>
          <a:p>
            <a:pPr lvl="0"/>
            <a:r>
              <a:rPr lang="en-US" sz="2200" dirty="0"/>
              <a:t>E</a:t>
            </a:r>
            <a:r>
              <a:rPr lang="en-US" sz="2200" dirty="0" smtClean="0"/>
              <a:t>mphasis on </a:t>
            </a:r>
            <a:r>
              <a:rPr lang="en-US" sz="2200" dirty="0"/>
              <a:t>removing possible adverse effects on synchronizing torques, </a:t>
            </a:r>
            <a:r>
              <a:rPr lang="en-US" sz="2200" dirty="0" smtClean="0"/>
              <a:t>control mode stability margins, </a:t>
            </a:r>
            <a:r>
              <a:rPr lang="en-US" sz="2200" dirty="0"/>
              <a:t>torsional filter </a:t>
            </a:r>
            <a:r>
              <a:rPr lang="en-US" sz="2200" dirty="0" smtClean="0"/>
              <a:t>performances, </a:t>
            </a:r>
            <a:r>
              <a:rPr lang="en-US" sz="2200" dirty="0"/>
              <a:t>etc</a:t>
            </a:r>
            <a:r>
              <a:rPr lang="en-US" sz="2200" dirty="0" smtClean="0"/>
              <a:t>. (and not on unnecessary damping increase).</a:t>
            </a:r>
          </a:p>
          <a:p>
            <a:pPr lvl="0"/>
            <a:endParaRPr lang="en-US" sz="2200" dirty="0" smtClean="0"/>
          </a:p>
          <a:p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Existing PSS Tunings – CDT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732ED515-4153-4AC7-9C64-E25C448DCC30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382" y="4428781"/>
            <a:ext cx="6261100" cy="195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919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5"/>
          </p:nvPr>
        </p:nvSpPr>
        <p:spPr/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/>
              <a:t>SSS Study Procedure</a:t>
            </a:r>
            <a:endParaRPr lang="en-US" dirty="0"/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3</a:t>
            </a:fld>
            <a:endParaRPr lang="en-US" smtClean="0">
              <a:solidFill>
                <a:srgbClr val="7F7F7F"/>
              </a:solidFill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1167790" y="1618556"/>
            <a:ext cx="6775373" cy="3812758"/>
            <a:chOff x="1571742" y="1728726"/>
            <a:chExt cx="5885561" cy="3435302"/>
          </a:xfrm>
        </p:grpSpPr>
        <p:sp>
          <p:nvSpPr>
            <p:cNvPr id="37" name="TextBox 36"/>
            <p:cNvSpPr txBox="1"/>
            <p:nvPr/>
          </p:nvSpPr>
          <p:spPr>
            <a:xfrm>
              <a:off x="1571744" y="1728728"/>
              <a:ext cx="1325690" cy="47142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Base Data Files</a:t>
              </a:r>
            </a:p>
            <a:p>
              <a:pPr algn="ctr"/>
              <a:r>
                <a:rPr lang="en-US" sz="1400" dirty="0"/>
                <a:t>a</a:t>
              </a:r>
              <a:r>
                <a:rPr lang="en-US" sz="1400" dirty="0" smtClean="0"/>
                <a:t>nd Information</a:t>
              </a:r>
              <a:endParaRPr lang="en-US" sz="14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260203" y="1728728"/>
              <a:ext cx="1447626" cy="47142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PSAT and VSAT</a:t>
              </a:r>
            </a:p>
            <a:p>
              <a:pPr algn="ctr"/>
              <a:r>
                <a:rPr lang="en-US" sz="1400" dirty="0" smtClean="0"/>
                <a:t>Sanity Checks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571742" y="2567847"/>
              <a:ext cx="1325691" cy="47142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TSAT and SSAT</a:t>
              </a:r>
            </a:p>
            <a:p>
              <a:pPr algn="ctr"/>
              <a:r>
                <a:rPr lang="en-US" sz="1400" dirty="0" smtClean="0"/>
                <a:t>Sanity Checks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571744" y="3406047"/>
              <a:ext cx="1325690" cy="47142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Assembled</a:t>
              </a:r>
            </a:p>
            <a:p>
              <a:pPr algn="ctr"/>
              <a:r>
                <a:rPr lang="en-US" sz="1400" dirty="0" smtClean="0"/>
                <a:t>Dynamic Models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60204" y="2571936"/>
              <a:ext cx="1447625" cy="47142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Base Power Flows</a:t>
              </a:r>
            </a:p>
            <a:p>
              <a:pPr algn="ctr"/>
              <a:r>
                <a:rPr lang="en-US" sz="1400" dirty="0" smtClean="0"/>
                <a:t>and Contingencies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023695" y="1728726"/>
              <a:ext cx="2433608" cy="47142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Voltage Stability Analysis for</a:t>
              </a:r>
            </a:p>
            <a:p>
              <a:pPr algn="ctr"/>
              <a:r>
                <a:rPr lang="en-US" sz="1400" dirty="0" smtClean="0"/>
                <a:t>All Type B, C, and D Contingencies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023695" y="2571936"/>
              <a:ext cx="2433608" cy="47142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Power Flows at All Transfer Limits</a:t>
              </a:r>
            </a:p>
            <a:p>
              <a:pPr algn="ctr"/>
              <a:r>
                <a:rPr lang="en-US" sz="1400" dirty="0"/>
                <a:t>f</a:t>
              </a:r>
              <a:r>
                <a:rPr lang="en-US" sz="1400" dirty="0" smtClean="0"/>
                <a:t>or Type B, C, and D Contingencies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260203" y="3406047"/>
              <a:ext cx="2404305" cy="47142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/>
                <a:t>Eigen-analysis of All Scenarios for </a:t>
              </a:r>
            </a:p>
            <a:p>
              <a:pPr algn="ctr"/>
              <a:r>
                <a:rPr lang="en-US" sz="1400" b="1" dirty="0" smtClean="0"/>
                <a:t>All Type B, C, and D Contingencies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026226" y="3403293"/>
              <a:ext cx="1431075" cy="47142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/>
                <a:t>PSS Tuning without</a:t>
              </a:r>
            </a:p>
            <a:p>
              <a:pPr algn="ctr"/>
              <a:r>
                <a:rPr lang="en-US" sz="1400" b="1" dirty="0" smtClean="0"/>
                <a:t>Adverse Effects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571744" y="4245166"/>
              <a:ext cx="3136085" cy="276999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/>
                <a:t>Best PMU Locations for Oscillation Monitoring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023695" y="4245166"/>
              <a:ext cx="2433608" cy="276999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Time-domain Verifications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571745" y="4887029"/>
              <a:ext cx="5885557" cy="276999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Final Corrected  and Tuned Models, Information, and Recommendations</a:t>
              </a:r>
            </a:p>
          </p:txBody>
        </p:sp>
        <p:cxnSp>
          <p:nvCxnSpPr>
            <p:cNvPr id="53" name="Straight Arrow Connector 52"/>
            <p:cNvCxnSpPr>
              <a:stCxn id="37" idx="3"/>
              <a:endCxn id="39" idx="1"/>
            </p:cNvCxnSpPr>
            <p:nvPr/>
          </p:nvCxnSpPr>
          <p:spPr>
            <a:xfrm>
              <a:off x="2897434" y="1964439"/>
              <a:ext cx="36276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>
              <a:stCxn id="39" idx="2"/>
              <a:endCxn id="43" idx="0"/>
            </p:cNvCxnSpPr>
            <p:nvPr/>
          </p:nvCxnSpPr>
          <p:spPr>
            <a:xfrm>
              <a:off x="3984016" y="2200150"/>
              <a:ext cx="1" cy="37178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>
              <a:stCxn id="37" idx="2"/>
              <a:endCxn id="40" idx="0"/>
            </p:cNvCxnSpPr>
            <p:nvPr/>
          </p:nvCxnSpPr>
          <p:spPr>
            <a:xfrm flipH="1">
              <a:off x="2234587" y="2200150"/>
              <a:ext cx="2" cy="36769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>
              <a:stCxn id="43" idx="2"/>
            </p:cNvCxnSpPr>
            <p:nvPr/>
          </p:nvCxnSpPr>
          <p:spPr>
            <a:xfrm>
              <a:off x="3984017" y="3043358"/>
              <a:ext cx="0" cy="35993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>
              <a:stCxn id="48" idx="3"/>
              <a:endCxn id="49" idx="1"/>
            </p:cNvCxnSpPr>
            <p:nvPr/>
          </p:nvCxnSpPr>
          <p:spPr>
            <a:xfrm flipV="1">
              <a:off x="5664508" y="3639004"/>
              <a:ext cx="361718" cy="2754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>
              <a:stCxn id="49" idx="2"/>
            </p:cNvCxnSpPr>
            <p:nvPr/>
          </p:nvCxnSpPr>
          <p:spPr>
            <a:xfrm>
              <a:off x="6741764" y="3874715"/>
              <a:ext cx="11016" cy="370451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>
              <a:stCxn id="41" idx="3"/>
              <a:endCxn id="48" idx="1"/>
            </p:cNvCxnSpPr>
            <p:nvPr/>
          </p:nvCxnSpPr>
          <p:spPr>
            <a:xfrm>
              <a:off x="2897434" y="3641758"/>
              <a:ext cx="36276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>
              <a:stCxn id="50" idx="3"/>
              <a:endCxn id="51" idx="1"/>
            </p:cNvCxnSpPr>
            <p:nvPr/>
          </p:nvCxnSpPr>
          <p:spPr>
            <a:xfrm>
              <a:off x="4707829" y="4383666"/>
              <a:ext cx="31586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>
              <a:off x="3991020" y="3867712"/>
              <a:ext cx="0" cy="377454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5388325" y="3864958"/>
              <a:ext cx="0" cy="377454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>
              <a:stCxn id="51" idx="2"/>
            </p:cNvCxnSpPr>
            <p:nvPr/>
          </p:nvCxnSpPr>
          <p:spPr>
            <a:xfrm>
              <a:off x="6240499" y="4522165"/>
              <a:ext cx="0" cy="36486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>
              <a:stCxn id="44" idx="2"/>
              <a:endCxn id="45" idx="0"/>
            </p:cNvCxnSpPr>
            <p:nvPr/>
          </p:nvCxnSpPr>
          <p:spPr>
            <a:xfrm>
              <a:off x="6240499" y="2200148"/>
              <a:ext cx="0" cy="3717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>
              <a:off x="5383146" y="3033601"/>
              <a:ext cx="0" cy="36969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>
              <a:stCxn id="40" idx="2"/>
              <a:endCxn id="41" idx="0"/>
            </p:cNvCxnSpPr>
            <p:nvPr/>
          </p:nvCxnSpPr>
          <p:spPr>
            <a:xfrm>
              <a:off x="2234587" y="3039269"/>
              <a:ext cx="2" cy="36677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>
              <a:endCxn id="44" idx="1"/>
            </p:cNvCxnSpPr>
            <p:nvPr/>
          </p:nvCxnSpPr>
          <p:spPr>
            <a:xfrm>
              <a:off x="4848587" y="1959561"/>
              <a:ext cx="175108" cy="487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>
              <a:off x="4837570" y="1948544"/>
              <a:ext cx="0" cy="854225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>
              <a:endCxn id="43" idx="3"/>
            </p:cNvCxnSpPr>
            <p:nvPr/>
          </p:nvCxnSpPr>
          <p:spPr>
            <a:xfrm flipH="1">
              <a:off x="4707829" y="2802769"/>
              <a:ext cx="129741" cy="487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>
              <a:stCxn id="43" idx="1"/>
              <a:endCxn id="40" idx="3"/>
            </p:cNvCxnSpPr>
            <p:nvPr/>
          </p:nvCxnSpPr>
          <p:spPr>
            <a:xfrm flipH="1" flipV="1">
              <a:off x="2897433" y="2803558"/>
              <a:ext cx="362771" cy="408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83101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-1" y="228600"/>
            <a:ext cx="8108415" cy="59831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 smtClean="0"/>
              <a:t>Existing </a:t>
            </a:r>
            <a:r>
              <a:rPr lang="en-US" dirty="0"/>
              <a:t>PSS </a:t>
            </a:r>
            <a:r>
              <a:rPr lang="en-US" dirty="0" smtClean="0"/>
              <a:t>Tunings – Verification</a:t>
            </a:r>
            <a:endParaRPr lang="en-US" dirty="0"/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30</a:t>
            </a:fld>
            <a:endParaRPr lang="en-US" smtClean="0">
              <a:solidFill>
                <a:srgbClr val="7F7F7F"/>
              </a:solidFill>
            </a:endParaRP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424148" y="1269689"/>
            <a:ext cx="8466463" cy="4348912"/>
          </a:xfrm>
        </p:spPr>
        <p:txBody>
          <a:bodyPr>
            <a:noAutofit/>
          </a:bodyPr>
          <a:lstStyle/>
          <a:p>
            <a:r>
              <a:rPr lang="en-US" sz="2400" dirty="0" smtClean="0"/>
              <a:t>Associated exciters all </a:t>
            </a:r>
            <a:r>
              <a:rPr lang="en-US" sz="2400" dirty="0"/>
              <a:t>appear to be fast </a:t>
            </a:r>
            <a:r>
              <a:rPr lang="en-US" sz="2400" dirty="0" smtClean="0"/>
              <a:t>and suitable;</a:t>
            </a:r>
          </a:p>
          <a:p>
            <a:r>
              <a:rPr lang="en-US" sz="2400" dirty="0" smtClean="0"/>
              <a:t>Minimum </a:t>
            </a:r>
            <a:r>
              <a:rPr lang="en-US" sz="2400" dirty="0"/>
              <a:t>damping ratios reported earlier </a:t>
            </a:r>
            <a:r>
              <a:rPr lang="en-US" sz="2400" dirty="0" smtClean="0"/>
              <a:t>were maintained</a:t>
            </a:r>
            <a:r>
              <a:rPr lang="en-US" sz="2400" dirty="0"/>
              <a:t>;</a:t>
            </a:r>
          </a:p>
          <a:p>
            <a:pPr lvl="0"/>
            <a:r>
              <a:rPr lang="en-US" sz="2400" dirty="0" smtClean="0"/>
              <a:t>Eigenvalue </a:t>
            </a:r>
            <a:r>
              <a:rPr lang="en-US" sz="2400" dirty="0"/>
              <a:t>and time-domain </a:t>
            </a:r>
            <a:r>
              <a:rPr lang="en-US" sz="2400" dirty="0" smtClean="0"/>
              <a:t>small-disturbance simulations </a:t>
            </a:r>
            <a:r>
              <a:rPr lang="en-US" sz="2400" dirty="0"/>
              <a:t>were in close agreement and both indicated adequate </a:t>
            </a:r>
            <a:r>
              <a:rPr lang="en-US" sz="2400" dirty="0" smtClean="0"/>
              <a:t>damping;</a:t>
            </a:r>
          </a:p>
          <a:p>
            <a:pPr lvl="0"/>
            <a:r>
              <a:rPr lang="en-US" sz="2400" dirty="0" smtClean="0"/>
              <a:t>Two large disturbances (as before) indicated </a:t>
            </a:r>
            <a:r>
              <a:rPr lang="en-US" sz="2400" dirty="0"/>
              <a:t>better performance after tuning, as in general the PSS </a:t>
            </a:r>
            <a:r>
              <a:rPr lang="en-US" sz="2400" dirty="0" smtClean="0"/>
              <a:t>performed </a:t>
            </a:r>
            <a:r>
              <a:rPr lang="en-US" sz="2400" dirty="0"/>
              <a:t>their duties without prolonged saturated outputs and with smaller </a:t>
            </a:r>
            <a:r>
              <a:rPr lang="en-US" sz="2400" dirty="0" smtClean="0"/>
              <a:t>activities afterwards</a:t>
            </a:r>
            <a:r>
              <a:rPr lang="en-US" sz="2400" dirty="0"/>
              <a:t>;</a:t>
            </a:r>
            <a:endParaRPr lang="en-US" sz="2400" dirty="0" smtClean="0"/>
          </a:p>
          <a:p>
            <a:pPr lvl="0"/>
            <a:r>
              <a:rPr lang="en-US" sz="2400" dirty="0"/>
              <a:t>F</a:t>
            </a:r>
            <a:r>
              <a:rPr lang="en-US" sz="2400" dirty="0" smtClean="0"/>
              <a:t>inal </a:t>
            </a:r>
            <a:r>
              <a:rPr lang="en-US" sz="2400" dirty="0"/>
              <a:t>PSS gains may be adjusted in the field, especially those </a:t>
            </a:r>
            <a:r>
              <a:rPr lang="en-US" sz="2400" dirty="0" smtClean="0"/>
              <a:t>that were </a:t>
            </a:r>
            <a:r>
              <a:rPr lang="en-US" sz="2400" dirty="0"/>
              <a:t>highly </a:t>
            </a:r>
            <a:r>
              <a:rPr lang="en-US" sz="2400" dirty="0" smtClean="0"/>
              <a:t>under-compensated (due to implicit higher phase compensation gain after tuning).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4805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-2" y="228600"/>
            <a:ext cx="8857563" cy="59831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 smtClean="0"/>
              <a:t>Existing </a:t>
            </a:r>
            <a:r>
              <a:rPr lang="en-US" dirty="0"/>
              <a:t>PSS </a:t>
            </a:r>
            <a:r>
              <a:rPr lang="en-US" dirty="0" smtClean="0"/>
              <a:t>Tunings Verification – Large Disturbance #1</a:t>
            </a:r>
            <a:endParaRPr lang="en-US" dirty="0"/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31</a:t>
            </a:fld>
            <a:endParaRPr lang="en-US" smtClean="0">
              <a:solidFill>
                <a:srgbClr val="7F7F7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55571" y="1415535"/>
            <a:ext cx="37125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All FY2018 PSS outputs before tuning.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856757" y="1419075"/>
            <a:ext cx="3547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All FY2018 PSS outputs after tuning.</a:t>
            </a:r>
            <a:endParaRPr lang="en-US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411" y="1950086"/>
            <a:ext cx="3609975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881" y="1946242"/>
            <a:ext cx="3638550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8675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-1" y="228600"/>
            <a:ext cx="8857562" cy="59831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 smtClean="0"/>
              <a:t>Existing </a:t>
            </a:r>
            <a:r>
              <a:rPr lang="en-US" dirty="0"/>
              <a:t>PSS </a:t>
            </a:r>
            <a:r>
              <a:rPr lang="en-US" dirty="0" smtClean="0"/>
              <a:t>Tunings Verification – </a:t>
            </a:r>
            <a:r>
              <a:rPr lang="en-US" dirty="0"/>
              <a:t>Large Disturbance </a:t>
            </a:r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32</a:t>
            </a:fld>
            <a:endParaRPr lang="en-US" smtClean="0">
              <a:solidFill>
                <a:srgbClr val="7F7F7F"/>
              </a:solidFill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73" y="1948398"/>
            <a:ext cx="3629025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292" y="1966647"/>
            <a:ext cx="3638550" cy="334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655571" y="1415535"/>
            <a:ext cx="37125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All FY2018 PSS outputs before tuning.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856757" y="1419075"/>
            <a:ext cx="3547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All FY2018 PSS outputs after tuning.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732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-1" y="228600"/>
            <a:ext cx="9144001" cy="59831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/>
              <a:t>Assessment of a Recent Event in </a:t>
            </a:r>
            <a:r>
              <a:rPr lang="en-US" dirty="0" smtClean="0"/>
              <a:t>Houston – Description</a:t>
            </a:r>
            <a:endParaRPr lang="en-US" dirty="0"/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33</a:t>
            </a:fld>
            <a:endParaRPr lang="en-US" smtClean="0">
              <a:solidFill>
                <a:srgbClr val="7F7F7F"/>
              </a:solidFill>
            </a:endParaRP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457200" y="1401894"/>
            <a:ext cx="8290193" cy="3809084"/>
          </a:xfrm>
        </p:spPr>
        <p:txBody>
          <a:bodyPr>
            <a:noAutofit/>
          </a:bodyPr>
          <a:lstStyle/>
          <a:p>
            <a:pPr lvl="0"/>
            <a:r>
              <a:rPr lang="en-US" sz="2200" dirty="0"/>
              <a:t>Multiple o</a:t>
            </a:r>
            <a:r>
              <a:rPr lang="en-US" sz="2200" dirty="0" smtClean="0"/>
              <a:t>scillations </a:t>
            </a:r>
            <a:r>
              <a:rPr lang="en-US" sz="2200" dirty="0"/>
              <a:t>c</a:t>
            </a:r>
            <a:r>
              <a:rPr lang="en-US" sz="2200" dirty="0" smtClean="0"/>
              <a:t>aptured </a:t>
            </a:r>
            <a:r>
              <a:rPr lang="en-US" sz="2200" dirty="0"/>
              <a:t>at m</a:t>
            </a:r>
            <a:r>
              <a:rPr lang="en-US" sz="2200" dirty="0" smtClean="0"/>
              <a:t>ultiple </a:t>
            </a:r>
            <a:r>
              <a:rPr lang="en-US" sz="2200" dirty="0"/>
              <a:t>g</a:t>
            </a:r>
            <a:r>
              <a:rPr lang="en-US" sz="2200" dirty="0" smtClean="0"/>
              <a:t>enerators </a:t>
            </a:r>
            <a:r>
              <a:rPr lang="en-US" sz="2200" dirty="0"/>
              <a:t>within the Houston r</a:t>
            </a:r>
            <a:r>
              <a:rPr lang="en-US" sz="2200" dirty="0" smtClean="0"/>
              <a:t>egion </a:t>
            </a:r>
            <a:r>
              <a:rPr lang="en-US" sz="2200" dirty="0"/>
              <a:t>b</a:t>
            </a:r>
            <a:r>
              <a:rPr lang="en-US" sz="2200" dirty="0" smtClean="0"/>
              <a:t>etween </a:t>
            </a:r>
            <a:r>
              <a:rPr lang="en-US" sz="2200" dirty="0"/>
              <a:t>July and September </a:t>
            </a:r>
            <a:r>
              <a:rPr lang="en-US" sz="2200" dirty="0" smtClean="0"/>
              <a:t>2012 (4 incidents);</a:t>
            </a:r>
          </a:p>
          <a:p>
            <a:pPr lvl="0"/>
            <a:r>
              <a:rPr lang="en-US" sz="2200" dirty="0" smtClean="0"/>
              <a:t>Plant X units </a:t>
            </a:r>
            <a:r>
              <a:rPr lang="en-US" sz="2200" dirty="0"/>
              <a:t>h</a:t>
            </a:r>
            <a:r>
              <a:rPr lang="en-US" sz="2200" dirty="0" smtClean="0"/>
              <a:t>ad </a:t>
            </a:r>
            <a:r>
              <a:rPr lang="en-US" sz="2200" dirty="0"/>
              <a:t>h</a:t>
            </a:r>
            <a:r>
              <a:rPr lang="en-US" sz="2200" dirty="0" smtClean="0"/>
              <a:t>igh MW &amp; MVAr oscillation </a:t>
            </a:r>
            <a:r>
              <a:rPr lang="en-US" sz="2200" dirty="0"/>
              <a:t>m</a:t>
            </a:r>
            <a:r>
              <a:rPr lang="en-US" sz="2200" dirty="0" smtClean="0"/>
              <a:t>agnitudes;</a:t>
            </a:r>
          </a:p>
          <a:p>
            <a:pPr lvl="0"/>
            <a:r>
              <a:rPr lang="en-US" sz="2200" dirty="0" smtClean="0"/>
              <a:t>Ramp-down of Plant X outputs </a:t>
            </a:r>
            <a:r>
              <a:rPr lang="en-US" sz="2200" dirty="0"/>
              <a:t>r</a:t>
            </a:r>
            <a:r>
              <a:rPr lang="en-US" sz="2200" dirty="0" smtClean="0"/>
              <a:t>educed </a:t>
            </a:r>
            <a:r>
              <a:rPr lang="en-US" sz="2200" dirty="0"/>
              <a:t>o</a:t>
            </a:r>
            <a:r>
              <a:rPr lang="en-US" sz="2200" dirty="0" smtClean="0"/>
              <a:t>scillation </a:t>
            </a:r>
            <a:r>
              <a:rPr lang="en-US" sz="2200" dirty="0"/>
              <a:t>m</a:t>
            </a:r>
            <a:r>
              <a:rPr lang="en-US" sz="2200" dirty="0" smtClean="0"/>
              <a:t>agnitudes;</a:t>
            </a:r>
          </a:p>
          <a:p>
            <a:pPr lvl="0"/>
            <a:r>
              <a:rPr lang="en-US" sz="2200" dirty="0" smtClean="0"/>
              <a:t>Tripping at plant X </a:t>
            </a:r>
            <a:r>
              <a:rPr lang="en-US" sz="2200" dirty="0"/>
              <a:t>r</a:t>
            </a:r>
            <a:r>
              <a:rPr lang="en-US" sz="2200" dirty="0" smtClean="0"/>
              <a:t>emoved the sustained </a:t>
            </a:r>
            <a:r>
              <a:rPr lang="en-US" sz="2200" dirty="0"/>
              <a:t>o</a:t>
            </a:r>
            <a:r>
              <a:rPr lang="en-US" sz="2200" dirty="0" smtClean="0"/>
              <a:t>scillations in the region;</a:t>
            </a:r>
          </a:p>
          <a:p>
            <a:pPr lvl="0"/>
            <a:r>
              <a:rPr lang="en-US" sz="2200" dirty="0" smtClean="0"/>
              <a:t>No major </a:t>
            </a:r>
            <a:r>
              <a:rPr lang="en-US" sz="2200" dirty="0"/>
              <a:t>d</a:t>
            </a:r>
            <a:r>
              <a:rPr lang="en-US" sz="2200" dirty="0" smtClean="0"/>
              <a:t>isturbances </a:t>
            </a:r>
            <a:r>
              <a:rPr lang="en-US" sz="2200" dirty="0"/>
              <a:t>o</a:t>
            </a:r>
            <a:r>
              <a:rPr lang="en-US" sz="2200" dirty="0" smtClean="0"/>
              <a:t>ccurred </a:t>
            </a:r>
            <a:r>
              <a:rPr lang="en-US" sz="2200" dirty="0"/>
              <a:t>p</a:t>
            </a:r>
            <a:r>
              <a:rPr lang="en-US" sz="2200" dirty="0" smtClean="0"/>
              <a:t>rior to the start of oscillations;</a:t>
            </a:r>
          </a:p>
          <a:p>
            <a:pPr lvl="0"/>
            <a:r>
              <a:rPr lang="en-US" sz="2200" dirty="0" smtClean="0"/>
              <a:t>By </a:t>
            </a:r>
            <a:r>
              <a:rPr lang="en-US" sz="2200" dirty="0"/>
              <a:t>t</a:t>
            </a:r>
            <a:r>
              <a:rPr lang="en-US" sz="2200" dirty="0" smtClean="0"/>
              <a:t>uning unit 4X </a:t>
            </a:r>
            <a:r>
              <a:rPr lang="en-US" sz="2200" dirty="0"/>
              <a:t>e</a:t>
            </a:r>
            <a:r>
              <a:rPr lang="en-US" sz="2200" dirty="0" smtClean="0"/>
              <a:t>xciter, </a:t>
            </a:r>
            <a:r>
              <a:rPr lang="en-US" sz="2200" dirty="0"/>
              <a:t>d</a:t>
            </a:r>
            <a:r>
              <a:rPr lang="en-US" sz="2200" dirty="0" smtClean="0"/>
              <a:t>ynamic </a:t>
            </a:r>
            <a:r>
              <a:rPr lang="en-US" sz="2200" dirty="0"/>
              <a:t>s</a:t>
            </a:r>
            <a:r>
              <a:rPr lang="en-US" sz="2200" dirty="0" smtClean="0"/>
              <a:t>imulations of a snapshot </a:t>
            </a:r>
            <a:r>
              <a:rPr lang="en-US" sz="2200" dirty="0"/>
              <a:t>c</a:t>
            </a:r>
            <a:r>
              <a:rPr lang="en-US" sz="2200" dirty="0" smtClean="0"/>
              <a:t>ase </a:t>
            </a:r>
            <a:r>
              <a:rPr lang="en-US" sz="2200" dirty="0"/>
              <a:t>r</a:t>
            </a:r>
            <a:r>
              <a:rPr lang="en-US" sz="2200" dirty="0" smtClean="0"/>
              <a:t>e-created the oscillatory </a:t>
            </a:r>
            <a:r>
              <a:rPr lang="en-US" sz="2200" dirty="0"/>
              <a:t>m</a:t>
            </a:r>
            <a:r>
              <a:rPr lang="en-US" sz="2200" dirty="0" smtClean="0"/>
              <a:t>ode at 1.2~1.8 Hz (in interplant </a:t>
            </a:r>
            <a:r>
              <a:rPr lang="en-US" sz="2200" dirty="0"/>
              <a:t>r</a:t>
            </a:r>
            <a:r>
              <a:rPr lang="en-US" sz="2200" dirty="0" smtClean="0"/>
              <a:t>ange); </a:t>
            </a:r>
          </a:p>
          <a:p>
            <a:pPr lvl="0"/>
            <a:r>
              <a:rPr lang="en-US" sz="2200" dirty="0"/>
              <a:t>U</a:t>
            </a:r>
            <a:r>
              <a:rPr lang="en-US" sz="2200" dirty="0" smtClean="0"/>
              <a:t>nit 4X was </a:t>
            </a:r>
            <a:r>
              <a:rPr lang="en-US" sz="2200" dirty="0"/>
              <a:t>n</a:t>
            </a:r>
            <a:r>
              <a:rPr lang="en-US" sz="2200" dirty="0" smtClean="0"/>
              <a:t>ot </a:t>
            </a:r>
            <a:r>
              <a:rPr lang="en-US" sz="2200" dirty="0"/>
              <a:t>c</a:t>
            </a:r>
            <a:r>
              <a:rPr lang="en-US" sz="2200" dirty="0" smtClean="0"/>
              <a:t>oncluded as the cause, although </a:t>
            </a:r>
            <a:r>
              <a:rPr lang="en-US" sz="2200" dirty="0"/>
              <a:t>i</a:t>
            </a:r>
            <a:r>
              <a:rPr lang="en-US" sz="2200" dirty="0" smtClean="0"/>
              <a:t>nvestigating </a:t>
            </a:r>
            <a:r>
              <a:rPr lang="en-US" sz="2200" dirty="0"/>
              <a:t>a c</a:t>
            </a:r>
            <a:r>
              <a:rPr lang="en-US" sz="2200" dirty="0" smtClean="0"/>
              <a:t>ontrol </a:t>
            </a:r>
            <a:r>
              <a:rPr lang="en-US" sz="2200" dirty="0"/>
              <a:t>i</a:t>
            </a:r>
            <a:r>
              <a:rPr lang="en-US" sz="2200" dirty="0" smtClean="0"/>
              <a:t>ssue </a:t>
            </a:r>
            <a:r>
              <a:rPr lang="en-US" sz="2200" dirty="0"/>
              <a:t>r</a:t>
            </a:r>
            <a:r>
              <a:rPr lang="en-US" sz="2200" dirty="0" smtClean="0"/>
              <a:t>elated </a:t>
            </a:r>
            <a:r>
              <a:rPr lang="en-US" sz="2200" dirty="0"/>
              <a:t>to </a:t>
            </a:r>
            <a:r>
              <a:rPr lang="en-US" sz="2200" dirty="0" smtClean="0"/>
              <a:t>this </a:t>
            </a:r>
            <a:r>
              <a:rPr lang="en-US" sz="2200" dirty="0"/>
              <a:t>u</a:t>
            </a:r>
            <a:r>
              <a:rPr lang="en-US" sz="2200" dirty="0" smtClean="0"/>
              <a:t>nit </a:t>
            </a:r>
            <a:r>
              <a:rPr lang="en-US" sz="2200" dirty="0"/>
              <a:t>w</a:t>
            </a:r>
            <a:r>
              <a:rPr lang="en-US" sz="2200" dirty="0" smtClean="0"/>
              <a:t>as </a:t>
            </a:r>
            <a:r>
              <a:rPr lang="en-US" sz="2200" dirty="0"/>
              <a:t>c</a:t>
            </a:r>
            <a:r>
              <a:rPr lang="en-US" sz="2200" dirty="0" smtClean="0"/>
              <a:t>onsistent with observations.</a:t>
            </a:r>
          </a:p>
        </p:txBody>
      </p:sp>
    </p:spTree>
    <p:extLst>
      <p:ext uri="{BB962C8B-B14F-4D97-AF65-F5344CB8AC3E}">
        <p14:creationId xmlns:p14="http://schemas.microsoft.com/office/powerpoint/2010/main" val="2491570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-1" y="228600"/>
            <a:ext cx="9144001" cy="59831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/>
              <a:t>Assessment of a Recent Event in </a:t>
            </a:r>
            <a:r>
              <a:rPr lang="en-US" dirty="0" smtClean="0"/>
              <a:t>Houston – Analysis</a:t>
            </a:r>
            <a:endParaRPr lang="en-US" dirty="0"/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34</a:t>
            </a:fld>
            <a:endParaRPr lang="en-US" smtClean="0">
              <a:solidFill>
                <a:srgbClr val="7F7F7F"/>
              </a:solidFill>
            </a:endParaRP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457200" y="1057619"/>
            <a:ext cx="8290193" cy="4913523"/>
          </a:xfrm>
        </p:spPr>
        <p:txBody>
          <a:bodyPr>
            <a:noAutofit/>
          </a:bodyPr>
          <a:lstStyle/>
          <a:p>
            <a:pPr lvl="0"/>
            <a:r>
              <a:rPr lang="en-US" sz="2200" dirty="0" smtClean="0"/>
              <a:t>No such </a:t>
            </a:r>
            <a:r>
              <a:rPr lang="en-US" sz="2200" dirty="0"/>
              <a:t>m</a:t>
            </a:r>
            <a:r>
              <a:rPr lang="en-US" sz="2200" dirty="0" smtClean="0"/>
              <a:t>ode </a:t>
            </a:r>
            <a:r>
              <a:rPr lang="en-US" sz="2200" dirty="0"/>
              <a:t>o</a:t>
            </a:r>
            <a:r>
              <a:rPr lang="en-US" sz="2200" dirty="0" smtClean="0"/>
              <a:t>bserved </a:t>
            </a:r>
            <a:r>
              <a:rPr lang="en-US" sz="2200" dirty="0"/>
              <a:t>in </a:t>
            </a:r>
            <a:r>
              <a:rPr lang="en-US" sz="2200" dirty="0" smtClean="0"/>
              <a:t>any </a:t>
            </a:r>
            <a:r>
              <a:rPr lang="en-US" sz="2200" dirty="0"/>
              <a:t>s</a:t>
            </a:r>
            <a:r>
              <a:rPr lang="en-US" sz="2200" dirty="0" smtClean="0"/>
              <a:t>cenario of this </a:t>
            </a:r>
            <a:r>
              <a:rPr lang="en-US" sz="2200" dirty="0"/>
              <a:t>p</a:t>
            </a:r>
            <a:r>
              <a:rPr lang="en-US" sz="2200" dirty="0" smtClean="0"/>
              <a:t>roject;</a:t>
            </a:r>
          </a:p>
          <a:p>
            <a:pPr lvl="0"/>
            <a:r>
              <a:rPr lang="en-US" sz="2200" dirty="0" smtClean="0"/>
              <a:t>However, simulation </a:t>
            </a:r>
            <a:r>
              <a:rPr lang="en-US" sz="2200" dirty="0"/>
              <a:t>r</a:t>
            </a:r>
            <a:r>
              <a:rPr lang="en-US" sz="2200" dirty="0" smtClean="0"/>
              <a:t>esults </a:t>
            </a:r>
            <a:r>
              <a:rPr lang="en-US" sz="2200" dirty="0"/>
              <a:t>w</a:t>
            </a:r>
            <a:r>
              <a:rPr lang="en-US" sz="2200" dirty="0" smtClean="0"/>
              <a:t>ere </a:t>
            </a:r>
            <a:r>
              <a:rPr lang="en-US" sz="2200" dirty="0"/>
              <a:t>r</a:t>
            </a:r>
            <a:r>
              <a:rPr lang="en-US" sz="2200" dirty="0" smtClean="0"/>
              <a:t>e-produced by simply </a:t>
            </a:r>
            <a:r>
              <a:rPr lang="en-US" sz="2200" dirty="0"/>
              <a:t>i</a:t>
            </a:r>
            <a:r>
              <a:rPr lang="en-US" sz="2200" dirty="0" smtClean="0"/>
              <a:t>nverting the sign </a:t>
            </a:r>
            <a:r>
              <a:rPr lang="en-US" sz="2200" dirty="0"/>
              <a:t>of </a:t>
            </a:r>
            <a:r>
              <a:rPr lang="en-US" sz="2200" dirty="0" smtClean="0"/>
              <a:t>K</a:t>
            </a:r>
            <a:r>
              <a:rPr lang="en-US" sz="2200" baseline="-25000" dirty="0" smtClean="0"/>
              <a:t>F</a:t>
            </a:r>
            <a:r>
              <a:rPr lang="en-US" sz="2200" dirty="0" smtClean="0"/>
              <a:t>/T</a:t>
            </a:r>
            <a:r>
              <a:rPr lang="en-US" sz="2200" baseline="-25000" dirty="0" smtClean="0"/>
              <a:t>F</a:t>
            </a:r>
            <a:r>
              <a:rPr lang="en-US" sz="2200" dirty="0" smtClean="0"/>
              <a:t> feedback </a:t>
            </a:r>
            <a:r>
              <a:rPr lang="en-US" sz="2200" dirty="0"/>
              <a:t>l</a:t>
            </a:r>
            <a:r>
              <a:rPr lang="en-US" sz="2200" dirty="0" smtClean="0"/>
              <a:t>oop </a:t>
            </a:r>
            <a:r>
              <a:rPr lang="en-US" sz="2200" dirty="0"/>
              <a:t>in the EXST1 e</a:t>
            </a:r>
            <a:r>
              <a:rPr lang="en-US" sz="2200" dirty="0" smtClean="0"/>
              <a:t>xciter of unit 4X;</a:t>
            </a:r>
          </a:p>
          <a:p>
            <a:pPr lvl="0"/>
            <a:r>
              <a:rPr lang="en-US" sz="2200" dirty="0"/>
              <a:t>Eigenvalue a</a:t>
            </a:r>
            <a:r>
              <a:rPr lang="en-US" sz="2200" dirty="0" smtClean="0"/>
              <a:t>nalysis </a:t>
            </a:r>
            <a:r>
              <a:rPr lang="en-US" sz="2200" dirty="0"/>
              <a:t>of b</a:t>
            </a:r>
            <a:r>
              <a:rPr lang="en-US" sz="2200" dirty="0" smtClean="0"/>
              <a:t>oth </a:t>
            </a:r>
            <a:r>
              <a:rPr lang="en-US" sz="2200" dirty="0"/>
              <a:t>FY2018 and HWLL2016 </a:t>
            </a:r>
            <a:r>
              <a:rPr lang="en-US" sz="2200" dirty="0" smtClean="0"/>
              <a:t>cases </a:t>
            </a:r>
            <a:r>
              <a:rPr lang="en-US" sz="2200" dirty="0"/>
              <a:t>a</a:t>
            </a:r>
            <a:r>
              <a:rPr lang="en-US" sz="2200" dirty="0" smtClean="0"/>
              <a:t>fter </a:t>
            </a:r>
            <a:r>
              <a:rPr lang="en-US" sz="2200" dirty="0"/>
              <a:t>t</a:t>
            </a:r>
            <a:r>
              <a:rPr lang="en-US" sz="2200" dirty="0" smtClean="0"/>
              <a:t>his </a:t>
            </a:r>
            <a:r>
              <a:rPr lang="en-US" sz="2200" dirty="0"/>
              <a:t>c</a:t>
            </a:r>
            <a:r>
              <a:rPr lang="en-US" sz="2200" dirty="0" smtClean="0"/>
              <a:t>ontrol </a:t>
            </a:r>
            <a:r>
              <a:rPr lang="en-US" sz="2200" dirty="0"/>
              <a:t>c</a:t>
            </a:r>
            <a:r>
              <a:rPr lang="en-US" sz="2200" dirty="0" smtClean="0"/>
              <a:t>hange showed a mode ~1.3 Hz with </a:t>
            </a:r>
            <a:r>
              <a:rPr lang="en-US" sz="2200" dirty="0"/>
              <a:t>n</a:t>
            </a:r>
            <a:r>
              <a:rPr lang="en-US" sz="2200" dirty="0" smtClean="0"/>
              <a:t>egative damping;</a:t>
            </a:r>
          </a:p>
          <a:p>
            <a:pPr lvl="0"/>
            <a:r>
              <a:rPr lang="en-US" sz="2200" dirty="0" smtClean="0"/>
              <a:t>Not </a:t>
            </a:r>
            <a:r>
              <a:rPr lang="en-US" sz="2200" dirty="0"/>
              <a:t>an i</a:t>
            </a:r>
            <a:r>
              <a:rPr lang="en-US" sz="2200" dirty="0" smtClean="0"/>
              <a:t>nterplant </a:t>
            </a:r>
            <a:r>
              <a:rPr lang="en-US" sz="2200" dirty="0"/>
              <a:t>m</a:t>
            </a:r>
            <a:r>
              <a:rPr lang="en-US" sz="2200" dirty="0" smtClean="0"/>
              <a:t>ode, since SMIB simulation showed the same;</a:t>
            </a:r>
          </a:p>
          <a:p>
            <a:pPr lvl="0"/>
            <a:r>
              <a:rPr lang="en-US" sz="2200" dirty="0" smtClean="0"/>
              <a:t>Mode shape </a:t>
            </a:r>
            <a:r>
              <a:rPr lang="en-US" sz="2200" dirty="0"/>
              <a:t>p</a:t>
            </a:r>
            <a:r>
              <a:rPr lang="en-US" sz="2200" dirty="0" smtClean="0"/>
              <a:t>oints </a:t>
            </a:r>
            <a:r>
              <a:rPr lang="en-US" sz="2200" dirty="0"/>
              <a:t>o</a:t>
            </a:r>
            <a:r>
              <a:rPr lang="en-US" sz="2200" dirty="0" smtClean="0"/>
              <a:t>ut </a:t>
            </a:r>
            <a:r>
              <a:rPr lang="en-US" sz="2200" dirty="0"/>
              <a:t>v</a:t>
            </a:r>
            <a:r>
              <a:rPr lang="en-US" sz="2200" dirty="0" smtClean="0"/>
              <a:t>ery </a:t>
            </a:r>
            <a:r>
              <a:rPr lang="en-US" sz="2200" dirty="0"/>
              <a:t>h</a:t>
            </a:r>
            <a:r>
              <a:rPr lang="en-US" sz="2200" dirty="0" smtClean="0"/>
              <a:t>igh</a:t>
            </a:r>
            <a:r>
              <a:rPr lang="en-US" sz="2200" dirty="0"/>
              <a:t>, </a:t>
            </a:r>
            <a:r>
              <a:rPr lang="en-US" sz="2200" dirty="0" smtClean="0"/>
              <a:t>almost exclusive</a:t>
            </a:r>
            <a:r>
              <a:rPr lang="en-US" sz="2200" dirty="0"/>
              <a:t>, o</a:t>
            </a:r>
            <a:r>
              <a:rPr lang="en-US" sz="2200" dirty="0" smtClean="0"/>
              <a:t>bservability </a:t>
            </a:r>
            <a:r>
              <a:rPr lang="en-US" sz="2200" dirty="0"/>
              <a:t>of the o</a:t>
            </a:r>
            <a:r>
              <a:rPr lang="en-US" sz="2200" dirty="0" smtClean="0"/>
              <a:t>scillation </a:t>
            </a:r>
            <a:r>
              <a:rPr lang="en-US" sz="2200" dirty="0"/>
              <a:t>in Houston </a:t>
            </a:r>
            <a:r>
              <a:rPr lang="en-US" sz="2200" dirty="0" smtClean="0"/>
              <a:t>region;</a:t>
            </a:r>
          </a:p>
          <a:p>
            <a:pPr lvl="0"/>
            <a:r>
              <a:rPr lang="en-US" sz="2200" dirty="0" smtClean="0"/>
              <a:t>Time-domain simulations </a:t>
            </a:r>
            <a:r>
              <a:rPr lang="en-US" sz="2200" dirty="0"/>
              <a:t>p</a:t>
            </a:r>
            <a:r>
              <a:rPr lang="en-US" sz="2200" dirty="0" smtClean="0"/>
              <a:t>roduced </a:t>
            </a:r>
            <a:r>
              <a:rPr lang="en-US" sz="2200" dirty="0"/>
              <a:t>1.2~1.3 Hz o</a:t>
            </a:r>
            <a:r>
              <a:rPr lang="en-US" sz="2200" dirty="0" smtClean="0"/>
              <a:t>scillation </a:t>
            </a:r>
            <a:r>
              <a:rPr lang="en-US" sz="2200" dirty="0"/>
              <a:t>s</a:t>
            </a:r>
            <a:r>
              <a:rPr lang="en-US" sz="2200" dirty="0" smtClean="0"/>
              <a:t>ustained at exciter </a:t>
            </a:r>
            <a:r>
              <a:rPr lang="en-US" sz="2200" dirty="0"/>
              <a:t>l</a:t>
            </a:r>
            <a:r>
              <a:rPr lang="en-US" sz="2200" dirty="0" smtClean="0"/>
              <a:t>imits, &amp; magnitude </a:t>
            </a:r>
            <a:r>
              <a:rPr lang="en-US" sz="2200" dirty="0"/>
              <a:t>d</a:t>
            </a:r>
            <a:r>
              <a:rPr lang="en-US" sz="2200" dirty="0" smtClean="0"/>
              <a:t>epending on unit 4X initial </a:t>
            </a:r>
            <a:r>
              <a:rPr lang="en-US" sz="2200" dirty="0"/>
              <a:t>l</a:t>
            </a:r>
            <a:r>
              <a:rPr lang="en-US" sz="2200" dirty="0" smtClean="0"/>
              <a:t>oading; </a:t>
            </a:r>
          </a:p>
          <a:p>
            <a:pPr lvl="0"/>
            <a:r>
              <a:rPr lang="en-US" sz="2200" dirty="0"/>
              <a:t>Obviously, </a:t>
            </a:r>
            <a:r>
              <a:rPr lang="en-US" sz="2200" dirty="0" smtClean="0"/>
              <a:t>adding </a:t>
            </a:r>
            <a:r>
              <a:rPr lang="en-US" sz="2200" dirty="0"/>
              <a:t>m</a:t>
            </a:r>
            <a:r>
              <a:rPr lang="en-US" sz="2200" dirty="0" smtClean="0"/>
              <a:t>ore </a:t>
            </a:r>
            <a:r>
              <a:rPr lang="en-US" sz="2200" dirty="0"/>
              <a:t>PSS </a:t>
            </a:r>
            <a:r>
              <a:rPr lang="en-US" sz="2200" dirty="0" smtClean="0"/>
              <a:t>and/or tuning </a:t>
            </a:r>
            <a:r>
              <a:rPr lang="en-US" sz="2200" dirty="0"/>
              <a:t>the e</a:t>
            </a:r>
            <a:r>
              <a:rPr lang="en-US" sz="2200" dirty="0" smtClean="0"/>
              <a:t>xisting </a:t>
            </a:r>
            <a:r>
              <a:rPr lang="en-US" sz="2200" dirty="0"/>
              <a:t>PSS c</a:t>
            </a:r>
            <a:r>
              <a:rPr lang="en-US" sz="2200" dirty="0" smtClean="0"/>
              <a:t>ould </a:t>
            </a:r>
            <a:r>
              <a:rPr lang="en-US" sz="2200" dirty="0"/>
              <a:t>n</a:t>
            </a:r>
            <a:r>
              <a:rPr lang="en-US" sz="2200" dirty="0" smtClean="0"/>
              <a:t>ot </a:t>
            </a:r>
            <a:r>
              <a:rPr lang="en-US" sz="2200" dirty="0"/>
              <a:t>i</a:t>
            </a:r>
            <a:r>
              <a:rPr lang="en-US" sz="2200" dirty="0" smtClean="0"/>
              <a:t>mprove </a:t>
            </a:r>
            <a:r>
              <a:rPr lang="en-US" sz="2200" dirty="0"/>
              <a:t>a c</a:t>
            </a:r>
            <a:r>
              <a:rPr lang="en-US" sz="2200" dirty="0" smtClean="0"/>
              <a:t>ontrol problem </a:t>
            </a:r>
            <a:r>
              <a:rPr lang="en-US" sz="2200" dirty="0"/>
              <a:t>of t</a:t>
            </a:r>
            <a:r>
              <a:rPr lang="en-US" sz="2200" dirty="0" smtClean="0"/>
              <a:t>his nature</a:t>
            </a:r>
            <a:r>
              <a:rPr lang="en-US" sz="2200" dirty="0"/>
              <a:t>;</a:t>
            </a:r>
            <a:r>
              <a:rPr lang="en-US" sz="2200" dirty="0" smtClean="0"/>
              <a:t> it may </a:t>
            </a:r>
            <a:r>
              <a:rPr lang="en-US" sz="2200" dirty="0"/>
              <a:t>b</a:t>
            </a:r>
            <a:r>
              <a:rPr lang="en-US" sz="2200" dirty="0" smtClean="0"/>
              <a:t>e </a:t>
            </a:r>
            <a:r>
              <a:rPr lang="en-US" sz="2200" dirty="0"/>
              <a:t>a</a:t>
            </a:r>
            <a:r>
              <a:rPr lang="en-US" sz="2200" dirty="0" smtClean="0"/>
              <a:t>voided </a:t>
            </a:r>
            <a:r>
              <a:rPr lang="en-US" sz="2200" dirty="0"/>
              <a:t>by r</a:t>
            </a:r>
            <a:r>
              <a:rPr lang="en-US" sz="2200" dirty="0" smtClean="0"/>
              <a:t>egularly </a:t>
            </a:r>
            <a:r>
              <a:rPr lang="en-US" sz="2200" dirty="0"/>
              <a:t>p</a:t>
            </a:r>
            <a:r>
              <a:rPr lang="en-US" sz="2200" dirty="0" smtClean="0"/>
              <a:t>erforming </a:t>
            </a:r>
            <a:r>
              <a:rPr lang="en-US" sz="2200" dirty="0"/>
              <a:t>v</a:t>
            </a:r>
            <a:r>
              <a:rPr lang="en-US" sz="2200" dirty="0" smtClean="0"/>
              <a:t>alidation </a:t>
            </a:r>
            <a:r>
              <a:rPr lang="en-US" sz="2200" dirty="0"/>
              <a:t>f</a:t>
            </a:r>
            <a:r>
              <a:rPr lang="en-US" sz="2200" dirty="0" smtClean="0"/>
              <a:t>ield </a:t>
            </a:r>
            <a:r>
              <a:rPr lang="en-US" sz="2200" dirty="0"/>
              <a:t>t</a:t>
            </a:r>
            <a:r>
              <a:rPr lang="en-US" sz="2200" dirty="0" smtClean="0"/>
              <a:t>esting.</a:t>
            </a:r>
          </a:p>
          <a:p>
            <a:pPr lvl="0"/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3665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0" y="228600"/>
            <a:ext cx="8604174" cy="59831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 smtClean="0"/>
              <a:t>Assessment </a:t>
            </a:r>
            <a:r>
              <a:rPr lang="en-US" dirty="0"/>
              <a:t>of a Recent Event in </a:t>
            </a:r>
            <a:r>
              <a:rPr lang="en-US" dirty="0" smtClean="0"/>
              <a:t>Houston – Responses</a:t>
            </a:r>
            <a:endParaRPr lang="en-US" dirty="0"/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35</a:t>
            </a:fld>
            <a:endParaRPr lang="en-US" smtClean="0">
              <a:solidFill>
                <a:srgbClr val="7F7F7F"/>
              </a:solidFill>
            </a:endParaRP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424148" y="1027315"/>
            <a:ext cx="8466463" cy="1709690"/>
          </a:xfrm>
        </p:spPr>
        <p:txBody>
          <a:bodyPr>
            <a:noAutofit/>
          </a:bodyPr>
          <a:lstStyle/>
          <a:p>
            <a:r>
              <a:rPr lang="en-US" sz="2000" dirty="0" smtClean="0"/>
              <a:t>Unit 4X responses to a line </a:t>
            </a:r>
            <a:r>
              <a:rPr lang="en-US" sz="2000" dirty="0"/>
              <a:t>t</a:t>
            </a:r>
            <a:r>
              <a:rPr lang="en-US" sz="2000" dirty="0" smtClean="0"/>
              <a:t>ripping (no fault) in FY2018:</a:t>
            </a:r>
          </a:p>
          <a:p>
            <a:pPr lvl="1"/>
            <a:r>
              <a:rPr lang="en-US" sz="1800" dirty="0" smtClean="0"/>
              <a:t>Black: before sign inversion in its exciter (132.3 MW loading);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Red: after </a:t>
            </a:r>
            <a:r>
              <a:rPr lang="en-US" sz="1800" dirty="0">
                <a:solidFill>
                  <a:srgbClr val="FF0000"/>
                </a:solidFill>
              </a:rPr>
              <a:t>sign inversion in its </a:t>
            </a:r>
            <a:r>
              <a:rPr lang="en-US" sz="1800" dirty="0" smtClean="0">
                <a:solidFill>
                  <a:srgbClr val="FF0000"/>
                </a:solidFill>
              </a:rPr>
              <a:t>exciter (132.3 MW loading);</a:t>
            </a:r>
          </a:p>
          <a:p>
            <a:pPr lvl="1"/>
            <a:r>
              <a:rPr lang="en-US" sz="1800" dirty="0" smtClean="0">
                <a:solidFill>
                  <a:srgbClr val="082DE8"/>
                </a:solidFill>
              </a:rPr>
              <a:t>Blue: same as red, but with minimum initial loading (31 MW).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250" y="2855782"/>
            <a:ext cx="3667125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304" y="2847175"/>
            <a:ext cx="3648075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902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-1" y="228600"/>
            <a:ext cx="8956714" cy="59831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 smtClean="0"/>
              <a:t>Comparison </a:t>
            </a:r>
            <a:r>
              <a:rPr lang="en-US" dirty="0"/>
              <a:t>with </a:t>
            </a:r>
            <a:r>
              <a:rPr lang="en-US" dirty="0" smtClean="0"/>
              <a:t>Previous </a:t>
            </a:r>
            <a:r>
              <a:rPr lang="en-US" dirty="0"/>
              <a:t>Study of the Same Nature</a:t>
            </a:r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36</a:t>
            </a:fld>
            <a:endParaRPr lang="en-US" smtClean="0">
              <a:solidFill>
                <a:srgbClr val="7F7F7F"/>
              </a:solidFill>
            </a:endParaRP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424148" y="1112703"/>
            <a:ext cx="8466463" cy="5078776"/>
          </a:xfrm>
        </p:spPr>
        <p:txBody>
          <a:bodyPr>
            <a:noAutofit/>
          </a:bodyPr>
          <a:lstStyle/>
          <a:p>
            <a:r>
              <a:rPr lang="en-US" sz="2200" dirty="0"/>
              <a:t>A s</a:t>
            </a:r>
            <a:r>
              <a:rPr lang="en-US" sz="2200" dirty="0" smtClean="0"/>
              <a:t>imilar </a:t>
            </a:r>
            <a:r>
              <a:rPr lang="en-US" sz="2200" dirty="0"/>
              <a:t>study w</a:t>
            </a:r>
            <a:r>
              <a:rPr lang="en-US" sz="2200" dirty="0" smtClean="0"/>
              <a:t>as </a:t>
            </a:r>
            <a:r>
              <a:rPr lang="en-US" sz="2200" dirty="0"/>
              <a:t>p</a:t>
            </a:r>
            <a:r>
              <a:rPr lang="en-US" sz="2200" dirty="0" smtClean="0"/>
              <a:t>erformed </a:t>
            </a:r>
            <a:r>
              <a:rPr lang="en-US" sz="2200" dirty="0"/>
              <a:t>by Powertech in 2001-2002;</a:t>
            </a:r>
            <a:endParaRPr lang="en-US" sz="2200" dirty="0" smtClean="0"/>
          </a:p>
          <a:p>
            <a:r>
              <a:rPr lang="en-US" sz="2200" dirty="0"/>
              <a:t>Its m</a:t>
            </a:r>
            <a:r>
              <a:rPr lang="en-US" sz="2200" dirty="0" smtClean="0"/>
              <a:t>ain </a:t>
            </a:r>
            <a:r>
              <a:rPr lang="en-US" sz="2200" dirty="0"/>
              <a:t>f</a:t>
            </a:r>
            <a:r>
              <a:rPr lang="en-US" sz="2200" dirty="0" smtClean="0"/>
              <a:t>indings </a:t>
            </a:r>
            <a:r>
              <a:rPr lang="en-US" sz="2200" dirty="0"/>
              <a:t>w</a:t>
            </a:r>
            <a:r>
              <a:rPr lang="en-US" sz="2200" dirty="0" smtClean="0"/>
              <a:t>ere </a:t>
            </a:r>
            <a:r>
              <a:rPr lang="en-US" sz="2200" dirty="0"/>
              <a:t>2</a:t>
            </a:r>
            <a:r>
              <a:rPr lang="en-US" sz="2200" dirty="0" smtClean="0"/>
              <a:t> </a:t>
            </a:r>
            <a:r>
              <a:rPr lang="en-US" sz="2200" dirty="0"/>
              <a:t>c</a:t>
            </a:r>
            <a:r>
              <a:rPr lang="en-US" sz="2200" dirty="0" smtClean="0"/>
              <a:t>ritical </a:t>
            </a:r>
            <a:r>
              <a:rPr lang="en-US" sz="2200" dirty="0"/>
              <a:t>i</a:t>
            </a:r>
            <a:r>
              <a:rPr lang="en-US" sz="2200" dirty="0" smtClean="0"/>
              <a:t>nter-area </a:t>
            </a:r>
            <a:r>
              <a:rPr lang="en-US" sz="2200" dirty="0"/>
              <a:t>m</a:t>
            </a:r>
            <a:r>
              <a:rPr lang="en-US" sz="2200" dirty="0" smtClean="0"/>
              <a:t>odes</a:t>
            </a:r>
            <a:r>
              <a:rPr lang="en-US" sz="2200" dirty="0"/>
              <a:t>, o</a:t>
            </a:r>
            <a:r>
              <a:rPr lang="en-US" sz="2200" dirty="0" smtClean="0"/>
              <a:t>ne north-south </a:t>
            </a:r>
            <a:r>
              <a:rPr lang="en-US" sz="2200" dirty="0"/>
              <a:t>and o</a:t>
            </a:r>
            <a:r>
              <a:rPr lang="en-US" sz="2200" dirty="0" smtClean="0"/>
              <a:t>ne east-west, especially in </a:t>
            </a:r>
            <a:r>
              <a:rPr lang="en-US" sz="2200" dirty="0"/>
              <a:t>2004 p</a:t>
            </a:r>
            <a:r>
              <a:rPr lang="en-US" sz="2200" dirty="0" smtClean="0"/>
              <a:t>eak </a:t>
            </a:r>
            <a:r>
              <a:rPr lang="en-US" sz="2200" dirty="0"/>
              <a:t>l</a:t>
            </a:r>
            <a:r>
              <a:rPr lang="en-US" sz="2200" dirty="0" smtClean="0"/>
              <a:t>oad </a:t>
            </a:r>
            <a:r>
              <a:rPr lang="en-US" sz="2200" dirty="0"/>
              <a:t>s</a:t>
            </a:r>
            <a:r>
              <a:rPr lang="en-US" sz="2200" dirty="0" smtClean="0"/>
              <a:t>cenarios;</a:t>
            </a:r>
          </a:p>
          <a:p>
            <a:r>
              <a:rPr lang="en-US" sz="2200" dirty="0"/>
              <a:t>PSS in </a:t>
            </a:r>
            <a:r>
              <a:rPr lang="en-US" sz="2200" dirty="0" smtClean="0"/>
              <a:t>AEP_TCC area </a:t>
            </a:r>
            <a:r>
              <a:rPr lang="en-US" sz="2200" dirty="0"/>
              <a:t>w</a:t>
            </a:r>
            <a:r>
              <a:rPr lang="en-US" sz="2200" dirty="0" smtClean="0"/>
              <a:t>ere </a:t>
            </a:r>
            <a:r>
              <a:rPr lang="en-US" sz="2200" dirty="0"/>
              <a:t>v</a:t>
            </a:r>
            <a:r>
              <a:rPr lang="en-US" sz="2200" dirty="0" smtClean="0"/>
              <a:t>ery </a:t>
            </a:r>
            <a:r>
              <a:rPr lang="en-US" sz="2200" dirty="0"/>
              <a:t>e</a:t>
            </a:r>
            <a:r>
              <a:rPr lang="en-US" sz="2200" dirty="0" smtClean="0"/>
              <a:t>ffective </a:t>
            </a:r>
            <a:r>
              <a:rPr lang="en-US" sz="2200" dirty="0"/>
              <a:t>in d</a:t>
            </a:r>
            <a:r>
              <a:rPr lang="en-US" sz="2200" dirty="0" smtClean="0"/>
              <a:t>amping </a:t>
            </a:r>
            <a:r>
              <a:rPr lang="en-US" sz="2200" dirty="0"/>
              <a:t>t</a:t>
            </a:r>
            <a:r>
              <a:rPr lang="en-US" sz="2200" dirty="0" smtClean="0"/>
              <a:t>hese </a:t>
            </a:r>
            <a:r>
              <a:rPr lang="en-US" sz="2200" dirty="0"/>
              <a:t>m</a:t>
            </a:r>
            <a:r>
              <a:rPr lang="en-US" sz="2200" dirty="0" smtClean="0"/>
              <a:t>odes;</a:t>
            </a:r>
            <a:endParaRPr lang="en-US" sz="2200" dirty="0"/>
          </a:p>
          <a:p>
            <a:r>
              <a:rPr lang="en-US" sz="2200" dirty="0" smtClean="0"/>
              <a:t>Worst contingencies </a:t>
            </a:r>
            <a:r>
              <a:rPr lang="en-US" sz="2200" dirty="0"/>
              <a:t>o</a:t>
            </a:r>
            <a:r>
              <a:rPr lang="en-US" sz="2200" dirty="0" smtClean="0"/>
              <a:t>ccurred </a:t>
            </a:r>
            <a:r>
              <a:rPr lang="en-US" sz="2200" dirty="0"/>
              <a:t>a</a:t>
            </a:r>
            <a:r>
              <a:rPr lang="en-US" sz="2200" dirty="0" smtClean="0"/>
              <a:t>round </a:t>
            </a:r>
            <a:r>
              <a:rPr lang="en-US" sz="2200" dirty="0"/>
              <a:t>the Houston – San Antonio – Corpus Christi t</a:t>
            </a:r>
            <a:r>
              <a:rPr lang="en-US" sz="2200" dirty="0" smtClean="0"/>
              <a:t>riangle;</a:t>
            </a:r>
          </a:p>
          <a:p>
            <a:r>
              <a:rPr lang="en-US" sz="2200" dirty="0" smtClean="0"/>
              <a:t>From 2004 case to </a:t>
            </a:r>
            <a:r>
              <a:rPr lang="en-US" sz="2200" dirty="0"/>
              <a:t>2018 </a:t>
            </a:r>
            <a:r>
              <a:rPr lang="en-US" sz="2200" dirty="0" smtClean="0"/>
              <a:t>case the peak </a:t>
            </a:r>
            <a:r>
              <a:rPr lang="en-US" sz="2200" dirty="0"/>
              <a:t>load i</a:t>
            </a:r>
            <a:r>
              <a:rPr lang="en-US" sz="2200" dirty="0" smtClean="0"/>
              <a:t>ncreased </a:t>
            </a:r>
            <a:r>
              <a:rPr lang="en-US" sz="2200" dirty="0"/>
              <a:t>from 66.9 GW to 79.7 </a:t>
            </a:r>
            <a:r>
              <a:rPr lang="en-US" sz="2200" dirty="0" smtClean="0"/>
              <a:t>GW, </a:t>
            </a:r>
            <a:r>
              <a:rPr lang="en-US" sz="2200" dirty="0"/>
              <a:t>with s</a:t>
            </a:r>
            <a:r>
              <a:rPr lang="en-US" sz="2200" dirty="0" smtClean="0"/>
              <a:t>imilar </a:t>
            </a:r>
            <a:r>
              <a:rPr lang="en-US" sz="2200" dirty="0"/>
              <a:t>i</a:t>
            </a:r>
            <a:r>
              <a:rPr lang="en-US" sz="2200" dirty="0" smtClean="0"/>
              <a:t>ncrease </a:t>
            </a:r>
            <a:r>
              <a:rPr lang="en-US" sz="2200" dirty="0"/>
              <a:t>in </a:t>
            </a:r>
            <a:r>
              <a:rPr lang="en-US" sz="2200" dirty="0" smtClean="0"/>
              <a:t>generation, # of PSS </a:t>
            </a:r>
            <a:r>
              <a:rPr lang="en-US" sz="2200" dirty="0"/>
              <a:t>d</a:t>
            </a:r>
            <a:r>
              <a:rPr lang="en-US" sz="2200" dirty="0" smtClean="0"/>
              <a:t>ramatically </a:t>
            </a:r>
            <a:r>
              <a:rPr lang="en-US" sz="2200" dirty="0"/>
              <a:t>i</a:t>
            </a:r>
            <a:r>
              <a:rPr lang="en-US" sz="2200" dirty="0" smtClean="0"/>
              <a:t>ncreased </a:t>
            </a:r>
            <a:r>
              <a:rPr lang="en-US" sz="2200" dirty="0"/>
              <a:t>from 50 to </a:t>
            </a:r>
            <a:r>
              <a:rPr lang="en-US" sz="2200" dirty="0" smtClean="0"/>
              <a:t>164, and network significantly improved;</a:t>
            </a:r>
          </a:p>
          <a:p>
            <a:pPr lvl="1"/>
            <a:r>
              <a:rPr lang="en-US" sz="1800" dirty="0"/>
              <a:t>O</a:t>
            </a:r>
            <a:r>
              <a:rPr lang="en-US" sz="1800" dirty="0" smtClean="0"/>
              <a:t>verall effects </a:t>
            </a:r>
            <a:r>
              <a:rPr lang="en-US" sz="1800" dirty="0"/>
              <a:t>of </a:t>
            </a:r>
            <a:r>
              <a:rPr lang="en-US" sz="1800" dirty="0" smtClean="0"/>
              <a:t>the </a:t>
            </a:r>
            <a:r>
              <a:rPr lang="en-US" sz="1800" dirty="0"/>
              <a:t>c</a:t>
            </a:r>
            <a:r>
              <a:rPr lang="en-US" sz="1800" dirty="0" smtClean="0"/>
              <a:t>hanges </a:t>
            </a:r>
            <a:r>
              <a:rPr lang="en-US" sz="1800" dirty="0"/>
              <a:t>on </a:t>
            </a:r>
            <a:r>
              <a:rPr lang="en-US" sz="1800" dirty="0" smtClean="0"/>
              <a:t>damping </a:t>
            </a:r>
            <a:r>
              <a:rPr lang="en-US" sz="1800" dirty="0"/>
              <a:t>a</a:t>
            </a:r>
            <a:r>
              <a:rPr lang="en-US" sz="1800" dirty="0" smtClean="0"/>
              <a:t>re </a:t>
            </a:r>
            <a:r>
              <a:rPr lang="en-US" sz="1800" dirty="0"/>
              <a:t>q</a:t>
            </a:r>
            <a:r>
              <a:rPr lang="en-US" sz="1800" dirty="0" smtClean="0"/>
              <a:t>uite </a:t>
            </a:r>
            <a:r>
              <a:rPr lang="en-US" sz="1800" dirty="0"/>
              <a:t>p</a:t>
            </a:r>
            <a:r>
              <a:rPr lang="en-US" sz="1800" dirty="0" smtClean="0"/>
              <a:t>ositive;</a:t>
            </a:r>
          </a:p>
          <a:p>
            <a:pPr lvl="1"/>
            <a:r>
              <a:rPr lang="en-US" sz="1800" dirty="0" smtClean="0"/>
              <a:t>Houston </a:t>
            </a:r>
            <a:r>
              <a:rPr lang="en-US" sz="1800" dirty="0"/>
              <a:t>– San Antonio – Corpus Christi t</a:t>
            </a:r>
            <a:r>
              <a:rPr lang="en-US" sz="1800" dirty="0" smtClean="0"/>
              <a:t>riangle </a:t>
            </a:r>
            <a:r>
              <a:rPr lang="en-US" sz="1800" dirty="0"/>
              <a:t>i</a:t>
            </a:r>
            <a:r>
              <a:rPr lang="en-US" sz="1800" dirty="0" smtClean="0"/>
              <a:t>s </a:t>
            </a:r>
            <a:r>
              <a:rPr lang="en-US" sz="1800" dirty="0"/>
              <a:t>s</a:t>
            </a:r>
            <a:r>
              <a:rPr lang="en-US" sz="1800" dirty="0" smtClean="0"/>
              <a:t>till </a:t>
            </a:r>
            <a:r>
              <a:rPr lang="en-US" sz="1800" dirty="0"/>
              <a:t>the m</a:t>
            </a:r>
            <a:r>
              <a:rPr lang="en-US" sz="1800" dirty="0" smtClean="0"/>
              <a:t>ost </a:t>
            </a:r>
            <a:r>
              <a:rPr lang="en-US" sz="1800" dirty="0"/>
              <a:t>c</a:t>
            </a:r>
            <a:r>
              <a:rPr lang="en-US" sz="1800" dirty="0" smtClean="0"/>
              <a:t>ritical </a:t>
            </a:r>
            <a:r>
              <a:rPr lang="en-US" sz="1800" dirty="0"/>
              <a:t>r</a:t>
            </a:r>
            <a:r>
              <a:rPr lang="en-US" sz="1800" dirty="0" smtClean="0"/>
              <a:t>egion;</a:t>
            </a:r>
          </a:p>
          <a:p>
            <a:pPr lvl="1"/>
            <a:r>
              <a:rPr lang="en-US" sz="1800" dirty="0" smtClean="0"/>
              <a:t>AEP_TCC </a:t>
            </a:r>
            <a:r>
              <a:rPr lang="en-US" sz="1800" dirty="0"/>
              <a:t>PSS </a:t>
            </a:r>
            <a:r>
              <a:rPr lang="en-US" sz="1800" dirty="0" smtClean="0"/>
              <a:t>don’t </a:t>
            </a:r>
            <a:r>
              <a:rPr lang="en-US" sz="1800" dirty="0"/>
              <a:t>p</a:t>
            </a:r>
            <a:r>
              <a:rPr lang="en-US" sz="1800" dirty="0" smtClean="0"/>
              <a:t>lay </a:t>
            </a:r>
            <a:r>
              <a:rPr lang="en-US" sz="1800" dirty="0"/>
              <a:t>a c</a:t>
            </a:r>
            <a:r>
              <a:rPr lang="en-US" sz="1800" dirty="0" smtClean="0"/>
              <a:t>ritical </a:t>
            </a:r>
            <a:r>
              <a:rPr lang="en-US" sz="1800" dirty="0"/>
              <a:t>r</a:t>
            </a:r>
            <a:r>
              <a:rPr lang="en-US" sz="1800" dirty="0" smtClean="0"/>
              <a:t>ole </a:t>
            </a:r>
            <a:r>
              <a:rPr lang="en-US" sz="1800" dirty="0"/>
              <a:t>a</a:t>
            </a:r>
            <a:r>
              <a:rPr lang="en-US" sz="1800" dirty="0" smtClean="0"/>
              <a:t>nymore, as confirmed </a:t>
            </a:r>
            <a:r>
              <a:rPr lang="en-US" sz="1800" dirty="0"/>
              <a:t>by r</a:t>
            </a:r>
            <a:r>
              <a:rPr lang="en-US" sz="1800" dirty="0" smtClean="0"/>
              <a:t>emoving </a:t>
            </a:r>
            <a:r>
              <a:rPr lang="en-US" sz="1800" dirty="0"/>
              <a:t>t</a:t>
            </a:r>
            <a:r>
              <a:rPr lang="en-US" sz="1800" dirty="0" smtClean="0"/>
              <a:t>hem;</a:t>
            </a:r>
          </a:p>
          <a:p>
            <a:pPr lvl="1"/>
            <a:r>
              <a:rPr lang="en-US" sz="1800" dirty="0" smtClean="0"/>
              <a:t>However, removal </a:t>
            </a:r>
            <a:r>
              <a:rPr lang="en-US" sz="1800" dirty="0"/>
              <a:t>of all 164 PSS in </a:t>
            </a:r>
            <a:r>
              <a:rPr lang="en-US" sz="1800" dirty="0" smtClean="0"/>
              <a:t>FY2018 revealed a poorly-damped inter-area </a:t>
            </a:r>
            <a:r>
              <a:rPr lang="en-US" sz="1800" dirty="0"/>
              <a:t>m</a:t>
            </a:r>
            <a:r>
              <a:rPr lang="en-US" sz="1800" dirty="0" smtClean="0"/>
              <a:t>ode with north-south shape and frequency </a:t>
            </a:r>
            <a:r>
              <a:rPr lang="en-US" sz="1800" dirty="0"/>
              <a:t>c</a:t>
            </a:r>
            <a:r>
              <a:rPr lang="en-US" sz="1800" dirty="0" smtClean="0"/>
              <a:t>lose to that of 2004 case.</a:t>
            </a:r>
          </a:p>
        </p:txBody>
      </p:sp>
    </p:spTree>
    <p:extLst>
      <p:ext uri="{BB962C8B-B14F-4D97-AF65-F5344CB8AC3E}">
        <p14:creationId xmlns:p14="http://schemas.microsoft.com/office/powerpoint/2010/main" val="399902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-1" y="228600"/>
            <a:ext cx="8108415" cy="59831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37</a:t>
            </a:fld>
            <a:endParaRPr lang="en-US" smtClean="0">
              <a:solidFill>
                <a:srgbClr val="7F7F7F"/>
              </a:solidFill>
            </a:endParaRP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457200" y="939179"/>
            <a:ext cx="8290193" cy="5373485"/>
          </a:xfrm>
        </p:spPr>
        <p:txBody>
          <a:bodyPr>
            <a:noAutofit/>
          </a:bodyPr>
          <a:lstStyle/>
          <a:p>
            <a:pPr lvl="0"/>
            <a:r>
              <a:rPr lang="en-US" sz="2000" dirty="0" smtClean="0"/>
              <a:t>Sufficient damping for </a:t>
            </a:r>
            <a:r>
              <a:rPr lang="en-US" sz="2000" dirty="0"/>
              <a:t>N-0, </a:t>
            </a:r>
            <a:r>
              <a:rPr lang="en-US" sz="2000" dirty="0" smtClean="0"/>
              <a:t>N-1, and </a:t>
            </a:r>
            <a:r>
              <a:rPr lang="en-US" sz="2000" dirty="0"/>
              <a:t>N-2 </a:t>
            </a:r>
            <a:r>
              <a:rPr lang="en-US" sz="2000" dirty="0" smtClean="0"/>
              <a:t>contingencies in all </a:t>
            </a:r>
            <a:r>
              <a:rPr lang="en-US" sz="2000" dirty="0"/>
              <a:t>s</a:t>
            </a:r>
            <a:r>
              <a:rPr lang="en-US" sz="2000" dirty="0" smtClean="0"/>
              <a:t>cenarios;</a:t>
            </a:r>
            <a:endParaRPr lang="en-US" sz="2000" dirty="0"/>
          </a:p>
          <a:p>
            <a:pPr lvl="0"/>
            <a:r>
              <a:rPr lang="en-US" sz="2000" dirty="0" smtClean="0"/>
              <a:t>One local </a:t>
            </a:r>
            <a:r>
              <a:rPr lang="en-US" sz="2000" dirty="0"/>
              <a:t>m</a:t>
            </a:r>
            <a:r>
              <a:rPr lang="en-US" sz="2000" dirty="0" smtClean="0"/>
              <a:t>ode with negative </a:t>
            </a:r>
            <a:r>
              <a:rPr lang="en-US" sz="2000" dirty="0"/>
              <a:t>d</a:t>
            </a:r>
            <a:r>
              <a:rPr lang="en-US" sz="2000" dirty="0" smtClean="0"/>
              <a:t>amping under certain </a:t>
            </a:r>
            <a:r>
              <a:rPr lang="en-US" sz="2000" dirty="0"/>
              <a:t>e</a:t>
            </a:r>
            <a:r>
              <a:rPr lang="en-US" sz="2000" dirty="0" smtClean="0"/>
              <a:t>xtreme </a:t>
            </a:r>
            <a:r>
              <a:rPr lang="en-US" sz="2000" dirty="0"/>
              <a:t>c</a:t>
            </a:r>
            <a:r>
              <a:rPr lang="en-US" sz="2000" dirty="0" smtClean="0"/>
              <a:t>ontingency </a:t>
            </a:r>
            <a:r>
              <a:rPr lang="en-US" sz="2000" dirty="0"/>
              <a:t>c</a:t>
            </a:r>
            <a:r>
              <a:rPr lang="en-US" sz="2000" dirty="0" smtClean="0"/>
              <a:t>onditions: 5 </a:t>
            </a:r>
            <a:r>
              <a:rPr lang="en-US" sz="2000" dirty="0"/>
              <a:t>n</a:t>
            </a:r>
            <a:r>
              <a:rPr lang="en-US" sz="2000" dirty="0" smtClean="0"/>
              <a:t>ew PSS proposed for units of two plants;</a:t>
            </a:r>
            <a:endParaRPr lang="en-US" sz="2000" dirty="0"/>
          </a:p>
          <a:p>
            <a:r>
              <a:rPr lang="en-US" sz="2000" dirty="0"/>
              <a:t>One inter-area mode with poor damping in certain extreme contingency situations: 2 new PSS </a:t>
            </a:r>
            <a:r>
              <a:rPr lang="en-US" sz="2000" dirty="0" smtClean="0"/>
              <a:t>recommended </a:t>
            </a:r>
            <a:r>
              <a:rPr lang="en-US" sz="2000" dirty="0"/>
              <a:t>for </a:t>
            </a:r>
            <a:r>
              <a:rPr lang="en-US" sz="2000" dirty="0" smtClean="0"/>
              <a:t>2 units</a:t>
            </a:r>
            <a:r>
              <a:rPr lang="en-US" sz="2000" dirty="0"/>
              <a:t>; </a:t>
            </a:r>
          </a:p>
          <a:p>
            <a:pPr lvl="0"/>
            <a:r>
              <a:rPr lang="en-US" sz="2000" dirty="0" smtClean="0"/>
              <a:t>Moderate adverse </a:t>
            </a:r>
            <a:r>
              <a:rPr lang="en-US" sz="2000" dirty="0"/>
              <a:t>e</a:t>
            </a:r>
            <a:r>
              <a:rPr lang="en-US" sz="2000" dirty="0" smtClean="0"/>
              <a:t>ffects </a:t>
            </a:r>
            <a:r>
              <a:rPr lang="en-US" sz="2000" dirty="0"/>
              <a:t>of t</a:t>
            </a:r>
            <a:r>
              <a:rPr lang="en-US" sz="2000" dirty="0" smtClean="0"/>
              <a:t>ransfers </a:t>
            </a:r>
            <a:r>
              <a:rPr lang="en-US" sz="2000" dirty="0"/>
              <a:t>and l</a:t>
            </a:r>
            <a:r>
              <a:rPr lang="en-US" sz="2000" dirty="0" smtClean="0"/>
              <a:t>oad </a:t>
            </a:r>
            <a:r>
              <a:rPr lang="en-US" sz="2000" dirty="0"/>
              <a:t>d</a:t>
            </a:r>
            <a:r>
              <a:rPr lang="en-US" sz="2000" dirty="0" smtClean="0"/>
              <a:t>ynamics </a:t>
            </a:r>
            <a:r>
              <a:rPr lang="en-US" sz="2000" dirty="0"/>
              <a:t>on </a:t>
            </a:r>
            <a:r>
              <a:rPr lang="en-US" sz="2000" dirty="0" smtClean="0"/>
              <a:t>damping (</a:t>
            </a:r>
            <a:r>
              <a:rPr lang="en-US" sz="2000" dirty="0"/>
              <a:t>consistent with </a:t>
            </a:r>
            <a:r>
              <a:rPr lang="en-US" sz="2000" dirty="0" smtClean="0"/>
              <a:t>milder </a:t>
            </a:r>
            <a:r>
              <a:rPr lang="en-US" sz="2000" dirty="0"/>
              <a:t>flows through the network </a:t>
            </a:r>
            <a:r>
              <a:rPr lang="en-US" sz="2000" dirty="0" smtClean="0"/>
              <a:t>due to </a:t>
            </a:r>
            <a:r>
              <a:rPr lang="en-US" sz="2000" dirty="0"/>
              <a:t>lower </a:t>
            </a:r>
            <a:r>
              <a:rPr lang="en-US" sz="2000" dirty="0" smtClean="0"/>
              <a:t>loading);</a:t>
            </a:r>
            <a:endParaRPr lang="en-US" sz="2000" dirty="0"/>
          </a:p>
          <a:p>
            <a:pPr lvl="0"/>
            <a:r>
              <a:rPr lang="en-US" sz="2000" dirty="0" smtClean="0"/>
              <a:t>Better damping in light </a:t>
            </a:r>
            <a:r>
              <a:rPr lang="en-US" sz="2000" dirty="0"/>
              <a:t>l</a:t>
            </a:r>
            <a:r>
              <a:rPr lang="en-US" sz="2000" dirty="0" smtClean="0"/>
              <a:t>oad </a:t>
            </a:r>
            <a:r>
              <a:rPr lang="en-US" sz="2000" dirty="0"/>
              <a:t>t</a:t>
            </a:r>
            <a:r>
              <a:rPr lang="en-US" sz="2000" dirty="0" smtClean="0"/>
              <a:t>han in peak </a:t>
            </a:r>
            <a:r>
              <a:rPr lang="en-US" sz="2000" dirty="0"/>
              <a:t>l</a:t>
            </a:r>
            <a:r>
              <a:rPr lang="en-US" sz="2000" dirty="0" smtClean="0"/>
              <a:t>oad for corresponding </a:t>
            </a:r>
            <a:r>
              <a:rPr lang="en-US" sz="2000" dirty="0"/>
              <a:t>s</a:t>
            </a:r>
            <a:r>
              <a:rPr lang="en-US" sz="2000" dirty="0" smtClean="0"/>
              <a:t>cenarios;</a:t>
            </a:r>
            <a:endParaRPr lang="en-US" sz="2000" dirty="0"/>
          </a:p>
          <a:p>
            <a:pPr lvl="0"/>
            <a:r>
              <a:rPr lang="en-US" sz="2000" dirty="0" smtClean="0"/>
              <a:t>39 existing </a:t>
            </a:r>
            <a:r>
              <a:rPr lang="en-US" sz="2000" dirty="0"/>
              <a:t>PSS r</a:t>
            </a:r>
            <a:r>
              <a:rPr lang="en-US" sz="2000" dirty="0" smtClean="0"/>
              <a:t>ecommended for field tuning;</a:t>
            </a:r>
            <a:endParaRPr lang="en-US" sz="2000" dirty="0"/>
          </a:p>
          <a:p>
            <a:pPr lvl="0"/>
            <a:r>
              <a:rPr lang="en-US" sz="2000" dirty="0" smtClean="0"/>
              <a:t>34 best </a:t>
            </a:r>
            <a:r>
              <a:rPr lang="en-US" sz="2000" dirty="0"/>
              <a:t>PMU l</a:t>
            </a:r>
            <a:r>
              <a:rPr lang="en-US" sz="2000" dirty="0" smtClean="0"/>
              <a:t>ocations </a:t>
            </a:r>
            <a:r>
              <a:rPr lang="en-US" sz="2000" dirty="0"/>
              <a:t>p</a:t>
            </a:r>
            <a:r>
              <a:rPr lang="en-US" sz="2000" dirty="0" smtClean="0"/>
              <a:t>roposed for </a:t>
            </a:r>
            <a:r>
              <a:rPr lang="en-US" sz="2000" dirty="0"/>
              <a:t>o</a:t>
            </a:r>
            <a:r>
              <a:rPr lang="en-US" sz="2000" dirty="0" smtClean="0"/>
              <a:t>scillation monitoring;</a:t>
            </a:r>
            <a:endParaRPr lang="en-US" sz="2000" dirty="0"/>
          </a:p>
          <a:p>
            <a:pPr lvl="0"/>
            <a:r>
              <a:rPr lang="en-US" sz="2000" dirty="0"/>
              <a:t>O</a:t>
            </a:r>
            <a:r>
              <a:rPr lang="en-US" sz="2000" dirty="0" smtClean="0"/>
              <a:t>scillations of </a:t>
            </a:r>
            <a:r>
              <a:rPr lang="en-US" sz="2000" dirty="0"/>
              <a:t>the 2012 Houston e</a:t>
            </a:r>
            <a:r>
              <a:rPr lang="en-US" sz="2000" dirty="0" smtClean="0"/>
              <a:t>vent: Likely </a:t>
            </a:r>
            <a:r>
              <a:rPr lang="en-US" sz="2000" dirty="0"/>
              <a:t>a c</a:t>
            </a:r>
            <a:r>
              <a:rPr lang="en-US" sz="2000" dirty="0" smtClean="0"/>
              <a:t>ontrol </a:t>
            </a:r>
            <a:r>
              <a:rPr lang="en-US" sz="2000" dirty="0"/>
              <a:t>i</a:t>
            </a:r>
            <a:r>
              <a:rPr lang="en-US" sz="2000" dirty="0" smtClean="0"/>
              <a:t>ssue </a:t>
            </a:r>
            <a:r>
              <a:rPr lang="en-US" sz="2000" dirty="0"/>
              <a:t>at s</a:t>
            </a:r>
            <a:r>
              <a:rPr lang="en-US" sz="2000" dirty="0" smtClean="0"/>
              <a:t>ome </a:t>
            </a:r>
            <a:r>
              <a:rPr lang="en-US" sz="2000" dirty="0"/>
              <a:t>u</a:t>
            </a:r>
            <a:r>
              <a:rPr lang="en-US" sz="2000" dirty="0" smtClean="0"/>
              <a:t>nit </a:t>
            </a:r>
            <a:r>
              <a:rPr lang="en-US" sz="2000" dirty="0"/>
              <a:t>in the r</a:t>
            </a:r>
            <a:r>
              <a:rPr lang="en-US" sz="2000" dirty="0" smtClean="0"/>
              <a:t>egion (thus could </a:t>
            </a:r>
            <a:r>
              <a:rPr lang="en-US" sz="2000" dirty="0"/>
              <a:t>n</a:t>
            </a:r>
            <a:r>
              <a:rPr lang="en-US" sz="2000" dirty="0" smtClean="0"/>
              <a:t>ot </a:t>
            </a:r>
            <a:r>
              <a:rPr lang="en-US" sz="2000" dirty="0"/>
              <a:t>b</a:t>
            </a:r>
            <a:r>
              <a:rPr lang="en-US" sz="2000" dirty="0" smtClean="0"/>
              <a:t>e </a:t>
            </a:r>
            <a:r>
              <a:rPr lang="en-US" sz="2000" dirty="0"/>
              <a:t>i</a:t>
            </a:r>
            <a:r>
              <a:rPr lang="en-US" sz="2000" dirty="0" smtClean="0"/>
              <a:t>mproved </a:t>
            </a:r>
            <a:r>
              <a:rPr lang="en-US" sz="2000" dirty="0"/>
              <a:t>by </a:t>
            </a:r>
            <a:r>
              <a:rPr lang="en-US" sz="2000" dirty="0" smtClean="0"/>
              <a:t>PSS);</a:t>
            </a:r>
            <a:endParaRPr lang="en-US" sz="2000" dirty="0"/>
          </a:p>
          <a:p>
            <a:pPr lvl="0"/>
            <a:r>
              <a:rPr lang="en-US" sz="2000" dirty="0" smtClean="0"/>
              <a:t>Comparing with </a:t>
            </a:r>
            <a:r>
              <a:rPr lang="en-US" sz="2000" dirty="0"/>
              <a:t>the 2001-2002 s</a:t>
            </a:r>
            <a:r>
              <a:rPr lang="en-US" sz="2000" dirty="0" smtClean="0"/>
              <a:t>tudy: </a:t>
            </a:r>
          </a:p>
          <a:p>
            <a:pPr lvl="1"/>
            <a:r>
              <a:rPr lang="en-US" sz="1600" dirty="0" smtClean="0"/>
              <a:t>The same </a:t>
            </a:r>
            <a:r>
              <a:rPr lang="en-US" sz="1600" dirty="0"/>
              <a:t>Houston – San Antonio – Corpus Christi triangle </a:t>
            </a:r>
            <a:r>
              <a:rPr lang="en-US" sz="1600" dirty="0" smtClean="0"/>
              <a:t>still </a:t>
            </a:r>
            <a:r>
              <a:rPr lang="en-US" sz="1600" dirty="0"/>
              <a:t>the m</a:t>
            </a:r>
            <a:r>
              <a:rPr lang="en-US" sz="1600" dirty="0" smtClean="0"/>
              <a:t>ost </a:t>
            </a:r>
            <a:r>
              <a:rPr lang="en-US" sz="1600" dirty="0"/>
              <a:t>c</a:t>
            </a:r>
            <a:r>
              <a:rPr lang="en-US" sz="1600" dirty="0" smtClean="0"/>
              <a:t>ritical </a:t>
            </a:r>
            <a:r>
              <a:rPr lang="en-US" sz="1600" dirty="0"/>
              <a:t>r</a:t>
            </a:r>
            <a:r>
              <a:rPr lang="en-US" sz="1600" dirty="0" smtClean="0"/>
              <a:t>egion;</a:t>
            </a:r>
          </a:p>
          <a:p>
            <a:pPr lvl="1"/>
            <a:r>
              <a:rPr lang="en-US" sz="1600" dirty="0" smtClean="0"/>
              <a:t>PSS </a:t>
            </a:r>
            <a:r>
              <a:rPr lang="en-US" sz="1600" dirty="0"/>
              <a:t>in </a:t>
            </a:r>
            <a:r>
              <a:rPr lang="en-US" sz="1600" dirty="0" smtClean="0"/>
              <a:t>AEP_TCC </a:t>
            </a:r>
            <a:r>
              <a:rPr lang="en-US" sz="1600" dirty="0"/>
              <a:t>a</a:t>
            </a:r>
            <a:r>
              <a:rPr lang="en-US" sz="1600" dirty="0" smtClean="0"/>
              <a:t>rea </a:t>
            </a:r>
            <a:r>
              <a:rPr lang="en-US" sz="1600" dirty="0"/>
              <a:t>n</a:t>
            </a:r>
            <a:r>
              <a:rPr lang="en-US" sz="1600" dirty="0" smtClean="0"/>
              <a:t>ot </a:t>
            </a:r>
            <a:r>
              <a:rPr lang="en-US" sz="1600" dirty="0"/>
              <a:t>c</a:t>
            </a:r>
            <a:r>
              <a:rPr lang="en-US" sz="1600" dirty="0" smtClean="0"/>
              <a:t>ritical </a:t>
            </a:r>
            <a:r>
              <a:rPr lang="en-US" sz="1600" dirty="0"/>
              <a:t>a</a:t>
            </a:r>
            <a:r>
              <a:rPr lang="en-US" sz="1600" dirty="0" smtClean="0"/>
              <a:t>nymore;</a:t>
            </a:r>
          </a:p>
          <a:p>
            <a:pPr lvl="1"/>
            <a:r>
              <a:rPr lang="en-US" sz="1600" dirty="0"/>
              <a:t>No n</a:t>
            </a:r>
            <a:r>
              <a:rPr lang="en-US" sz="1600" dirty="0" smtClean="0"/>
              <a:t>egative </a:t>
            </a:r>
            <a:r>
              <a:rPr lang="en-US" sz="1600" dirty="0"/>
              <a:t>e</a:t>
            </a:r>
            <a:r>
              <a:rPr lang="en-US" sz="1600" dirty="0" smtClean="0"/>
              <a:t>ffect </a:t>
            </a:r>
            <a:r>
              <a:rPr lang="en-US" sz="1600" dirty="0"/>
              <a:t>on d</a:t>
            </a:r>
            <a:r>
              <a:rPr lang="en-US" sz="1600" dirty="0" smtClean="0"/>
              <a:t>amping related to the increase </a:t>
            </a:r>
            <a:r>
              <a:rPr lang="en-US" sz="1600" dirty="0"/>
              <a:t>in r</a:t>
            </a:r>
            <a:r>
              <a:rPr lang="en-US" sz="1600" dirty="0" smtClean="0"/>
              <a:t>enewable </a:t>
            </a:r>
            <a:r>
              <a:rPr lang="en-US" sz="1600" dirty="0"/>
              <a:t>g</a:t>
            </a:r>
            <a:r>
              <a:rPr lang="en-US" sz="1600" dirty="0" smtClean="0"/>
              <a:t>enerations.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369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-1" y="228600"/>
            <a:ext cx="8108415" cy="59831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 smtClean="0"/>
              <a:t>Recommendations for Future Studies</a:t>
            </a:r>
            <a:endParaRPr lang="en-US" dirty="0"/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38</a:t>
            </a:fld>
            <a:endParaRPr lang="en-US" smtClean="0">
              <a:solidFill>
                <a:srgbClr val="7F7F7F"/>
              </a:solidFill>
            </a:endParaRP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457200" y="1302740"/>
            <a:ext cx="8290193" cy="4106545"/>
          </a:xfrm>
        </p:spPr>
        <p:txBody>
          <a:bodyPr>
            <a:noAutofit/>
          </a:bodyPr>
          <a:lstStyle/>
          <a:p>
            <a:pPr lvl="0"/>
            <a:r>
              <a:rPr lang="en-US" sz="2200" dirty="0" smtClean="0"/>
              <a:t>Guiding indicators </a:t>
            </a:r>
            <a:r>
              <a:rPr lang="en-US" sz="2200" dirty="0"/>
              <a:t>for i</a:t>
            </a:r>
            <a:r>
              <a:rPr lang="en-US" sz="2200" dirty="0" smtClean="0"/>
              <a:t>nitiating </a:t>
            </a:r>
            <a:r>
              <a:rPr lang="en-US" sz="2200" dirty="0"/>
              <a:t>f</a:t>
            </a:r>
            <a:r>
              <a:rPr lang="en-US" sz="2200" dirty="0" smtClean="0"/>
              <a:t>uture </a:t>
            </a:r>
            <a:r>
              <a:rPr lang="en-US" sz="2200" dirty="0"/>
              <a:t>s</a:t>
            </a:r>
            <a:r>
              <a:rPr lang="en-US" sz="2200" dirty="0" smtClean="0"/>
              <a:t>tudies </a:t>
            </a:r>
            <a:r>
              <a:rPr lang="en-US" sz="2200" dirty="0"/>
              <a:t>of s</a:t>
            </a:r>
            <a:r>
              <a:rPr lang="en-US" sz="2200" dirty="0" smtClean="0"/>
              <a:t>imilar </a:t>
            </a:r>
            <a:r>
              <a:rPr lang="en-US" sz="2200" dirty="0"/>
              <a:t>n</a:t>
            </a:r>
            <a:r>
              <a:rPr lang="en-US" sz="2200" dirty="0" smtClean="0"/>
              <a:t>ature:</a:t>
            </a:r>
            <a:endParaRPr lang="en-US" sz="2200" dirty="0"/>
          </a:p>
          <a:p>
            <a:pPr lvl="1"/>
            <a:r>
              <a:rPr lang="en-US" sz="1800" dirty="0" smtClean="0"/>
              <a:t>Addition/retirement </a:t>
            </a:r>
            <a:r>
              <a:rPr lang="en-US" sz="1800" dirty="0"/>
              <a:t>of s</a:t>
            </a:r>
            <a:r>
              <a:rPr lang="en-US" sz="1800" dirty="0" smtClean="0"/>
              <a:t>izable </a:t>
            </a:r>
            <a:r>
              <a:rPr lang="en-US" sz="1800" dirty="0"/>
              <a:t>g</a:t>
            </a:r>
            <a:r>
              <a:rPr lang="en-US" sz="1800" dirty="0" smtClean="0"/>
              <a:t>eneration </a:t>
            </a:r>
            <a:r>
              <a:rPr lang="en-US" sz="1800" dirty="0"/>
              <a:t>(and g</a:t>
            </a:r>
            <a:r>
              <a:rPr lang="en-US" sz="1800" dirty="0" smtClean="0"/>
              <a:t>enerator </a:t>
            </a:r>
            <a:r>
              <a:rPr lang="en-US" sz="1800" dirty="0"/>
              <a:t>c</a:t>
            </a:r>
            <a:r>
              <a:rPr lang="en-US" sz="1800" dirty="0" smtClean="0"/>
              <a:t>ontrols</a:t>
            </a:r>
            <a:r>
              <a:rPr lang="en-US" sz="1800" dirty="0"/>
              <a:t>);</a:t>
            </a:r>
          </a:p>
          <a:p>
            <a:pPr lvl="1"/>
            <a:r>
              <a:rPr lang="en-US" sz="1800" dirty="0" smtClean="0"/>
              <a:t>Significant load </a:t>
            </a:r>
            <a:r>
              <a:rPr lang="en-US" sz="1800" dirty="0"/>
              <a:t>i</a:t>
            </a:r>
            <a:r>
              <a:rPr lang="en-US" sz="1800" dirty="0" smtClean="0"/>
              <a:t>ncreases</a:t>
            </a:r>
            <a:r>
              <a:rPr lang="en-US" sz="1800" dirty="0"/>
              <a:t>, b</a:t>
            </a:r>
            <a:r>
              <a:rPr lang="en-US" sz="1800" dirty="0" smtClean="0"/>
              <a:t>oth static (non-rotating) </a:t>
            </a:r>
            <a:r>
              <a:rPr lang="en-US" sz="1800" dirty="0"/>
              <a:t>and </a:t>
            </a:r>
            <a:r>
              <a:rPr lang="en-US" sz="1800" dirty="0" smtClean="0"/>
              <a:t>dynamic;</a:t>
            </a:r>
            <a:endParaRPr lang="en-US" sz="1800" dirty="0"/>
          </a:p>
          <a:p>
            <a:pPr lvl="1"/>
            <a:r>
              <a:rPr lang="en-US" sz="1800" dirty="0" smtClean="0"/>
              <a:t>Major expansions/interconnections </a:t>
            </a:r>
            <a:r>
              <a:rPr lang="en-US" sz="1800" dirty="0"/>
              <a:t>of the t</a:t>
            </a:r>
            <a:r>
              <a:rPr lang="en-US" sz="1800" dirty="0" smtClean="0"/>
              <a:t>ransmission </a:t>
            </a:r>
            <a:r>
              <a:rPr lang="en-US" sz="1800" dirty="0"/>
              <a:t>s</a:t>
            </a:r>
            <a:r>
              <a:rPr lang="en-US" sz="1800" dirty="0" smtClean="0"/>
              <a:t>ystem</a:t>
            </a:r>
            <a:r>
              <a:rPr lang="en-US" sz="1800" dirty="0"/>
              <a:t>; </a:t>
            </a:r>
          </a:p>
          <a:p>
            <a:pPr lvl="1"/>
            <a:r>
              <a:rPr lang="en-US" sz="1800" dirty="0" smtClean="0"/>
              <a:t>Indication </a:t>
            </a:r>
            <a:r>
              <a:rPr lang="en-US" sz="1800" dirty="0"/>
              <a:t>of a p</a:t>
            </a:r>
            <a:r>
              <a:rPr lang="en-US" sz="1800" dirty="0" smtClean="0"/>
              <a:t>oorly-damped </a:t>
            </a:r>
            <a:r>
              <a:rPr lang="en-US" sz="1800" dirty="0"/>
              <a:t>o</a:t>
            </a:r>
            <a:r>
              <a:rPr lang="en-US" sz="1800" dirty="0" smtClean="0"/>
              <a:t>scillation </a:t>
            </a:r>
            <a:r>
              <a:rPr lang="en-US" sz="1800" dirty="0"/>
              <a:t>in the s</a:t>
            </a:r>
            <a:r>
              <a:rPr lang="en-US" sz="1800" dirty="0" smtClean="0"/>
              <a:t>ystem </a:t>
            </a:r>
            <a:r>
              <a:rPr lang="en-US" sz="1800" dirty="0"/>
              <a:t>by m</a:t>
            </a:r>
            <a:r>
              <a:rPr lang="en-US" sz="1800" dirty="0" smtClean="0"/>
              <a:t>onitoring </a:t>
            </a:r>
            <a:r>
              <a:rPr lang="en-US" sz="1800" dirty="0"/>
              <a:t>d</a:t>
            </a:r>
            <a:r>
              <a:rPr lang="en-US" sz="1800" dirty="0" smtClean="0"/>
              <a:t>evices.</a:t>
            </a:r>
            <a:endParaRPr lang="en-US" sz="1800" dirty="0"/>
          </a:p>
          <a:p>
            <a:pPr lvl="0"/>
            <a:r>
              <a:rPr lang="en-US" sz="2200" dirty="0" smtClean="0"/>
              <a:t>Emphasis </a:t>
            </a:r>
            <a:r>
              <a:rPr lang="en-US" sz="2200" dirty="0"/>
              <a:t>in f</a:t>
            </a:r>
            <a:r>
              <a:rPr lang="en-US" sz="2200" dirty="0" smtClean="0"/>
              <a:t>uture studies </a:t>
            </a:r>
            <a:r>
              <a:rPr lang="en-US" sz="2200" dirty="0"/>
              <a:t>of s</a:t>
            </a:r>
            <a:r>
              <a:rPr lang="en-US" sz="2200" dirty="0" smtClean="0"/>
              <a:t>imilar nature:</a:t>
            </a:r>
          </a:p>
          <a:p>
            <a:pPr lvl="1"/>
            <a:r>
              <a:rPr lang="en-US" sz="1800" dirty="0" smtClean="0"/>
              <a:t>Completeness </a:t>
            </a:r>
            <a:r>
              <a:rPr lang="en-US" sz="1800" dirty="0"/>
              <a:t>of </a:t>
            </a:r>
            <a:r>
              <a:rPr lang="en-US" sz="1800" dirty="0" smtClean="0"/>
              <a:t>the dynamic </a:t>
            </a:r>
            <a:r>
              <a:rPr lang="en-US" sz="1800" dirty="0"/>
              <a:t>d</a:t>
            </a:r>
            <a:r>
              <a:rPr lang="en-US" sz="1800" dirty="0" smtClean="0"/>
              <a:t>ata (including </a:t>
            </a:r>
            <a:r>
              <a:rPr lang="en-US" sz="1800" dirty="0"/>
              <a:t>l</a:t>
            </a:r>
            <a:r>
              <a:rPr lang="en-US" sz="1800" dirty="0" smtClean="0"/>
              <a:t>oad </a:t>
            </a:r>
            <a:r>
              <a:rPr lang="en-US" sz="1800" dirty="0"/>
              <a:t>m</a:t>
            </a:r>
            <a:r>
              <a:rPr lang="en-US" sz="1800" dirty="0" smtClean="0"/>
              <a:t>odels</a:t>
            </a:r>
            <a:r>
              <a:rPr lang="en-US" sz="1800" dirty="0"/>
              <a:t>);</a:t>
            </a:r>
          </a:p>
          <a:p>
            <a:pPr lvl="1"/>
            <a:r>
              <a:rPr lang="en-US" sz="1800" dirty="0" smtClean="0"/>
              <a:t>Accuracy </a:t>
            </a:r>
            <a:r>
              <a:rPr lang="en-US" sz="1800" dirty="0"/>
              <a:t>of the d</a:t>
            </a:r>
            <a:r>
              <a:rPr lang="en-US" sz="1800" dirty="0" smtClean="0"/>
              <a:t>ata</a:t>
            </a:r>
            <a:r>
              <a:rPr lang="en-US" sz="1800" dirty="0"/>
              <a:t>, p</a:t>
            </a:r>
            <a:r>
              <a:rPr lang="en-US" sz="1800" dirty="0" smtClean="0"/>
              <a:t>articularly </a:t>
            </a:r>
            <a:r>
              <a:rPr lang="en-US" sz="1800" dirty="0"/>
              <a:t>for the g</a:t>
            </a:r>
            <a:r>
              <a:rPr lang="en-US" sz="1800" dirty="0" smtClean="0"/>
              <a:t>enerator </a:t>
            </a:r>
            <a:r>
              <a:rPr lang="en-US" sz="1800" dirty="0"/>
              <a:t>e</a:t>
            </a:r>
            <a:r>
              <a:rPr lang="en-US" sz="1800" dirty="0" smtClean="0"/>
              <a:t>xcitation </a:t>
            </a:r>
            <a:r>
              <a:rPr lang="en-US" sz="1800" dirty="0"/>
              <a:t>s</a:t>
            </a:r>
            <a:r>
              <a:rPr lang="en-US" sz="1800" dirty="0" smtClean="0"/>
              <a:t>ystem </a:t>
            </a:r>
            <a:r>
              <a:rPr lang="en-US" sz="1800" dirty="0"/>
              <a:t>m</a:t>
            </a:r>
            <a:r>
              <a:rPr lang="en-US" sz="1800" dirty="0" smtClean="0"/>
              <a:t>odels (including </a:t>
            </a:r>
            <a:r>
              <a:rPr lang="en-US" sz="1800" dirty="0"/>
              <a:t>PSS), which c</a:t>
            </a:r>
            <a:r>
              <a:rPr lang="en-US" sz="1800" dirty="0" smtClean="0"/>
              <a:t>an </a:t>
            </a:r>
            <a:r>
              <a:rPr lang="en-US" sz="1800" dirty="0"/>
              <a:t>b</a:t>
            </a:r>
            <a:r>
              <a:rPr lang="en-US" sz="1800" dirty="0" smtClean="0"/>
              <a:t>e </a:t>
            </a:r>
            <a:r>
              <a:rPr lang="en-US" sz="1800" dirty="0"/>
              <a:t>a</a:t>
            </a:r>
            <a:r>
              <a:rPr lang="en-US" sz="1800" dirty="0" smtClean="0"/>
              <a:t>chieved </a:t>
            </a:r>
            <a:r>
              <a:rPr lang="en-US" sz="1800" dirty="0"/>
              <a:t>by p</a:t>
            </a:r>
            <a:r>
              <a:rPr lang="en-US" sz="1800" dirty="0" smtClean="0"/>
              <a:t>erforming </a:t>
            </a:r>
            <a:r>
              <a:rPr lang="en-US" sz="1800" dirty="0"/>
              <a:t>f</a:t>
            </a:r>
            <a:r>
              <a:rPr lang="en-US" sz="1800" dirty="0" smtClean="0"/>
              <a:t>ield </a:t>
            </a:r>
            <a:r>
              <a:rPr lang="en-US" sz="1800" dirty="0"/>
              <a:t>t</a:t>
            </a:r>
            <a:r>
              <a:rPr lang="en-US" sz="1800" dirty="0" smtClean="0"/>
              <a:t>esting </a:t>
            </a:r>
            <a:r>
              <a:rPr lang="en-US" sz="1800" dirty="0"/>
              <a:t>on </a:t>
            </a:r>
            <a:r>
              <a:rPr lang="en-US" sz="1800" dirty="0" smtClean="0"/>
              <a:t>generators </a:t>
            </a:r>
            <a:r>
              <a:rPr lang="en-US" sz="1800" dirty="0"/>
              <a:t>and v</a:t>
            </a:r>
            <a:r>
              <a:rPr lang="en-US" sz="1800" dirty="0" smtClean="0"/>
              <a:t>alidating/deriving </a:t>
            </a:r>
            <a:r>
              <a:rPr lang="en-US" sz="1800" dirty="0"/>
              <a:t>a</a:t>
            </a:r>
            <a:r>
              <a:rPr lang="en-US" sz="1800" dirty="0" smtClean="0"/>
              <a:t>ppropriate models;</a:t>
            </a:r>
            <a:endParaRPr lang="en-US" sz="1800" dirty="0"/>
          </a:p>
          <a:p>
            <a:pPr lvl="1"/>
            <a:r>
              <a:rPr lang="en-US" sz="1800" dirty="0" smtClean="0"/>
              <a:t>System operating </a:t>
            </a:r>
            <a:r>
              <a:rPr lang="en-US" sz="1800" dirty="0"/>
              <a:t>c</a:t>
            </a:r>
            <a:r>
              <a:rPr lang="en-US" sz="1800" dirty="0" smtClean="0"/>
              <a:t>onditions</a:t>
            </a:r>
            <a:r>
              <a:rPr lang="en-US" sz="1800" dirty="0"/>
              <a:t>, i</a:t>
            </a:r>
            <a:r>
              <a:rPr lang="en-US" sz="1800" dirty="0" smtClean="0"/>
              <a:t>ncluding </a:t>
            </a:r>
            <a:r>
              <a:rPr lang="en-US" sz="1800" dirty="0"/>
              <a:t>the l</a:t>
            </a:r>
            <a:r>
              <a:rPr lang="en-US" sz="1800" dirty="0" smtClean="0"/>
              <a:t>evel </a:t>
            </a:r>
            <a:r>
              <a:rPr lang="en-US" sz="1800" dirty="0"/>
              <a:t>of w</a:t>
            </a:r>
            <a:r>
              <a:rPr lang="en-US" sz="1800" dirty="0" smtClean="0"/>
              <a:t>ind </a:t>
            </a:r>
            <a:r>
              <a:rPr lang="en-US" sz="1800" dirty="0"/>
              <a:t>and o</a:t>
            </a:r>
            <a:r>
              <a:rPr lang="en-US" sz="1800" dirty="0" smtClean="0"/>
              <a:t>ther </a:t>
            </a:r>
            <a:r>
              <a:rPr lang="en-US" sz="1800" dirty="0"/>
              <a:t>r</a:t>
            </a:r>
            <a:r>
              <a:rPr lang="en-US" sz="1800" dirty="0" smtClean="0"/>
              <a:t>enewable </a:t>
            </a:r>
            <a:r>
              <a:rPr lang="en-US" sz="1800" dirty="0"/>
              <a:t>g</a:t>
            </a:r>
            <a:r>
              <a:rPr lang="en-US" sz="1800" dirty="0" smtClean="0"/>
              <a:t>enerations</a:t>
            </a:r>
            <a:r>
              <a:rPr lang="en-US" sz="1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35623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8637"/>
            <a:ext cx="8378328" cy="5078775"/>
          </a:xfrm>
        </p:spPr>
        <p:txBody>
          <a:bodyPr>
            <a:normAutofit fontScale="92500"/>
          </a:bodyPr>
          <a:lstStyle/>
          <a:p>
            <a:pPr lvl="0"/>
            <a:r>
              <a:rPr lang="en-US" sz="2400" b="1" dirty="0"/>
              <a:t>Model assembly: </a:t>
            </a:r>
            <a:r>
              <a:rPr lang="en-US" sz="2400" dirty="0" smtClean="0"/>
              <a:t>Unique </a:t>
            </a:r>
            <a:r>
              <a:rPr lang="en-US" sz="2400" dirty="0"/>
              <a:t>sanity checking capabilities in all programs of DSATools</a:t>
            </a:r>
            <a:r>
              <a:rPr lang="en-US" sz="2400" baseline="30000" dirty="0"/>
              <a:t>TM</a:t>
            </a:r>
            <a:r>
              <a:rPr lang="en-US" sz="2400" dirty="0"/>
              <a:t> </a:t>
            </a:r>
            <a:r>
              <a:rPr lang="en-US" sz="2400" dirty="0" smtClean="0"/>
              <a:t>extensively </a:t>
            </a:r>
            <a:r>
              <a:rPr lang="en-US" sz="2400" dirty="0"/>
              <a:t>applied to set up the appropriate models. </a:t>
            </a:r>
          </a:p>
          <a:p>
            <a:pPr lvl="0"/>
            <a:r>
              <a:rPr lang="en-US" sz="2400" b="1" dirty="0" smtClean="0"/>
              <a:t>Worst-case </a:t>
            </a:r>
            <a:r>
              <a:rPr lang="en-US" sz="2400" b="1" dirty="0"/>
              <a:t>power flow scenarios: </a:t>
            </a:r>
            <a:r>
              <a:rPr lang="en-US" sz="2400" dirty="0" smtClean="0"/>
              <a:t>Intended </a:t>
            </a:r>
            <a:r>
              <a:rPr lang="en-US" sz="2400" dirty="0"/>
              <a:t>transfers at the highest possible levels </a:t>
            </a:r>
            <a:r>
              <a:rPr lang="en-US" sz="2400" dirty="0" smtClean="0"/>
              <a:t>created by VSAT capabilities.</a:t>
            </a:r>
            <a:endParaRPr lang="en-US" sz="2400" dirty="0"/>
          </a:p>
          <a:p>
            <a:pPr lvl="0"/>
            <a:r>
              <a:rPr lang="en-US" sz="2400" b="1" dirty="0"/>
              <a:t>Modal analysis: </a:t>
            </a:r>
            <a:r>
              <a:rPr lang="en-US" sz="2400" dirty="0" smtClean="0"/>
              <a:t>Utilization </a:t>
            </a:r>
            <a:r>
              <a:rPr lang="en-US" sz="2400" dirty="0"/>
              <a:t>of SSAT </a:t>
            </a:r>
            <a:r>
              <a:rPr lang="en-US" sz="2400" dirty="0" smtClean="0"/>
              <a:t>eigenvalue analysis to render </a:t>
            </a:r>
            <a:r>
              <a:rPr lang="en-US" sz="2400" dirty="0"/>
              <a:t>a vast amount of decoupled </a:t>
            </a:r>
            <a:r>
              <a:rPr lang="en-US" sz="2400" dirty="0" smtClean="0"/>
              <a:t>information ,i.e., frequency and damping </a:t>
            </a:r>
            <a:r>
              <a:rPr lang="en-US" sz="2400" dirty="0"/>
              <a:t>of </a:t>
            </a:r>
            <a:r>
              <a:rPr lang="en-US" sz="2400" dirty="0" smtClean="0"/>
              <a:t>critical oscillations</a:t>
            </a:r>
            <a:r>
              <a:rPr lang="en-US" sz="2400" dirty="0"/>
              <a:t>, </a:t>
            </a:r>
            <a:r>
              <a:rPr lang="en-US" sz="2400" dirty="0" smtClean="0"/>
              <a:t>mode signatures, </a:t>
            </a:r>
            <a:r>
              <a:rPr lang="en-US" sz="2400" dirty="0"/>
              <a:t>best locations for </a:t>
            </a:r>
            <a:r>
              <a:rPr lang="en-US" sz="2400" dirty="0" smtClean="0"/>
              <a:t>damping </a:t>
            </a:r>
            <a:r>
              <a:rPr lang="en-US" sz="2400" dirty="0"/>
              <a:t>controls, </a:t>
            </a:r>
            <a:r>
              <a:rPr lang="en-US" sz="2400" dirty="0" smtClean="0"/>
              <a:t>PSS tunings optimization, </a:t>
            </a:r>
            <a:r>
              <a:rPr lang="en-US" sz="2400" dirty="0"/>
              <a:t>best locations for </a:t>
            </a:r>
            <a:r>
              <a:rPr lang="en-US" sz="2400" dirty="0" smtClean="0"/>
              <a:t>inter-area oscillation </a:t>
            </a:r>
            <a:r>
              <a:rPr lang="en-US" sz="2400" dirty="0"/>
              <a:t>monitoring, etc. </a:t>
            </a:r>
          </a:p>
          <a:p>
            <a:r>
              <a:rPr lang="en-US" sz="2400" b="1" dirty="0"/>
              <a:t>Time-domain verifications: </a:t>
            </a:r>
            <a:r>
              <a:rPr lang="en-US" sz="2400" dirty="0"/>
              <a:t>The </a:t>
            </a:r>
            <a:r>
              <a:rPr lang="en-US" sz="2400" dirty="0" smtClean="0"/>
              <a:t>above analyses greatly </a:t>
            </a:r>
            <a:r>
              <a:rPr lang="en-US" sz="2400" dirty="0"/>
              <a:t>reduce the need for otherwise completely impractical </a:t>
            </a:r>
            <a:r>
              <a:rPr lang="en-US" sz="2400" dirty="0" smtClean="0"/>
              <a:t>comprehensive transient </a:t>
            </a:r>
            <a:r>
              <a:rPr lang="en-US" sz="2400" dirty="0"/>
              <a:t>stability </a:t>
            </a:r>
            <a:r>
              <a:rPr lang="en-US" sz="2400" dirty="0" smtClean="0"/>
              <a:t>simulations and </a:t>
            </a:r>
            <a:r>
              <a:rPr lang="en-US" sz="2400" dirty="0"/>
              <a:t>direct the non-linear </a:t>
            </a:r>
            <a:r>
              <a:rPr lang="en-US" sz="2400" dirty="0" smtClean="0"/>
              <a:t>simulations to </a:t>
            </a:r>
            <a:r>
              <a:rPr lang="en-US" sz="2400" dirty="0"/>
              <a:t>a handful of </a:t>
            </a:r>
            <a:r>
              <a:rPr lang="en-US" sz="2400" dirty="0" smtClean="0"/>
              <a:t>TSAT disturbance </a:t>
            </a:r>
            <a:r>
              <a:rPr lang="en-US" sz="2400" dirty="0"/>
              <a:t>applications under the worst </a:t>
            </a:r>
            <a:r>
              <a:rPr lang="en-US" sz="2400" dirty="0" smtClean="0"/>
              <a:t>conditions to </a:t>
            </a:r>
            <a:r>
              <a:rPr lang="en-US" sz="2400" dirty="0"/>
              <a:t>provide for a high level of </a:t>
            </a:r>
            <a:r>
              <a:rPr lang="en-US" sz="2400" dirty="0" smtClean="0"/>
              <a:t>confidence in the results.</a:t>
            </a:r>
            <a:endParaRPr lang="en-US" sz="22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r>
              <a:rPr lang="en-US" dirty="0" smtClean="0"/>
              <a:t>Robustness of the Study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732ED515-4153-4AC7-9C64-E25C448DCC30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757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-1" y="228600"/>
            <a:ext cx="6687239" cy="598311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/>
              <a:t>Base Power Flows</a:t>
            </a:r>
            <a:endParaRPr lang="en-US" dirty="0"/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5</a:t>
            </a:fld>
            <a:endParaRPr lang="en-US" smtClean="0">
              <a:solidFill>
                <a:srgbClr val="7F7F7F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3882076"/>
              </p:ext>
            </p:extLst>
          </p:nvPr>
        </p:nvGraphicFramePr>
        <p:xfrm>
          <a:off x="1141294" y="1443202"/>
          <a:ext cx="6811715" cy="43372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496418"/>
                <a:gridCol w="1248745"/>
                <a:gridCol w="849562"/>
                <a:gridCol w="849562"/>
                <a:gridCol w="795600"/>
                <a:gridCol w="795600"/>
                <a:gridCol w="776228"/>
              </a:tblGrid>
              <a:tr h="297463">
                <a:tc rowSpan="2"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Base Case</a:t>
                      </a: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+mn-lt"/>
                          <a:ea typeface="Times New Roman"/>
                        </a:rPr>
                        <a:t>Area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Generation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Load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0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+mn-lt"/>
                          <a:ea typeface="Times New Roman"/>
                        </a:rPr>
                        <a:t>Name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+mn-lt"/>
                          <a:ea typeface="Times New Roman"/>
                        </a:rPr>
                        <a:t>#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MW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MVAr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MW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MVAr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90970">
                <a:tc rowSpan="9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FY2018 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(Peak Load)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COAST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101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21224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4770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23847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5311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9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EAST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102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12554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1506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2849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723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9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NORTH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103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4499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501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1750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462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9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NORTH_CENTRA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(DFW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Counties)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104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(In 104)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18099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(8039)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2065 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(1319)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26551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(21831)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7502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(6237)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9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SOUTH_CENTRA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105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13242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3332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13845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4126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9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SOUTHERN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106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6837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951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5444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1805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9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FAR_WEST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107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3101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372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3153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951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9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WEST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108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2044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-360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2283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675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9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Total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81599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13136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79721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21553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970">
                <a:tc rowSpan="9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HWLL2016 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(High Wind, Light Load)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COAST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101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9545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1999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13689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2477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9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EAST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102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5752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-238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1177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337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9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NORTH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103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1721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-115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727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127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9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NORTH_CENTRA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(DFW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Counties)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104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6762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(1304)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366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(298)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9667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(7985)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1976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(1659)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9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SOUTH_CENTRA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105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3993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254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4934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1242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9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SOUTHERN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106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3276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376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3338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826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9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FAR_WEST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107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2106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-373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1578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484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9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WEST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108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4096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-31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1156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296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9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Total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37250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2237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36266</a:t>
                      </a:r>
                      <a:endParaRPr lang="en-US" sz="120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</a:rPr>
                        <a:t>7765</a:t>
                      </a: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-1" y="228600"/>
            <a:ext cx="6687239" cy="598311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/>
              <a:t>Applied Contingencies</a:t>
            </a:r>
            <a:endParaRPr lang="en-US" dirty="0"/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6</a:t>
            </a:fld>
            <a:endParaRPr lang="en-US" smtClean="0">
              <a:solidFill>
                <a:srgbClr val="7F7F7F"/>
              </a:solidFill>
            </a:endParaRPr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457200" y="1123722"/>
            <a:ext cx="8378328" cy="2368623"/>
          </a:xfrm>
        </p:spPr>
        <p:txBody>
          <a:bodyPr>
            <a:normAutofit/>
          </a:bodyPr>
          <a:lstStyle/>
          <a:p>
            <a:pPr lvl="0"/>
            <a:r>
              <a:rPr lang="en-US" sz="2200" dirty="0" smtClean="0"/>
              <a:t>All </a:t>
            </a:r>
            <a:r>
              <a:rPr lang="en-US" sz="2200" dirty="0"/>
              <a:t>345 kV single-branch outages, i.e., N-1, scanned by Powertech;</a:t>
            </a:r>
          </a:p>
          <a:p>
            <a:pPr lvl="0"/>
            <a:r>
              <a:rPr lang="en-US" sz="2200" dirty="0" smtClean="0"/>
              <a:t>All category </a:t>
            </a:r>
            <a:r>
              <a:rPr lang="en-US" sz="2200" dirty="0"/>
              <a:t>B contingencies, i.e., N-1, provided by ERCOT;</a:t>
            </a:r>
          </a:p>
          <a:p>
            <a:pPr lvl="0"/>
            <a:r>
              <a:rPr lang="en-US" sz="2200" dirty="0" smtClean="0"/>
              <a:t>All category </a:t>
            </a:r>
            <a:r>
              <a:rPr lang="en-US" sz="2200" dirty="0"/>
              <a:t>C contingencies, i.e., N-2 (or N-1-1), provided by ERCOT</a:t>
            </a:r>
            <a:r>
              <a:rPr lang="en-US" sz="2200" dirty="0" smtClean="0"/>
              <a:t>;</a:t>
            </a:r>
          </a:p>
          <a:p>
            <a:pPr lvl="1"/>
            <a:r>
              <a:rPr lang="en-US" sz="1800" dirty="0" smtClean="0"/>
              <a:t>Additional </a:t>
            </a:r>
            <a:r>
              <a:rPr lang="en-US" sz="1800" dirty="0"/>
              <a:t>combinations of generator and branch outages (G-1-1) in </a:t>
            </a:r>
            <a:r>
              <a:rPr lang="en-US" sz="1800" dirty="0" smtClean="0"/>
              <a:t>SSAT only;</a:t>
            </a:r>
            <a:endParaRPr lang="en-US" sz="1800" dirty="0"/>
          </a:p>
          <a:p>
            <a:pPr lvl="0"/>
            <a:r>
              <a:rPr lang="en-US" sz="2200" dirty="0" smtClean="0"/>
              <a:t>All category </a:t>
            </a:r>
            <a:r>
              <a:rPr lang="en-US" sz="2200" dirty="0"/>
              <a:t>D contingencies, i.e., </a:t>
            </a:r>
            <a:r>
              <a:rPr lang="en-US" sz="2200" dirty="0" smtClean="0"/>
              <a:t>N-x, </a:t>
            </a:r>
            <a:r>
              <a:rPr lang="en-US" sz="2200" dirty="0"/>
              <a:t>provided by ERCOT</a:t>
            </a:r>
            <a:r>
              <a:rPr lang="en-US" sz="2200" dirty="0" smtClean="0"/>
              <a:t>;</a:t>
            </a:r>
          </a:p>
          <a:p>
            <a:pPr lvl="0"/>
            <a:r>
              <a:rPr lang="en-US" sz="2200" dirty="0" smtClean="0"/>
              <a:t>Limited </a:t>
            </a:r>
            <a:r>
              <a:rPr lang="en-US" sz="2200" dirty="0"/>
              <a:t>number of small and large disturbances </a:t>
            </a:r>
            <a:r>
              <a:rPr lang="en-US" sz="2200" dirty="0" smtClean="0"/>
              <a:t>in </a:t>
            </a:r>
            <a:r>
              <a:rPr lang="en-US" sz="2200" dirty="0"/>
              <a:t>TSAT.</a:t>
            </a:r>
            <a:endParaRPr lang="en-US" sz="22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819281"/>
              </p:ext>
            </p:extLst>
          </p:nvPr>
        </p:nvGraphicFramePr>
        <p:xfrm>
          <a:off x="1233889" y="3955057"/>
          <a:ext cx="6656165" cy="105642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288973"/>
                <a:gridCol w="1470677"/>
                <a:gridCol w="1074368"/>
                <a:gridCol w="1074368"/>
                <a:gridCol w="1074368"/>
                <a:gridCol w="673411"/>
              </a:tblGrid>
              <a:tr h="227397">
                <a:tc rowSpan="2"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Base Case</a:t>
                      </a:r>
                      <a:endParaRPr lang="en-US" sz="12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# of 345 kV Scanned Contingencies (N-1)</a:t>
                      </a:r>
                      <a:endParaRPr lang="en-US" sz="1200" b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# of Valid Specified Contingencies</a:t>
                      </a:r>
                      <a:endParaRPr lang="en-US" sz="1200" b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Total #</a:t>
                      </a:r>
                      <a:endParaRPr lang="en-US" sz="1200" b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832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Type B (N-1)</a:t>
                      </a:r>
                      <a:endParaRPr lang="en-US" sz="1200" b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Type C (N-2)</a:t>
                      </a:r>
                      <a:endParaRPr lang="en-US" sz="1200" b="1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Type D (</a:t>
                      </a:r>
                      <a:r>
                        <a:rPr lang="en-US" sz="12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N-x)</a:t>
                      </a:r>
                      <a:endParaRPr lang="en-US" sz="12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287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FY2018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817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1219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3556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477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6069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7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HWLL2016 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796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1220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3539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473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6028</a:t>
                      </a:r>
                      <a:endParaRPr lang="en-US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3870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-1" y="228600"/>
            <a:ext cx="6687239" cy="598311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/>
              <a:t>Applied Transfers</a:t>
            </a:r>
            <a:endParaRPr lang="en-US" dirty="0"/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7</a:t>
            </a:fld>
            <a:endParaRPr lang="en-US" smtClean="0">
              <a:solidFill>
                <a:srgbClr val="7F7F7F"/>
              </a:solidFill>
            </a:endParaRPr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457200" y="1123723"/>
            <a:ext cx="8378328" cy="1949983"/>
          </a:xfrm>
        </p:spPr>
        <p:txBody>
          <a:bodyPr>
            <a:normAutofit/>
          </a:bodyPr>
          <a:lstStyle/>
          <a:p>
            <a:pPr lvl="0"/>
            <a:r>
              <a:rPr lang="en-US" sz="2200" b="1" dirty="0" smtClean="0"/>
              <a:t>FY2018:</a:t>
            </a:r>
            <a:r>
              <a:rPr lang="en-US" sz="2200" dirty="0" smtClean="0"/>
              <a:t> Source </a:t>
            </a:r>
            <a:r>
              <a:rPr lang="en-US" sz="2200" dirty="0"/>
              <a:t>generation </a:t>
            </a:r>
            <a:r>
              <a:rPr lang="en-US" sz="2200" dirty="0" smtClean="0"/>
              <a:t>scaled </a:t>
            </a:r>
            <a:r>
              <a:rPr lang="en-US" sz="2200" dirty="0"/>
              <a:t>up versus scaling up the sink load;</a:t>
            </a:r>
          </a:p>
          <a:p>
            <a:pPr lvl="0"/>
            <a:r>
              <a:rPr lang="en-US" sz="2200" b="1" dirty="0" smtClean="0"/>
              <a:t>HWLL2016:</a:t>
            </a:r>
            <a:r>
              <a:rPr lang="en-US" sz="2200" dirty="0" smtClean="0"/>
              <a:t> Source </a:t>
            </a:r>
            <a:r>
              <a:rPr lang="en-US" sz="2200" dirty="0"/>
              <a:t>generation </a:t>
            </a:r>
            <a:r>
              <a:rPr lang="en-US" sz="2200" dirty="0" smtClean="0"/>
              <a:t>scaled </a:t>
            </a:r>
            <a:r>
              <a:rPr lang="en-US" sz="2200" dirty="0"/>
              <a:t>up versus reducing sink </a:t>
            </a:r>
            <a:r>
              <a:rPr lang="en-US" sz="2200" dirty="0" smtClean="0"/>
              <a:t>natural gas generation; </a:t>
            </a:r>
          </a:p>
          <a:p>
            <a:pPr lvl="1"/>
            <a:r>
              <a:rPr lang="en-US" sz="1800" dirty="0" smtClean="0"/>
              <a:t>RGV, DFW, West, and Far West sinks hit minimum before voltage stability limit;</a:t>
            </a:r>
          </a:p>
          <a:p>
            <a:pPr lvl="1"/>
            <a:r>
              <a:rPr lang="en-US" sz="1800" dirty="0"/>
              <a:t>A</a:t>
            </a:r>
            <a:r>
              <a:rPr lang="en-US" sz="1800" dirty="0" smtClean="0"/>
              <a:t> </a:t>
            </a:r>
            <a:r>
              <a:rPr lang="en-US" sz="1800" dirty="0"/>
              <a:t>second transfer </a:t>
            </a:r>
            <a:r>
              <a:rPr lang="en-US" sz="1800" dirty="0" smtClean="0"/>
              <a:t>applied </a:t>
            </a:r>
            <a:r>
              <a:rPr lang="en-US" sz="1800" dirty="0"/>
              <a:t>to </a:t>
            </a:r>
            <a:r>
              <a:rPr lang="en-US" sz="1800" dirty="0" smtClean="0"/>
              <a:t>these </a:t>
            </a:r>
            <a:r>
              <a:rPr lang="en-US" sz="1800" dirty="0"/>
              <a:t>four cases by scaling up </a:t>
            </a:r>
            <a:r>
              <a:rPr lang="en-US" sz="1800" dirty="0" smtClean="0"/>
              <a:t>their </a:t>
            </a:r>
            <a:r>
              <a:rPr lang="en-US" sz="1800" dirty="0"/>
              <a:t>sink </a:t>
            </a:r>
            <a:r>
              <a:rPr lang="en-US" sz="1800" dirty="0" smtClean="0"/>
              <a:t>loads.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896690"/>
              </p:ext>
            </p:extLst>
          </p:nvPr>
        </p:nvGraphicFramePr>
        <p:xfrm>
          <a:off x="947446" y="3316075"/>
          <a:ext cx="7249099" cy="250408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080336"/>
                <a:gridCol w="3094314"/>
                <a:gridCol w="3074449"/>
              </a:tblGrid>
              <a:tr h="220339">
                <a:tc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Import Name</a:t>
                      </a:r>
                      <a:endParaRPr lang="en-US" sz="12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Sink </a:t>
                      </a:r>
                      <a:r>
                        <a:rPr lang="en-US" sz="12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Area </a:t>
                      </a:r>
                      <a:r>
                        <a:rPr lang="en-US" sz="12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or </a:t>
                      </a:r>
                      <a:r>
                        <a:rPr lang="en-US" sz="12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Zones</a:t>
                      </a:r>
                      <a:endParaRPr lang="en-US" sz="12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Participating Source </a:t>
                      </a:r>
                      <a:r>
                        <a:rPr lang="en-US" sz="12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Areas</a:t>
                      </a:r>
                      <a:endParaRPr lang="en-US" sz="1200" b="1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4152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Houston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Coast (101)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Far West (107), West (108), North (103), North Central (104), East (102)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2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Rio Grande Valley (RGV)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Southern (106)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Far West (107), West (108), North (103), North Central (104), East (102)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284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Dallas Fort Worth (DFW)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DFW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Counties: Collin (43), Dallas (57), Denton (62), Ellis (71), Hunt (116), Kaufman (126), Johnson (129), Rockwall (199), Tarrant (220)</a:t>
                      </a:r>
                      <a:endParaRPr lang="en-US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Far West (107, West (108), North (103), Southern (106), East (102)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2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West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West (108)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Far West (107), Southern (106, North (103), North Central (104), East (102)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2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Far West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Far West (107)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West (108), Southern (106), North (103), North Central (104), East (102)</a:t>
                      </a:r>
                      <a:endParaRPr lang="en-US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955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5"/>
          </p:nvPr>
        </p:nvSpPr>
        <p:spPr>
          <a:xfrm>
            <a:off x="-1" y="228600"/>
            <a:ext cx="6687239" cy="598311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/>
              <a:t>Creation of Transfer Scenarios Using VSAT</a:t>
            </a:r>
            <a:endParaRPr lang="en-US" dirty="0"/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8</a:t>
            </a:fld>
            <a:endParaRPr lang="en-US" smtClean="0">
              <a:solidFill>
                <a:srgbClr val="7F7F7F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75302" y="5819800"/>
            <a:ext cx="256018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* </a:t>
            </a:r>
            <a:r>
              <a:rPr lang="en-US" sz="1200" dirty="0" smtClean="0"/>
              <a:t>Is </a:t>
            </a:r>
            <a:r>
              <a:rPr lang="en-US" sz="1200" dirty="0"/>
              <a:t>Lowered to </a:t>
            </a:r>
            <a:r>
              <a:rPr lang="en-US" sz="1200" dirty="0" smtClean="0"/>
              <a:t>Limit Found for </a:t>
            </a:r>
            <a:r>
              <a:rPr lang="en-US" sz="1200" dirty="0"/>
              <a:t>Type B</a:t>
            </a:r>
          </a:p>
        </p:txBody>
      </p:sp>
      <p:sp>
        <p:nvSpPr>
          <p:cNvPr id="48" name="Rectangle 47"/>
          <p:cNvSpPr/>
          <p:nvPr/>
        </p:nvSpPr>
        <p:spPr>
          <a:xfrm rot="16200000">
            <a:off x="132348" y="3356169"/>
            <a:ext cx="12638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/>
              <a:t>FY2018 VS Limits</a:t>
            </a:r>
            <a:endParaRPr lang="en-US" sz="1200" b="1" dirty="0"/>
          </a:p>
        </p:txBody>
      </p:sp>
      <p:sp>
        <p:nvSpPr>
          <p:cNvPr id="49" name="Rectangle 48"/>
          <p:cNvSpPr/>
          <p:nvPr/>
        </p:nvSpPr>
        <p:spPr>
          <a:xfrm rot="16200000">
            <a:off x="13536" y="4961126"/>
            <a:ext cx="14818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/>
              <a:t>HWLL2016 VS Limits</a:t>
            </a:r>
            <a:endParaRPr lang="en-US" sz="1200" b="1" dirty="0"/>
          </a:p>
        </p:txBody>
      </p:sp>
      <p:sp>
        <p:nvSpPr>
          <p:cNvPr id="12" name="Content Placeholder 1"/>
          <p:cNvSpPr>
            <a:spLocks noGrp="1"/>
          </p:cNvSpPr>
          <p:nvPr>
            <p:ph idx="1"/>
          </p:nvPr>
        </p:nvSpPr>
        <p:spPr>
          <a:xfrm>
            <a:off x="457200" y="1123723"/>
            <a:ext cx="8378328" cy="154236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sz="2200" dirty="0" smtClean="0"/>
              <a:t>Transfer </a:t>
            </a:r>
            <a:r>
              <a:rPr lang="en-US" sz="2200" dirty="0"/>
              <a:t>increases </a:t>
            </a:r>
            <a:r>
              <a:rPr lang="en-US" sz="2200" dirty="0" smtClean="0"/>
              <a:t>are in </a:t>
            </a:r>
            <a:r>
              <a:rPr lang="en-US" sz="2200" dirty="0"/>
              <a:t>MW </a:t>
            </a:r>
            <a:r>
              <a:rPr lang="en-US" sz="2200" dirty="0" smtClean="0"/>
              <a:t>to </a:t>
            </a:r>
            <a:r>
              <a:rPr lang="en-US" sz="2200" dirty="0"/>
              <a:t>avoid </a:t>
            </a:r>
            <a:r>
              <a:rPr lang="en-US" sz="2200" dirty="0" smtClean="0"/>
              <a:t>confusion </a:t>
            </a:r>
            <a:r>
              <a:rPr lang="en-US" sz="2200" dirty="0"/>
              <a:t>of </a:t>
            </a:r>
            <a:r>
              <a:rPr lang="en-US" sz="2200" dirty="0" smtClean="0"/>
              <a:t>the base </a:t>
            </a:r>
            <a:r>
              <a:rPr lang="en-US" sz="2200" dirty="0"/>
              <a:t>for %</a:t>
            </a:r>
            <a:r>
              <a:rPr lang="en-US" sz="2200" dirty="0" smtClean="0"/>
              <a:t>;</a:t>
            </a:r>
            <a:endParaRPr lang="en-US" sz="2200" dirty="0"/>
          </a:p>
          <a:p>
            <a:pPr lvl="0"/>
            <a:r>
              <a:rPr lang="en-US" sz="2200" dirty="0"/>
              <a:t>VS margins </a:t>
            </a:r>
            <a:r>
              <a:rPr lang="en-US" sz="2200" dirty="0" smtClean="0"/>
              <a:t>not applied (bus </a:t>
            </a:r>
            <a:r>
              <a:rPr lang="en-US" sz="2200" dirty="0"/>
              <a:t>voltages and branch overloads not </a:t>
            </a:r>
            <a:r>
              <a:rPr lang="en-US" sz="2200" dirty="0" smtClean="0"/>
              <a:t>checked either) to create the worst-case </a:t>
            </a:r>
            <a:r>
              <a:rPr lang="en-US" sz="2200" dirty="0"/>
              <a:t>scenarios </a:t>
            </a:r>
            <a:r>
              <a:rPr lang="en-US" sz="2200" dirty="0" smtClean="0"/>
              <a:t>from a damping viewpoint;</a:t>
            </a:r>
          </a:p>
          <a:p>
            <a:pPr lvl="0"/>
            <a:r>
              <a:rPr lang="en-US" sz="2200" dirty="0" smtClean="0"/>
              <a:t>Category </a:t>
            </a:r>
            <a:r>
              <a:rPr lang="en-US" sz="2200" dirty="0"/>
              <a:t>D contingencies </a:t>
            </a:r>
            <a:r>
              <a:rPr lang="en-US" sz="2200" dirty="0" smtClean="0"/>
              <a:t>may </a:t>
            </a:r>
            <a:r>
              <a:rPr lang="en-US" sz="2200" dirty="0"/>
              <a:t>cause isolation of part of the system </a:t>
            </a:r>
            <a:r>
              <a:rPr lang="en-US" sz="2200" dirty="0" smtClean="0"/>
              <a:t>containing loads; hence, some limits higher than those of category B or C.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6414985"/>
              </p:ext>
            </p:extLst>
          </p:nvPr>
        </p:nvGraphicFramePr>
        <p:xfrm>
          <a:off x="902784" y="2735993"/>
          <a:ext cx="7414951" cy="1467193"/>
        </p:xfrm>
        <a:graphic>
          <a:graphicData uri="http://schemas.openxmlformats.org/drawingml/2006/table">
            <a:tbl>
              <a:tblPr firstRow="1" firstCol="1" bandRow="1"/>
              <a:tblGrid>
                <a:gridCol w="950929"/>
                <a:gridCol w="950929"/>
                <a:gridCol w="711042"/>
                <a:gridCol w="646403"/>
                <a:gridCol w="773470"/>
                <a:gridCol w="1101686"/>
                <a:gridCol w="1057620"/>
                <a:gridCol w="1222872"/>
              </a:tblGrid>
              <a:tr h="183399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Import Name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Initial MW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Possible MW Transfer Increase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First Limiting Contingency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33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Sink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Type B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Type C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Type D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Type B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Type C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Type D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36679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Houston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22664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3500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1375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300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Scan_44645-46500-74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DB_ID_5545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DB_ID_9190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39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RGV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7084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1250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675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1725*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DB_ID_3537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DB_ID_884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DB_ID_17991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39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DFW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21768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2600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2425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4350*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DB_ID_15045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DB_ID_884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Pre-contingency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39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West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2294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1300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375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1925*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DB_ID_13284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DB_ID_3020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DB_ID_11187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39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Far West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2993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875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250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600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DB_ID_16053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DB_ID_15616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</a:rPr>
                        <a:t>DB_ID_15961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850025"/>
              </p:ext>
            </p:extLst>
          </p:nvPr>
        </p:nvGraphicFramePr>
        <p:xfrm>
          <a:off x="902779" y="4472701"/>
          <a:ext cx="7414951" cy="1280160"/>
        </p:xfrm>
        <a:graphic>
          <a:graphicData uri="http://schemas.openxmlformats.org/drawingml/2006/table">
            <a:tbl>
              <a:tblPr firstRow="1" firstCol="1" bandRow="1"/>
              <a:tblGrid>
                <a:gridCol w="948224"/>
                <a:gridCol w="948224"/>
                <a:gridCol w="710630"/>
                <a:gridCol w="646027"/>
                <a:gridCol w="779673"/>
                <a:gridCol w="1101686"/>
                <a:gridCol w="1057620"/>
                <a:gridCol w="1222867"/>
              </a:tblGrid>
              <a:tr h="181013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Import Name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Initial MW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Possible MW Transfer Increase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First Limiting Contingency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10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Sink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Type B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Type C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Type D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Type B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Type C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Type D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810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Houston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10863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2175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250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1100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DB_ID_3416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</a:rPr>
                        <a:t>DB_ID_2412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DB_ID_7803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0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RGV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3338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1633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1083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1758*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DB_ID_3772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DB_ID_697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DB_ID_9296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0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DFW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7972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4051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3726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5476*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DB_ID_3772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DB_ID_2616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DB_ID_6723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0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West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1174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1875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1550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2500*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DB_ID_11101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DB_ID_653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DB_ID_18739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01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Far West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1441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925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550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800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DB_ID_14077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DB_ID_15616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</a:rPr>
                        <a:t>DB_ID_18710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822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5"/>
          </p:nvPr>
        </p:nvSpPr>
        <p:spPr/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 smtClean="0"/>
              <a:t>Eigenvalue Analysis – Inter-area Modes</a:t>
            </a:r>
            <a:endParaRPr lang="en-US" dirty="0"/>
          </a:p>
        </p:txBody>
      </p:sp>
      <p:sp>
        <p:nvSpPr>
          <p:cNvPr id="13314" name="Slide Number Placeholder 3"/>
          <p:cNvSpPr>
            <a:spLocks noGrp="1"/>
          </p:cNvSpPr>
          <p:nvPr>
            <p:ph type="sldNum" sz="quarter" idx="18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458F5661-E574-48F1-A893-B4425C06611C}" type="slidenum">
              <a:rPr lang="en-US" smtClean="0">
                <a:solidFill>
                  <a:srgbClr val="7F7F7F"/>
                </a:solidFill>
              </a:rPr>
              <a:pPr eaLnBrk="1" hangingPunct="1"/>
              <a:t>9</a:t>
            </a:fld>
            <a:endParaRPr lang="en-US" smtClean="0">
              <a:solidFill>
                <a:srgbClr val="7F7F7F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 rot="16200000">
            <a:off x="-231788" y="3403253"/>
            <a:ext cx="17138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/>
              <a:t>FY2018 </a:t>
            </a:r>
            <a:r>
              <a:rPr lang="en-US" sz="1200" b="1" dirty="0" smtClean="0"/>
              <a:t>Lowest Damped</a:t>
            </a:r>
            <a:endParaRPr lang="en-US" sz="1200" b="1" dirty="0"/>
          </a:p>
        </p:txBody>
      </p:sp>
      <p:sp>
        <p:nvSpPr>
          <p:cNvPr id="11" name="Rectangle 10"/>
          <p:cNvSpPr/>
          <p:nvPr/>
        </p:nvSpPr>
        <p:spPr>
          <a:xfrm rot="16200000">
            <a:off x="-340793" y="5258114"/>
            <a:ext cx="193187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/>
              <a:t>HWLL2016 Lowest Damped</a:t>
            </a:r>
            <a:endParaRPr lang="en-US" sz="12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466282"/>
              </p:ext>
            </p:extLst>
          </p:nvPr>
        </p:nvGraphicFramePr>
        <p:xfrm>
          <a:off x="771179" y="2722946"/>
          <a:ext cx="7667740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705081"/>
                <a:gridCol w="495759"/>
                <a:gridCol w="484742"/>
                <a:gridCol w="550843"/>
                <a:gridCol w="473726"/>
                <a:gridCol w="1013551"/>
                <a:gridCol w="557476"/>
                <a:gridCol w="486886"/>
                <a:gridCol w="952133"/>
                <a:gridCol w="508525"/>
                <a:gridCol w="497705"/>
                <a:gridCol w="941313"/>
              </a:tblGrid>
              <a:tr h="262634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Voltage Stability Transfer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No Fault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Type B Worst Contingency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Type C Worst Contingency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Type D Worst Contingency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f (HZ)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sym typeface="Symbol"/>
                        </a:rPr>
                        <a:t></a:t>
                      </a: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 (%)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f (HZ)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sym typeface="Symbol"/>
                        </a:rPr>
                        <a:t></a:t>
                      </a: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 (%)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Calibri"/>
                          <a:ea typeface="Times New Roman"/>
                        </a:rPr>
                        <a:t>Cont. </a:t>
                      </a:r>
                      <a:r>
                        <a:rPr lang="en-US" sz="1200" b="1" dirty="0">
                          <a:effectLst/>
                          <a:latin typeface="Calibri"/>
                          <a:ea typeface="Times New Roman"/>
                        </a:rPr>
                        <a:t>ID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f (HZ)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sym typeface="Symbol"/>
                        </a:rPr>
                        <a:t></a:t>
                      </a: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 (%)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Calibri"/>
                          <a:ea typeface="Times New Roman"/>
                        </a:rPr>
                        <a:t>Cont. </a:t>
                      </a:r>
                      <a:r>
                        <a:rPr lang="en-US" sz="1200" b="1" dirty="0">
                          <a:effectLst/>
                          <a:latin typeface="Calibri"/>
                          <a:ea typeface="Times New Roman"/>
                        </a:rPr>
                        <a:t>ID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f (HZ)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sym typeface="Symbol"/>
                        </a:rPr>
                        <a:t></a:t>
                      </a: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 (%)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Calibri"/>
                          <a:ea typeface="Times New Roman"/>
                        </a:rPr>
                        <a:t>Cont. </a:t>
                      </a:r>
                      <a:r>
                        <a:rPr lang="en-US" sz="1200" b="1" dirty="0">
                          <a:effectLst/>
                          <a:latin typeface="Calibri"/>
                          <a:ea typeface="Times New Roman"/>
                        </a:rPr>
                        <a:t>ID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None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8.23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7.96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DB_ID_3732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7.26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DB_ID_2194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3.91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DB_ID_7804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Houston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8.68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8.45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DB_ID_3732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7.49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DB_ID_2191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</a:rPr>
                        <a:t>0.85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</a:rPr>
                        <a:t>3.70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Times New Roman"/>
                        </a:rPr>
                        <a:t>DB_ID_7804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RGV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8.52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8.24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DB_ID_3694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7.52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DB_ID_2485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3.94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DB_ID_7804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DFW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8.13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7.83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DB_ID_3732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6.99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DB_ID_2191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3.92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DB_ID_7804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West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8.19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7.91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DB_ID_3732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7.21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DB_ID_2188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3.93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DB_ID_7804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3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Far West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8.20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7.92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DB_ID_3732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7.22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DB_ID_2197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3.93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</a:rPr>
                        <a:t>DB_ID_7804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228791"/>
              </p:ext>
            </p:extLst>
          </p:nvPr>
        </p:nvGraphicFramePr>
        <p:xfrm>
          <a:off x="771180" y="4584811"/>
          <a:ext cx="7678757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705080"/>
                <a:gridCol w="506776"/>
                <a:gridCol w="473725"/>
                <a:gridCol w="550843"/>
                <a:gridCol w="473726"/>
                <a:gridCol w="1035585"/>
                <a:gridCol w="539827"/>
                <a:gridCol w="473725"/>
                <a:gridCol w="963812"/>
                <a:gridCol w="497018"/>
                <a:gridCol w="507822"/>
                <a:gridCol w="950818"/>
              </a:tblGrid>
              <a:tr h="284653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Voltage Stability Transfer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No Fault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Type B Worst Contingency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Times New Roman"/>
                        </a:rPr>
                        <a:t>Type C Worst Contingency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Type D Worst Contingency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f (HZ)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sym typeface="Symbol"/>
                        </a:rPr>
                        <a:t></a:t>
                      </a: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 (%)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f (HZ)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sym typeface="Symbol"/>
                        </a:rPr>
                        <a:t></a:t>
                      </a: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 (%)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Calibri"/>
                          <a:ea typeface="Times New Roman"/>
                        </a:rPr>
                        <a:t>Cont. </a:t>
                      </a:r>
                      <a:r>
                        <a:rPr lang="en-US" sz="1200" b="1" dirty="0">
                          <a:effectLst/>
                          <a:latin typeface="Calibri"/>
                          <a:ea typeface="Times New Roman"/>
                        </a:rPr>
                        <a:t>ID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Times New Roman"/>
                        </a:rPr>
                        <a:t>f (HZ)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Calibri"/>
                          <a:ea typeface="Times New Roman"/>
                          <a:sym typeface="Symbol"/>
                        </a:rPr>
                        <a:t></a:t>
                      </a:r>
                      <a:r>
                        <a:rPr lang="en-US" sz="1200" b="1" dirty="0">
                          <a:effectLst/>
                          <a:latin typeface="Calibri"/>
                          <a:ea typeface="Times New Roman"/>
                        </a:rPr>
                        <a:t> (%)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Calibri"/>
                          <a:ea typeface="Times New Roman"/>
                        </a:rPr>
                        <a:t>Cont. </a:t>
                      </a:r>
                      <a:r>
                        <a:rPr lang="en-US" sz="1200" b="1" dirty="0">
                          <a:effectLst/>
                          <a:latin typeface="Calibri"/>
                          <a:ea typeface="Times New Roman"/>
                        </a:rPr>
                        <a:t>ID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f (HZ)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/>
                          <a:ea typeface="Times New Roman"/>
                          <a:sym typeface="Symbol"/>
                        </a:rPr>
                        <a:t></a:t>
                      </a:r>
                      <a:r>
                        <a:rPr lang="en-US" sz="1200" b="1">
                          <a:effectLst/>
                          <a:latin typeface="Calibri"/>
                          <a:ea typeface="Times New Roman"/>
                        </a:rPr>
                        <a:t> (%)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Calibri"/>
                          <a:ea typeface="Times New Roman"/>
                        </a:rPr>
                        <a:t>Cont. </a:t>
                      </a:r>
                      <a:r>
                        <a:rPr lang="en-US" sz="1200" b="1" dirty="0">
                          <a:effectLst/>
                          <a:latin typeface="Calibri"/>
                          <a:ea typeface="Times New Roman"/>
                        </a:rPr>
                        <a:t>ID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None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9.25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8.96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DB_ID_14189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</a:rPr>
                        <a:t>8.21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DB_ID_785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6.94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DB_ID_7804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Houston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8.81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8.61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DB_ID_14134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8.20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DB_ID_785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5.01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DB_ID_7804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RGV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8.80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8.63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DB_ID_3732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8.45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DB_ID_2412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6.68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DB_ID_7804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DFW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7.44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7.26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DB_ID_3525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6.48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DB_ID_785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6.31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DB_ID_7804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West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9.07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8.75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DB_ID_14189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7.71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DB_ID_785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6.79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DB_ID_7804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3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Far West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9.18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0.84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8.86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DB_ID_14189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8.03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DB_ID_785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0.72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/>
                          <a:ea typeface="Times New Roman"/>
                        </a:rPr>
                        <a:t>6.89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/>
                          <a:ea typeface="Times New Roman"/>
                        </a:rPr>
                        <a:t>DB_ID_7804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Content Placeholder 1"/>
          <p:cNvSpPr>
            <a:spLocks noGrp="1"/>
          </p:cNvSpPr>
          <p:nvPr>
            <p:ph idx="1"/>
          </p:nvPr>
        </p:nvSpPr>
        <p:spPr>
          <a:xfrm>
            <a:off x="457200" y="1013553"/>
            <a:ext cx="8378328" cy="1542360"/>
          </a:xfrm>
        </p:spPr>
        <p:txBody>
          <a:bodyPr>
            <a:normAutofit/>
          </a:bodyPr>
          <a:lstStyle/>
          <a:p>
            <a:pPr lvl="0"/>
            <a:r>
              <a:rPr lang="en-US" sz="2200" dirty="0" smtClean="0"/>
              <a:t>Additional G-1-1, combining worst type B with </a:t>
            </a:r>
            <a:r>
              <a:rPr lang="en-US" sz="2200" dirty="0"/>
              <a:t>either of </a:t>
            </a:r>
            <a:r>
              <a:rPr lang="en-US" sz="2200" dirty="0" smtClean="0"/>
              <a:t>these units:</a:t>
            </a:r>
          </a:p>
          <a:p>
            <a:pPr lvl="1"/>
            <a:r>
              <a:rPr lang="en-US" sz="1800" dirty="0" smtClean="0"/>
              <a:t>The </a:t>
            </a:r>
            <a:r>
              <a:rPr lang="en-US" sz="1800" dirty="0"/>
              <a:t>most dominant </a:t>
            </a:r>
            <a:r>
              <a:rPr lang="en-US" sz="1800" dirty="0" smtClean="0"/>
              <a:t>unit in the mode;</a:t>
            </a:r>
          </a:p>
          <a:p>
            <a:pPr lvl="1"/>
            <a:r>
              <a:rPr lang="en-US" sz="1800" dirty="0" smtClean="0"/>
              <a:t>The </a:t>
            </a:r>
            <a:r>
              <a:rPr lang="en-US" sz="1800" dirty="0"/>
              <a:t>largest unit in the </a:t>
            </a:r>
            <a:r>
              <a:rPr lang="en-US" sz="1800" dirty="0" smtClean="0"/>
              <a:t>system;</a:t>
            </a:r>
            <a:endParaRPr lang="en-US" sz="1800" dirty="0"/>
          </a:p>
          <a:p>
            <a:pPr lvl="0"/>
            <a:r>
              <a:rPr lang="en-US" sz="2200" dirty="0" smtClean="0"/>
              <a:t>All damping ratios &gt; 3% and light load better than peak load.</a:t>
            </a:r>
          </a:p>
        </p:txBody>
      </p:sp>
    </p:spTree>
    <p:extLst>
      <p:ext uri="{BB962C8B-B14F-4D97-AF65-F5344CB8AC3E}">
        <p14:creationId xmlns:p14="http://schemas.microsoft.com/office/powerpoint/2010/main" val="1706511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9">
        <p:fade/>
      </p:transition>
    </mc:Choice>
    <mc:Fallback xmlns="">
      <p:transition spd="med" advTm="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itle Pa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19068</TotalTime>
  <Words>4466</Words>
  <Application>Microsoft Office PowerPoint</Application>
  <PresentationFormat>On-screen Show (4:3)</PresentationFormat>
  <Paragraphs>1227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38</vt:i4>
      </vt:variant>
    </vt:vector>
  </HeadingPairs>
  <TitlesOfParts>
    <vt:vector size="41" baseType="lpstr">
      <vt:lpstr>Title Page</vt:lpstr>
      <vt:lpstr>Content</vt:lpstr>
      <vt:lpstr>Office Theme</vt:lpstr>
      <vt:lpstr>Small Signal Stability (SSS) Analysis for ERCOT  A Presentation To ERCOT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Powertech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Zhihong Feng</dc:creator>
  <cp:lastModifiedBy>Saeed Arabi</cp:lastModifiedBy>
  <cp:revision>928</cp:revision>
  <cp:lastPrinted>2011-07-18T17:23:15Z</cp:lastPrinted>
  <dcterms:created xsi:type="dcterms:W3CDTF">2011-06-13T16:20:45Z</dcterms:created>
  <dcterms:modified xsi:type="dcterms:W3CDTF">2014-08-13T16:46:35Z</dcterms:modified>
</cp:coreProperties>
</file>