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3"/>
  </p:notesMasterIdLst>
  <p:handoutMasterIdLst>
    <p:handoutMasterId r:id="rId14"/>
  </p:handoutMasterIdLst>
  <p:sldIdLst>
    <p:sldId id="267" r:id="rId6"/>
    <p:sldId id="303" r:id="rId7"/>
    <p:sldId id="307" r:id="rId8"/>
    <p:sldId id="308" r:id="rId9"/>
    <p:sldId id="309" r:id="rId10"/>
    <p:sldId id="310" r:id="rId11"/>
    <p:sldId id="304" r:id="rId1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D1E2"/>
    <a:srgbClr val="C4E3E1"/>
    <a:srgbClr val="005386"/>
    <a:srgbClr val="55BAB7"/>
    <a:srgbClr val="00385E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80" d="100"/>
          <a:sy n="80" d="100"/>
        </p:scale>
        <p:origin x="-804" y="-504"/>
      </p:cViewPr>
      <p:guideLst>
        <p:guide orient="horz" pos="4032"/>
        <p:guide orient="horz" pos="544"/>
        <p:guide orient="horz" pos="1168"/>
        <p:guide pos="2888"/>
        <p:guide pos="323"/>
        <p:guide pos="3960"/>
        <p:guide pos="53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8/27/2014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3"/>
          <p:cNvGrpSpPr>
            <a:grpSpLocks/>
          </p:cNvGrpSpPr>
          <p:nvPr/>
        </p:nvGrpSpPr>
        <p:grpSpPr bwMode="auto">
          <a:xfrm>
            <a:off x="603250" y="1498600"/>
            <a:ext cx="6470650" cy="1319213"/>
            <a:chOff x="603250" y="546100"/>
            <a:chExt cx="6470650" cy="1319323"/>
          </a:xfrm>
        </p:grpSpPr>
        <p:pic>
          <p:nvPicPr>
            <p:cNvPr id="409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Straight Connector 12"/>
            <p:cNvCxnSpPr/>
            <p:nvPr/>
          </p:nvCxnSpPr>
          <p:spPr>
            <a:xfrm flipV="1">
              <a:off x="787400" y="1852722"/>
              <a:ext cx="6286500" cy="12701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603250" y="1498064"/>
            <a:ext cx="7727950" cy="3535740"/>
            <a:chOff x="603250" y="546100"/>
            <a:chExt cx="7727950" cy="3535740"/>
          </a:xfrm>
        </p:grpSpPr>
        <p:pic>
          <p:nvPicPr>
            <p:cNvPr id="7" name="Picture 6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87400" y="1865849"/>
              <a:ext cx="754380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Letter of Credit Issuer Limits</a:t>
              </a:r>
              <a:endParaRPr lang="en-US" sz="2000" dirty="0" smtClean="0"/>
            </a:p>
            <a:p>
              <a:endParaRPr lang="en-US" sz="2000" dirty="0" smtClean="0"/>
            </a:p>
            <a:p>
              <a:r>
                <a:rPr lang="en-US" dirty="0" smtClean="0"/>
                <a:t> </a:t>
              </a:r>
              <a:endParaRPr lang="en-US" dirty="0" smtClean="0"/>
            </a:p>
            <a:p>
              <a:endParaRPr lang="en-US" dirty="0" smtClean="0"/>
            </a:p>
            <a:p>
              <a:r>
                <a:rPr lang="en-US" dirty="0" smtClean="0"/>
                <a:t>WMS</a:t>
              </a:r>
              <a:endParaRPr lang="en-US" dirty="0" smtClean="0"/>
            </a:p>
            <a:p>
              <a:r>
                <a:rPr lang="en-US" dirty="0" smtClean="0"/>
                <a:t>ERCOT Public</a:t>
              </a:r>
            </a:p>
            <a:p>
              <a:r>
                <a:rPr lang="en-US" dirty="0" smtClean="0"/>
                <a:t>September 3, 2014</a:t>
              </a:r>
              <a:endParaRPr lang="en-US" dirty="0" smtClean="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8000" y="902577"/>
            <a:ext cx="8153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ERCOT Creditworthiness Standards incorporate Letter of Credit (LC) issuer limits determined by the long-term issuer rating and the Tangible Net Worth of the Issuer.</a:t>
            </a:r>
          </a:p>
          <a:p>
            <a:endParaRPr lang="en-US" sz="2000" dirty="0"/>
          </a:p>
          <a:p>
            <a:r>
              <a:rPr lang="en-US" sz="2000" dirty="0" smtClean="0"/>
              <a:t>Per the Standards “Issuer limits will be reviewed  by CWG and approved by F&amp;A no less often than annually.”</a:t>
            </a:r>
          </a:p>
          <a:p>
            <a:endParaRPr lang="en-US" sz="20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Limits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9199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Limits</a:t>
            </a:r>
          </a:p>
        </p:txBody>
      </p:sp>
      <p:sp>
        <p:nvSpPr>
          <p:cNvPr id="8" name="Rectangle 7"/>
          <p:cNvSpPr/>
          <p:nvPr/>
        </p:nvSpPr>
        <p:spPr>
          <a:xfrm>
            <a:off x="508000" y="902577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LC issuer limits are determined as follows:</a:t>
            </a:r>
            <a:endParaRPr lang="en-US" sz="2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582813"/>
              </p:ext>
            </p:extLst>
          </p:nvPr>
        </p:nvGraphicFramePr>
        <p:xfrm>
          <a:off x="1714275" y="1596800"/>
          <a:ext cx="5073041" cy="2453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205"/>
                <a:gridCol w="1228996"/>
                <a:gridCol w="2563840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Issuer Rating </a:t>
                      </a:r>
                      <a:r>
                        <a:rPr lang="en-US" sz="1100" baseline="30000" dirty="0" smtClean="0">
                          <a:solidFill>
                            <a:schemeClr val="tx1"/>
                          </a:solidFill>
                        </a:rPr>
                        <a:t>(1)</a:t>
                      </a:r>
                      <a:endParaRPr lang="en-US" sz="11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Maximum Letter of Credit Issuer Limit as a % of Tangible Net Worth</a:t>
                      </a:r>
                      <a:endParaRPr lang="en-US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Moody’s</a:t>
                      </a:r>
                      <a:endParaRPr 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Fitch/S&amp;P</a:t>
                      </a:r>
                      <a:endParaRPr 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Aaa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AAA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1.00%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Aa1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AA+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.95%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Aa2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.90%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Aa3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AA-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.85%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A1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A+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.80%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A2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.75%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3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A3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A-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.70%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517634" y="4244553"/>
            <a:ext cx="525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aseline="30000" dirty="0"/>
              <a:t>(1</a:t>
            </a:r>
            <a:r>
              <a:rPr lang="en-US" sz="1000" baseline="30000" dirty="0" smtClean="0"/>
              <a:t>)  </a:t>
            </a:r>
            <a:r>
              <a:rPr lang="en-US" sz="1000" dirty="0" smtClean="0"/>
              <a:t>Determined in accordance with ERCOT Creditworthiness Standards, based on most recent audited financial statements.</a:t>
            </a:r>
            <a:endParaRPr lang="en-US" sz="1000" dirty="0"/>
          </a:p>
        </p:txBody>
      </p:sp>
      <p:sp>
        <p:nvSpPr>
          <p:cNvPr id="12" name="Rectangle 11"/>
          <p:cNvSpPr/>
          <p:nvPr/>
        </p:nvSpPr>
        <p:spPr>
          <a:xfrm>
            <a:off x="508000" y="4690829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In addition, each issuer is subject to an overall limit of $750 million.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050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8000" y="902577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ERCOT computed the issuer limits and reviewed outstanding LCs since opening of the nodal market.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Limits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35677" y="2336800"/>
            <a:ext cx="5498046" cy="2031325"/>
          </a:xfrm>
          <a:prstGeom prst="rect">
            <a:avLst/>
          </a:prstGeom>
          <a:solidFill>
            <a:srgbClr val="C4E3E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Summary Statistics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Number of issuers:  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Minimum computed limit:  $13.3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Issuers with limit at $750 million cap: 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Minimum current excess capacity:  $13.1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excess capacity:  $708.9 million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LC issuances in violation of limits:  0</a:t>
            </a:r>
          </a:p>
        </p:txBody>
      </p:sp>
    </p:spTree>
    <p:extLst>
      <p:ext uri="{BB962C8B-B14F-4D97-AF65-F5344CB8AC3E}">
        <p14:creationId xmlns:p14="http://schemas.microsoft.com/office/powerpoint/2010/main" val="123205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8000" y="902577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Detailed statistics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Limits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82" y="1404834"/>
            <a:ext cx="8262541" cy="403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89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8000" y="902577"/>
            <a:ext cx="8153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Letter of Credit issuer limits</a:t>
            </a:r>
            <a:r>
              <a:rPr lang="en-US" sz="2000" dirty="0" smtClean="0"/>
              <a:t> </a:t>
            </a:r>
            <a:r>
              <a:rPr lang="en-US" sz="2000" dirty="0"/>
              <a:t>were last approved by F&amp;A in November 2013.  </a:t>
            </a:r>
          </a:p>
          <a:p>
            <a:endParaRPr lang="en-US" sz="2000" dirty="0" smtClean="0"/>
          </a:p>
          <a:p>
            <a:r>
              <a:rPr lang="en-US" sz="2000" dirty="0" smtClean="0"/>
              <a:t>At its August 20, 2014 meeting CWG/MCWG endorsed the existing limits with no revisions.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</a:t>
            </a:r>
            <a:r>
              <a:rPr lang="en-US" dirty="0" smtClean="0"/>
              <a:t>Limits &lt;possible vote&gt;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6414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8000" y="2375777"/>
            <a:ext cx="815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Questions</a:t>
            </a:r>
            <a:endParaRPr lang="en-US" sz="2000" b="1" dirty="0"/>
          </a:p>
          <a:p>
            <a:pPr marL="742950" lvl="1" indent="-285750">
              <a:buFont typeface="Arial" pitchFamily="34" charset="0"/>
              <a:buChar char="•"/>
            </a:pPr>
            <a:endParaRPr lang="en-US" sz="2000" b="1" dirty="0" smtClean="0"/>
          </a:p>
          <a:p>
            <a:r>
              <a:rPr lang="en-US" sz="2000" b="1" dirty="0" smtClean="0"/>
              <a:t> 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63290" y="6034591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Letter of Credit Issuer Limits</a:t>
            </a:r>
          </a:p>
        </p:txBody>
      </p:sp>
    </p:spTree>
    <p:extLst>
      <p:ext uri="{BB962C8B-B14F-4D97-AF65-F5344CB8AC3E}">
        <p14:creationId xmlns:p14="http://schemas.microsoft.com/office/powerpoint/2010/main" val="54841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5894F7-4D7A-4D8F-A591-B84DC218AF70}">
  <ds:schemaRefs>
    <ds:schemaRef ds:uri="http://www.w3.org/XML/1998/namespace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c34af464-7aa1-4edd-9be4-83dffc1cb926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13992</TotalTime>
  <Words>304</Words>
  <Application>Microsoft Office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Ruane, Mark</cp:lastModifiedBy>
  <cp:revision>259</cp:revision>
  <cp:lastPrinted>2014-07-21T20:53:41Z</cp:lastPrinted>
  <dcterms:created xsi:type="dcterms:W3CDTF">2010-04-12T23:12:02Z</dcterms:created>
  <dcterms:modified xsi:type="dcterms:W3CDTF">2014-08-27T15:07:14Z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