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91" r:id="rId3"/>
    <p:sldId id="292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960" autoAdjust="0"/>
    <p:restoredTop sz="93372" autoAdjust="0"/>
  </p:normalViewPr>
  <p:slideViewPr>
    <p:cSldViewPr>
      <p:cViewPr>
        <p:scale>
          <a:sx n="46" d="100"/>
          <a:sy n="46" d="100"/>
        </p:scale>
        <p:origin x="-978" y="-4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FDE27D-2181-4773-BDDC-072BF9903F67}" type="datetimeFigureOut">
              <a:rPr lang="en-US" smtClean="0"/>
              <a:pPr/>
              <a:t>8/27/2014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33ED3D-1155-4D8A-B6FF-B5155C9492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58070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33ED3D-1155-4D8A-B6FF-B5155C94929B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8ECBC7-9E06-47BF-8D4E-7E8CDB86D28B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99F1BE-1397-49E4-A1CF-EC81619E142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B2EB6D-E942-4EE4-8754-021C1705C35A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3E706F-C3D7-417C-9576-36CD1905F1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CD6B19-4652-4780-AC47-BFAE15D343EB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D5EBE2-E62C-46AB-92C2-967779A3DE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715164-698D-45E2-8314-D243672FB991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15414A-C40A-4DE6-8576-F1CB7D8FF81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8EBAAB-1BDE-41AB-815F-46AABD971191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EA19D0-1D2C-419E-AF2F-A095D13512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93F1BA-B418-4638-B80F-0150DEBE3858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BE692E-5442-4DAE-A399-4FAF8B690E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AF0CE1-917E-4328-8114-FC265CCE400D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714ED1-AB06-4457-8A23-58F5C851F37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DC4609-289D-49B6-8428-8A347ED9DF12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853349-BBE1-43F3-993C-1AA4524DB69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006C89-BB5B-46A6-A8D0-B87D3F37406F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6F5363-AA3E-4B42-AFE9-EF9221DD99C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99F6B5-04BE-4C8F-B23D-98B8605DE3B4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091297-C4DA-4746-8F46-0E67B86B0F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5935B2-4B57-4C01-AD17-ED02F05A590F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A28F8A-9B12-433F-BDC8-E6A29B20B69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31703C4-F062-492D-ABB2-F0A6CF0B2439}" type="datetimeFigureOut">
              <a:rPr lang="en-US"/>
              <a:pPr>
                <a:defRPr/>
              </a:pPr>
              <a:t>8/27/2014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FDEE1DF-EE83-465D-8F14-9714803D4D1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CMWG Update to WMS</a:t>
            </a:r>
            <a:br>
              <a:rPr lang="en-US" dirty="0" smtClean="0"/>
            </a:br>
            <a:r>
              <a:rPr lang="en-US" dirty="0" smtClean="0"/>
              <a:t>September 3, 2014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90600" y="4114800"/>
            <a:ext cx="7239000" cy="1524000"/>
          </a:xfrm>
        </p:spPr>
        <p:txBody>
          <a:bodyPr rtlCol="0">
            <a:normAutofit fontScale="92500" lnSpcReduction="1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 dirty="0" smtClean="0"/>
          </a:p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Report of CMWG Meeting of </a:t>
            </a:r>
          </a:p>
          <a:p>
            <a:pPr fontAlgn="auto">
              <a:spcAft>
                <a:spcPts val="0"/>
              </a:spcAft>
              <a:defRPr/>
            </a:pPr>
            <a:r>
              <a:rPr lang="en-US" dirty="0"/>
              <a:t>8</a:t>
            </a:r>
            <a:r>
              <a:rPr lang="en-US" dirty="0" smtClean="0"/>
              <a:t>-22-14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 dirty="0" smtClean="0"/>
          </a:p>
        </p:txBody>
      </p:sp>
      <p:sp>
        <p:nvSpPr>
          <p:cNvPr id="4" name="Subtitle 2"/>
          <p:cNvSpPr txBox="1">
            <a:spLocks/>
          </p:cNvSpPr>
          <p:nvPr/>
        </p:nvSpPr>
        <p:spPr bwMode="auto">
          <a:xfrm>
            <a:off x="1143000" y="533400"/>
            <a:ext cx="72390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sz="6000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sz="6000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52400"/>
            <a:ext cx="8991600" cy="609600"/>
          </a:xfrm>
        </p:spPr>
        <p:txBody>
          <a:bodyPr/>
          <a:lstStyle/>
          <a:p>
            <a:r>
              <a:rPr lang="en-US" sz="3300" dirty="0"/>
              <a:t>D</a:t>
            </a:r>
            <a:r>
              <a:rPr lang="en-US" sz="3300" dirty="0" smtClean="0"/>
              <a:t>iscussion Recap</a:t>
            </a:r>
            <a:endParaRPr lang="en-US" sz="33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762000"/>
            <a:ext cx="8686800" cy="5715000"/>
          </a:xfrm>
        </p:spPr>
        <p:txBody>
          <a:bodyPr/>
          <a:lstStyle/>
          <a:p>
            <a:r>
              <a:rPr lang="en-US" sz="2500" dirty="0" smtClean="0"/>
              <a:t>2003 Load Zones</a:t>
            </a:r>
          </a:p>
          <a:p>
            <a:pPr lvl="1"/>
            <a:r>
              <a:rPr lang="en-US" sz="2100" dirty="0" smtClean="0"/>
              <a:t>General support for eliminating the 2003 and the concept of Load </a:t>
            </a:r>
            <a:r>
              <a:rPr lang="en-US" sz="2100" dirty="0" smtClean="0"/>
              <a:t>Zones—replace with Cost Allocation Zones?</a:t>
            </a:r>
            <a:endParaRPr lang="en-US" sz="2100" dirty="0" smtClean="0"/>
          </a:p>
          <a:p>
            <a:pPr lvl="2"/>
            <a:r>
              <a:rPr lang="en-US" sz="1700" dirty="0" smtClean="0"/>
              <a:t>However...eliminating “2003” eliminates technical clustering history and what would it be replaced with? </a:t>
            </a:r>
            <a:r>
              <a:rPr lang="en-US" sz="1700" dirty="0" smtClean="0"/>
              <a:t>Purpose of Zones? Is section on protocols on how to assign new buses sufficient?</a:t>
            </a:r>
            <a:endParaRPr lang="en-US" sz="1700" dirty="0" smtClean="0"/>
          </a:p>
          <a:p>
            <a:pPr lvl="2"/>
            <a:r>
              <a:rPr lang="en-US" sz="1700" dirty="0" smtClean="0"/>
              <a:t>Action items to review and bring language back to </a:t>
            </a:r>
            <a:r>
              <a:rPr lang="en-US" sz="1700" dirty="0" smtClean="0"/>
              <a:t>CMWG</a:t>
            </a:r>
            <a:endParaRPr lang="en-US" sz="2500" dirty="0" smtClean="0"/>
          </a:p>
          <a:p>
            <a:r>
              <a:rPr lang="en-US" sz="2400" dirty="0" smtClean="0"/>
              <a:t>Discussion of One Time Auctions—would be used if Default or unpaid CRR Auction Invoice</a:t>
            </a:r>
          </a:p>
          <a:p>
            <a:pPr lvl="1"/>
            <a:r>
              <a:rPr lang="en-US" sz="2000" dirty="0" smtClean="0"/>
              <a:t>Discussed potential NPRR—were concerns about CRRs initially sold that were made possible by Counterflow from the portfolio in Default</a:t>
            </a:r>
          </a:p>
          <a:p>
            <a:pPr lvl="1"/>
            <a:r>
              <a:rPr lang="en-US" sz="2000" dirty="0" smtClean="0"/>
              <a:t>ERCOT </a:t>
            </a:r>
            <a:r>
              <a:rPr lang="en-US" sz="2000" dirty="0" smtClean="0"/>
              <a:t>is considering </a:t>
            </a:r>
            <a:r>
              <a:rPr lang="en-US" sz="2000" dirty="0"/>
              <a:t>&amp;</a:t>
            </a:r>
            <a:r>
              <a:rPr lang="en-US" sz="2000" dirty="0" smtClean="0"/>
              <a:t> </a:t>
            </a:r>
            <a:r>
              <a:rPr lang="en-US" sz="2000" dirty="0" smtClean="0"/>
              <a:t>we will discuss again at CMWG</a:t>
            </a:r>
          </a:p>
          <a:p>
            <a:r>
              <a:rPr lang="en-US" sz="2400" dirty="0" smtClean="0"/>
              <a:t>CRR Auction Credit Constraint</a:t>
            </a:r>
          </a:p>
          <a:p>
            <a:pPr lvl="1"/>
            <a:r>
              <a:rPr lang="en-US" sz="2000" dirty="0" smtClean="0"/>
              <a:t>As part of CRR auction results ERCOT sees each CRR AH Credit Constraint</a:t>
            </a:r>
          </a:p>
          <a:p>
            <a:pPr lvl="1"/>
            <a:r>
              <a:rPr lang="en-US" sz="2000" dirty="0" smtClean="0"/>
              <a:t>ERCOT will introduce NPRR to publish Credit Constraint with CRRAH auction results</a:t>
            </a:r>
            <a:endParaRPr lang="en-US" sz="2000" dirty="0"/>
          </a:p>
          <a:p>
            <a:pPr lvl="1"/>
            <a:endParaRPr lang="en-US" sz="2000" dirty="0"/>
          </a:p>
          <a:p>
            <a:endParaRPr lang="en-US" sz="2000" dirty="0" smtClean="0"/>
          </a:p>
          <a:p>
            <a:pPr>
              <a:buNone/>
            </a:pPr>
            <a:endParaRPr lang="en-US" sz="2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/>
          <a:lstStyle/>
          <a:p>
            <a:r>
              <a:rPr lang="en-US" dirty="0" smtClean="0"/>
              <a:t>Discussion Recap Continued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257800"/>
          </a:xfrm>
        </p:spPr>
        <p:txBody>
          <a:bodyPr/>
          <a:lstStyle/>
          <a:p>
            <a:r>
              <a:rPr lang="en-US" dirty="0" smtClean="0"/>
              <a:t>Sharyland Integration</a:t>
            </a:r>
          </a:p>
          <a:p>
            <a:pPr lvl="1"/>
            <a:r>
              <a:rPr lang="en-US" dirty="0" smtClean="0"/>
              <a:t>Challenges to ERCOT and wholesale market</a:t>
            </a:r>
          </a:p>
          <a:p>
            <a:pPr lvl="1"/>
            <a:r>
              <a:rPr lang="en-US" dirty="0" smtClean="0"/>
              <a:t>Modeling issues—names similar to existing, some changed, keeping models congruent with physical system was a challenge, name changes</a:t>
            </a:r>
          </a:p>
          <a:p>
            <a:pPr lvl="1"/>
            <a:r>
              <a:rPr lang="en-US" dirty="0" smtClean="0"/>
              <a:t>Lots of outages for </a:t>
            </a:r>
            <a:r>
              <a:rPr lang="en-US" dirty="0" smtClean="0"/>
              <a:t>ERCOT</a:t>
            </a:r>
            <a:r>
              <a:rPr lang="en-US" dirty="0" smtClean="0"/>
              <a:t> </a:t>
            </a:r>
            <a:r>
              <a:rPr lang="en-US" dirty="0" smtClean="0"/>
              <a:t>to manage</a:t>
            </a:r>
          </a:p>
          <a:p>
            <a:pPr lvl="1"/>
            <a:r>
              <a:rPr lang="en-US" dirty="0" smtClean="0"/>
              <a:t>2% issue, if generator greater than 2% SF activate the </a:t>
            </a:r>
            <a:r>
              <a:rPr lang="en-US" dirty="0" smtClean="0"/>
              <a:t>constraint?</a:t>
            </a:r>
            <a:endParaRPr lang="en-US" dirty="0" smtClean="0"/>
          </a:p>
          <a:p>
            <a:pPr lvl="1"/>
            <a:r>
              <a:rPr lang="en-US" dirty="0" smtClean="0"/>
              <a:t>Load came in above original studies but in ballpark of discussions in Fall 13 at RPG</a:t>
            </a:r>
            <a:endParaRPr lang="en-US" dirty="0"/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55307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2657</TotalTime>
  <Words>219</Words>
  <Application>Microsoft Office PowerPoint</Application>
  <PresentationFormat>On-screen Show (4:3)</PresentationFormat>
  <Paragraphs>24</Paragraphs>
  <Slides>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CMWG Update to WMS September 3, 2014</vt:lpstr>
      <vt:lpstr>Discussion Recap</vt:lpstr>
      <vt:lpstr>Discussion Recap Continued</vt:lpstr>
    </vt:vector>
  </TitlesOfParts>
  <Company>Edison Mission Energy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CMWG Update to WMS</dc:title>
  <dc:creator>mwagner</dc:creator>
  <cp:lastModifiedBy>mw</cp:lastModifiedBy>
  <cp:revision>174</cp:revision>
  <dcterms:created xsi:type="dcterms:W3CDTF">2011-05-08T18:13:52Z</dcterms:created>
  <dcterms:modified xsi:type="dcterms:W3CDTF">2014-08-27T15:46:05Z</dcterms:modified>
</cp:coreProperties>
</file>

<file path=docProps/thumbnail.jpeg>
</file>