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0C3D89-6377-4526-B280-4A923F88C6E6}" type="datetimeFigureOut">
              <a:rPr lang="en-US" smtClean="0"/>
              <a:t>8/28/2014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FA933-D330-4C0F-9AEA-8267BF2717FF}" type="slidenum">
              <a:rPr lang="en-US" smtClean="0"/>
              <a:t>‹#›</a:t>
            </a:fld>
            <a:endParaRPr lang="en-US"/>
          </a:p>
        </p:txBody>
      </p:sp>
    </p:spTree>
    <p:extLst>
      <p:ext uri="{BB962C8B-B14F-4D97-AF65-F5344CB8AC3E}">
        <p14:creationId xmlns:p14="http://schemas.microsoft.com/office/powerpoint/2010/main" val="930497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0C3D89-6377-4526-B280-4A923F88C6E6}" type="datetimeFigureOut">
              <a:rPr lang="en-US" smtClean="0"/>
              <a:t>8/28/2014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FA933-D330-4C0F-9AEA-8267BF2717FF}" type="slidenum">
              <a:rPr lang="en-US" smtClean="0"/>
              <a:t>‹#›</a:t>
            </a:fld>
            <a:endParaRPr lang="en-US"/>
          </a:p>
        </p:txBody>
      </p:sp>
    </p:spTree>
    <p:extLst>
      <p:ext uri="{BB962C8B-B14F-4D97-AF65-F5344CB8AC3E}">
        <p14:creationId xmlns:p14="http://schemas.microsoft.com/office/powerpoint/2010/main" val="1137514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0C3D89-6377-4526-B280-4A923F88C6E6}" type="datetimeFigureOut">
              <a:rPr lang="en-US" smtClean="0"/>
              <a:t>8/28/2014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FA933-D330-4C0F-9AEA-8267BF2717FF}" type="slidenum">
              <a:rPr lang="en-US" smtClean="0"/>
              <a:t>‹#›</a:t>
            </a:fld>
            <a:endParaRPr lang="en-US"/>
          </a:p>
        </p:txBody>
      </p:sp>
    </p:spTree>
    <p:extLst>
      <p:ext uri="{BB962C8B-B14F-4D97-AF65-F5344CB8AC3E}">
        <p14:creationId xmlns:p14="http://schemas.microsoft.com/office/powerpoint/2010/main" val="186891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0C3D89-6377-4526-B280-4A923F88C6E6}" type="datetimeFigureOut">
              <a:rPr lang="en-US" smtClean="0"/>
              <a:t>8/28/2014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FA933-D330-4C0F-9AEA-8267BF2717FF}" type="slidenum">
              <a:rPr lang="en-US" smtClean="0"/>
              <a:t>‹#›</a:t>
            </a:fld>
            <a:endParaRPr lang="en-US"/>
          </a:p>
        </p:txBody>
      </p:sp>
    </p:spTree>
    <p:extLst>
      <p:ext uri="{BB962C8B-B14F-4D97-AF65-F5344CB8AC3E}">
        <p14:creationId xmlns:p14="http://schemas.microsoft.com/office/powerpoint/2010/main" val="3505288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0C3D89-6377-4526-B280-4A923F88C6E6}" type="datetimeFigureOut">
              <a:rPr lang="en-US" smtClean="0"/>
              <a:t>8/28/2014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FA933-D330-4C0F-9AEA-8267BF2717FF}" type="slidenum">
              <a:rPr lang="en-US" smtClean="0"/>
              <a:t>‹#›</a:t>
            </a:fld>
            <a:endParaRPr lang="en-US"/>
          </a:p>
        </p:txBody>
      </p:sp>
    </p:spTree>
    <p:extLst>
      <p:ext uri="{BB962C8B-B14F-4D97-AF65-F5344CB8AC3E}">
        <p14:creationId xmlns:p14="http://schemas.microsoft.com/office/powerpoint/2010/main" val="2949044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0C3D89-6377-4526-B280-4A923F88C6E6}" type="datetimeFigureOut">
              <a:rPr lang="en-US" smtClean="0"/>
              <a:t>8/28/2014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4FA933-D330-4C0F-9AEA-8267BF2717FF}" type="slidenum">
              <a:rPr lang="en-US" smtClean="0"/>
              <a:t>‹#›</a:t>
            </a:fld>
            <a:endParaRPr lang="en-US"/>
          </a:p>
        </p:txBody>
      </p:sp>
    </p:spTree>
    <p:extLst>
      <p:ext uri="{BB962C8B-B14F-4D97-AF65-F5344CB8AC3E}">
        <p14:creationId xmlns:p14="http://schemas.microsoft.com/office/powerpoint/2010/main" val="2418121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0C3D89-6377-4526-B280-4A923F88C6E6}" type="datetimeFigureOut">
              <a:rPr lang="en-US" smtClean="0"/>
              <a:t>8/28/2014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4FA933-D330-4C0F-9AEA-8267BF2717FF}" type="slidenum">
              <a:rPr lang="en-US" smtClean="0"/>
              <a:t>‹#›</a:t>
            </a:fld>
            <a:endParaRPr lang="en-US"/>
          </a:p>
        </p:txBody>
      </p:sp>
    </p:spTree>
    <p:extLst>
      <p:ext uri="{BB962C8B-B14F-4D97-AF65-F5344CB8AC3E}">
        <p14:creationId xmlns:p14="http://schemas.microsoft.com/office/powerpoint/2010/main" val="3566624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0C3D89-6377-4526-B280-4A923F88C6E6}" type="datetimeFigureOut">
              <a:rPr lang="en-US" smtClean="0"/>
              <a:t>8/28/2014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4FA933-D330-4C0F-9AEA-8267BF2717FF}" type="slidenum">
              <a:rPr lang="en-US" smtClean="0"/>
              <a:t>‹#›</a:t>
            </a:fld>
            <a:endParaRPr lang="en-US"/>
          </a:p>
        </p:txBody>
      </p:sp>
    </p:spTree>
    <p:extLst>
      <p:ext uri="{BB962C8B-B14F-4D97-AF65-F5344CB8AC3E}">
        <p14:creationId xmlns:p14="http://schemas.microsoft.com/office/powerpoint/2010/main" val="1897974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0C3D89-6377-4526-B280-4A923F88C6E6}" type="datetimeFigureOut">
              <a:rPr lang="en-US" smtClean="0"/>
              <a:t>8/28/2014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4FA933-D330-4C0F-9AEA-8267BF2717FF}" type="slidenum">
              <a:rPr lang="en-US" smtClean="0"/>
              <a:t>‹#›</a:t>
            </a:fld>
            <a:endParaRPr lang="en-US"/>
          </a:p>
        </p:txBody>
      </p:sp>
    </p:spTree>
    <p:extLst>
      <p:ext uri="{BB962C8B-B14F-4D97-AF65-F5344CB8AC3E}">
        <p14:creationId xmlns:p14="http://schemas.microsoft.com/office/powerpoint/2010/main" val="1345234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0C3D89-6377-4526-B280-4A923F88C6E6}" type="datetimeFigureOut">
              <a:rPr lang="en-US" smtClean="0"/>
              <a:t>8/28/2014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4FA933-D330-4C0F-9AEA-8267BF2717FF}" type="slidenum">
              <a:rPr lang="en-US" smtClean="0"/>
              <a:t>‹#›</a:t>
            </a:fld>
            <a:endParaRPr lang="en-US"/>
          </a:p>
        </p:txBody>
      </p:sp>
    </p:spTree>
    <p:extLst>
      <p:ext uri="{BB962C8B-B14F-4D97-AF65-F5344CB8AC3E}">
        <p14:creationId xmlns:p14="http://schemas.microsoft.com/office/powerpoint/2010/main" val="1223095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0C3D89-6377-4526-B280-4A923F88C6E6}" type="datetimeFigureOut">
              <a:rPr lang="en-US" smtClean="0"/>
              <a:t>8/28/2014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4FA933-D330-4C0F-9AEA-8267BF2717FF}" type="slidenum">
              <a:rPr lang="en-US" smtClean="0"/>
              <a:t>‹#›</a:t>
            </a:fld>
            <a:endParaRPr lang="en-US"/>
          </a:p>
        </p:txBody>
      </p:sp>
    </p:spTree>
    <p:extLst>
      <p:ext uri="{BB962C8B-B14F-4D97-AF65-F5344CB8AC3E}">
        <p14:creationId xmlns:p14="http://schemas.microsoft.com/office/powerpoint/2010/main" val="3897051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0C3D89-6377-4526-B280-4A923F88C6E6}" type="datetimeFigureOut">
              <a:rPr lang="en-US" smtClean="0"/>
              <a:t>8/28/2014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4FA933-D330-4C0F-9AEA-8267BF2717FF}" type="slidenum">
              <a:rPr lang="en-US" smtClean="0"/>
              <a:t>‹#›</a:t>
            </a:fld>
            <a:endParaRPr lang="en-US"/>
          </a:p>
        </p:txBody>
      </p:sp>
    </p:spTree>
    <p:extLst>
      <p:ext uri="{BB962C8B-B14F-4D97-AF65-F5344CB8AC3E}">
        <p14:creationId xmlns:p14="http://schemas.microsoft.com/office/powerpoint/2010/main" val="2314689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ercot.com/calendar/2014/08/20140826-QMW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QMWG Update to WMS</a:t>
            </a:r>
            <a:endParaRPr lang="en-US" dirty="0"/>
          </a:p>
        </p:txBody>
      </p:sp>
      <p:sp>
        <p:nvSpPr>
          <p:cNvPr id="3" name="Subtitle 2"/>
          <p:cNvSpPr>
            <a:spLocks noGrp="1"/>
          </p:cNvSpPr>
          <p:nvPr>
            <p:ph type="subTitle" idx="1"/>
          </p:nvPr>
        </p:nvSpPr>
        <p:spPr>
          <a:xfrm>
            <a:off x="1371600" y="4419600"/>
            <a:ext cx="6400800" cy="1219200"/>
          </a:xfrm>
        </p:spPr>
        <p:txBody>
          <a:bodyPr/>
          <a:lstStyle/>
          <a:p>
            <a:pPr algn="r"/>
            <a:r>
              <a:rPr lang="en-US" dirty="0" smtClean="0"/>
              <a:t>S. Looney</a:t>
            </a:r>
          </a:p>
          <a:p>
            <a:pPr algn="r"/>
            <a:r>
              <a:rPr lang="en-US" smtClean="0"/>
              <a:t>September 3, </a:t>
            </a:r>
            <a:r>
              <a:rPr lang="en-US" dirty="0" smtClean="0"/>
              <a:t>2014 </a:t>
            </a:r>
            <a:endParaRPr lang="en-US" dirty="0"/>
          </a:p>
        </p:txBody>
      </p:sp>
    </p:spTree>
    <p:extLst>
      <p:ext uri="{BB962C8B-B14F-4D97-AF65-F5344CB8AC3E}">
        <p14:creationId xmlns:p14="http://schemas.microsoft.com/office/powerpoint/2010/main" val="3420699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4000" dirty="0" smtClean="0"/>
              <a:t>WMS Assignments</a:t>
            </a:r>
            <a:endParaRPr lang="en-US" sz="4000" dirty="0"/>
          </a:p>
        </p:txBody>
      </p:sp>
      <p:sp>
        <p:nvSpPr>
          <p:cNvPr id="3" name="Content Placeholder 2"/>
          <p:cNvSpPr>
            <a:spLocks noGrp="1"/>
          </p:cNvSpPr>
          <p:nvPr>
            <p:ph idx="1"/>
          </p:nvPr>
        </p:nvSpPr>
        <p:spPr>
          <a:xfrm>
            <a:off x="457200" y="1295400"/>
            <a:ext cx="8229600" cy="4830763"/>
          </a:xfrm>
        </p:spPr>
        <p:txBody>
          <a:bodyPr/>
          <a:lstStyle/>
          <a:p>
            <a:r>
              <a:rPr lang="en-US" dirty="0" smtClean="0"/>
              <a:t>Review of SASM execution</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976437"/>
            <a:ext cx="59944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5896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4000" dirty="0" smtClean="0"/>
              <a:t>WMS Assignments</a:t>
            </a:r>
            <a:endParaRPr lang="en-US" sz="4000" dirty="0"/>
          </a:p>
        </p:txBody>
      </p:sp>
      <p:sp>
        <p:nvSpPr>
          <p:cNvPr id="3" name="Content Placeholder 2"/>
          <p:cNvSpPr>
            <a:spLocks noGrp="1"/>
          </p:cNvSpPr>
          <p:nvPr>
            <p:ph idx="1"/>
          </p:nvPr>
        </p:nvSpPr>
        <p:spPr/>
        <p:txBody>
          <a:bodyPr>
            <a:normAutofit/>
          </a:bodyPr>
          <a:lstStyle/>
          <a:p>
            <a:r>
              <a:rPr lang="en-US" i="1" u="sng" dirty="0" smtClean="0"/>
              <a:t>Impact of Emergency Base Point settlement on LMPs</a:t>
            </a:r>
          </a:p>
          <a:p>
            <a:pPr lvl="1"/>
            <a:r>
              <a:rPr lang="en-US" dirty="0" smtClean="0"/>
              <a:t>7 unique HDL/LDL overrides in May</a:t>
            </a:r>
          </a:p>
          <a:p>
            <a:pPr lvl="1"/>
            <a:r>
              <a:rPr lang="en-US" dirty="0" smtClean="0"/>
              <a:t>No overrides in June – August (through 8/20)</a:t>
            </a:r>
          </a:p>
          <a:p>
            <a:pPr lvl="1"/>
            <a:r>
              <a:rPr lang="en-US" dirty="0" smtClean="0"/>
              <a:t>57% of unique overrides were pre-posturing for Planned Outages, remainder for voltage support</a:t>
            </a:r>
          </a:p>
          <a:p>
            <a:pPr lvl="1"/>
            <a:r>
              <a:rPr lang="en-US" dirty="0" smtClean="0"/>
              <a:t>Full Market Update report link:</a:t>
            </a:r>
          </a:p>
          <a:p>
            <a:pPr lvl="2"/>
            <a:r>
              <a:rPr lang="en-US" dirty="0" smtClean="0">
                <a:hlinkClick r:id="rId2"/>
              </a:rPr>
              <a:t>http://www.ercot.com/calendar/2014/08/20140826-QMWG</a:t>
            </a:r>
            <a:r>
              <a:rPr lang="en-US" dirty="0" smtClean="0"/>
              <a:t>  </a:t>
            </a:r>
            <a:endParaRPr lang="en-US" dirty="0"/>
          </a:p>
        </p:txBody>
      </p:sp>
    </p:spTree>
    <p:extLst>
      <p:ext uri="{BB962C8B-B14F-4D97-AF65-F5344CB8AC3E}">
        <p14:creationId xmlns:p14="http://schemas.microsoft.com/office/powerpoint/2010/main" val="932303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4000" dirty="0" smtClean="0"/>
              <a:t>WMS Assignments</a:t>
            </a:r>
            <a:endParaRPr lang="en-US" sz="4000" dirty="0"/>
          </a:p>
        </p:txBody>
      </p:sp>
      <p:sp>
        <p:nvSpPr>
          <p:cNvPr id="3" name="Content Placeholder 2"/>
          <p:cNvSpPr>
            <a:spLocks noGrp="1"/>
          </p:cNvSpPr>
          <p:nvPr>
            <p:ph idx="1"/>
          </p:nvPr>
        </p:nvSpPr>
        <p:spPr/>
        <p:txBody>
          <a:bodyPr>
            <a:normAutofit fontScale="92500" lnSpcReduction="20000"/>
          </a:bodyPr>
          <a:lstStyle/>
          <a:p>
            <a:r>
              <a:rPr lang="en-US" i="1" u="sng" dirty="0" smtClean="0"/>
              <a:t>Process for Assignment of AS to Resources during AS insufficiency</a:t>
            </a:r>
          </a:p>
          <a:p>
            <a:pPr lvl="1"/>
            <a:r>
              <a:rPr lang="en-US" dirty="0" smtClean="0"/>
              <a:t>Original draft NPRR by ERCOT proposed assignment to </a:t>
            </a:r>
            <a:r>
              <a:rPr lang="en-US" dirty="0" smtClean="0"/>
              <a:t>QSEs </a:t>
            </a:r>
            <a:r>
              <a:rPr lang="en-US" dirty="0" smtClean="0"/>
              <a:t>with </a:t>
            </a:r>
            <a:r>
              <a:rPr lang="en-US" dirty="0" smtClean="0"/>
              <a:t>the least </a:t>
            </a:r>
            <a:r>
              <a:rPr lang="en-US" dirty="0" smtClean="0"/>
              <a:t>DAM obligations</a:t>
            </a:r>
          </a:p>
          <a:p>
            <a:pPr lvl="1"/>
            <a:r>
              <a:rPr lang="en-US" dirty="0" smtClean="0"/>
              <a:t>This </a:t>
            </a:r>
            <a:r>
              <a:rPr lang="en-US" dirty="0" smtClean="0"/>
              <a:t>proposed allocation </a:t>
            </a:r>
            <a:r>
              <a:rPr lang="en-US" dirty="0" smtClean="0"/>
              <a:t>does not account for bilateral hedging </a:t>
            </a:r>
            <a:r>
              <a:rPr lang="en-US" dirty="0" smtClean="0"/>
              <a:t>activities and could make QSEs short to their hedged positions</a:t>
            </a:r>
            <a:endParaRPr lang="en-US" dirty="0" smtClean="0"/>
          </a:p>
          <a:p>
            <a:pPr lvl="1"/>
            <a:r>
              <a:rPr lang="en-US" dirty="0" smtClean="0"/>
              <a:t>New draft NPRR was discussed which would distribute the assigned AS on a pro-rata basis to maximize the number of QSEs with assignments</a:t>
            </a:r>
          </a:p>
          <a:p>
            <a:pPr lvl="1"/>
            <a:r>
              <a:rPr lang="en-US" dirty="0" smtClean="0"/>
              <a:t>ERCOT will file the NPRR with the concept </a:t>
            </a:r>
            <a:r>
              <a:rPr lang="en-US" dirty="0" smtClean="0"/>
              <a:t>discussed at QMWG </a:t>
            </a:r>
            <a:endParaRPr lang="en-US" dirty="0"/>
          </a:p>
        </p:txBody>
      </p:sp>
    </p:spTree>
    <p:extLst>
      <p:ext uri="{BB962C8B-B14F-4D97-AF65-F5344CB8AC3E}">
        <p14:creationId xmlns:p14="http://schemas.microsoft.com/office/powerpoint/2010/main" val="3601292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4000" dirty="0" smtClean="0"/>
              <a:t>WMS Assignments</a:t>
            </a:r>
            <a:endParaRPr lang="en-US" sz="4000" dirty="0"/>
          </a:p>
        </p:txBody>
      </p:sp>
      <p:sp>
        <p:nvSpPr>
          <p:cNvPr id="3" name="Content Placeholder 2"/>
          <p:cNvSpPr>
            <a:spLocks noGrp="1"/>
          </p:cNvSpPr>
          <p:nvPr>
            <p:ph idx="1"/>
          </p:nvPr>
        </p:nvSpPr>
        <p:spPr>
          <a:xfrm>
            <a:off x="457200" y="1219200"/>
            <a:ext cx="8229600" cy="4906963"/>
          </a:xfrm>
        </p:spPr>
        <p:txBody>
          <a:bodyPr/>
          <a:lstStyle/>
          <a:p>
            <a:r>
              <a:rPr lang="en-US" i="1" u="sng" dirty="0" smtClean="0"/>
              <a:t>Concerns for settlement of AS assigned to a Self-Committed Resource or provided by an OPTOUT of a RUC process</a:t>
            </a:r>
          </a:p>
          <a:p>
            <a:pPr lvl="1"/>
            <a:r>
              <a:rPr lang="en-US" dirty="0" smtClean="0"/>
              <a:t>Discussed 1 concept --  </a:t>
            </a:r>
            <a:r>
              <a:rPr lang="en-US" dirty="0"/>
              <a:t>P</a:t>
            </a:r>
            <a:r>
              <a:rPr lang="en-US" dirty="0" smtClean="0"/>
              <a:t>ayment for AS at the higher of the MCPC or Settlement Point Price for each Settlement Interval</a:t>
            </a:r>
          </a:p>
          <a:p>
            <a:pPr lvl="1"/>
            <a:r>
              <a:rPr lang="en-US" dirty="0" smtClean="0"/>
              <a:t>Charged to QSE/QSEs that is/are AS short</a:t>
            </a:r>
          </a:p>
          <a:p>
            <a:pPr lvl="1"/>
            <a:r>
              <a:rPr lang="en-US" dirty="0" smtClean="0"/>
              <a:t>Proposal to submit NPRR on behalf of QMWG</a:t>
            </a:r>
          </a:p>
          <a:p>
            <a:pPr lvl="1"/>
            <a:r>
              <a:rPr lang="en-US" dirty="0" smtClean="0"/>
              <a:t>Settlement by Dispute process so that no project is required</a:t>
            </a:r>
          </a:p>
          <a:p>
            <a:pPr lvl="1"/>
            <a:endParaRPr lang="en-US" dirty="0"/>
          </a:p>
        </p:txBody>
      </p:sp>
    </p:spTree>
    <p:extLst>
      <p:ext uri="{BB962C8B-B14F-4D97-AF65-F5344CB8AC3E}">
        <p14:creationId xmlns:p14="http://schemas.microsoft.com/office/powerpoint/2010/main" val="1423934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4000" dirty="0" smtClean="0"/>
              <a:t>WMS Assignments</a:t>
            </a:r>
            <a:endParaRPr lang="en-US" sz="4000" dirty="0"/>
          </a:p>
        </p:txBody>
      </p:sp>
      <p:sp>
        <p:nvSpPr>
          <p:cNvPr id="3" name="Content Placeholder 2"/>
          <p:cNvSpPr>
            <a:spLocks noGrp="1"/>
          </p:cNvSpPr>
          <p:nvPr>
            <p:ph idx="1"/>
          </p:nvPr>
        </p:nvSpPr>
        <p:spPr>
          <a:xfrm>
            <a:off x="457200" y="1447800"/>
            <a:ext cx="8382000" cy="4678363"/>
          </a:xfrm>
        </p:spPr>
        <p:txBody>
          <a:bodyPr>
            <a:normAutofit fontScale="92500" lnSpcReduction="20000"/>
          </a:bodyPr>
          <a:lstStyle/>
          <a:p>
            <a:r>
              <a:rPr lang="en-US" i="1" u="sng" dirty="0" smtClean="0"/>
              <a:t>Generation Commissioning Handbook/Checklist</a:t>
            </a:r>
          </a:p>
          <a:p>
            <a:pPr lvl="1"/>
            <a:r>
              <a:rPr lang="en-US" dirty="0" smtClean="0"/>
              <a:t>Conference call with ERCOT to review comments to Version 1.3</a:t>
            </a:r>
          </a:p>
          <a:p>
            <a:pPr lvl="1"/>
            <a:r>
              <a:rPr lang="en-US" dirty="0" smtClean="0"/>
              <a:t>ERCOT will re-issue with incorporated comments</a:t>
            </a:r>
          </a:p>
          <a:p>
            <a:pPr lvl="1"/>
            <a:r>
              <a:rPr lang="en-US" dirty="0" smtClean="0"/>
              <a:t>The Handbook references and incorporates the requirements from the Protocols and Planning Guides, not a Binding Document</a:t>
            </a:r>
          </a:p>
          <a:p>
            <a:pPr lvl="1"/>
            <a:r>
              <a:rPr lang="en-US" dirty="0" smtClean="0"/>
              <a:t>One of the challenges noted is the number of ERCOT departments required for coordination.  It would be good to have an ERCOT project coordinator assigned to facilitate coordination between Operations, Planning, Modeling and Client Services with the Interconnecting Entity contact.  </a:t>
            </a:r>
          </a:p>
        </p:txBody>
      </p:sp>
    </p:spTree>
    <p:extLst>
      <p:ext uri="{BB962C8B-B14F-4D97-AF65-F5344CB8AC3E}">
        <p14:creationId xmlns:p14="http://schemas.microsoft.com/office/powerpoint/2010/main" val="2269238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ERCOT Implementation of NPRR527</a:t>
            </a:r>
            <a:endParaRPr lang="en-US" dirty="0"/>
          </a:p>
        </p:txBody>
      </p:sp>
      <p:sp>
        <p:nvSpPr>
          <p:cNvPr id="3" name="Content Placeholder 2"/>
          <p:cNvSpPr>
            <a:spLocks noGrp="1"/>
          </p:cNvSpPr>
          <p:nvPr>
            <p:ph idx="1"/>
          </p:nvPr>
        </p:nvSpPr>
        <p:spPr>
          <a:xfrm>
            <a:off x="457200" y="1447800"/>
            <a:ext cx="8229600" cy="4678363"/>
          </a:xfrm>
        </p:spPr>
        <p:txBody>
          <a:bodyPr>
            <a:normAutofit fontScale="92500" lnSpcReduction="10000"/>
          </a:bodyPr>
          <a:lstStyle/>
          <a:p>
            <a:r>
              <a:rPr lang="en-US" dirty="0" smtClean="0"/>
              <a:t>ERCOT is adding ICCP points for CC Resources to telemeter the MW quantity of RRS which is not Primary Frequency Responsive</a:t>
            </a:r>
          </a:p>
          <a:p>
            <a:r>
              <a:rPr lang="en-US" dirty="0" smtClean="0"/>
              <a:t>Expect the ICCP points to be available on 9/10</a:t>
            </a:r>
          </a:p>
          <a:p>
            <a:r>
              <a:rPr lang="en-US" dirty="0" smtClean="0"/>
              <a:t>PDCWG will begin reviewing the telemetry results in October</a:t>
            </a:r>
          </a:p>
          <a:p>
            <a:r>
              <a:rPr lang="en-US" dirty="0" smtClean="0"/>
              <a:t>NPRR524 provides for how much AS may be provided on power augmentation.  Implementation is waiting on a project.  Planned for March, 2015 software release.</a:t>
            </a:r>
            <a:endParaRPr lang="en-US" dirty="0"/>
          </a:p>
        </p:txBody>
      </p:sp>
    </p:spTree>
    <p:extLst>
      <p:ext uri="{BB962C8B-B14F-4D97-AF65-F5344CB8AC3E}">
        <p14:creationId xmlns:p14="http://schemas.microsoft.com/office/powerpoint/2010/main" val="2394841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Business</a:t>
            </a:r>
            <a:endParaRPr lang="en-US" dirty="0"/>
          </a:p>
        </p:txBody>
      </p:sp>
      <p:sp>
        <p:nvSpPr>
          <p:cNvPr id="3" name="Content Placeholder 2"/>
          <p:cNvSpPr>
            <a:spLocks noGrp="1"/>
          </p:cNvSpPr>
          <p:nvPr>
            <p:ph idx="1"/>
          </p:nvPr>
        </p:nvSpPr>
        <p:spPr>
          <a:xfrm>
            <a:off x="457200" y="1295400"/>
            <a:ext cx="8229600" cy="4830763"/>
          </a:xfrm>
        </p:spPr>
        <p:txBody>
          <a:bodyPr>
            <a:normAutofit fontScale="92500" lnSpcReduction="10000"/>
          </a:bodyPr>
          <a:lstStyle/>
          <a:p>
            <a:r>
              <a:rPr lang="en-US" dirty="0" smtClean="0"/>
              <a:t>Use of ONEMR Status</a:t>
            </a:r>
          </a:p>
          <a:p>
            <a:pPr lvl="1"/>
            <a:r>
              <a:rPr lang="en-US" dirty="0" smtClean="0"/>
              <a:t>Discussion with IMM</a:t>
            </a:r>
          </a:p>
          <a:p>
            <a:pPr lvl="1"/>
            <a:r>
              <a:rPr lang="en-US" dirty="0" smtClean="0"/>
              <a:t>Should be used for situations that cannot be monetized in an offer </a:t>
            </a:r>
          </a:p>
          <a:p>
            <a:pPr lvl="1"/>
            <a:r>
              <a:rPr lang="en-US" dirty="0" smtClean="0"/>
              <a:t>No existing guidelines in the Protocols. </a:t>
            </a:r>
          </a:p>
          <a:p>
            <a:pPr lvl="1"/>
            <a:r>
              <a:rPr lang="en-US" dirty="0" smtClean="0"/>
              <a:t>Clayton Greer volunteered to draft Protocol language</a:t>
            </a:r>
          </a:p>
          <a:p>
            <a:r>
              <a:rPr lang="en-US" dirty="0" smtClean="0"/>
              <a:t>Resource and ERS Testing Concerns </a:t>
            </a:r>
          </a:p>
          <a:p>
            <a:pPr lvl="1"/>
            <a:r>
              <a:rPr lang="en-US" dirty="0" smtClean="0"/>
              <a:t>Considerations discussed</a:t>
            </a:r>
          </a:p>
          <a:p>
            <a:pPr lvl="2"/>
            <a:r>
              <a:rPr lang="en-US" dirty="0" smtClean="0"/>
              <a:t>Possible use of actual data in place of some testing</a:t>
            </a:r>
          </a:p>
          <a:p>
            <a:pPr lvl="2"/>
            <a:r>
              <a:rPr lang="en-US" dirty="0" smtClean="0"/>
              <a:t>Testing on peak days</a:t>
            </a:r>
          </a:p>
          <a:p>
            <a:pPr lvl="2"/>
            <a:r>
              <a:rPr lang="en-US" dirty="0" smtClean="0"/>
              <a:t>Frequency of </a:t>
            </a:r>
            <a:r>
              <a:rPr lang="en-US" smtClean="0"/>
              <a:t>ERS testing</a:t>
            </a:r>
            <a:endParaRPr lang="en-US" dirty="0"/>
          </a:p>
        </p:txBody>
      </p:sp>
    </p:spTree>
    <p:extLst>
      <p:ext uri="{BB962C8B-B14F-4D97-AF65-F5344CB8AC3E}">
        <p14:creationId xmlns:p14="http://schemas.microsoft.com/office/powerpoint/2010/main" val="10772798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427</Words>
  <Application>Microsoft Office PowerPoint</Application>
  <PresentationFormat>On-screen Show (4:3)</PresentationFormat>
  <Paragraphs>46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QMWG Update to WMS</vt:lpstr>
      <vt:lpstr>WMS Assignments</vt:lpstr>
      <vt:lpstr>WMS Assignments</vt:lpstr>
      <vt:lpstr>WMS Assignments</vt:lpstr>
      <vt:lpstr>WMS Assignments</vt:lpstr>
      <vt:lpstr>WMS Assignments</vt:lpstr>
      <vt:lpstr>ERCOT Implementation of NPRR527</vt:lpstr>
      <vt:lpstr>Other Business</vt:lpstr>
    </vt:vector>
  </TitlesOfParts>
  <Company>EFH Corporate Services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QMWG Update to WMS</dc:title>
  <dc:creator>QSE Managers Working Group</dc:creator>
  <cp:lastModifiedBy>QSE Managers Working Group</cp:lastModifiedBy>
  <cp:revision>12</cp:revision>
  <dcterms:created xsi:type="dcterms:W3CDTF">2014-08-28T14:01:06Z</dcterms:created>
  <dcterms:modified xsi:type="dcterms:W3CDTF">2014-08-28T17:08:13Z</dcterms:modified>
</cp:coreProperties>
</file>