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105" d="100"/>
          <a:sy n="105" d="100"/>
        </p:scale>
        <p:origin x="-516" y="-7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August 14, </a:t>
            </a:r>
            <a:r>
              <a:rPr lang="en-US" sz="2000" kern="0" dirty="0" smtClean="0">
                <a:latin typeface="+mn-lt"/>
              </a:rPr>
              <a:t>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201581"/>
              </p:ext>
            </p:extLst>
          </p:nvPr>
        </p:nvGraphicFramePr>
        <p:xfrm>
          <a:off x="76200" y="756395"/>
          <a:ext cx="8991599" cy="48025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NPRR327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State Estimator Data Redaction Methodology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$155k-$175k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NPRR556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Resource Adequacy During Transmission Equipment Outage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$65k-$95k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NPRR589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Ancillary Service Offers in the Supplemental Ancillary Services Market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QMWG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NPRR626</a:t>
                      </a:r>
                      <a:r>
                        <a:rPr lang="en-US" sz="1050" dirty="0" smtClean="0"/>
                        <a:t> – </a:t>
                      </a:r>
                      <a:r>
                        <a:rPr lang="en-US" sz="1050" b="0" dirty="0" smtClean="0"/>
                        <a:t>Reliability Deployment Price Adder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2015-R6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$400k-$600k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NPRR495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Changes to Ancillary Services Capacity Monitor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Sept</a:t>
                      </a:r>
                      <a:r>
                        <a:rPr lang="en-US" sz="105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2014</a:t>
                      </a:r>
                      <a:endParaRPr lang="en-US" sz="105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$105k-$125k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NPRR272 </a:t>
                      </a:r>
                      <a:r>
                        <a:rPr lang="en-US" sz="1050" dirty="0" smtClean="0"/>
                        <a:t>– Definition and Participation of Quick Start Generation Resources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2015-R4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$145k-$160k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NPRR519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Exemption of ERS-Only QSEs from Collateral &amp; Capitalization </a:t>
                      </a:r>
                      <a:r>
                        <a:rPr lang="en-US" sz="1000" dirty="0" smtClean="0"/>
                        <a:t>Requirements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2015-R2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NPRR524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Resource Limits in Providing Ancillary Service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2015-R3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GDF Suez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NPRR573</a:t>
                      </a:r>
                      <a:r>
                        <a:rPr lang="en-US" sz="1050" dirty="0" smtClean="0"/>
                        <a:t> </a:t>
                      </a:r>
                      <a:r>
                        <a:rPr lang="en-US" sz="1000" dirty="0" smtClean="0"/>
                        <a:t>– Alignment of PRC Calculation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$20k-$40k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NPRR581</a:t>
                      </a:r>
                      <a:r>
                        <a:rPr lang="en-US" sz="1050" dirty="0" smtClean="0"/>
                        <a:t> </a:t>
                      </a:r>
                      <a:r>
                        <a:rPr lang="en-US" sz="1000" dirty="0" smtClean="0"/>
                        <a:t>– Add Fast Responding Regulation Service as a Subset of Regulation Service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NPRR588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smtClean="0">
                          <a:effectLst/>
                        </a:rPr>
                        <a:t>Clarifications for PV Generation Resources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2015-R4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$80k-$120k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ETWG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NPRR615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smtClean="0">
                          <a:effectLst/>
                        </a:rPr>
                        <a:t>PVGR Forecasting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2015-R4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$105k-$145k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ETWG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NPRR439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Updating a Counter-Party’s Available Credit Limit for Current Day DAM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TBD</a:t>
                      </a:r>
                      <a:endParaRPr lang="en-US" sz="1050" strike="noStrike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$125k-$135k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NOGRR084 </a:t>
                      </a:r>
                      <a:r>
                        <a:rPr lang="en-US" sz="1050" strike="noStrike" dirty="0" smtClean="0"/>
                        <a:t>– Daily Grid Operations Summary Report</a:t>
                      </a:r>
                      <a:endParaRPr lang="en-US" sz="1050" strike="noStrike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TBD</a:t>
                      </a:r>
                      <a:endParaRPr lang="en-US" sz="1050" strike="noStrike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05000" y="6243929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over the next few months?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2957" y="1295400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Jul</a:t>
            </a:r>
            <a:r>
              <a:rPr lang="en-US" sz="800" b="0" i="1" dirty="0" smtClean="0">
                <a:solidFill>
                  <a:srgbClr val="FF0000"/>
                </a:solidFill>
              </a:rPr>
              <a:t>y </a:t>
            </a:r>
            <a:r>
              <a:rPr lang="en-US" sz="800" b="0" i="1" dirty="0" smtClean="0">
                <a:solidFill>
                  <a:srgbClr val="FF0000"/>
                </a:solidFill>
              </a:rPr>
              <a:t>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81933" y="3088315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August </a:t>
            </a:r>
            <a:r>
              <a:rPr lang="en-US" sz="800" b="0" i="1" dirty="0" smtClean="0">
                <a:solidFill>
                  <a:srgbClr val="FF0000"/>
                </a:solidFill>
              </a:rPr>
              <a:t>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8588" y="3356903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August </a:t>
            </a:r>
            <a:r>
              <a:rPr lang="en-US" sz="800" b="0" i="1" dirty="0" smtClean="0">
                <a:solidFill>
                  <a:srgbClr val="FF0000"/>
                </a:solidFill>
              </a:rPr>
              <a:t>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83865" y="3645098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August </a:t>
            </a:r>
            <a:r>
              <a:rPr lang="en-US" sz="800" b="0" i="1" dirty="0" smtClean="0">
                <a:solidFill>
                  <a:srgbClr val="FF0000"/>
                </a:solidFill>
              </a:rPr>
              <a:t>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83865" y="3942346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August </a:t>
            </a:r>
            <a:r>
              <a:rPr lang="en-US" sz="800" b="0" i="1" dirty="0" smtClean="0">
                <a:solidFill>
                  <a:srgbClr val="FF0000"/>
                </a:solidFill>
              </a:rPr>
              <a:t>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82364" y="4230541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August </a:t>
            </a:r>
            <a:r>
              <a:rPr lang="en-US" sz="800" b="0" i="1" dirty="0" smtClean="0">
                <a:solidFill>
                  <a:srgbClr val="FF0000"/>
                </a:solidFill>
              </a:rPr>
              <a:t>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1565" y="4518009"/>
            <a:ext cx="9343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New addition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24400" y="2186744"/>
            <a:ext cx="9343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New addition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72477" y="2483665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TBD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81933" y="4786597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August </a:t>
            </a:r>
            <a:r>
              <a:rPr lang="en-US" sz="800" b="0" i="1" dirty="0" smtClean="0">
                <a:solidFill>
                  <a:srgbClr val="FF0000"/>
                </a:solidFill>
              </a:rPr>
              <a:t>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00456" y="5374315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September </a:t>
            </a:r>
            <a:r>
              <a:rPr lang="en-US" sz="800" b="0" i="1" dirty="0" smtClean="0">
                <a:solidFill>
                  <a:srgbClr val="FF0000"/>
                </a:solidFill>
              </a:rPr>
              <a:t>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76253" y="5114453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TBD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54377</TotalTime>
  <Words>346</Words>
  <Application>Microsoft Office PowerPoint</Application>
  <PresentationFormat>On-screen Show (4:3)</PresentationFormat>
  <Paragraphs>101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1390</cp:revision>
  <cp:lastPrinted>2014-08-13T14:16:33Z</cp:lastPrinted>
  <dcterms:created xsi:type="dcterms:W3CDTF">2005-04-21T14:28:35Z</dcterms:created>
  <dcterms:modified xsi:type="dcterms:W3CDTF">2014-08-13T19:38:50Z</dcterms:modified>
</cp:coreProperties>
</file>