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22"/>
  </p:notesMasterIdLst>
  <p:sldIdLst>
    <p:sldId id="372" r:id="rId2"/>
    <p:sldId id="302" r:id="rId3"/>
    <p:sldId id="438" r:id="rId4"/>
    <p:sldId id="460" r:id="rId5"/>
    <p:sldId id="459" r:id="rId6"/>
    <p:sldId id="447" r:id="rId7"/>
    <p:sldId id="461" r:id="rId8"/>
    <p:sldId id="457" r:id="rId9"/>
    <p:sldId id="481" r:id="rId10"/>
    <p:sldId id="406" r:id="rId11"/>
    <p:sldId id="472" r:id="rId12"/>
    <p:sldId id="473" r:id="rId13"/>
    <p:sldId id="474" r:id="rId14"/>
    <p:sldId id="475" r:id="rId15"/>
    <p:sldId id="476" r:id="rId16"/>
    <p:sldId id="477" r:id="rId17"/>
    <p:sldId id="478" r:id="rId18"/>
    <p:sldId id="479" r:id="rId19"/>
    <p:sldId id="480" r:id="rId20"/>
    <p:sldId id="482" r:id="rId21"/>
  </p:sldIdLst>
  <p:sldSz cx="9144000" cy="6858000" type="screen4x3"/>
  <p:notesSz cx="7010400" cy="9236075"/>
  <p:defaultTextStyle>
    <a:defPPr>
      <a:defRPr lang="en-US"/>
    </a:defPPr>
    <a:lvl1pPr algn="l" rtl="0" fontAlgn="base">
      <a:spcBef>
        <a:spcPct val="0"/>
      </a:spcBef>
      <a:spcAft>
        <a:spcPct val="0"/>
      </a:spcAft>
      <a:defRPr sz="1600" b="1" kern="1200">
        <a:solidFill>
          <a:schemeClr val="tx1"/>
        </a:solidFill>
        <a:latin typeface="Arial" charset="0"/>
        <a:ea typeface="+mn-ea"/>
        <a:cs typeface="+mn-cs"/>
      </a:defRPr>
    </a:lvl1pPr>
    <a:lvl2pPr marL="457200" algn="l" rtl="0" fontAlgn="base">
      <a:spcBef>
        <a:spcPct val="0"/>
      </a:spcBef>
      <a:spcAft>
        <a:spcPct val="0"/>
      </a:spcAft>
      <a:defRPr sz="1600" b="1" kern="1200">
        <a:solidFill>
          <a:schemeClr val="tx1"/>
        </a:solidFill>
        <a:latin typeface="Arial" charset="0"/>
        <a:ea typeface="+mn-ea"/>
        <a:cs typeface="+mn-cs"/>
      </a:defRPr>
    </a:lvl2pPr>
    <a:lvl3pPr marL="914400" algn="l" rtl="0" fontAlgn="base">
      <a:spcBef>
        <a:spcPct val="0"/>
      </a:spcBef>
      <a:spcAft>
        <a:spcPct val="0"/>
      </a:spcAft>
      <a:defRPr sz="1600" b="1" kern="1200">
        <a:solidFill>
          <a:schemeClr val="tx1"/>
        </a:solidFill>
        <a:latin typeface="Arial" charset="0"/>
        <a:ea typeface="+mn-ea"/>
        <a:cs typeface="+mn-cs"/>
      </a:defRPr>
    </a:lvl3pPr>
    <a:lvl4pPr marL="1371600" algn="l" rtl="0" fontAlgn="base">
      <a:spcBef>
        <a:spcPct val="0"/>
      </a:spcBef>
      <a:spcAft>
        <a:spcPct val="0"/>
      </a:spcAft>
      <a:defRPr sz="1600" b="1" kern="1200">
        <a:solidFill>
          <a:schemeClr val="tx1"/>
        </a:solidFill>
        <a:latin typeface="Arial" charset="0"/>
        <a:ea typeface="+mn-ea"/>
        <a:cs typeface="+mn-cs"/>
      </a:defRPr>
    </a:lvl4pPr>
    <a:lvl5pPr marL="1828800" algn="l" rtl="0" fontAlgn="base">
      <a:spcBef>
        <a:spcPct val="0"/>
      </a:spcBef>
      <a:spcAft>
        <a:spcPct val="0"/>
      </a:spcAft>
      <a:defRPr sz="1600" b="1" kern="1200">
        <a:solidFill>
          <a:schemeClr val="tx1"/>
        </a:solidFill>
        <a:latin typeface="Arial" charset="0"/>
        <a:ea typeface="+mn-ea"/>
        <a:cs typeface="+mn-cs"/>
      </a:defRPr>
    </a:lvl5pPr>
    <a:lvl6pPr marL="2286000" algn="l" defTabSz="914400" rtl="0" eaLnBrk="1" latinLnBrk="0" hangingPunct="1">
      <a:defRPr sz="1600" b="1" kern="1200">
        <a:solidFill>
          <a:schemeClr val="tx1"/>
        </a:solidFill>
        <a:latin typeface="Arial" charset="0"/>
        <a:ea typeface="+mn-ea"/>
        <a:cs typeface="+mn-cs"/>
      </a:defRPr>
    </a:lvl6pPr>
    <a:lvl7pPr marL="2743200" algn="l" defTabSz="914400" rtl="0" eaLnBrk="1" latinLnBrk="0" hangingPunct="1">
      <a:defRPr sz="1600" b="1" kern="1200">
        <a:solidFill>
          <a:schemeClr val="tx1"/>
        </a:solidFill>
        <a:latin typeface="Arial" charset="0"/>
        <a:ea typeface="+mn-ea"/>
        <a:cs typeface="+mn-cs"/>
      </a:defRPr>
    </a:lvl7pPr>
    <a:lvl8pPr marL="3200400" algn="l" defTabSz="914400" rtl="0" eaLnBrk="1" latinLnBrk="0" hangingPunct="1">
      <a:defRPr sz="1600" b="1" kern="1200">
        <a:solidFill>
          <a:schemeClr val="tx1"/>
        </a:solidFill>
        <a:latin typeface="Arial" charset="0"/>
        <a:ea typeface="+mn-ea"/>
        <a:cs typeface="+mn-cs"/>
      </a:defRPr>
    </a:lvl8pPr>
    <a:lvl9pPr marL="3657600" algn="l" defTabSz="914400" rtl="0" eaLnBrk="1" latinLnBrk="0" hangingPunct="1">
      <a:defRPr sz="1600" b="1"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FF99"/>
    <a:srgbClr val="FFFF66"/>
    <a:srgbClr val="40949A"/>
    <a:srgbClr val="0000CC"/>
    <a:srgbClr val="FF3300"/>
    <a:srgbClr val="FF9900"/>
    <a:srgbClr val="5469A2"/>
    <a:srgbClr val="29417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5965" autoAdjust="0"/>
    <p:restoredTop sz="99068" autoAdjust="0"/>
  </p:normalViewPr>
  <p:slideViewPr>
    <p:cSldViewPr>
      <p:cViewPr varScale="1">
        <p:scale>
          <a:sx n="105" d="100"/>
          <a:sy n="105" d="100"/>
        </p:scale>
        <p:origin x="-516" y="-84"/>
      </p:cViewPr>
      <p:guideLst>
        <p:guide orient="horz" pos="4224"/>
        <p:guide pos="1536"/>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3038475" cy="461963"/>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l" defTabSz="931863">
              <a:lnSpc>
                <a:spcPct val="100000"/>
              </a:lnSpc>
              <a:spcBef>
                <a:spcPct val="0"/>
              </a:spcBef>
              <a:defRPr sz="1200" b="0">
                <a:latin typeface="Arial" charset="0"/>
              </a:defRPr>
            </a:lvl1pPr>
          </a:lstStyle>
          <a:p>
            <a:pPr>
              <a:defRPr/>
            </a:pPr>
            <a:endParaRPr lang="en-US"/>
          </a:p>
        </p:txBody>
      </p:sp>
      <p:sp>
        <p:nvSpPr>
          <p:cNvPr id="27651" name="Rectangle 3"/>
          <p:cNvSpPr>
            <a:spLocks noGrp="1" noChangeArrowheads="1"/>
          </p:cNvSpPr>
          <p:nvPr>
            <p:ph type="dt" idx="1"/>
          </p:nvPr>
        </p:nvSpPr>
        <p:spPr bwMode="auto">
          <a:xfrm>
            <a:off x="3970338" y="0"/>
            <a:ext cx="3038475" cy="461963"/>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r" defTabSz="931863">
              <a:lnSpc>
                <a:spcPct val="100000"/>
              </a:lnSpc>
              <a:spcBef>
                <a:spcPct val="0"/>
              </a:spcBef>
              <a:defRPr sz="1200" b="0">
                <a:latin typeface="Arial" charset="0"/>
              </a:defRPr>
            </a:lvl1pPr>
          </a:lstStyle>
          <a:p>
            <a:pPr>
              <a:defRPr/>
            </a:pPr>
            <a:endParaRPr lang="en-US"/>
          </a:p>
        </p:txBody>
      </p:sp>
      <p:sp>
        <p:nvSpPr>
          <p:cNvPr id="16388" name="Rectangle 4"/>
          <p:cNvSpPr>
            <a:spLocks noGrp="1" noRot="1" noChangeAspect="1" noChangeArrowheads="1" noTextEdit="1"/>
          </p:cNvSpPr>
          <p:nvPr>
            <p:ph type="sldImg" idx="2"/>
          </p:nvPr>
        </p:nvSpPr>
        <p:spPr bwMode="auto">
          <a:xfrm>
            <a:off x="1195388" y="692150"/>
            <a:ext cx="4619625" cy="346392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3" name="Rectangle 5"/>
          <p:cNvSpPr>
            <a:spLocks noGrp="1" noChangeArrowheads="1"/>
          </p:cNvSpPr>
          <p:nvPr>
            <p:ph type="body" sz="quarter" idx="3"/>
          </p:nvPr>
        </p:nvSpPr>
        <p:spPr bwMode="auto">
          <a:xfrm>
            <a:off x="701675" y="4387850"/>
            <a:ext cx="5607050" cy="4156075"/>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7654" name="Rectangle 6"/>
          <p:cNvSpPr>
            <a:spLocks noGrp="1" noChangeArrowheads="1"/>
          </p:cNvSpPr>
          <p:nvPr>
            <p:ph type="ftr" sz="quarter" idx="4"/>
          </p:nvPr>
        </p:nvSpPr>
        <p:spPr bwMode="auto">
          <a:xfrm>
            <a:off x="0" y="8772525"/>
            <a:ext cx="3038475" cy="461963"/>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l" defTabSz="931863">
              <a:lnSpc>
                <a:spcPct val="100000"/>
              </a:lnSpc>
              <a:spcBef>
                <a:spcPct val="0"/>
              </a:spcBef>
              <a:defRPr sz="1200" b="0">
                <a:latin typeface="Arial" charset="0"/>
              </a:defRPr>
            </a:lvl1pPr>
          </a:lstStyle>
          <a:p>
            <a:pPr>
              <a:defRPr/>
            </a:pPr>
            <a:endParaRPr lang="en-US"/>
          </a:p>
        </p:txBody>
      </p:sp>
      <p:sp>
        <p:nvSpPr>
          <p:cNvPr id="27655" name="Rectangle 7"/>
          <p:cNvSpPr>
            <a:spLocks noGrp="1" noChangeArrowheads="1"/>
          </p:cNvSpPr>
          <p:nvPr>
            <p:ph type="sldNum" sz="quarter" idx="5"/>
          </p:nvPr>
        </p:nvSpPr>
        <p:spPr bwMode="auto">
          <a:xfrm>
            <a:off x="3970338" y="8772525"/>
            <a:ext cx="3038475" cy="461963"/>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r" defTabSz="931863">
              <a:lnSpc>
                <a:spcPct val="100000"/>
              </a:lnSpc>
              <a:spcBef>
                <a:spcPct val="0"/>
              </a:spcBef>
              <a:defRPr sz="1200" b="0">
                <a:latin typeface="Arial" charset="0"/>
              </a:defRPr>
            </a:lvl1pPr>
          </a:lstStyle>
          <a:p>
            <a:pPr>
              <a:defRPr/>
            </a:pPr>
            <a:fld id="{EF9FDEEA-5704-4A08-B22C-F16CA0CD24BB}" type="slidenum">
              <a:rPr lang="en-US"/>
              <a:pPr>
                <a:defRPr/>
              </a:pPr>
              <a:t>‹#›</a:t>
            </a:fld>
            <a:endParaRPr lang="en-US"/>
          </a:p>
        </p:txBody>
      </p:sp>
    </p:spTree>
    <p:extLst>
      <p:ext uri="{BB962C8B-B14F-4D97-AF65-F5344CB8AC3E}">
        <p14:creationId xmlns:p14="http://schemas.microsoft.com/office/powerpoint/2010/main" val="232872619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defRPr sz="1600" b="1">
                <a:solidFill>
                  <a:schemeClr val="tx1"/>
                </a:solidFill>
                <a:latin typeface="Arial" charset="0"/>
              </a:defRPr>
            </a:lvl1pPr>
            <a:lvl2pPr marL="742950" indent="-285750" defTabSz="931863" eaLnBrk="0" hangingPunct="0">
              <a:defRPr sz="1600" b="1">
                <a:solidFill>
                  <a:schemeClr val="tx1"/>
                </a:solidFill>
                <a:latin typeface="Arial" charset="0"/>
              </a:defRPr>
            </a:lvl2pPr>
            <a:lvl3pPr marL="1143000" indent="-228600" defTabSz="931863" eaLnBrk="0" hangingPunct="0">
              <a:defRPr sz="1600" b="1">
                <a:solidFill>
                  <a:schemeClr val="tx1"/>
                </a:solidFill>
                <a:latin typeface="Arial" charset="0"/>
              </a:defRPr>
            </a:lvl3pPr>
            <a:lvl4pPr marL="1600200" indent="-228600" defTabSz="931863" eaLnBrk="0" hangingPunct="0">
              <a:defRPr sz="1600" b="1">
                <a:solidFill>
                  <a:schemeClr val="tx1"/>
                </a:solidFill>
                <a:latin typeface="Arial" charset="0"/>
              </a:defRPr>
            </a:lvl4pPr>
            <a:lvl5pPr marL="2057400" indent="-228600" defTabSz="931863" eaLnBrk="0" hangingPunct="0">
              <a:defRPr sz="1600" b="1">
                <a:solidFill>
                  <a:schemeClr val="tx1"/>
                </a:solidFill>
                <a:latin typeface="Arial" charset="0"/>
              </a:defRPr>
            </a:lvl5pPr>
            <a:lvl6pPr marL="2514600" indent="-228600" defTabSz="931863" eaLnBrk="0" fontAlgn="base" hangingPunct="0">
              <a:spcBef>
                <a:spcPct val="0"/>
              </a:spcBef>
              <a:spcAft>
                <a:spcPct val="0"/>
              </a:spcAft>
              <a:defRPr sz="1600" b="1">
                <a:solidFill>
                  <a:schemeClr val="tx1"/>
                </a:solidFill>
                <a:latin typeface="Arial" charset="0"/>
              </a:defRPr>
            </a:lvl6pPr>
            <a:lvl7pPr marL="2971800" indent="-228600" defTabSz="931863" eaLnBrk="0" fontAlgn="base" hangingPunct="0">
              <a:spcBef>
                <a:spcPct val="0"/>
              </a:spcBef>
              <a:spcAft>
                <a:spcPct val="0"/>
              </a:spcAft>
              <a:defRPr sz="1600" b="1">
                <a:solidFill>
                  <a:schemeClr val="tx1"/>
                </a:solidFill>
                <a:latin typeface="Arial" charset="0"/>
              </a:defRPr>
            </a:lvl7pPr>
            <a:lvl8pPr marL="3429000" indent="-228600" defTabSz="931863" eaLnBrk="0" fontAlgn="base" hangingPunct="0">
              <a:spcBef>
                <a:spcPct val="0"/>
              </a:spcBef>
              <a:spcAft>
                <a:spcPct val="0"/>
              </a:spcAft>
              <a:defRPr sz="1600" b="1">
                <a:solidFill>
                  <a:schemeClr val="tx1"/>
                </a:solidFill>
                <a:latin typeface="Arial" charset="0"/>
              </a:defRPr>
            </a:lvl8pPr>
            <a:lvl9pPr marL="3886200" indent="-228600" defTabSz="931863" eaLnBrk="0" fontAlgn="base" hangingPunct="0">
              <a:spcBef>
                <a:spcPct val="0"/>
              </a:spcBef>
              <a:spcAft>
                <a:spcPct val="0"/>
              </a:spcAft>
              <a:defRPr sz="1600" b="1">
                <a:solidFill>
                  <a:schemeClr val="tx1"/>
                </a:solidFill>
                <a:latin typeface="Arial" charset="0"/>
              </a:defRPr>
            </a:lvl9pPr>
          </a:lstStyle>
          <a:p>
            <a:pPr eaLnBrk="1" hangingPunct="1"/>
            <a:fld id="{DCC51442-EDE7-4953-BB55-E71AD2260C8B}" type="slidenum">
              <a:rPr lang="en-US" sz="1200" b="0" smtClean="0"/>
              <a:pPr eaLnBrk="1" hangingPunct="1"/>
              <a:t>1</a:t>
            </a:fld>
            <a:endParaRPr lang="en-US" sz="1200" b="0" smtClean="0"/>
          </a:p>
        </p:txBody>
      </p:sp>
      <p:sp>
        <p:nvSpPr>
          <p:cNvPr id="17411" name="Rectangle 2"/>
          <p:cNvSpPr>
            <a:spLocks noGrp="1" noRot="1" noChangeAspect="1" noChangeArrowheads="1" noTextEdit="1"/>
          </p:cNvSpPr>
          <p:nvPr>
            <p:ph type="sldImg"/>
          </p:nvPr>
        </p:nvSpPr>
        <p:spPr>
          <a:ln/>
        </p:spPr>
      </p:sp>
      <p:sp>
        <p:nvSpPr>
          <p:cNvPr id="174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defRPr sz="1600" b="1">
                <a:solidFill>
                  <a:schemeClr val="tx1"/>
                </a:solidFill>
                <a:latin typeface="Arial" charset="0"/>
              </a:defRPr>
            </a:lvl1pPr>
            <a:lvl2pPr marL="742950" indent="-285750" defTabSz="931863" eaLnBrk="0" hangingPunct="0">
              <a:defRPr sz="1600" b="1">
                <a:solidFill>
                  <a:schemeClr val="tx1"/>
                </a:solidFill>
                <a:latin typeface="Arial" charset="0"/>
              </a:defRPr>
            </a:lvl2pPr>
            <a:lvl3pPr marL="1143000" indent="-228600" defTabSz="931863" eaLnBrk="0" hangingPunct="0">
              <a:defRPr sz="1600" b="1">
                <a:solidFill>
                  <a:schemeClr val="tx1"/>
                </a:solidFill>
                <a:latin typeface="Arial" charset="0"/>
              </a:defRPr>
            </a:lvl3pPr>
            <a:lvl4pPr marL="1600200" indent="-228600" defTabSz="931863" eaLnBrk="0" hangingPunct="0">
              <a:defRPr sz="1600" b="1">
                <a:solidFill>
                  <a:schemeClr val="tx1"/>
                </a:solidFill>
                <a:latin typeface="Arial" charset="0"/>
              </a:defRPr>
            </a:lvl4pPr>
            <a:lvl5pPr marL="2057400" indent="-228600" defTabSz="931863" eaLnBrk="0" hangingPunct="0">
              <a:defRPr sz="1600" b="1">
                <a:solidFill>
                  <a:schemeClr val="tx1"/>
                </a:solidFill>
                <a:latin typeface="Arial" charset="0"/>
              </a:defRPr>
            </a:lvl5pPr>
            <a:lvl6pPr marL="2514600" indent="-228600" defTabSz="931863" eaLnBrk="0" fontAlgn="base" hangingPunct="0">
              <a:spcBef>
                <a:spcPct val="0"/>
              </a:spcBef>
              <a:spcAft>
                <a:spcPct val="0"/>
              </a:spcAft>
              <a:defRPr sz="1600" b="1">
                <a:solidFill>
                  <a:schemeClr val="tx1"/>
                </a:solidFill>
                <a:latin typeface="Arial" charset="0"/>
              </a:defRPr>
            </a:lvl6pPr>
            <a:lvl7pPr marL="2971800" indent="-228600" defTabSz="931863" eaLnBrk="0" fontAlgn="base" hangingPunct="0">
              <a:spcBef>
                <a:spcPct val="0"/>
              </a:spcBef>
              <a:spcAft>
                <a:spcPct val="0"/>
              </a:spcAft>
              <a:defRPr sz="1600" b="1">
                <a:solidFill>
                  <a:schemeClr val="tx1"/>
                </a:solidFill>
                <a:latin typeface="Arial" charset="0"/>
              </a:defRPr>
            </a:lvl7pPr>
            <a:lvl8pPr marL="3429000" indent="-228600" defTabSz="931863" eaLnBrk="0" fontAlgn="base" hangingPunct="0">
              <a:spcBef>
                <a:spcPct val="0"/>
              </a:spcBef>
              <a:spcAft>
                <a:spcPct val="0"/>
              </a:spcAft>
              <a:defRPr sz="1600" b="1">
                <a:solidFill>
                  <a:schemeClr val="tx1"/>
                </a:solidFill>
                <a:latin typeface="Arial" charset="0"/>
              </a:defRPr>
            </a:lvl8pPr>
            <a:lvl9pPr marL="3886200" indent="-228600" defTabSz="931863" eaLnBrk="0" fontAlgn="base" hangingPunct="0">
              <a:spcBef>
                <a:spcPct val="0"/>
              </a:spcBef>
              <a:spcAft>
                <a:spcPct val="0"/>
              </a:spcAft>
              <a:defRPr sz="1600" b="1">
                <a:solidFill>
                  <a:schemeClr val="tx1"/>
                </a:solidFill>
                <a:latin typeface="Arial" charset="0"/>
              </a:defRPr>
            </a:lvl9pPr>
          </a:lstStyle>
          <a:p>
            <a:pPr eaLnBrk="1" hangingPunct="1"/>
            <a:fld id="{58C6C10A-D400-4959-AADD-84A684719EDF}" type="slidenum">
              <a:rPr lang="en-US" sz="1200" b="0" smtClean="0"/>
              <a:pPr eaLnBrk="1" hangingPunct="1"/>
              <a:t>2</a:t>
            </a:fld>
            <a:endParaRPr lang="en-US" sz="1200" b="0" smtClean="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defRPr sz="1600" b="1">
                <a:solidFill>
                  <a:schemeClr val="tx1"/>
                </a:solidFill>
                <a:latin typeface="Arial" charset="0"/>
              </a:defRPr>
            </a:lvl1pPr>
            <a:lvl2pPr marL="742950" indent="-285750" defTabSz="931863" eaLnBrk="0" hangingPunct="0">
              <a:defRPr sz="1600" b="1">
                <a:solidFill>
                  <a:schemeClr val="tx1"/>
                </a:solidFill>
                <a:latin typeface="Arial" charset="0"/>
              </a:defRPr>
            </a:lvl2pPr>
            <a:lvl3pPr marL="1143000" indent="-228600" defTabSz="931863" eaLnBrk="0" hangingPunct="0">
              <a:defRPr sz="1600" b="1">
                <a:solidFill>
                  <a:schemeClr val="tx1"/>
                </a:solidFill>
                <a:latin typeface="Arial" charset="0"/>
              </a:defRPr>
            </a:lvl3pPr>
            <a:lvl4pPr marL="1600200" indent="-228600" defTabSz="931863" eaLnBrk="0" hangingPunct="0">
              <a:defRPr sz="1600" b="1">
                <a:solidFill>
                  <a:schemeClr val="tx1"/>
                </a:solidFill>
                <a:latin typeface="Arial" charset="0"/>
              </a:defRPr>
            </a:lvl4pPr>
            <a:lvl5pPr marL="2057400" indent="-228600" defTabSz="931863" eaLnBrk="0" hangingPunct="0">
              <a:defRPr sz="1600" b="1">
                <a:solidFill>
                  <a:schemeClr val="tx1"/>
                </a:solidFill>
                <a:latin typeface="Arial" charset="0"/>
              </a:defRPr>
            </a:lvl5pPr>
            <a:lvl6pPr marL="2514600" indent="-228600" defTabSz="931863" eaLnBrk="0" fontAlgn="base" hangingPunct="0">
              <a:spcBef>
                <a:spcPct val="0"/>
              </a:spcBef>
              <a:spcAft>
                <a:spcPct val="0"/>
              </a:spcAft>
              <a:defRPr sz="1600" b="1">
                <a:solidFill>
                  <a:schemeClr val="tx1"/>
                </a:solidFill>
                <a:latin typeface="Arial" charset="0"/>
              </a:defRPr>
            </a:lvl6pPr>
            <a:lvl7pPr marL="2971800" indent="-228600" defTabSz="931863" eaLnBrk="0" fontAlgn="base" hangingPunct="0">
              <a:spcBef>
                <a:spcPct val="0"/>
              </a:spcBef>
              <a:spcAft>
                <a:spcPct val="0"/>
              </a:spcAft>
              <a:defRPr sz="1600" b="1">
                <a:solidFill>
                  <a:schemeClr val="tx1"/>
                </a:solidFill>
                <a:latin typeface="Arial" charset="0"/>
              </a:defRPr>
            </a:lvl7pPr>
            <a:lvl8pPr marL="3429000" indent="-228600" defTabSz="931863" eaLnBrk="0" fontAlgn="base" hangingPunct="0">
              <a:spcBef>
                <a:spcPct val="0"/>
              </a:spcBef>
              <a:spcAft>
                <a:spcPct val="0"/>
              </a:spcAft>
              <a:defRPr sz="1600" b="1">
                <a:solidFill>
                  <a:schemeClr val="tx1"/>
                </a:solidFill>
                <a:latin typeface="Arial" charset="0"/>
              </a:defRPr>
            </a:lvl8pPr>
            <a:lvl9pPr marL="3886200" indent="-228600" defTabSz="931863" eaLnBrk="0" fontAlgn="base" hangingPunct="0">
              <a:spcBef>
                <a:spcPct val="0"/>
              </a:spcBef>
              <a:spcAft>
                <a:spcPct val="0"/>
              </a:spcAft>
              <a:defRPr sz="1600" b="1">
                <a:solidFill>
                  <a:schemeClr val="tx1"/>
                </a:solidFill>
                <a:latin typeface="Arial" charset="0"/>
              </a:defRPr>
            </a:lvl9pPr>
          </a:lstStyle>
          <a:p>
            <a:pPr eaLnBrk="1" hangingPunct="1"/>
            <a:fld id="{AFD5EF8A-C74D-4291-9FCD-C4E7EF3299C6}" type="slidenum">
              <a:rPr lang="en-US" sz="1200" b="0" smtClean="0"/>
              <a:pPr eaLnBrk="1" hangingPunct="1"/>
              <a:t>10</a:t>
            </a:fld>
            <a:endParaRPr lang="en-US" sz="1200" b="0" smtClean="0"/>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2" descr="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28600" y="304800"/>
            <a:ext cx="12954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13"/>
          <p:cNvSpPr>
            <a:spLocks noChangeArrowheads="1"/>
          </p:cNvSpPr>
          <p:nvPr userDrawn="1"/>
        </p:nvSpPr>
        <p:spPr bwMode="auto">
          <a:xfrm>
            <a:off x="0" y="1143000"/>
            <a:ext cx="9144000" cy="5715000"/>
          </a:xfrm>
          <a:prstGeom prst="rect">
            <a:avLst/>
          </a:prstGeom>
          <a:solidFill>
            <a:srgbClr val="5469A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lnSpc>
                <a:spcPct val="80000"/>
              </a:lnSpc>
              <a:spcBef>
                <a:spcPct val="20000"/>
              </a:spcBef>
            </a:pPr>
            <a:endParaRPr lang="en-US"/>
          </a:p>
        </p:txBody>
      </p:sp>
      <p:sp>
        <p:nvSpPr>
          <p:cNvPr id="6" name="Line 14"/>
          <p:cNvSpPr>
            <a:spLocks noChangeShapeType="1"/>
          </p:cNvSpPr>
          <p:nvPr userDrawn="1"/>
        </p:nvSpPr>
        <p:spPr bwMode="auto">
          <a:xfrm>
            <a:off x="0" y="1143000"/>
            <a:ext cx="9144000" cy="0"/>
          </a:xfrm>
          <a:prstGeom prst="line">
            <a:avLst/>
          </a:prstGeom>
          <a:noFill/>
          <a:ln w="57150">
            <a:solidFill>
              <a:schemeClr val="hlink"/>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3010" name="Rectangle 2"/>
          <p:cNvSpPr>
            <a:spLocks noGrp="1" noChangeArrowheads="1"/>
          </p:cNvSpPr>
          <p:nvPr>
            <p:ph type="subTitle" idx="1"/>
          </p:nvPr>
        </p:nvSpPr>
        <p:spPr>
          <a:xfrm>
            <a:off x="2343150" y="3581400"/>
            <a:ext cx="5334000" cy="1143000"/>
          </a:xfrm>
        </p:spPr>
        <p:txBody>
          <a:bodyPr/>
          <a:lstStyle>
            <a:lvl1pPr marL="0" indent="0">
              <a:buFontTx/>
              <a:buNone/>
              <a:defRPr b="0">
                <a:solidFill>
                  <a:schemeClr val="bg1"/>
                </a:solidFill>
                <a:latin typeface="Arial Black" pitchFamily="34" charset="0"/>
              </a:defRPr>
            </a:lvl1pPr>
          </a:lstStyle>
          <a:p>
            <a:r>
              <a:rPr lang="en-US"/>
              <a:t>Click to edit Master subtitle style</a:t>
            </a:r>
          </a:p>
        </p:txBody>
      </p:sp>
      <p:sp>
        <p:nvSpPr>
          <p:cNvPr id="43015" name="Rectangle 7"/>
          <p:cNvSpPr>
            <a:spLocks noGrp="1" noChangeArrowheads="1"/>
          </p:cNvSpPr>
          <p:nvPr>
            <p:ph type="ctrTitle"/>
          </p:nvPr>
        </p:nvSpPr>
        <p:spPr>
          <a:xfrm>
            <a:off x="2333625" y="1905000"/>
            <a:ext cx="6477000" cy="1241425"/>
          </a:xfrm>
        </p:spPr>
        <p:txBody>
          <a:bodyPr/>
          <a:lstStyle>
            <a:lvl1pPr>
              <a:defRPr sz="2800"/>
            </a:lvl1pPr>
          </a:lstStyle>
          <a:p>
            <a:r>
              <a:rPr lang="en-US"/>
              <a:t>Click to edit Master title style</a:t>
            </a:r>
          </a:p>
        </p:txBody>
      </p:sp>
      <p:sp>
        <p:nvSpPr>
          <p:cNvPr id="7" name="Rectangle 10"/>
          <p:cNvSpPr>
            <a:spLocks noGrp="1" noChangeArrowheads="1"/>
          </p:cNvSpPr>
          <p:nvPr>
            <p:ph type="dt" sz="half" idx="10"/>
          </p:nvPr>
        </p:nvSpPr>
        <p:spPr>
          <a:xfrm>
            <a:off x="2333625" y="5467350"/>
            <a:ext cx="2133600" cy="476250"/>
          </a:xfrm>
        </p:spPr>
        <p:txBody>
          <a:bodyPr/>
          <a:lstStyle>
            <a:lvl1pPr>
              <a:defRPr sz="1800" b="1">
                <a:solidFill>
                  <a:schemeClr val="bg1"/>
                </a:solidFill>
              </a:defRPr>
            </a:lvl1pPr>
          </a:lstStyle>
          <a:p>
            <a:pPr>
              <a:defRPr/>
            </a:pPr>
            <a:r>
              <a:rPr lang="en-US"/>
              <a:t>Date</a:t>
            </a:r>
          </a:p>
        </p:txBody>
      </p:sp>
      <p:sp>
        <p:nvSpPr>
          <p:cNvPr id="8" name="Footer Placeholder 7"/>
          <p:cNvSpPr>
            <a:spLocks noGrp="1" noChangeArrowheads="1"/>
          </p:cNvSpPr>
          <p:nvPr>
            <p:ph type="ftr" sz="quarter" idx="11"/>
          </p:nvPr>
        </p:nvSpPr>
        <p:spPr bwMode="auto">
          <a:xfrm>
            <a:off x="2333625" y="5067300"/>
            <a:ext cx="2895600" cy="41910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l">
              <a:lnSpc>
                <a:spcPct val="100000"/>
              </a:lnSpc>
              <a:spcBef>
                <a:spcPct val="0"/>
              </a:spcBef>
              <a:defRPr sz="1800">
                <a:solidFill>
                  <a:schemeClr val="bg1"/>
                </a:solidFill>
                <a:latin typeface="Arial" charset="0"/>
              </a:defRPr>
            </a:lvl1pPr>
          </a:lstStyle>
          <a:p>
            <a:pPr>
              <a:defRPr/>
            </a:pPr>
            <a:r>
              <a:rPr lang="en-US"/>
              <a:t>Meeting Title (optional)</a:t>
            </a:r>
          </a:p>
        </p:txBody>
      </p:sp>
    </p:spTree>
    <p:extLst>
      <p:ext uri="{BB962C8B-B14F-4D97-AF65-F5344CB8AC3E}">
        <p14:creationId xmlns:p14="http://schemas.microsoft.com/office/powerpoint/2010/main" val="8124946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C7DD6BAE-A68F-473A-A2D7-CEEA128D748C}" type="slidenum">
              <a:rPr lang="en-US"/>
              <a:pPr>
                <a:defRPr/>
              </a:pPr>
              <a:t>‹#›</a:t>
            </a:fld>
            <a:endParaRPr lang="en-US"/>
          </a:p>
        </p:txBody>
      </p:sp>
      <p:sp>
        <p:nvSpPr>
          <p:cNvPr id="5" name="Rectangle 4"/>
          <p:cNvSpPr>
            <a:spLocks noGrp="1" noChangeArrowheads="1"/>
          </p:cNvSpPr>
          <p:nvPr>
            <p:ph type="dt" sz="half" idx="11"/>
          </p:nvPr>
        </p:nvSpPr>
        <p:spPr>
          <a:ln/>
        </p:spPr>
        <p:txBody>
          <a:bodyPr/>
          <a:lstStyle>
            <a:lvl1pPr>
              <a:defRPr/>
            </a:lvl1pPr>
          </a:lstStyle>
          <a:p>
            <a:pPr>
              <a:defRPr/>
            </a:pPr>
            <a:r>
              <a:rPr lang="en-US"/>
              <a:t>Date</a:t>
            </a:r>
          </a:p>
        </p:txBody>
      </p:sp>
    </p:spTree>
    <p:extLst>
      <p:ext uri="{BB962C8B-B14F-4D97-AF65-F5344CB8AC3E}">
        <p14:creationId xmlns:p14="http://schemas.microsoft.com/office/powerpoint/2010/main" val="16105118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0"/>
            <a:ext cx="2171700"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0"/>
            <a:ext cx="636270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4E81CF20-39D3-4579-9E24-257361C91D1A}" type="slidenum">
              <a:rPr lang="en-US"/>
              <a:pPr>
                <a:defRPr/>
              </a:pPr>
              <a:t>‹#›</a:t>
            </a:fld>
            <a:endParaRPr lang="en-US"/>
          </a:p>
        </p:txBody>
      </p:sp>
      <p:sp>
        <p:nvSpPr>
          <p:cNvPr id="5" name="Rectangle 4"/>
          <p:cNvSpPr>
            <a:spLocks noGrp="1" noChangeArrowheads="1"/>
          </p:cNvSpPr>
          <p:nvPr>
            <p:ph type="dt" sz="half" idx="11"/>
          </p:nvPr>
        </p:nvSpPr>
        <p:spPr>
          <a:ln/>
        </p:spPr>
        <p:txBody>
          <a:bodyPr/>
          <a:lstStyle>
            <a:lvl1pPr>
              <a:defRPr/>
            </a:lvl1pPr>
          </a:lstStyle>
          <a:p>
            <a:pPr>
              <a:defRPr/>
            </a:pPr>
            <a:r>
              <a:rPr lang="en-US"/>
              <a:t>Date</a:t>
            </a:r>
          </a:p>
        </p:txBody>
      </p:sp>
    </p:spTree>
    <p:extLst>
      <p:ext uri="{BB962C8B-B14F-4D97-AF65-F5344CB8AC3E}">
        <p14:creationId xmlns:p14="http://schemas.microsoft.com/office/powerpoint/2010/main" val="37210348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686800" cy="6858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066800"/>
            <a:ext cx="4038600" cy="472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72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6731981A-7905-41B0-8858-66AAA0FFBCF3}" type="slidenum">
              <a:rPr lang="en-US"/>
              <a:pPr>
                <a:defRPr/>
              </a:pPr>
              <a:t>‹#›</a:t>
            </a:fld>
            <a:endParaRPr lang="en-US"/>
          </a:p>
        </p:txBody>
      </p:sp>
      <p:sp>
        <p:nvSpPr>
          <p:cNvPr id="6" name="Rectangle 4"/>
          <p:cNvSpPr>
            <a:spLocks noGrp="1" noChangeArrowheads="1"/>
          </p:cNvSpPr>
          <p:nvPr>
            <p:ph type="dt" sz="half" idx="11"/>
          </p:nvPr>
        </p:nvSpPr>
        <p:spPr>
          <a:ln/>
        </p:spPr>
        <p:txBody>
          <a:bodyPr/>
          <a:lstStyle>
            <a:lvl1pPr>
              <a:defRPr/>
            </a:lvl1pPr>
          </a:lstStyle>
          <a:p>
            <a:pPr>
              <a:defRPr/>
            </a:pPr>
            <a:r>
              <a:rPr lang="en-US"/>
              <a:t>Date</a:t>
            </a:r>
          </a:p>
        </p:txBody>
      </p:sp>
    </p:spTree>
    <p:extLst>
      <p:ext uri="{BB962C8B-B14F-4D97-AF65-F5344CB8AC3E}">
        <p14:creationId xmlns:p14="http://schemas.microsoft.com/office/powerpoint/2010/main" val="32065621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5A9CEAF1-53AD-46BE-9176-013B2A2B7A35}" type="slidenum">
              <a:rPr lang="en-US"/>
              <a:pPr>
                <a:defRPr/>
              </a:pPr>
              <a:t>‹#›</a:t>
            </a:fld>
            <a:endParaRPr lang="en-US"/>
          </a:p>
        </p:txBody>
      </p:sp>
      <p:sp>
        <p:nvSpPr>
          <p:cNvPr id="5" name="Rectangle 4"/>
          <p:cNvSpPr>
            <a:spLocks noGrp="1" noChangeArrowheads="1"/>
          </p:cNvSpPr>
          <p:nvPr>
            <p:ph type="dt" sz="half" idx="11"/>
          </p:nvPr>
        </p:nvSpPr>
        <p:spPr>
          <a:ln/>
        </p:spPr>
        <p:txBody>
          <a:bodyPr/>
          <a:lstStyle>
            <a:lvl1pPr>
              <a:defRPr/>
            </a:lvl1pPr>
          </a:lstStyle>
          <a:p>
            <a:pPr>
              <a:defRPr/>
            </a:pPr>
            <a:r>
              <a:rPr lang="en-US"/>
              <a:t>Date</a:t>
            </a:r>
          </a:p>
        </p:txBody>
      </p:sp>
    </p:spTree>
    <p:extLst>
      <p:ext uri="{BB962C8B-B14F-4D97-AF65-F5344CB8AC3E}">
        <p14:creationId xmlns:p14="http://schemas.microsoft.com/office/powerpoint/2010/main" val="6335564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1EB97839-E9E5-4038-9852-0A72C69A2A47}" type="slidenum">
              <a:rPr lang="en-US"/>
              <a:pPr>
                <a:defRPr/>
              </a:pPr>
              <a:t>‹#›</a:t>
            </a:fld>
            <a:endParaRPr lang="en-US"/>
          </a:p>
        </p:txBody>
      </p:sp>
      <p:sp>
        <p:nvSpPr>
          <p:cNvPr id="5" name="Rectangle 4"/>
          <p:cNvSpPr>
            <a:spLocks noGrp="1" noChangeArrowheads="1"/>
          </p:cNvSpPr>
          <p:nvPr>
            <p:ph type="dt" sz="half" idx="11"/>
          </p:nvPr>
        </p:nvSpPr>
        <p:spPr>
          <a:ln/>
        </p:spPr>
        <p:txBody>
          <a:bodyPr/>
          <a:lstStyle>
            <a:lvl1pPr>
              <a:defRPr/>
            </a:lvl1pPr>
          </a:lstStyle>
          <a:p>
            <a:pPr>
              <a:defRPr/>
            </a:pPr>
            <a:r>
              <a:rPr lang="en-US"/>
              <a:t>Date</a:t>
            </a:r>
          </a:p>
        </p:txBody>
      </p:sp>
    </p:spTree>
    <p:extLst>
      <p:ext uri="{BB962C8B-B14F-4D97-AF65-F5344CB8AC3E}">
        <p14:creationId xmlns:p14="http://schemas.microsoft.com/office/powerpoint/2010/main" val="39644772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E54D15DB-F492-417C-B3C1-95863FCAA218}" type="slidenum">
              <a:rPr lang="en-US"/>
              <a:pPr>
                <a:defRPr/>
              </a:pPr>
              <a:t>‹#›</a:t>
            </a:fld>
            <a:endParaRPr lang="en-US"/>
          </a:p>
        </p:txBody>
      </p:sp>
      <p:sp>
        <p:nvSpPr>
          <p:cNvPr id="6" name="Rectangle 4"/>
          <p:cNvSpPr>
            <a:spLocks noGrp="1" noChangeArrowheads="1"/>
          </p:cNvSpPr>
          <p:nvPr>
            <p:ph type="dt" sz="half" idx="11"/>
          </p:nvPr>
        </p:nvSpPr>
        <p:spPr>
          <a:ln/>
        </p:spPr>
        <p:txBody>
          <a:bodyPr/>
          <a:lstStyle>
            <a:lvl1pPr>
              <a:defRPr/>
            </a:lvl1pPr>
          </a:lstStyle>
          <a:p>
            <a:pPr>
              <a:defRPr/>
            </a:pPr>
            <a:r>
              <a:rPr lang="en-US"/>
              <a:t>Date</a:t>
            </a:r>
          </a:p>
        </p:txBody>
      </p:sp>
    </p:spTree>
    <p:extLst>
      <p:ext uri="{BB962C8B-B14F-4D97-AF65-F5344CB8AC3E}">
        <p14:creationId xmlns:p14="http://schemas.microsoft.com/office/powerpoint/2010/main" val="22415409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B4155851-3123-4476-B2AC-37AA7655915C}" type="slidenum">
              <a:rPr lang="en-US"/>
              <a:pPr>
                <a:defRPr/>
              </a:pPr>
              <a:t>‹#›</a:t>
            </a:fld>
            <a:endParaRPr lang="en-US"/>
          </a:p>
        </p:txBody>
      </p:sp>
      <p:sp>
        <p:nvSpPr>
          <p:cNvPr id="8" name="Rectangle 4"/>
          <p:cNvSpPr>
            <a:spLocks noGrp="1" noChangeArrowheads="1"/>
          </p:cNvSpPr>
          <p:nvPr>
            <p:ph type="dt" sz="half" idx="11"/>
          </p:nvPr>
        </p:nvSpPr>
        <p:spPr>
          <a:ln/>
        </p:spPr>
        <p:txBody>
          <a:bodyPr/>
          <a:lstStyle>
            <a:lvl1pPr>
              <a:defRPr/>
            </a:lvl1pPr>
          </a:lstStyle>
          <a:p>
            <a:pPr>
              <a:defRPr/>
            </a:pPr>
            <a:r>
              <a:rPr lang="en-US"/>
              <a:t>Date</a:t>
            </a:r>
          </a:p>
        </p:txBody>
      </p:sp>
    </p:spTree>
    <p:extLst>
      <p:ext uri="{BB962C8B-B14F-4D97-AF65-F5344CB8AC3E}">
        <p14:creationId xmlns:p14="http://schemas.microsoft.com/office/powerpoint/2010/main" val="42057589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
          <p:cNvSpPr>
            <a:spLocks noGrp="1" noChangeArrowheads="1"/>
          </p:cNvSpPr>
          <p:nvPr>
            <p:ph type="sldNum" sz="quarter" idx="10"/>
          </p:nvPr>
        </p:nvSpPr>
        <p:spPr>
          <a:ln/>
        </p:spPr>
        <p:txBody>
          <a:bodyPr/>
          <a:lstStyle>
            <a:lvl1pPr>
              <a:defRPr/>
            </a:lvl1pPr>
          </a:lstStyle>
          <a:p>
            <a:pPr>
              <a:defRPr/>
            </a:pPr>
            <a:fld id="{DBB0A38D-180F-42DE-8177-B03C76167E0F}" type="slidenum">
              <a:rPr lang="en-US"/>
              <a:pPr>
                <a:defRPr/>
              </a:pPr>
              <a:t>‹#›</a:t>
            </a:fld>
            <a:endParaRPr lang="en-US"/>
          </a:p>
        </p:txBody>
      </p:sp>
      <p:sp>
        <p:nvSpPr>
          <p:cNvPr id="4" name="Rectangle 4"/>
          <p:cNvSpPr>
            <a:spLocks noGrp="1" noChangeArrowheads="1"/>
          </p:cNvSpPr>
          <p:nvPr>
            <p:ph type="dt" sz="half" idx="11"/>
          </p:nvPr>
        </p:nvSpPr>
        <p:spPr>
          <a:ln/>
        </p:spPr>
        <p:txBody>
          <a:bodyPr/>
          <a:lstStyle>
            <a:lvl1pPr>
              <a:defRPr/>
            </a:lvl1pPr>
          </a:lstStyle>
          <a:p>
            <a:pPr>
              <a:defRPr/>
            </a:pPr>
            <a:r>
              <a:rPr lang="en-US"/>
              <a:t>Date</a:t>
            </a:r>
          </a:p>
        </p:txBody>
      </p:sp>
    </p:spTree>
    <p:extLst>
      <p:ext uri="{BB962C8B-B14F-4D97-AF65-F5344CB8AC3E}">
        <p14:creationId xmlns:p14="http://schemas.microsoft.com/office/powerpoint/2010/main" val="18342670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61FCC2D1-2CC9-45D0-AD2A-3A9F9D772C5E}" type="slidenum">
              <a:rPr lang="en-US"/>
              <a:pPr>
                <a:defRPr/>
              </a:pPr>
              <a:t>‹#›</a:t>
            </a:fld>
            <a:endParaRPr lang="en-US"/>
          </a:p>
        </p:txBody>
      </p:sp>
      <p:sp>
        <p:nvSpPr>
          <p:cNvPr id="3" name="Rectangle 4"/>
          <p:cNvSpPr>
            <a:spLocks noGrp="1" noChangeArrowheads="1"/>
          </p:cNvSpPr>
          <p:nvPr>
            <p:ph type="dt" sz="half" idx="11"/>
          </p:nvPr>
        </p:nvSpPr>
        <p:spPr>
          <a:ln/>
        </p:spPr>
        <p:txBody>
          <a:bodyPr/>
          <a:lstStyle>
            <a:lvl1pPr>
              <a:defRPr/>
            </a:lvl1pPr>
          </a:lstStyle>
          <a:p>
            <a:pPr>
              <a:defRPr/>
            </a:pPr>
            <a:r>
              <a:rPr lang="en-US"/>
              <a:t>Date</a:t>
            </a:r>
          </a:p>
        </p:txBody>
      </p:sp>
    </p:spTree>
    <p:extLst>
      <p:ext uri="{BB962C8B-B14F-4D97-AF65-F5344CB8AC3E}">
        <p14:creationId xmlns:p14="http://schemas.microsoft.com/office/powerpoint/2010/main" val="9532109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4B806BC6-3DFE-4977-B534-48CCD8B6B131}" type="slidenum">
              <a:rPr lang="en-US"/>
              <a:pPr>
                <a:defRPr/>
              </a:pPr>
              <a:t>‹#›</a:t>
            </a:fld>
            <a:endParaRPr lang="en-US"/>
          </a:p>
        </p:txBody>
      </p:sp>
      <p:sp>
        <p:nvSpPr>
          <p:cNvPr id="6" name="Rectangle 4"/>
          <p:cNvSpPr>
            <a:spLocks noGrp="1" noChangeArrowheads="1"/>
          </p:cNvSpPr>
          <p:nvPr>
            <p:ph type="dt" sz="half" idx="11"/>
          </p:nvPr>
        </p:nvSpPr>
        <p:spPr>
          <a:ln/>
        </p:spPr>
        <p:txBody>
          <a:bodyPr/>
          <a:lstStyle>
            <a:lvl1pPr>
              <a:defRPr/>
            </a:lvl1pPr>
          </a:lstStyle>
          <a:p>
            <a:pPr>
              <a:defRPr/>
            </a:pPr>
            <a:r>
              <a:rPr lang="en-US"/>
              <a:t>Date</a:t>
            </a:r>
          </a:p>
        </p:txBody>
      </p:sp>
    </p:spTree>
    <p:extLst>
      <p:ext uri="{BB962C8B-B14F-4D97-AF65-F5344CB8AC3E}">
        <p14:creationId xmlns:p14="http://schemas.microsoft.com/office/powerpoint/2010/main" val="1339998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9CADADD4-17AA-47F5-8402-FBC938F97C7C}" type="slidenum">
              <a:rPr lang="en-US"/>
              <a:pPr>
                <a:defRPr/>
              </a:pPr>
              <a:t>‹#›</a:t>
            </a:fld>
            <a:endParaRPr lang="en-US"/>
          </a:p>
        </p:txBody>
      </p:sp>
      <p:sp>
        <p:nvSpPr>
          <p:cNvPr id="6" name="Rectangle 4"/>
          <p:cNvSpPr>
            <a:spLocks noGrp="1" noChangeArrowheads="1"/>
          </p:cNvSpPr>
          <p:nvPr>
            <p:ph type="dt" sz="half" idx="11"/>
          </p:nvPr>
        </p:nvSpPr>
        <p:spPr>
          <a:ln/>
        </p:spPr>
        <p:txBody>
          <a:bodyPr/>
          <a:lstStyle>
            <a:lvl1pPr>
              <a:defRPr/>
            </a:lvl1pPr>
          </a:lstStyle>
          <a:p>
            <a:pPr>
              <a:defRPr/>
            </a:pPr>
            <a:r>
              <a:rPr lang="en-US"/>
              <a:t>Date</a:t>
            </a:r>
          </a:p>
        </p:txBody>
      </p:sp>
    </p:spTree>
    <p:extLst>
      <p:ext uri="{BB962C8B-B14F-4D97-AF65-F5344CB8AC3E}">
        <p14:creationId xmlns:p14="http://schemas.microsoft.com/office/powerpoint/2010/main" val="9012674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066800"/>
            <a:ext cx="8229600" cy="472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355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defRPr sz="1400" b="0">
                <a:latin typeface="Arial" charset="0"/>
              </a:defRPr>
            </a:lvl1pPr>
          </a:lstStyle>
          <a:p>
            <a:pPr>
              <a:defRPr/>
            </a:pPr>
            <a:fld id="{E718ABEB-4B20-4DAD-9F08-0F3C9742EABF}" type="slidenum">
              <a:rPr lang="en-US"/>
              <a:pPr>
                <a:defRPr/>
              </a:pPr>
              <a:t>‹#›</a:t>
            </a:fld>
            <a:endParaRPr lang="en-US"/>
          </a:p>
        </p:txBody>
      </p:sp>
      <p:sp>
        <p:nvSpPr>
          <p:cNvPr id="1028" name="Rectangle 7"/>
          <p:cNvSpPr>
            <a:spLocks noChangeArrowheads="1"/>
          </p:cNvSpPr>
          <p:nvPr userDrawn="1"/>
        </p:nvSpPr>
        <p:spPr bwMode="auto">
          <a:xfrm>
            <a:off x="0" y="6235700"/>
            <a:ext cx="9144000" cy="622300"/>
          </a:xfrm>
          <a:prstGeom prst="rect">
            <a:avLst/>
          </a:prstGeom>
          <a:solidFill>
            <a:srgbClr val="ECECE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lnSpc>
                <a:spcPct val="80000"/>
              </a:lnSpc>
              <a:spcBef>
                <a:spcPct val="20000"/>
              </a:spcBef>
            </a:pPr>
            <a:endParaRPr lang="en-US"/>
          </a:p>
        </p:txBody>
      </p:sp>
      <p:pic>
        <p:nvPicPr>
          <p:cNvPr id="1029" name="Picture 8" descr="logo_C"/>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63500" y="6289675"/>
            <a:ext cx="854075"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0" name="Rectangle 9"/>
          <p:cNvSpPr>
            <a:spLocks noChangeArrowheads="1"/>
          </p:cNvSpPr>
          <p:nvPr userDrawn="1"/>
        </p:nvSpPr>
        <p:spPr bwMode="auto">
          <a:xfrm>
            <a:off x="0" y="0"/>
            <a:ext cx="9144000" cy="685800"/>
          </a:xfrm>
          <a:prstGeom prst="rect">
            <a:avLst/>
          </a:prstGeom>
          <a:solidFill>
            <a:srgbClr val="5469A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lnSpc>
                <a:spcPct val="80000"/>
              </a:lnSpc>
              <a:spcBef>
                <a:spcPct val="20000"/>
              </a:spcBef>
            </a:pPr>
            <a:endParaRPr lang="en-US"/>
          </a:p>
        </p:txBody>
      </p:sp>
      <p:sp>
        <p:nvSpPr>
          <p:cNvPr id="1031" name="Rectangle 2"/>
          <p:cNvSpPr>
            <a:spLocks noGrp="1" noChangeArrowheads="1"/>
          </p:cNvSpPr>
          <p:nvPr>
            <p:ph type="title"/>
          </p:nvPr>
        </p:nvSpPr>
        <p:spPr bwMode="auto">
          <a:xfrm>
            <a:off x="152400" y="0"/>
            <a:ext cx="86868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32" name="Line 11"/>
          <p:cNvSpPr>
            <a:spLocks noChangeShapeType="1"/>
          </p:cNvSpPr>
          <p:nvPr userDrawn="1"/>
        </p:nvSpPr>
        <p:spPr bwMode="auto">
          <a:xfrm>
            <a:off x="1069975" y="6457950"/>
            <a:ext cx="0" cy="2190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556" name="Rectangle 4"/>
          <p:cNvSpPr>
            <a:spLocks noGrp="1" noChangeArrowheads="1"/>
          </p:cNvSpPr>
          <p:nvPr>
            <p:ph type="dt" sz="half" idx="2"/>
          </p:nvPr>
        </p:nvSpPr>
        <p:spPr bwMode="auto">
          <a:xfrm>
            <a:off x="1143000" y="64579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lnSpc>
                <a:spcPct val="100000"/>
              </a:lnSpc>
              <a:spcBef>
                <a:spcPct val="0"/>
              </a:spcBef>
              <a:defRPr sz="1200" b="0">
                <a:latin typeface="Arial" charset="0"/>
              </a:defRPr>
            </a:lvl1pPr>
          </a:lstStyle>
          <a:p>
            <a:pPr>
              <a:defRPr/>
            </a:pPr>
            <a:r>
              <a:rPr lang="en-US"/>
              <a:t>Date</a:t>
            </a:r>
          </a:p>
        </p:txBody>
      </p:sp>
      <p:sp>
        <p:nvSpPr>
          <p:cNvPr id="1034" name="Line 12"/>
          <p:cNvSpPr>
            <a:spLocks noChangeShapeType="1"/>
          </p:cNvSpPr>
          <p:nvPr userDrawn="1"/>
        </p:nvSpPr>
        <p:spPr bwMode="auto">
          <a:xfrm>
            <a:off x="0" y="673100"/>
            <a:ext cx="9144000" cy="0"/>
          </a:xfrm>
          <a:prstGeom prst="line">
            <a:avLst/>
          </a:prstGeom>
          <a:noFill/>
          <a:ln w="57150">
            <a:solidFill>
              <a:schemeClr val="hlink"/>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5" name="Rectangle 13"/>
          <p:cNvSpPr>
            <a:spLocks noChangeArrowheads="1"/>
          </p:cNvSpPr>
          <p:nvPr userDrawn="1"/>
        </p:nvSpPr>
        <p:spPr bwMode="auto">
          <a:xfrm>
            <a:off x="8229600" y="6248400"/>
            <a:ext cx="5334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fld id="{03670EEC-6877-42F5-BF6B-1CB534FE5D5D}" type="slidenum">
              <a:rPr lang="en-US" sz="1200" b="0"/>
              <a:pPr algn="ctr"/>
              <a:t>‹#›</a:t>
            </a:fld>
            <a:endParaRPr lang="en-US" sz="1200" b="0"/>
          </a:p>
        </p:txBody>
      </p:sp>
    </p:spTree>
  </p:cSld>
  <p:clrMap bg1="lt1" tx1="dk1" bg2="lt2" tx2="dk2" accent1="accent1" accent2="accent2" accent3="accent3" accent4="accent4" accent5="accent5" accent6="accent6" hlink="hlink" folHlink="folHlink"/>
  <p:sldLayoutIdLst>
    <p:sldLayoutId id="2147484185" r:id="rId1"/>
    <p:sldLayoutId id="2147484174" r:id="rId2"/>
    <p:sldLayoutId id="2147484175" r:id="rId3"/>
    <p:sldLayoutId id="2147484176" r:id="rId4"/>
    <p:sldLayoutId id="2147484177" r:id="rId5"/>
    <p:sldLayoutId id="2147484178" r:id="rId6"/>
    <p:sldLayoutId id="2147484179" r:id="rId7"/>
    <p:sldLayoutId id="2147484180" r:id="rId8"/>
    <p:sldLayoutId id="2147484181" r:id="rId9"/>
    <p:sldLayoutId id="2147484182" r:id="rId10"/>
    <p:sldLayoutId id="2147484183" r:id="rId11"/>
    <p:sldLayoutId id="2147484184" r:id="rId12"/>
  </p:sldLayoutIdLst>
  <p:hf hdr="0" ftr="0" dt="0"/>
  <p:txStyles>
    <p:titleStyle>
      <a:lvl1pPr algn="l" rtl="0" eaLnBrk="0" fontAlgn="base" hangingPunct="0">
        <a:spcBef>
          <a:spcPct val="0"/>
        </a:spcBef>
        <a:spcAft>
          <a:spcPct val="0"/>
        </a:spcAft>
        <a:defRPr sz="2000">
          <a:solidFill>
            <a:schemeClr val="bg1"/>
          </a:solidFill>
          <a:latin typeface="+mj-lt"/>
          <a:ea typeface="+mj-ea"/>
          <a:cs typeface="+mj-cs"/>
        </a:defRPr>
      </a:lvl1pPr>
      <a:lvl2pPr algn="l" rtl="0" eaLnBrk="0" fontAlgn="base" hangingPunct="0">
        <a:spcBef>
          <a:spcPct val="0"/>
        </a:spcBef>
        <a:spcAft>
          <a:spcPct val="0"/>
        </a:spcAft>
        <a:defRPr sz="2000">
          <a:solidFill>
            <a:schemeClr val="bg1"/>
          </a:solidFill>
          <a:latin typeface="Arial Black" pitchFamily="34" charset="0"/>
        </a:defRPr>
      </a:lvl2pPr>
      <a:lvl3pPr algn="l" rtl="0" eaLnBrk="0" fontAlgn="base" hangingPunct="0">
        <a:spcBef>
          <a:spcPct val="0"/>
        </a:spcBef>
        <a:spcAft>
          <a:spcPct val="0"/>
        </a:spcAft>
        <a:defRPr sz="2000">
          <a:solidFill>
            <a:schemeClr val="bg1"/>
          </a:solidFill>
          <a:latin typeface="Arial Black" pitchFamily="34" charset="0"/>
        </a:defRPr>
      </a:lvl3pPr>
      <a:lvl4pPr algn="l" rtl="0" eaLnBrk="0" fontAlgn="base" hangingPunct="0">
        <a:spcBef>
          <a:spcPct val="0"/>
        </a:spcBef>
        <a:spcAft>
          <a:spcPct val="0"/>
        </a:spcAft>
        <a:defRPr sz="2000">
          <a:solidFill>
            <a:schemeClr val="bg1"/>
          </a:solidFill>
          <a:latin typeface="Arial Black" pitchFamily="34" charset="0"/>
        </a:defRPr>
      </a:lvl4pPr>
      <a:lvl5pPr algn="l" rtl="0" eaLnBrk="0" fontAlgn="base" hangingPunct="0">
        <a:spcBef>
          <a:spcPct val="0"/>
        </a:spcBef>
        <a:spcAft>
          <a:spcPct val="0"/>
        </a:spcAft>
        <a:defRPr sz="2000">
          <a:solidFill>
            <a:schemeClr val="bg1"/>
          </a:solidFill>
          <a:latin typeface="Arial Black" pitchFamily="34" charset="0"/>
        </a:defRPr>
      </a:lvl5pPr>
      <a:lvl6pPr marL="457200" algn="l" rtl="0" fontAlgn="base">
        <a:spcBef>
          <a:spcPct val="0"/>
        </a:spcBef>
        <a:spcAft>
          <a:spcPct val="0"/>
        </a:spcAft>
        <a:defRPr sz="2000">
          <a:solidFill>
            <a:schemeClr val="bg1"/>
          </a:solidFill>
          <a:latin typeface="Arial Black" pitchFamily="34" charset="0"/>
        </a:defRPr>
      </a:lvl6pPr>
      <a:lvl7pPr marL="914400" algn="l" rtl="0" fontAlgn="base">
        <a:spcBef>
          <a:spcPct val="0"/>
        </a:spcBef>
        <a:spcAft>
          <a:spcPct val="0"/>
        </a:spcAft>
        <a:defRPr sz="2000">
          <a:solidFill>
            <a:schemeClr val="bg1"/>
          </a:solidFill>
          <a:latin typeface="Arial Black" pitchFamily="34" charset="0"/>
        </a:defRPr>
      </a:lvl7pPr>
      <a:lvl8pPr marL="1371600" algn="l" rtl="0" fontAlgn="base">
        <a:spcBef>
          <a:spcPct val="0"/>
        </a:spcBef>
        <a:spcAft>
          <a:spcPct val="0"/>
        </a:spcAft>
        <a:defRPr sz="2000">
          <a:solidFill>
            <a:schemeClr val="bg1"/>
          </a:solidFill>
          <a:latin typeface="Arial Black" pitchFamily="34" charset="0"/>
        </a:defRPr>
      </a:lvl8pPr>
      <a:lvl9pPr marL="1828800" algn="l" rtl="0" fontAlgn="base">
        <a:spcBef>
          <a:spcPct val="0"/>
        </a:spcBef>
        <a:spcAft>
          <a:spcPct val="0"/>
        </a:spcAft>
        <a:defRPr sz="2000">
          <a:solidFill>
            <a:schemeClr val="bg1"/>
          </a:solidFill>
          <a:latin typeface="Arial Black" pitchFamily="34" charset="0"/>
        </a:defRPr>
      </a:lvl9pPr>
    </p:titleStyle>
    <p:bodyStyle>
      <a:lvl1pPr marL="342900" indent="-342900" algn="l" rtl="0" eaLnBrk="0" fontAlgn="base" hangingPunct="0">
        <a:spcBef>
          <a:spcPct val="20000"/>
        </a:spcBef>
        <a:spcAft>
          <a:spcPct val="0"/>
        </a:spcAft>
        <a:buChar char="•"/>
        <a:defRPr sz="20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hyperlink" Target="http://www.ercot.com/services/projects/index" TargetMode="External"/><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bwMode="auto">
          <a:xfrm>
            <a:off x="1371600" y="2133600"/>
            <a:ext cx="7239000" cy="1238250"/>
          </a:xfrm>
          <a:prstGeom prst="rect">
            <a:avLst/>
          </a:prstGeom>
          <a:noFill/>
          <a:ln w="9525">
            <a:noFill/>
            <a:miter lim="800000"/>
            <a:headEnd/>
            <a:tailEnd/>
          </a:ln>
        </p:spPr>
        <p:txBody>
          <a:bodyPr anchor="ctr"/>
          <a:lstStyle/>
          <a:p>
            <a:pPr>
              <a:defRPr/>
            </a:pPr>
            <a:r>
              <a:rPr lang="en-US" sz="2800" b="0" kern="0" dirty="0">
                <a:latin typeface="+mj-lt"/>
              </a:rPr>
              <a:t>Project Update and Summary of Project Priority List (PPL) Activity to </a:t>
            </a:r>
            <a:r>
              <a:rPr lang="en-US" sz="2800" b="0" kern="0" dirty="0" smtClean="0">
                <a:latin typeface="+mj-lt"/>
              </a:rPr>
              <a:t>Date</a:t>
            </a:r>
            <a:endParaRPr lang="en-US" sz="2800" b="0" kern="0" dirty="0">
              <a:latin typeface="+mj-lt"/>
            </a:endParaRPr>
          </a:p>
        </p:txBody>
      </p:sp>
      <p:sp>
        <p:nvSpPr>
          <p:cNvPr id="5" name="Rectangle 3"/>
          <p:cNvSpPr txBox="1">
            <a:spLocks noChangeArrowheads="1"/>
          </p:cNvSpPr>
          <p:nvPr/>
        </p:nvSpPr>
        <p:spPr bwMode="auto">
          <a:xfrm>
            <a:off x="1371600" y="3581400"/>
            <a:ext cx="5105400" cy="1905000"/>
          </a:xfrm>
          <a:prstGeom prst="rect">
            <a:avLst/>
          </a:prstGeom>
          <a:noFill/>
          <a:ln w="9525">
            <a:noFill/>
            <a:miter lim="800000"/>
            <a:headEnd/>
            <a:tailEnd/>
          </a:ln>
        </p:spPr>
        <p:txBody>
          <a:bodyPr/>
          <a:lstStyle/>
          <a:p>
            <a:pPr marL="342900" indent="-342900">
              <a:lnSpc>
                <a:spcPct val="80000"/>
              </a:lnSpc>
              <a:spcBef>
                <a:spcPct val="20000"/>
              </a:spcBef>
              <a:defRPr/>
            </a:pPr>
            <a:endParaRPr lang="en-US" sz="2000" kern="0" dirty="0">
              <a:latin typeface="+mn-lt"/>
            </a:endParaRPr>
          </a:p>
          <a:p>
            <a:pPr marL="342900" indent="-342900">
              <a:lnSpc>
                <a:spcPct val="80000"/>
              </a:lnSpc>
              <a:spcBef>
                <a:spcPct val="20000"/>
              </a:spcBef>
              <a:defRPr/>
            </a:pPr>
            <a:endParaRPr lang="en-US" sz="2000" kern="0" dirty="0">
              <a:latin typeface="+mn-lt"/>
            </a:endParaRPr>
          </a:p>
          <a:p>
            <a:pPr marL="342900" indent="-342900">
              <a:lnSpc>
                <a:spcPct val="80000"/>
              </a:lnSpc>
              <a:spcBef>
                <a:spcPct val="20000"/>
              </a:spcBef>
              <a:defRPr/>
            </a:pPr>
            <a:endParaRPr lang="en-US" sz="2000" kern="0" dirty="0">
              <a:latin typeface="+mn-lt"/>
            </a:endParaRPr>
          </a:p>
          <a:p>
            <a:pPr marL="342900" indent="-342900">
              <a:lnSpc>
                <a:spcPct val="80000"/>
              </a:lnSpc>
              <a:spcBef>
                <a:spcPct val="20000"/>
              </a:spcBef>
              <a:defRPr/>
            </a:pPr>
            <a:r>
              <a:rPr lang="en-US" sz="2000" kern="0" dirty="0" smtClean="0">
                <a:latin typeface="+mn-lt"/>
              </a:rPr>
              <a:t>August 14, 2014</a:t>
            </a:r>
            <a:endParaRPr lang="en-US" sz="2000" kern="0" dirty="0">
              <a:latin typeface="+mn-l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152400" y="0"/>
            <a:ext cx="6019800" cy="685800"/>
          </a:xfrm>
        </p:spPr>
        <p:txBody>
          <a:bodyPr/>
          <a:lstStyle/>
          <a:p>
            <a:pPr eaLnBrk="1" hangingPunct="1"/>
            <a:r>
              <a:rPr lang="en-US" sz="1800" smtClean="0"/>
              <a:t>Business Integration Update – Appendix</a:t>
            </a:r>
          </a:p>
        </p:txBody>
      </p:sp>
      <p:sp>
        <p:nvSpPr>
          <p:cNvPr id="6147" name="Rectangle 3"/>
          <p:cNvSpPr>
            <a:spLocks noGrp="1" noChangeArrowheads="1"/>
          </p:cNvSpPr>
          <p:nvPr>
            <p:ph type="body" sz="half" idx="1"/>
          </p:nvPr>
        </p:nvSpPr>
        <p:spPr>
          <a:xfrm>
            <a:off x="457200" y="1828800"/>
            <a:ext cx="8229600" cy="3124200"/>
          </a:xfrm>
        </p:spPr>
        <p:txBody>
          <a:bodyPr/>
          <a:lstStyle/>
          <a:p>
            <a:pPr marL="571500" lvl="1" indent="-228600" eaLnBrk="1" hangingPunct="1">
              <a:tabLst>
                <a:tab pos="1143000" algn="l"/>
                <a:tab pos="2514600" algn="l"/>
                <a:tab pos="6864350" algn="l"/>
              </a:tabLst>
              <a:defRPr/>
            </a:pPr>
            <a:r>
              <a:rPr lang="en-US" sz="2400" dirty="0" smtClean="0"/>
              <a:t>Appendix</a:t>
            </a:r>
          </a:p>
          <a:p>
            <a:pPr marL="571500" lvl="1" indent="-228600" eaLnBrk="1" hangingPunct="1">
              <a:tabLst>
                <a:tab pos="1143000" algn="l"/>
                <a:tab pos="2514600" algn="l"/>
                <a:tab pos="6864350" algn="l"/>
              </a:tabLst>
              <a:defRPr/>
            </a:pPr>
            <a:endParaRPr lang="en-US" sz="2400" dirty="0"/>
          </a:p>
          <a:p>
            <a:pPr marL="971550" lvl="2" eaLnBrk="1" hangingPunct="1">
              <a:tabLst>
                <a:tab pos="1143000" algn="l"/>
                <a:tab pos="2514600" algn="l"/>
                <a:tab pos="6864350" algn="l"/>
              </a:tabLst>
              <a:defRPr/>
            </a:pPr>
            <a:r>
              <a:rPr lang="en-US" dirty="0"/>
              <a:t>8</a:t>
            </a:r>
            <a:r>
              <a:rPr lang="en-US" dirty="0" smtClean="0"/>
              <a:t>/1/2014 Project Gantt</a:t>
            </a:r>
          </a:p>
          <a:p>
            <a:pPr marL="1428750" lvl="3" eaLnBrk="1" hangingPunct="1">
              <a:tabLst>
                <a:tab pos="1143000" algn="l"/>
                <a:tab pos="2514600" algn="l"/>
                <a:tab pos="6864350" algn="l"/>
              </a:tabLst>
              <a:defRPr/>
            </a:pPr>
            <a:r>
              <a:rPr lang="en-US" sz="1600" dirty="0"/>
              <a:t>In-flight items sorted by Project End Date</a:t>
            </a:r>
          </a:p>
          <a:p>
            <a:pPr marL="1428750" lvl="3" eaLnBrk="1" hangingPunct="1">
              <a:tabLst>
                <a:tab pos="1143000" algn="l"/>
                <a:tab pos="2514600" algn="l"/>
                <a:tab pos="6864350" algn="l"/>
              </a:tabLst>
              <a:defRPr/>
            </a:pPr>
            <a:r>
              <a:rPr lang="en-US" sz="1600" dirty="0"/>
              <a:t>“On Hold” projects listed separately</a:t>
            </a:r>
          </a:p>
          <a:p>
            <a:pPr marL="1428750" lvl="3" eaLnBrk="1" hangingPunct="1">
              <a:tabLst>
                <a:tab pos="1143000" algn="l"/>
                <a:tab pos="2514600" algn="l"/>
                <a:tab pos="6864350" algn="l"/>
              </a:tabLst>
              <a:defRPr/>
            </a:pPr>
            <a:r>
              <a:rPr lang="en-US" sz="1600" dirty="0" smtClean="0"/>
              <a:t>“</a:t>
            </a:r>
            <a:r>
              <a:rPr lang="en-US" sz="1600" dirty="0"/>
              <a:t>Not Started” items sorted by Project Start </a:t>
            </a:r>
            <a:r>
              <a:rPr lang="en-US" sz="1600" dirty="0" smtClean="0"/>
              <a:t>Date</a:t>
            </a:r>
          </a:p>
          <a:p>
            <a:pPr marL="342900" lvl="1" indent="0" eaLnBrk="1" hangingPunct="1">
              <a:buFontTx/>
              <a:buNone/>
              <a:tabLst>
                <a:tab pos="1143000" algn="l"/>
                <a:tab pos="2514600" algn="l"/>
                <a:tab pos="6864350" algn="l"/>
              </a:tabLst>
              <a:defRPr/>
            </a:pPr>
            <a:endParaRPr lang="en-US" sz="1600"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Footer Placeholder 3"/>
          <p:cNvSpPr>
            <a:spLocks noGrp="1"/>
          </p:cNvSpPr>
          <p:nvPr>
            <p:ph type="ftr" sz="quarter" idx="4294967295"/>
          </p:nvPr>
        </p:nvSpPr>
        <p:spPr bwMode="auto">
          <a:xfrm>
            <a:off x="6248400" y="6457950"/>
            <a:ext cx="25146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eaLnBrk="1" hangingPunct="1"/>
            <a:r>
              <a:rPr lang="en-US" sz="1200" b="0"/>
              <a:t>ERCOT Public</a:t>
            </a:r>
          </a:p>
        </p:txBody>
      </p:sp>
      <p:sp>
        <p:nvSpPr>
          <p:cNvPr id="8" name="Title 1"/>
          <p:cNvSpPr txBox="1">
            <a:spLocks/>
          </p:cNvSpPr>
          <p:nvPr/>
        </p:nvSpPr>
        <p:spPr>
          <a:xfrm>
            <a:off x="152400" y="134938"/>
            <a:ext cx="8686800" cy="381000"/>
          </a:xfrm>
          <a:prstGeom prst="rect">
            <a:avLst/>
          </a:prstGeom>
        </p:spPr>
        <p:txBody>
          <a:bodyPr/>
          <a:lstStyle/>
          <a:p>
            <a:pPr algn="ctr" eaLnBrk="0" hangingPunct="0">
              <a:lnSpc>
                <a:spcPct val="80000"/>
              </a:lnSpc>
              <a:spcBef>
                <a:spcPct val="20000"/>
              </a:spcBef>
              <a:defRPr/>
            </a:pPr>
            <a:endParaRPr lang="en-US" kern="0" dirty="0">
              <a:latin typeface="+mj-lt"/>
              <a:ea typeface="+mj-ea"/>
              <a:cs typeface="+mj-cs"/>
            </a:endParaRPr>
          </a:p>
        </p:txBody>
      </p:sp>
      <p:sp>
        <p:nvSpPr>
          <p:cNvPr id="13316" name="Rectangle 2"/>
          <p:cNvSpPr txBox="1">
            <a:spLocks noChangeArrowheads="1"/>
          </p:cNvSpPr>
          <p:nvPr/>
        </p:nvSpPr>
        <p:spPr bwMode="auto">
          <a:xfrm>
            <a:off x="152400" y="188913"/>
            <a:ext cx="6934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nSpc>
                <a:spcPct val="80000"/>
              </a:lnSpc>
            </a:pPr>
            <a:r>
              <a:rPr lang="en-US" sz="1800" dirty="0" smtClean="0">
                <a:solidFill>
                  <a:schemeClr val="bg1"/>
                </a:solidFill>
                <a:latin typeface="Arial Black" pitchFamily="34" charset="0"/>
              </a:rPr>
              <a:t>Project </a:t>
            </a:r>
            <a:r>
              <a:rPr lang="en-US" sz="1800" dirty="0">
                <a:solidFill>
                  <a:schemeClr val="bg1"/>
                </a:solidFill>
                <a:latin typeface="Arial Black" pitchFamily="34" charset="0"/>
              </a:rPr>
              <a:t>Portfolio Status – as of 8</a:t>
            </a:r>
            <a:r>
              <a:rPr lang="en-US" sz="1800" dirty="0" smtClean="0">
                <a:solidFill>
                  <a:schemeClr val="bg1"/>
                </a:solidFill>
                <a:latin typeface="Arial Black" pitchFamily="34" charset="0"/>
              </a:rPr>
              <a:t>/1/2014</a:t>
            </a:r>
            <a:endParaRPr lang="en-US" sz="1800" dirty="0">
              <a:solidFill>
                <a:schemeClr val="bg1"/>
              </a:solidFill>
              <a:latin typeface="Arial Black" pitchFamily="34" charset="0"/>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752" y="695632"/>
            <a:ext cx="9011300" cy="5572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4047079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Footer Placeholder 3"/>
          <p:cNvSpPr>
            <a:spLocks noGrp="1"/>
          </p:cNvSpPr>
          <p:nvPr>
            <p:ph type="ftr" sz="quarter" idx="4294967295"/>
          </p:nvPr>
        </p:nvSpPr>
        <p:spPr bwMode="auto">
          <a:xfrm>
            <a:off x="6248400" y="6457950"/>
            <a:ext cx="25146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eaLnBrk="1" hangingPunct="1"/>
            <a:r>
              <a:rPr lang="en-US" sz="1200" b="0"/>
              <a:t>ERCOT Public</a:t>
            </a:r>
          </a:p>
        </p:txBody>
      </p:sp>
      <p:sp>
        <p:nvSpPr>
          <p:cNvPr id="8" name="Title 1"/>
          <p:cNvSpPr txBox="1">
            <a:spLocks/>
          </p:cNvSpPr>
          <p:nvPr/>
        </p:nvSpPr>
        <p:spPr>
          <a:xfrm>
            <a:off x="152400" y="134938"/>
            <a:ext cx="8686800" cy="381000"/>
          </a:xfrm>
          <a:prstGeom prst="rect">
            <a:avLst/>
          </a:prstGeom>
        </p:spPr>
        <p:txBody>
          <a:bodyPr/>
          <a:lstStyle/>
          <a:p>
            <a:pPr algn="ctr" eaLnBrk="0" hangingPunct="0">
              <a:lnSpc>
                <a:spcPct val="80000"/>
              </a:lnSpc>
              <a:spcBef>
                <a:spcPct val="20000"/>
              </a:spcBef>
              <a:defRPr/>
            </a:pPr>
            <a:endParaRPr lang="en-US" kern="0" dirty="0">
              <a:latin typeface="+mj-lt"/>
              <a:ea typeface="+mj-ea"/>
              <a:cs typeface="+mj-cs"/>
            </a:endParaRPr>
          </a:p>
        </p:txBody>
      </p:sp>
      <p:sp>
        <p:nvSpPr>
          <p:cNvPr id="14340" name="Rectangle 2"/>
          <p:cNvSpPr txBox="1">
            <a:spLocks noChangeArrowheads="1"/>
          </p:cNvSpPr>
          <p:nvPr/>
        </p:nvSpPr>
        <p:spPr bwMode="auto">
          <a:xfrm>
            <a:off x="152400" y="188913"/>
            <a:ext cx="6934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nSpc>
                <a:spcPct val="80000"/>
              </a:lnSpc>
            </a:pPr>
            <a:r>
              <a:rPr lang="en-US" sz="1800" dirty="0">
                <a:solidFill>
                  <a:schemeClr val="bg1"/>
                </a:solidFill>
                <a:latin typeface="Arial Black" pitchFamily="34" charset="0"/>
              </a:rPr>
              <a:t>Project Portfolio Status – as of </a:t>
            </a:r>
            <a:r>
              <a:rPr lang="en-US" sz="1800" dirty="0" smtClean="0">
                <a:solidFill>
                  <a:schemeClr val="bg1"/>
                </a:solidFill>
                <a:latin typeface="Arial Black" pitchFamily="34" charset="0"/>
              </a:rPr>
              <a:t>8/1/2014</a:t>
            </a:r>
            <a:endParaRPr lang="en-US" sz="1800" dirty="0">
              <a:solidFill>
                <a:schemeClr val="bg1"/>
              </a:solidFill>
              <a:latin typeface="Arial Black" pitchFamily="34" charset="0"/>
            </a:endParaRPr>
          </a:p>
        </p:txBody>
      </p:sp>
      <p:pic>
        <p:nvPicPr>
          <p:cNvPr id="512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404" y="676274"/>
            <a:ext cx="9003034" cy="5572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9921891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Footer Placeholder 3"/>
          <p:cNvSpPr>
            <a:spLocks noGrp="1"/>
          </p:cNvSpPr>
          <p:nvPr>
            <p:ph type="ftr" sz="quarter" idx="4294967295"/>
          </p:nvPr>
        </p:nvSpPr>
        <p:spPr bwMode="auto">
          <a:xfrm>
            <a:off x="6248400" y="6457950"/>
            <a:ext cx="25146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eaLnBrk="1" hangingPunct="1"/>
            <a:r>
              <a:rPr lang="en-US" sz="1200" b="0"/>
              <a:t>ERCOT Public</a:t>
            </a:r>
          </a:p>
        </p:txBody>
      </p:sp>
      <p:sp>
        <p:nvSpPr>
          <p:cNvPr id="8" name="Title 1"/>
          <p:cNvSpPr txBox="1">
            <a:spLocks/>
          </p:cNvSpPr>
          <p:nvPr/>
        </p:nvSpPr>
        <p:spPr>
          <a:xfrm>
            <a:off x="152400" y="134938"/>
            <a:ext cx="8686800" cy="381000"/>
          </a:xfrm>
          <a:prstGeom prst="rect">
            <a:avLst/>
          </a:prstGeom>
        </p:spPr>
        <p:txBody>
          <a:bodyPr/>
          <a:lstStyle/>
          <a:p>
            <a:pPr algn="ctr" eaLnBrk="0" hangingPunct="0">
              <a:lnSpc>
                <a:spcPct val="80000"/>
              </a:lnSpc>
              <a:spcBef>
                <a:spcPct val="20000"/>
              </a:spcBef>
              <a:defRPr/>
            </a:pPr>
            <a:endParaRPr lang="en-US" kern="0" dirty="0">
              <a:latin typeface="+mj-lt"/>
              <a:ea typeface="+mj-ea"/>
              <a:cs typeface="+mj-cs"/>
            </a:endParaRPr>
          </a:p>
        </p:txBody>
      </p:sp>
      <p:sp>
        <p:nvSpPr>
          <p:cNvPr id="15364" name="Rectangle 2"/>
          <p:cNvSpPr txBox="1">
            <a:spLocks noChangeArrowheads="1"/>
          </p:cNvSpPr>
          <p:nvPr/>
        </p:nvSpPr>
        <p:spPr bwMode="auto">
          <a:xfrm>
            <a:off x="152400" y="188913"/>
            <a:ext cx="6934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nSpc>
                <a:spcPct val="80000"/>
              </a:lnSpc>
            </a:pPr>
            <a:r>
              <a:rPr lang="en-US" sz="1800" dirty="0">
                <a:solidFill>
                  <a:schemeClr val="bg1"/>
                </a:solidFill>
                <a:latin typeface="Arial Black" pitchFamily="34" charset="0"/>
              </a:rPr>
              <a:t>Project Portfolio Status – as of 8</a:t>
            </a:r>
            <a:r>
              <a:rPr lang="en-US" sz="1800" dirty="0" smtClean="0">
                <a:solidFill>
                  <a:schemeClr val="bg1"/>
                </a:solidFill>
                <a:latin typeface="Arial Black" pitchFamily="34" charset="0"/>
              </a:rPr>
              <a:t>/1/2014</a:t>
            </a:r>
            <a:endParaRPr lang="en-US" sz="1800" dirty="0">
              <a:solidFill>
                <a:schemeClr val="bg1"/>
              </a:solidFill>
              <a:latin typeface="Arial Black" pitchFamily="34" charset="0"/>
            </a:endParaRP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767" y="676275"/>
            <a:ext cx="9003033" cy="5572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3155074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Footer Placeholder 3"/>
          <p:cNvSpPr>
            <a:spLocks noGrp="1"/>
          </p:cNvSpPr>
          <p:nvPr>
            <p:ph type="ftr" sz="quarter" idx="4294967295"/>
          </p:nvPr>
        </p:nvSpPr>
        <p:spPr bwMode="auto">
          <a:xfrm>
            <a:off x="6248400" y="6457950"/>
            <a:ext cx="25146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eaLnBrk="1" hangingPunct="1"/>
            <a:r>
              <a:rPr lang="en-US" sz="1200" b="0"/>
              <a:t>ERCOT Public</a:t>
            </a:r>
          </a:p>
        </p:txBody>
      </p:sp>
      <p:sp>
        <p:nvSpPr>
          <p:cNvPr id="8" name="Title 1"/>
          <p:cNvSpPr txBox="1">
            <a:spLocks/>
          </p:cNvSpPr>
          <p:nvPr/>
        </p:nvSpPr>
        <p:spPr>
          <a:xfrm>
            <a:off x="152400" y="134938"/>
            <a:ext cx="8686800" cy="381000"/>
          </a:xfrm>
          <a:prstGeom prst="rect">
            <a:avLst/>
          </a:prstGeom>
        </p:spPr>
        <p:txBody>
          <a:bodyPr/>
          <a:lstStyle/>
          <a:p>
            <a:pPr algn="ctr" eaLnBrk="0" hangingPunct="0">
              <a:lnSpc>
                <a:spcPct val="80000"/>
              </a:lnSpc>
              <a:spcBef>
                <a:spcPct val="20000"/>
              </a:spcBef>
              <a:defRPr/>
            </a:pPr>
            <a:endParaRPr lang="en-US" kern="0" dirty="0">
              <a:latin typeface="+mj-lt"/>
              <a:ea typeface="+mj-ea"/>
              <a:cs typeface="+mj-cs"/>
            </a:endParaRPr>
          </a:p>
        </p:txBody>
      </p:sp>
      <p:sp>
        <p:nvSpPr>
          <p:cNvPr id="15364" name="Rectangle 2"/>
          <p:cNvSpPr txBox="1">
            <a:spLocks noChangeArrowheads="1"/>
          </p:cNvSpPr>
          <p:nvPr/>
        </p:nvSpPr>
        <p:spPr bwMode="auto">
          <a:xfrm>
            <a:off x="152400" y="188913"/>
            <a:ext cx="6934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nSpc>
                <a:spcPct val="80000"/>
              </a:lnSpc>
            </a:pPr>
            <a:r>
              <a:rPr lang="en-US" sz="1800" dirty="0">
                <a:solidFill>
                  <a:schemeClr val="bg1"/>
                </a:solidFill>
                <a:latin typeface="Arial Black" pitchFamily="34" charset="0"/>
              </a:rPr>
              <a:t>Project Portfolio Status – as of 8</a:t>
            </a:r>
            <a:r>
              <a:rPr lang="en-US" sz="1800" dirty="0" smtClean="0">
                <a:solidFill>
                  <a:schemeClr val="bg1"/>
                </a:solidFill>
                <a:latin typeface="Arial Black" pitchFamily="34" charset="0"/>
              </a:rPr>
              <a:t>/1/2014</a:t>
            </a:r>
            <a:endParaRPr lang="en-US" sz="1800" dirty="0">
              <a:solidFill>
                <a:schemeClr val="bg1"/>
              </a:solidFill>
              <a:latin typeface="Arial Black" pitchFamily="34" charset="0"/>
            </a:endParaRP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872" y="685800"/>
            <a:ext cx="9067800" cy="559361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2309242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Footer Placeholder 3"/>
          <p:cNvSpPr>
            <a:spLocks noGrp="1"/>
          </p:cNvSpPr>
          <p:nvPr>
            <p:ph type="ftr" sz="quarter" idx="4294967295"/>
          </p:nvPr>
        </p:nvSpPr>
        <p:spPr bwMode="auto">
          <a:xfrm>
            <a:off x="6248400" y="6457950"/>
            <a:ext cx="25146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eaLnBrk="1" hangingPunct="1"/>
            <a:r>
              <a:rPr lang="en-US" sz="1200" b="0"/>
              <a:t>ERCOT Public</a:t>
            </a:r>
          </a:p>
        </p:txBody>
      </p:sp>
      <p:sp>
        <p:nvSpPr>
          <p:cNvPr id="11267" name="Rectangle 2"/>
          <p:cNvSpPr txBox="1">
            <a:spLocks noChangeArrowheads="1"/>
          </p:cNvSpPr>
          <p:nvPr/>
        </p:nvSpPr>
        <p:spPr bwMode="auto">
          <a:xfrm>
            <a:off x="152400" y="188913"/>
            <a:ext cx="6934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nSpc>
                <a:spcPct val="80000"/>
              </a:lnSpc>
            </a:pPr>
            <a:r>
              <a:rPr lang="en-US" sz="1800" dirty="0">
                <a:solidFill>
                  <a:schemeClr val="bg1"/>
                </a:solidFill>
                <a:latin typeface="Arial Black" pitchFamily="34" charset="0"/>
              </a:rPr>
              <a:t>Project Portfolio Status – as of 8</a:t>
            </a:r>
            <a:r>
              <a:rPr lang="en-US" sz="1800" dirty="0" smtClean="0">
                <a:solidFill>
                  <a:schemeClr val="bg1"/>
                </a:solidFill>
                <a:latin typeface="Arial Black" pitchFamily="34" charset="0"/>
              </a:rPr>
              <a:t>/1/2014</a:t>
            </a:r>
            <a:endParaRPr lang="en-US" sz="1800" dirty="0">
              <a:solidFill>
                <a:schemeClr val="bg1"/>
              </a:solidFill>
              <a:latin typeface="Arial Black" pitchFamily="34" charset="0"/>
            </a:endParaRPr>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535" y="672331"/>
            <a:ext cx="9038701" cy="55859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1412749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Footer Placeholder 3"/>
          <p:cNvSpPr>
            <a:spLocks noGrp="1"/>
          </p:cNvSpPr>
          <p:nvPr>
            <p:ph type="ftr" sz="quarter" idx="4294967295"/>
          </p:nvPr>
        </p:nvSpPr>
        <p:spPr bwMode="auto">
          <a:xfrm>
            <a:off x="6248400" y="6457950"/>
            <a:ext cx="25146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eaLnBrk="1" hangingPunct="1"/>
            <a:r>
              <a:rPr lang="en-US" sz="1200" b="0"/>
              <a:t>ERCOT Public</a:t>
            </a:r>
          </a:p>
        </p:txBody>
      </p:sp>
      <p:sp>
        <p:nvSpPr>
          <p:cNvPr id="8" name="Title 1"/>
          <p:cNvSpPr txBox="1">
            <a:spLocks/>
          </p:cNvSpPr>
          <p:nvPr/>
        </p:nvSpPr>
        <p:spPr>
          <a:xfrm>
            <a:off x="152400" y="134938"/>
            <a:ext cx="8686800" cy="381000"/>
          </a:xfrm>
          <a:prstGeom prst="rect">
            <a:avLst/>
          </a:prstGeom>
        </p:spPr>
        <p:txBody>
          <a:bodyPr/>
          <a:lstStyle/>
          <a:p>
            <a:pPr algn="ctr" eaLnBrk="0" hangingPunct="0">
              <a:lnSpc>
                <a:spcPct val="80000"/>
              </a:lnSpc>
              <a:spcBef>
                <a:spcPct val="20000"/>
              </a:spcBef>
              <a:defRPr/>
            </a:pPr>
            <a:endParaRPr lang="en-US" kern="0" dirty="0">
              <a:latin typeface="+mj-lt"/>
              <a:ea typeface="+mj-ea"/>
              <a:cs typeface="+mj-cs"/>
            </a:endParaRPr>
          </a:p>
        </p:txBody>
      </p:sp>
      <p:sp>
        <p:nvSpPr>
          <p:cNvPr id="15364" name="Rectangle 2"/>
          <p:cNvSpPr txBox="1">
            <a:spLocks noChangeArrowheads="1"/>
          </p:cNvSpPr>
          <p:nvPr/>
        </p:nvSpPr>
        <p:spPr bwMode="auto">
          <a:xfrm>
            <a:off x="152400" y="188913"/>
            <a:ext cx="6934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nSpc>
                <a:spcPct val="80000"/>
              </a:lnSpc>
            </a:pPr>
            <a:r>
              <a:rPr lang="en-US" sz="1800" dirty="0">
                <a:solidFill>
                  <a:schemeClr val="bg1"/>
                </a:solidFill>
                <a:latin typeface="Arial Black" pitchFamily="34" charset="0"/>
              </a:rPr>
              <a:t>Project Portfolio Status – as of 8</a:t>
            </a:r>
            <a:r>
              <a:rPr lang="en-US" sz="1800" dirty="0" smtClean="0">
                <a:solidFill>
                  <a:schemeClr val="bg1"/>
                </a:solidFill>
                <a:latin typeface="Arial Black" pitchFamily="34" charset="0"/>
              </a:rPr>
              <a:t>/1/2014</a:t>
            </a:r>
            <a:endParaRPr lang="en-US" sz="1800" dirty="0">
              <a:solidFill>
                <a:schemeClr val="bg1"/>
              </a:solidFill>
              <a:latin typeface="Arial Black" pitchFamily="34" charset="0"/>
            </a:endParaRPr>
          </a:p>
          <a:p>
            <a:pPr>
              <a:lnSpc>
                <a:spcPct val="80000"/>
              </a:lnSpc>
            </a:pPr>
            <a:endParaRPr lang="en-US" sz="1800" dirty="0">
              <a:solidFill>
                <a:schemeClr val="bg1"/>
              </a:solidFill>
              <a:latin typeface="Arial Black" pitchFamily="34" charset="0"/>
            </a:endParaRPr>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328" y="685800"/>
            <a:ext cx="9067800" cy="55987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6614345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Footer Placeholder 3"/>
          <p:cNvSpPr>
            <a:spLocks noGrp="1"/>
          </p:cNvSpPr>
          <p:nvPr>
            <p:ph type="ftr" sz="quarter" idx="4294967295"/>
          </p:nvPr>
        </p:nvSpPr>
        <p:spPr bwMode="auto">
          <a:xfrm>
            <a:off x="6248400" y="6457950"/>
            <a:ext cx="25146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eaLnBrk="1" hangingPunct="1"/>
            <a:r>
              <a:rPr lang="en-US" sz="1200" b="0"/>
              <a:t>ERCOT Public</a:t>
            </a:r>
          </a:p>
        </p:txBody>
      </p:sp>
      <p:sp>
        <p:nvSpPr>
          <p:cNvPr id="8" name="Title 1"/>
          <p:cNvSpPr txBox="1">
            <a:spLocks/>
          </p:cNvSpPr>
          <p:nvPr/>
        </p:nvSpPr>
        <p:spPr>
          <a:xfrm>
            <a:off x="152400" y="134938"/>
            <a:ext cx="8686800" cy="381000"/>
          </a:xfrm>
          <a:prstGeom prst="rect">
            <a:avLst/>
          </a:prstGeom>
        </p:spPr>
        <p:txBody>
          <a:bodyPr/>
          <a:lstStyle/>
          <a:p>
            <a:pPr algn="ctr" eaLnBrk="0" hangingPunct="0">
              <a:lnSpc>
                <a:spcPct val="80000"/>
              </a:lnSpc>
              <a:spcBef>
                <a:spcPct val="20000"/>
              </a:spcBef>
              <a:defRPr/>
            </a:pPr>
            <a:endParaRPr lang="en-US" kern="0" dirty="0">
              <a:latin typeface="+mj-lt"/>
              <a:ea typeface="+mj-ea"/>
              <a:cs typeface="+mj-cs"/>
            </a:endParaRPr>
          </a:p>
        </p:txBody>
      </p:sp>
      <p:sp>
        <p:nvSpPr>
          <p:cNvPr id="15364" name="Rectangle 2"/>
          <p:cNvSpPr txBox="1">
            <a:spLocks noChangeArrowheads="1"/>
          </p:cNvSpPr>
          <p:nvPr/>
        </p:nvSpPr>
        <p:spPr bwMode="auto">
          <a:xfrm>
            <a:off x="152400" y="188913"/>
            <a:ext cx="6934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nSpc>
                <a:spcPct val="80000"/>
              </a:lnSpc>
            </a:pPr>
            <a:r>
              <a:rPr lang="en-US" sz="1800" dirty="0">
                <a:solidFill>
                  <a:schemeClr val="bg1"/>
                </a:solidFill>
                <a:latin typeface="Arial Black" pitchFamily="34" charset="0"/>
              </a:rPr>
              <a:t>Project Portfolio Status – as of 8</a:t>
            </a:r>
            <a:r>
              <a:rPr lang="en-US" sz="1800" dirty="0" smtClean="0">
                <a:solidFill>
                  <a:schemeClr val="bg1"/>
                </a:solidFill>
                <a:latin typeface="Arial Black" pitchFamily="34" charset="0"/>
              </a:rPr>
              <a:t>/1/2014</a:t>
            </a:r>
            <a:endParaRPr lang="en-US" sz="1800" dirty="0">
              <a:solidFill>
                <a:schemeClr val="bg1"/>
              </a:solidFill>
              <a:latin typeface="Arial Black" pitchFamily="34" charset="0"/>
            </a:endParaRPr>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329" y="666240"/>
            <a:ext cx="9067800" cy="56288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6510910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Footer Placeholder 3"/>
          <p:cNvSpPr>
            <a:spLocks noGrp="1"/>
          </p:cNvSpPr>
          <p:nvPr>
            <p:ph type="ftr" sz="quarter" idx="4294967295"/>
          </p:nvPr>
        </p:nvSpPr>
        <p:spPr bwMode="auto">
          <a:xfrm>
            <a:off x="6248400" y="6457950"/>
            <a:ext cx="25146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eaLnBrk="1" hangingPunct="1"/>
            <a:r>
              <a:rPr lang="en-US" sz="1200" b="0"/>
              <a:t>ERCOT Public</a:t>
            </a:r>
          </a:p>
        </p:txBody>
      </p:sp>
      <p:sp>
        <p:nvSpPr>
          <p:cNvPr id="11267" name="Rectangle 2"/>
          <p:cNvSpPr txBox="1">
            <a:spLocks noChangeArrowheads="1"/>
          </p:cNvSpPr>
          <p:nvPr/>
        </p:nvSpPr>
        <p:spPr bwMode="auto">
          <a:xfrm>
            <a:off x="152400" y="188913"/>
            <a:ext cx="6934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nSpc>
                <a:spcPct val="80000"/>
              </a:lnSpc>
            </a:pPr>
            <a:r>
              <a:rPr lang="en-US" sz="1800" dirty="0">
                <a:solidFill>
                  <a:schemeClr val="bg1"/>
                </a:solidFill>
                <a:latin typeface="Arial Black" pitchFamily="34" charset="0"/>
              </a:rPr>
              <a:t>Project Portfolio Status – as of 8</a:t>
            </a:r>
            <a:r>
              <a:rPr lang="en-US" sz="1800" dirty="0" smtClean="0">
                <a:solidFill>
                  <a:schemeClr val="bg1"/>
                </a:solidFill>
                <a:latin typeface="Arial Black" pitchFamily="34" charset="0"/>
              </a:rPr>
              <a:t>/1/2014</a:t>
            </a:r>
            <a:endParaRPr lang="en-US" sz="1800" dirty="0">
              <a:solidFill>
                <a:schemeClr val="bg1"/>
              </a:solidFill>
              <a:latin typeface="Arial Black" pitchFamily="34" charset="0"/>
            </a:endParaRPr>
          </a:p>
        </p:txBody>
      </p:sp>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329" y="676072"/>
            <a:ext cx="9067800" cy="56288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9119162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Footer Placeholder 3"/>
          <p:cNvSpPr>
            <a:spLocks noGrp="1"/>
          </p:cNvSpPr>
          <p:nvPr>
            <p:ph type="ftr" sz="quarter" idx="4294967295"/>
          </p:nvPr>
        </p:nvSpPr>
        <p:spPr bwMode="auto">
          <a:xfrm>
            <a:off x="6248400" y="6457950"/>
            <a:ext cx="25146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eaLnBrk="1" hangingPunct="1"/>
            <a:r>
              <a:rPr lang="en-US" sz="1200" b="0"/>
              <a:t>ERCOT Public</a:t>
            </a:r>
          </a:p>
        </p:txBody>
      </p:sp>
      <p:sp>
        <p:nvSpPr>
          <p:cNvPr id="11267" name="Rectangle 2"/>
          <p:cNvSpPr txBox="1">
            <a:spLocks noChangeArrowheads="1"/>
          </p:cNvSpPr>
          <p:nvPr/>
        </p:nvSpPr>
        <p:spPr bwMode="auto">
          <a:xfrm>
            <a:off x="152400" y="188913"/>
            <a:ext cx="6934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nSpc>
                <a:spcPct val="80000"/>
              </a:lnSpc>
            </a:pPr>
            <a:r>
              <a:rPr lang="en-US" sz="1800" dirty="0">
                <a:solidFill>
                  <a:schemeClr val="bg1"/>
                </a:solidFill>
                <a:latin typeface="Arial Black" pitchFamily="34" charset="0"/>
              </a:rPr>
              <a:t>Project Portfolio Status – as of 8</a:t>
            </a:r>
            <a:r>
              <a:rPr lang="en-US" sz="1800" dirty="0" smtClean="0">
                <a:solidFill>
                  <a:schemeClr val="bg1"/>
                </a:solidFill>
                <a:latin typeface="Arial Black" pitchFamily="34" charset="0"/>
              </a:rPr>
              <a:t>/1/2014</a:t>
            </a:r>
            <a:endParaRPr lang="en-US" sz="1800" dirty="0">
              <a:solidFill>
                <a:schemeClr val="bg1"/>
              </a:solidFill>
              <a:latin typeface="Arial Black" pitchFamily="34" charset="0"/>
            </a:endParaRPr>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329" y="685800"/>
            <a:ext cx="9067800" cy="56019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3197688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152400" y="0"/>
            <a:ext cx="6019800" cy="685800"/>
          </a:xfrm>
        </p:spPr>
        <p:txBody>
          <a:bodyPr/>
          <a:lstStyle/>
          <a:p>
            <a:pPr eaLnBrk="1" hangingPunct="1"/>
            <a:r>
              <a:rPr lang="en-US" sz="1800" dirty="0" smtClean="0"/>
              <a:t>2014 Project Update – Agenda</a:t>
            </a:r>
          </a:p>
        </p:txBody>
      </p:sp>
      <p:sp>
        <p:nvSpPr>
          <p:cNvPr id="6147" name="Rectangle 3"/>
          <p:cNvSpPr>
            <a:spLocks noGrp="1" noChangeArrowheads="1"/>
          </p:cNvSpPr>
          <p:nvPr>
            <p:ph type="body" sz="half" idx="1"/>
          </p:nvPr>
        </p:nvSpPr>
        <p:spPr>
          <a:xfrm>
            <a:off x="457200" y="990600"/>
            <a:ext cx="8077200" cy="4267200"/>
          </a:xfrm>
        </p:spPr>
        <p:txBody>
          <a:bodyPr/>
          <a:lstStyle/>
          <a:p>
            <a:pPr marL="571500" lvl="1" indent="-228600" eaLnBrk="1" hangingPunct="1">
              <a:tabLst>
                <a:tab pos="1143000" algn="l"/>
                <a:tab pos="2514600" algn="l"/>
                <a:tab pos="6864350" algn="l"/>
              </a:tabLst>
              <a:defRPr/>
            </a:pPr>
            <a:r>
              <a:rPr lang="en-US" sz="1800" dirty="0" smtClean="0"/>
              <a:t>Project Portfolio Update</a:t>
            </a:r>
            <a:r>
              <a:rPr lang="en-US" sz="1800" dirty="0"/>
              <a:t>	</a:t>
            </a:r>
            <a:r>
              <a:rPr lang="en-US" sz="1600" dirty="0"/>
              <a:t>p. </a:t>
            </a:r>
            <a:r>
              <a:rPr lang="en-US" sz="1600" dirty="0" smtClean="0"/>
              <a:t>3-9</a:t>
            </a:r>
            <a:endParaRPr lang="en-US" sz="1600" dirty="0"/>
          </a:p>
          <a:p>
            <a:pPr marL="971550" lvl="2" eaLnBrk="1" hangingPunct="1">
              <a:tabLst>
                <a:tab pos="1143000" algn="l"/>
                <a:tab pos="2514600" algn="l"/>
                <a:tab pos="6864350" algn="l"/>
              </a:tabLst>
              <a:defRPr/>
            </a:pPr>
            <a:r>
              <a:rPr lang="en-US" sz="1600" dirty="0" smtClean="0"/>
              <a:t>Recent/Upcoming Project Highlights</a:t>
            </a:r>
          </a:p>
          <a:p>
            <a:pPr marL="971550" lvl="2" eaLnBrk="1" hangingPunct="1">
              <a:tabLst>
                <a:tab pos="1143000" algn="l"/>
                <a:tab pos="2514600" algn="l"/>
                <a:tab pos="6864350" algn="l"/>
              </a:tabLst>
              <a:defRPr/>
            </a:pPr>
            <a:r>
              <a:rPr lang="en-US" sz="1600" dirty="0"/>
              <a:t>Recent Internal Labor Results</a:t>
            </a:r>
          </a:p>
          <a:p>
            <a:pPr marL="971550" lvl="2" eaLnBrk="1" hangingPunct="1">
              <a:tabLst>
                <a:tab pos="1143000" algn="l"/>
                <a:tab pos="2514600" algn="l"/>
                <a:tab pos="6864350" algn="l"/>
              </a:tabLst>
              <a:defRPr/>
            </a:pPr>
            <a:r>
              <a:rPr lang="en-US" sz="1600" dirty="0" smtClean="0"/>
              <a:t>Planning Next Set of Project Bundles</a:t>
            </a:r>
          </a:p>
          <a:p>
            <a:pPr marL="971550" lvl="2" eaLnBrk="1" hangingPunct="1">
              <a:tabLst>
                <a:tab pos="1143000" algn="l"/>
                <a:tab pos="2514600" algn="l"/>
                <a:tab pos="6864350" algn="l"/>
              </a:tabLst>
              <a:defRPr/>
            </a:pPr>
            <a:r>
              <a:rPr lang="en-US" sz="1600" dirty="0" smtClean="0"/>
              <a:t>2014 </a:t>
            </a:r>
            <a:r>
              <a:rPr lang="en-US" sz="1600" dirty="0"/>
              <a:t>Release </a:t>
            </a:r>
            <a:r>
              <a:rPr lang="en-US" sz="1600" dirty="0" smtClean="0"/>
              <a:t>Targets</a:t>
            </a:r>
          </a:p>
          <a:p>
            <a:pPr marL="971550" lvl="2" eaLnBrk="1" hangingPunct="1">
              <a:tabLst>
                <a:tab pos="1143000" algn="l"/>
                <a:tab pos="2514600" algn="l"/>
                <a:tab pos="6864350" algn="l"/>
              </a:tabLst>
              <a:defRPr/>
            </a:pPr>
            <a:r>
              <a:rPr lang="en-US" sz="1600" dirty="0" smtClean="0"/>
              <a:t>2015 </a:t>
            </a:r>
            <a:r>
              <a:rPr lang="en-US" sz="1600" dirty="0"/>
              <a:t>Release </a:t>
            </a:r>
            <a:r>
              <a:rPr lang="en-US" sz="1600" dirty="0" smtClean="0"/>
              <a:t>Targets</a:t>
            </a:r>
          </a:p>
          <a:p>
            <a:pPr marL="1428750" lvl="3" eaLnBrk="1" hangingPunct="1">
              <a:tabLst>
                <a:tab pos="1143000" algn="l"/>
                <a:tab pos="2514600" algn="l"/>
                <a:tab pos="6864350" algn="l"/>
              </a:tabLst>
              <a:defRPr/>
            </a:pPr>
            <a:r>
              <a:rPr lang="en-US" sz="1600" dirty="0" smtClean="0"/>
              <a:t>Please note new release calendar structure</a:t>
            </a:r>
            <a:endParaRPr lang="en-US" sz="1600" dirty="0" smtClean="0"/>
          </a:p>
          <a:p>
            <a:pPr marL="971550" lvl="2" eaLnBrk="1" hangingPunct="1">
              <a:tabLst>
                <a:tab pos="1143000" algn="l"/>
                <a:tab pos="2514600" algn="l"/>
                <a:tab pos="6864350" algn="l"/>
              </a:tabLst>
              <a:defRPr/>
            </a:pPr>
            <a:r>
              <a:rPr lang="en-US" sz="1600" dirty="0" smtClean="0"/>
              <a:t>2014 </a:t>
            </a:r>
            <a:r>
              <a:rPr lang="en-US" sz="1600" dirty="0"/>
              <a:t>Project Spending </a:t>
            </a:r>
            <a:r>
              <a:rPr lang="en-US" sz="1600" dirty="0" smtClean="0"/>
              <a:t>Update</a:t>
            </a:r>
          </a:p>
          <a:p>
            <a:pPr marL="971550" lvl="2" eaLnBrk="1" hangingPunct="1">
              <a:tabLst>
                <a:tab pos="1143000" algn="l"/>
                <a:tab pos="2514600" algn="l"/>
                <a:tab pos="6864350" algn="l"/>
              </a:tabLst>
              <a:defRPr/>
            </a:pPr>
            <a:r>
              <a:rPr lang="en-US" sz="1600" dirty="0" smtClean="0"/>
              <a:t>NPRR or SCR?</a:t>
            </a:r>
          </a:p>
          <a:p>
            <a:pPr marL="342900" lvl="1" indent="0" eaLnBrk="1" hangingPunct="1">
              <a:buFontTx/>
              <a:buNone/>
              <a:tabLst>
                <a:tab pos="1143000" algn="l"/>
                <a:tab pos="2514600" algn="l"/>
                <a:tab pos="6864350" algn="l"/>
              </a:tabLst>
              <a:defRPr/>
            </a:pPr>
            <a:endParaRPr lang="en-US" sz="1000" dirty="0" smtClean="0"/>
          </a:p>
          <a:p>
            <a:pPr marL="342900" lvl="1" indent="0" eaLnBrk="1" hangingPunct="1">
              <a:buFontTx/>
              <a:buNone/>
              <a:tabLst>
                <a:tab pos="1143000" algn="l"/>
                <a:tab pos="2514600" algn="l"/>
                <a:tab pos="6864350" algn="l"/>
              </a:tabLst>
              <a:defRPr/>
            </a:pPr>
            <a:endParaRPr lang="en-US" sz="1000" dirty="0"/>
          </a:p>
          <a:p>
            <a:pPr marL="571500" lvl="1" indent="-228600" eaLnBrk="1" hangingPunct="1">
              <a:tabLst>
                <a:tab pos="1143000" algn="l"/>
                <a:tab pos="2514600" algn="l"/>
                <a:tab pos="6864350" algn="l"/>
              </a:tabLst>
              <a:defRPr/>
            </a:pPr>
            <a:r>
              <a:rPr lang="en-US" sz="1800" dirty="0" smtClean="0"/>
              <a:t>Appendix</a:t>
            </a:r>
          </a:p>
          <a:p>
            <a:pPr marL="971550" lvl="2" eaLnBrk="1" hangingPunct="1">
              <a:tabLst>
                <a:tab pos="1143000" algn="l"/>
                <a:tab pos="2514600" algn="l"/>
                <a:tab pos="6864350" algn="l"/>
              </a:tabLst>
              <a:defRPr/>
            </a:pPr>
            <a:r>
              <a:rPr lang="en-US" sz="1600" dirty="0" smtClean="0"/>
              <a:t>Project Portfolio Gantt Chart</a:t>
            </a:r>
            <a:r>
              <a:rPr lang="en-US" sz="1600" dirty="0"/>
              <a:t>	</a:t>
            </a:r>
            <a:r>
              <a:rPr lang="en-US" sz="1600" dirty="0" smtClean="0"/>
              <a:t>p</a:t>
            </a:r>
            <a:r>
              <a:rPr lang="en-US" sz="1600" dirty="0"/>
              <a:t>. </a:t>
            </a:r>
            <a:r>
              <a:rPr lang="en-US" sz="1600" dirty="0" smtClean="0"/>
              <a:t>11-20</a:t>
            </a:r>
          </a:p>
          <a:p>
            <a:pPr marL="342900" lvl="1" indent="0" eaLnBrk="1" hangingPunct="1">
              <a:buFontTx/>
              <a:buNone/>
              <a:tabLst>
                <a:tab pos="1143000" algn="l"/>
                <a:tab pos="2514600" algn="l"/>
                <a:tab pos="6864350" algn="l"/>
              </a:tabLst>
              <a:defRPr/>
            </a:pPr>
            <a:endParaRPr lang="en-US" sz="1600" dirty="0"/>
          </a:p>
          <a:p>
            <a:pPr marL="571500" lvl="1" indent="-228600" eaLnBrk="1" hangingPunct="1">
              <a:tabLst>
                <a:tab pos="1143000" algn="l"/>
                <a:tab pos="2514600" algn="l"/>
                <a:tab pos="6864350" algn="l"/>
              </a:tabLst>
              <a:defRPr/>
            </a:pPr>
            <a:endParaRPr lang="en-US" sz="1600" dirty="0" smtClean="0"/>
          </a:p>
        </p:txBody>
      </p:sp>
      <p:sp>
        <p:nvSpPr>
          <p:cNvPr id="4100" name="TextBox 3"/>
          <p:cNvSpPr txBox="1">
            <a:spLocks noChangeArrowheads="1"/>
          </p:cNvSpPr>
          <p:nvPr/>
        </p:nvSpPr>
        <p:spPr bwMode="auto">
          <a:xfrm>
            <a:off x="685800" y="5410200"/>
            <a:ext cx="7772400" cy="57626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eaLnBrk="1" hangingPunct="1">
              <a:lnSpc>
                <a:spcPct val="80000"/>
              </a:lnSpc>
              <a:spcBef>
                <a:spcPct val="20000"/>
              </a:spcBef>
            </a:pPr>
            <a:endParaRPr lang="en-US" sz="800" b="0"/>
          </a:p>
          <a:p>
            <a:pPr algn="ctr" eaLnBrk="1" hangingPunct="1">
              <a:lnSpc>
                <a:spcPct val="80000"/>
              </a:lnSpc>
              <a:spcBef>
                <a:spcPct val="20000"/>
              </a:spcBef>
            </a:pPr>
            <a:r>
              <a:rPr lang="en-US" b="0"/>
              <a:t>Location of Project Priority List (PPL):   </a:t>
            </a:r>
            <a:r>
              <a:rPr lang="en-US" b="0">
                <a:hlinkClick r:id="rId3"/>
              </a:rPr>
              <a:t>http://www.ercot.com/services/projects/index</a:t>
            </a:r>
            <a:endParaRPr lang="en-US" b="0"/>
          </a:p>
          <a:p>
            <a:pPr algn="ctr" eaLnBrk="1" hangingPunct="1">
              <a:lnSpc>
                <a:spcPct val="80000"/>
              </a:lnSpc>
              <a:spcBef>
                <a:spcPct val="20000"/>
              </a:spcBef>
            </a:pPr>
            <a:endParaRPr lang="en-US" sz="800" b="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Footer Placeholder 3"/>
          <p:cNvSpPr>
            <a:spLocks noGrp="1"/>
          </p:cNvSpPr>
          <p:nvPr>
            <p:ph type="ftr" sz="quarter" idx="4294967295"/>
          </p:nvPr>
        </p:nvSpPr>
        <p:spPr bwMode="auto">
          <a:xfrm>
            <a:off x="6248400" y="6457950"/>
            <a:ext cx="25146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eaLnBrk="1" hangingPunct="1"/>
            <a:r>
              <a:rPr lang="en-US" sz="1200" b="0"/>
              <a:t>ERCOT Public</a:t>
            </a:r>
          </a:p>
        </p:txBody>
      </p:sp>
      <p:sp>
        <p:nvSpPr>
          <p:cNvPr id="11267" name="Rectangle 2"/>
          <p:cNvSpPr txBox="1">
            <a:spLocks noChangeArrowheads="1"/>
          </p:cNvSpPr>
          <p:nvPr/>
        </p:nvSpPr>
        <p:spPr bwMode="auto">
          <a:xfrm>
            <a:off x="152400" y="188913"/>
            <a:ext cx="6934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nSpc>
                <a:spcPct val="80000"/>
              </a:lnSpc>
            </a:pPr>
            <a:r>
              <a:rPr lang="en-US" sz="1800" dirty="0">
                <a:solidFill>
                  <a:schemeClr val="bg1"/>
                </a:solidFill>
                <a:latin typeface="Arial Black" pitchFamily="34" charset="0"/>
              </a:rPr>
              <a:t>Project Portfolio Status – as of 8</a:t>
            </a:r>
            <a:r>
              <a:rPr lang="en-US" sz="1800" dirty="0" smtClean="0">
                <a:solidFill>
                  <a:schemeClr val="bg1"/>
                </a:solidFill>
                <a:latin typeface="Arial Black" pitchFamily="34" charset="0"/>
              </a:rPr>
              <a:t>/1/2014</a:t>
            </a:r>
            <a:endParaRPr lang="en-US" sz="1800" dirty="0">
              <a:solidFill>
                <a:schemeClr val="bg1"/>
              </a:solidFill>
              <a:latin typeface="Arial Black" pitchFamily="34" charset="0"/>
            </a:endParaRPr>
          </a:p>
        </p:txBody>
      </p:sp>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328" y="656279"/>
            <a:ext cx="9067800" cy="56486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1257363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1"/>
          <p:cNvSpPr>
            <a:spLocks noGrp="1"/>
          </p:cNvSpPr>
          <p:nvPr>
            <p:ph type="title"/>
          </p:nvPr>
        </p:nvSpPr>
        <p:spPr>
          <a:xfrm>
            <a:off x="152400" y="0"/>
            <a:ext cx="7010400" cy="685800"/>
          </a:xfrm>
        </p:spPr>
        <p:txBody>
          <a:bodyPr/>
          <a:lstStyle/>
          <a:p>
            <a:pPr eaLnBrk="1" hangingPunct="1"/>
            <a:r>
              <a:rPr lang="en-US" sz="1800" dirty="0" smtClean="0"/>
              <a:t>Recent/Upcoming Project Highlights</a:t>
            </a:r>
          </a:p>
        </p:txBody>
      </p:sp>
      <p:sp>
        <p:nvSpPr>
          <p:cNvPr id="5123" name="Content Placeholder 16"/>
          <p:cNvSpPr>
            <a:spLocks noGrp="1"/>
          </p:cNvSpPr>
          <p:nvPr>
            <p:ph idx="1"/>
          </p:nvPr>
        </p:nvSpPr>
        <p:spPr>
          <a:xfrm>
            <a:off x="84664" y="838200"/>
            <a:ext cx="8991600" cy="4876800"/>
          </a:xfrm>
        </p:spPr>
        <p:txBody>
          <a:bodyPr/>
          <a:lstStyle/>
          <a:p>
            <a:pPr eaLnBrk="1" hangingPunct="1"/>
            <a:r>
              <a:rPr lang="en-US" sz="1800" dirty="0" smtClean="0"/>
              <a:t>2014 </a:t>
            </a:r>
            <a:r>
              <a:rPr lang="en-US" sz="1800" dirty="0"/>
              <a:t>Release </a:t>
            </a:r>
            <a:r>
              <a:rPr lang="en-US" sz="1800" dirty="0" smtClean="0"/>
              <a:t>4 Off-Cycle Go-Live</a:t>
            </a:r>
            <a:r>
              <a:rPr lang="en-US" sz="1800" dirty="0"/>
              <a:t>	</a:t>
            </a:r>
            <a:r>
              <a:rPr lang="en-US" sz="1800" i="1" dirty="0" smtClean="0"/>
              <a:t>(August 2014</a:t>
            </a:r>
            <a:r>
              <a:rPr lang="en-US" sz="1800" i="1" dirty="0"/>
              <a:t>)	</a:t>
            </a:r>
            <a:r>
              <a:rPr lang="en-US" sz="1800" i="1" dirty="0" smtClean="0"/>
              <a:t>	</a:t>
            </a:r>
            <a:r>
              <a:rPr lang="en-US" sz="1800" i="1" dirty="0" smtClean="0">
                <a:solidFill>
                  <a:srgbClr val="00B050"/>
                </a:solidFill>
              </a:rPr>
              <a:t>In </a:t>
            </a:r>
            <a:r>
              <a:rPr lang="en-US" sz="1800" i="1" dirty="0" smtClean="0">
                <a:solidFill>
                  <a:srgbClr val="00B050"/>
                </a:solidFill>
              </a:rPr>
              <a:t>Flight</a:t>
            </a:r>
            <a:endParaRPr lang="en-US" sz="1800" i="1" dirty="0">
              <a:solidFill>
                <a:srgbClr val="00B050"/>
              </a:solidFill>
            </a:endParaRPr>
          </a:p>
          <a:p>
            <a:pPr lvl="1" eaLnBrk="1" hangingPunct="1"/>
            <a:r>
              <a:rPr lang="en-US" sz="1600" dirty="0"/>
              <a:t>SCR756 – </a:t>
            </a:r>
            <a:r>
              <a:rPr lang="en-US" sz="1600" dirty="0" err="1"/>
              <a:t>MarkeTrak</a:t>
            </a:r>
            <a:r>
              <a:rPr lang="en-US" sz="1600" dirty="0"/>
              <a:t> Enhancements – Remaining SCR756 Items</a:t>
            </a:r>
            <a:endParaRPr lang="en-US" sz="1600" i="1" dirty="0"/>
          </a:p>
          <a:p>
            <a:pPr lvl="2" eaLnBrk="1" hangingPunct="1"/>
            <a:r>
              <a:rPr lang="en-US" sz="1600" dirty="0"/>
              <a:t>Originally planned for implementation on 7/26/2014</a:t>
            </a:r>
          </a:p>
          <a:p>
            <a:pPr lvl="2" eaLnBrk="1" hangingPunct="1"/>
            <a:r>
              <a:rPr lang="en-US" sz="1600" dirty="0"/>
              <a:t>Rescheduled to Sunday, 8/17/2014</a:t>
            </a:r>
          </a:p>
          <a:p>
            <a:pPr lvl="2" eaLnBrk="1" hangingPunct="1"/>
            <a:r>
              <a:rPr lang="en-US" sz="1600" dirty="0"/>
              <a:t>Final phase of SCR756 </a:t>
            </a:r>
            <a:r>
              <a:rPr lang="en-US" sz="1600" dirty="0" smtClean="0"/>
              <a:t>implementation</a:t>
            </a:r>
          </a:p>
          <a:p>
            <a:pPr lvl="1" eaLnBrk="1" hangingPunct="1"/>
            <a:r>
              <a:rPr lang="en-US" sz="1600" dirty="0"/>
              <a:t>Client Digital Certificate Upgrade</a:t>
            </a:r>
            <a:endParaRPr lang="en-US" sz="1600" dirty="0"/>
          </a:p>
          <a:p>
            <a:pPr lvl="1" eaLnBrk="1" hangingPunct="1"/>
            <a:endParaRPr lang="en-US" sz="1400" dirty="0"/>
          </a:p>
          <a:p>
            <a:pPr lvl="1" eaLnBrk="1" hangingPunct="1"/>
            <a:endParaRPr lang="en-US" sz="1400" dirty="0"/>
          </a:p>
          <a:p>
            <a:pPr eaLnBrk="1" hangingPunct="1"/>
            <a:r>
              <a:rPr lang="en-US" sz="1800" dirty="0"/>
              <a:t>2014 Release 5</a:t>
            </a:r>
            <a:r>
              <a:rPr lang="en-US" sz="1800" dirty="0" smtClean="0"/>
              <a:t> Go-Lives		</a:t>
            </a:r>
            <a:r>
              <a:rPr lang="en-US" sz="1800" i="1" dirty="0" smtClean="0"/>
              <a:t>(September 2014</a:t>
            </a:r>
            <a:r>
              <a:rPr lang="en-US" sz="1800" i="1" dirty="0"/>
              <a:t>)	</a:t>
            </a:r>
            <a:r>
              <a:rPr lang="en-US" sz="1800" i="1" dirty="0" smtClean="0">
                <a:solidFill>
                  <a:srgbClr val="00B050"/>
                </a:solidFill>
              </a:rPr>
              <a:t>In </a:t>
            </a:r>
            <a:r>
              <a:rPr lang="en-US" sz="1800" i="1" dirty="0">
                <a:solidFill>
                  <a:srgbClr val="00B050"/>
                </a:solidFill>
              </a:rPr>
              <a:t>Flight</a:t>
            </a:r>
          </a:p>
          <a:p>
            <a:pPr lvl="1" eaLnBrk="1" hangingPunct="1"/>
            <a:r>
              <a:rPr lang="en-US" sz="1600" dirty="0" smtClean="0"/>
              <a:t>NPRR485 </a:t>
            </a:r>
            <a:r>
              <a:rPr lang="en-US" sz="1600" dirty="0"/>
              <a:t>– Clarification for Fuel Adder Provisions</a:t>
            </a:r>
            <a:endParaRPr lang="en-US" sz="1600" dirty="0" smtClean="0"/>
          </a:p>
          <a:p>
            <a:pPr lvl="1" eaLnBrk="1" hangingPunct="1"/>
            <a:r>
              <a:rPr lang="en-US" sz="1600" dirty="0" smtClean="0"/>
              <a:t>NPRR571 </a:t>
            </a:r>
            <a:r>
              <a:rPr lang="en-US" sz="1600" dirty="0"/>
              <a:t>– ERS Weather-Sensitive Loads Requirements</a:t>
            </a:r>
            <a:endParaRPr lang="en-US" sz="1600" dirty="0" smtClean="0"/>
          </a:p>
          <a:p>
            <a:pPr lvl="1" eaLnBrk="1" hangingPunct="1"/>
            <a:r>
              <a:rPr lang="en-US" sz="1600" dirty="0" smtClean="0"/>
              <a:t>NPRR586 </a:t>
            </a:r>
            <a:r>
              <a:rPr lang="en-US" sz="1600" dirty="0"/>
              <a:t>– Align Credit Lock for CRR Auctions with Transaction Submission Deadline</a:t>
            </a:r>
            <a:endParaRPr lang="en-US" sz="1600" dirty="0" smtClean="0"/>
          </a:p>
          <a:p>
            <a:pPr lvl="1" eaLnBrk="1" hangingPunct="1"/>
            <a:r>
              <a:rPr lang="en-US" sz="1600" dirty="0" smtClean="0"/>
              <a:t>SCR774 </a:t>
            </a:r>
            <a:r>
              <a:rPr lang="en-US" sz="1600" dirty="0"/>
              <a:t>– Enhancement to Outage Scheduler and </a:t>
            </a:r>
            <a:r>
              <a:rPr lang="en-US" sz="1600" dirty="0" smtClean="0"/>
              <a:t>Reports</a:t>
            </a:r>
          </a:p>
          <a:p>
            <a:pPr lvl="2" eaLnBrk="1" hangingPunct="1"/>
            <a:r>
              <a:rPr lang="en-US" sz="1400" dirty="0" smtClean="0"/>
              <a:t>Phase 1 – All new fields except for Comments  (pending NPRR643 approval)</a:t>
            </a:r>
          </a:p>
          <a:p>
            <a:pPr lvl="1" eaLnBrk="1" hangingPunct="1"/>
            <a:r>
              <a:rPr lang="en-US" sz="1600" dirty="0" smtClean="0"/>
              <a:t>Planning Site Transition to MIS</a:t>
            </a:r>
          </a:p>
          <a:p>
            <a:pPr lvl="1" eaLnBrk="1" hangingPunct="1"/>
            <a:r>
              <a:rPr lang="en-US" sz="1600" dirty="0" smtClean="0"/>
              <a:t>Reactive Test Forms Revision</a:t>
            </a:r>
            <a:endParaRPr lang="en-US" sz="1600" dirty="0"/>
          </a:p>
          <a:p>
            <a:pPr eaLnBrk="1" hangingPunct="1"/>
            <a:endParaRPr lang="en-US" sz="1600" dirty="0"/>
          </a:p>
        </p:txBody>
      </p:sp>
      <p:sp>
        <p:nvSpPr>
          <p:cNvPr id="5124" name="TextBox 3"/>
          <p:cNvSpPr txBox="1">
            <a:spLocks noChangeArrowheads="1"/>
          </p:cNvSpPr>
          <p:nvPr/>
        </p:nvSpPr>
        <p:spPr bwMode="auto">
          <a:xfrm>
            <a:off x="1752600" y="5791200"/>
            <a:ext cx="6172200" cy="43656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eaLnBrk="1" hangingPunct="1">
              <a:lnSpc>
                <a:spcPct val="80000"/>
              </a:lnSpc>
              <a:spcBef>
                <a:spcPct val="20000"/>
              </a:spcBef>
            </a:pPr>
            <a:r>
              <a:rPr lang="en-US" sz="1400" b="0"/>
              <a:t>Note:  Projected Go-Live dates are subject to change.</a:t>
            </a:r>
            <a:br>
              <a:rPr lang="en-US" sz="1400" b="0"/>
            </a:br>
            <a:r>
              <a:rPr lang="en-US" sz="1400" b="0"/>
              <a:t>Please watch for market notices as the effective dates approach.</a:t>
            </a:r>
          </a:p>
        </p:txBody>
      </p:sp>
    </p:spTree>
    <p:extLst>
      <p:ext uri="{BB962C8B-B14F-4D97-AF65-F5344CB8AC3E}">
        <p14:creationId xmlns:p14="http://schemas.microsoft.com/office/powerpoint/2010/main" val="57300308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1"/>
          <p:cNvSpPr>
            <a:spLocks noGrp="1"/>
          </p:cNvSpPr>
          <p:nvPr>
            <p:ph type="title"/>
          </p:nvPr>
        </p:nvSpPr>
        <p:spPr>
          <a:xfrm>
            <a:off x="152400" y="0"/>
            <a:ext cx="8077200" cy="685800"/>
          </a:xfrm>
        </p:spPr>
        <p:txBody>
          <a:bodyPr/>
          <a:lstStyle/>
          <a:p>
            <a:pPr eaLnBrk="1" hangingPunct="1"/>
            <a:r>
              <a:rPr lang="en-US" sz="1800" dirty="0" smtClean="0"/>
              <a:t>Recent ERCOT Internal Labor Results </a:t>
            </a:r>
          </a:p>
        </p:txBody>
      </p:sp>
      <p:sp>
        <p:nvSpPr>
          <p:cNvPr id="7172" name="Footer Placeholder 7"/>
          <p:cNvSpPr>
            <a:spLocks noGrp="1"/>
          </p:cNvSpPr>
          <p:nvPr>
            <p:ph type="ftr" sz="quarter" idx="4294967295"/>
          </p:nvPr>
        </p:nvSpPr>
        <p:spPr bwMode="auto">
          <a:xfrm>
            <a:off x="6248400" y="6457950"/>
            <a:ext cx="25146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eaLnBrk="1" hangingPunct="1"/>
            <a:r>
              <a:rPr lang="en-US" sz="1200" b="0"/>
              <a:t>ERCOT Public</a:t>
            </a:r>
          </a:p>
        </p:txBody>
      </p:sp>
      <p:sp>
        <p:nvSpPr>
          <p:cNvPr id="11" name="Freeform 10"/>
          <p:cNvSpPr/>
          <p:nvPr/>
        </p:nvSpPr>
        <p:spPr bwMode="auto">
          <a:xfrm>
            <a:off x="5301842" y="1040235"/>
            <a:ext cx="1493977" cy="3674378"/>
          </a:xfrm>
          <a:custGeom>
            <a:avLst/>
            <a:gdLst>
              <a:gd name="connsiteX0" fmla="*/ 0 w 1493977"/>
              <a:gd name="connsiteY0" fmla="*/ 3674378 h 3674378"/>
              <a:gd name="connsiteX1" fmla="*/ 58723 w 1493977"/>
              <a:gd name="connsiteY1" fmla="*/ 3598877 h 3674378"/>
              <a:gd name="connsiteX2" fmla="*/ 75501 w 1493977"/>
              <a:gd name="connsiteY2" fmla="*/ 3565321 h 3674378"/>
              <a:gd name="connsiteX3" fmla="*/ 100668 w 1493977"/>
              <a:gd name="connsiteY3" fmla="*/ 3531765 h 3674378"/>
              <a:gd name="connsiteX4" fmla="*/ 109057 w 1493977"/>
              <a:gd name="connsiteY4" fmla="*/ 3506598 h 3674378"/>
              <a:gd name="connsiteX5" fmla="*/ 117446 w 1493977"/>
              <a:gd name="connsiteY5" fmla="*/ 3473042 h 3674378"/>
              <a:gd name="connsiteX6" fmla="*/ 134224 w 1493977"/>
              <a:gd name="connsiteY6" fmla="*/ 3447875 h 3674378"/>
              <a:gd name="connsiteX7" fmla="*/ 167780 w 1493977"/>
              <a:gd name="connsiteY7" fmla="*/ 3363985 h 3674378"/>
              <a:gd name="connsiteX8" fmla="*/ 201336 w 1493977"/>
              <a:gd name="connsiteY8" fmla="*/ 3296873 h 3674378"/>
              <a:gd name="connsiteX9" fmla="*/ 209725 w 1493977"/>
              <a:gd name="connsiteY9" fmla="*/ 3271706 h 3674378"/>
              <a:gd name="connsiteX10" fmla="*/ 226503 w 1493977"/>
              <a:gd name="connsiteY10" fmla="*/ 3238150 h 3674378"/>
              <a:gd name="connsiteX11" fmla="*/ 234892 w 1493977"/>
              <a:gd name="connsiteY11" fmla="*/ 3196205 h 3674378"/>
              <a:gd name="connsiteX12" fmla="*/ 251670 w 1493977"/>
              <a:gd name="connsiteY12" fmla="*/ 3154260 h 3674378"/>
              <a:gd name="connsiteX13" fmla="*/ 260059 w 1493977"/>
              <a:gd name="connsiteY13" fmla="*/ 3129093 h 3674378"/>
              <a:gd name="connsiteX14" fmla="*/ 276837 w 1493977"/>
              <a:gd name="connsiteY14" fmla="*/ 3087148 h 3674378"/>
              <a:gd name="connsiteX15" fmla="*/ 285226 w 1493977"/>
              <a:gd name="connsiteY15" fmla="*/ 3053592 h 3674378"/>
              <a:gd name="connsiteX16" fmla="*/ 302004 w 1493977"/>
              <a:gd name="connsiteY16" fmla="*/ 3003259 h 3674378"/>
              <a:gd name="connsiteX17" fmla="*/ 310393 w 1493977"/>
              <a:gd name="connsiteY17" fmla="*/ 2978092 h 3674378"/>
              <a:gd name="connsiteX18" fmla="*/ 327171 w 1493977"/>
              <a:gd name="connsiteY18" fmla="*/ 2936147 h 3674378"/>
              <a:gd name="connsiteX19" fmla="*/ 343949 w 1493977"/>
              <a:gd name="connsiteY19" fmla="*/ 2910980 h 3674378"/>
              <a:gd name="connsiteX20" fmla="*/ 352338 w 1493977"/>
              <a:gd name="connsiteY20" fmla="*/ 2885813 h 3674378"/>
              <a:gd name="connsiteX21" fmla="*/ 360727 w 1493977"/>
              <a:gd name="connsiteY21" fmla="*/ 2852257 h 3674378"/>
              <a:gd name="connsiteX22" fmla="*/ 394283 w 1493977"/>
              <a:gd name="connsiteY22" fmla="*/ 2801923 h 3674378"/>
              <a:gd name="connsiteX23" fmla="*/ 402672 w 1493977"/>
              <a:gd name="connsiteY23" fmla="*/ 2759978 h 3674378"/>
              <a:gd name="connsiteX24" fmla="*/ 411061 w 1493977"/>
              <a:gd name="connsiteY24" fmla="*/ 2734811 h 3674378"/>
              <a:gd name="connsiteX25" fmla="*/ 419450 w 1493977"/>
              <a:gd name="connsiteY25" fmla="*/ 2701255 h 3674378"/>
              <a:gd name="connsiteX26" fmla="*/ 444617 w 1493977"/>
              <a:gd name="connsiteY26" fmla="*/ 2592198 h 3674378"/>
              <a:gd name="connsiteX27" fmla="*/ 461395 w 1493977"/>
              <a:gd name="connsiteY27" fmla="*/ 2525086 h 3674378"/>
              <a:gd name="connsiteX28" fmla="*/ 469784 w 1493977"/>
              <a:gd name="connsiteY28" fmla="*/ 2491530 h 3674378"/>
              <a:gd name="connsiteX29" fmla="*/ 486562 w 1493977"/>
              <a:gd name="connsiteY29" fmla="*/ 2365695 h 3674378"/>
              <a:gd name="connsiteX30" fmla="*/ 494951 w 1493977"/>
              <a:gd name="connsiteY30" fmla="*/ 2323750 h 3674378"/>
              <a:gd name="connsiteX31" fmla="*/ 494951 w 1493977"/>
              <a:gd name="connsiteY31" fmla="*/ 1057013 h 3674378"/>
              <a:gd name="connsiteX32" fmla="*/ 478173 w 1493977"/>
              <a:gd name="connsiteY32" fmla="*/ 889233 h 3674378"/>
              <a:gd name="connsiteX33" fmla="*/ 486562 w 1493977"/>
              <a:gd name="connsiteY33" fmla="*/ 587229 h 3674378"/>
              <a:gd name="connsiteX34" fmla="*/ 536896 w 1493977"/>
              <a:gd name="connsiteY34" fmla="*/ 570451 h 3674378"/>
              <a:gd name="connsiteX35" fmla="*/ 947956 w 1493977"/>
              <a:gd name="connsiteY35" fmla="*/ 562062 h 3674378"/>
              <a:gd name="connsiteX36" fmla="*/ 1300294 w 1493977"/>
              <a:gd name="connsiteY36" fmla="*/ 553673 h 3674378"/>
              <a:gd name="connsiteX37" fmla="*/ 1359017 w 1493977"/>
              <a:gd name="connsiteY37" fmla="*/ 545284 h 3674378"/>
              <a:gd name="connsiteX38" fmla="*/ 1426129 w 1493977"/>
              <a:gd name="connsiteY38" fmla="*/ 528506 h 3674378"/>
              <a:gd name="connsiteX39" fmla="*/ 1459685 w 1493977"/>
              <a:gd name="connsiteY39" fmla="*/ 453005 h 3674378"/>
              <a:gd name="connsiteX40" fmla="*/ 1468074 w 1493977"/>
              <a:gd name="connsiteY40" fmla="*/ 427838 h 3674378"/>
              <a:gd name="connsiteX41" fmla="*/ 1484852 w 1493977"/>
              <a:gd name="connsiteY41" fmla="*/ 0 h 36743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1493977" h="3674378">
                <a:moveTo>
                  <a:pt x="0" y="3674378"/>
                </a:moveTo>
                <a:cubicBezTo>
                  <a:pt x="79779" y="3541414"/>
                  <a:pt x="-31448" y="3719105"/>
                  <a:pt x="58723" y="3598877"/>
                </a:cubicBezTo>
                <a:cubicBezTo>
                  <a:pt x="66226" y="3588873"/>
                  <a:pt x="68873" y="3575926"/>
                  <a:pt x="75501" y="3565321"/>
                </a:cubicBezTo>
                <a:cubicBezTo>
                  <a:pt x="82911" y="3553465"/>
                  <a:pt x="92279" y="3542950"/>
                  <a:pt x="100668" y="3531765"/>
                </a:cubicBezTo>
                <a:cubicBezTo>
                  <a:pt x="103464" y="3523376"/>
                  <a:pt x="106628" y="3515101"/>
                  <a:pt x="109057" y="3506598"/>
                </a:cubicBezTo>
                <a:cubicBezTo>
                  <a:pt x="112224" y="3495512"/>
                  <a:pt x="112904" y="3483639"/>
                  <a:pt x="117446" y="3473042"/>
                </a:cubicBezTo>
                <a:cubicBezTo>
                  <a:pt x="121418" y="3463775"/>
                  <a:pt x="128631" y="3456264"/>
                  <a:pt x="134224" y="3447875"/>
                </a:cubicBezTo>
                <a:cubicBezTo>
                  <a:pt x="151840" y="3359796"/>
                  <a:pt x="128382" y="3452629"/>
                  <a:pt x="167780" y="3363985"/>
                </a:cubicBezTo>
                <a:cubicBezTo>
                  <a:pt x="202049" y="3286879"/>
                  <a:pt x="141979" y="3376016"/>
                  <a:pt x="201336" y="3296873"/>
                </a:cubicBezTo>
                <a:cubicBezTo>
                  <a:pt x="204132" y="3288484"/>
                  <a:pt x="206242" y="3279834"/>
                  <a:pt x="209725" y="3271706"/>
                </a:cubicBezTo>
                <a:cubicBezTo>
                  <a:pt x="214651" y="3260212"/>
                  <a:pt x="222548" y="3250014"/>
                  <a:pt x="226503" y="3238150"/>
                </a:cubicBezTo>
                <a:cubicBezTo>
                  <a:pt x="231012" y="3224623"/>
                  <a:pt x="230795" y="3209862"/>
                  <a:pt x="234892" y="3196205"/>
                </a:cubicBezTo>
                <a:cubicBezTo>
                  <a:pt x="239219" y="3181781"/>
                  <a:pt x="246383" y="3168360"/>
                  <a:pt x="251670" y="3154260"/>
                </a:cubicBezTo>
                <a:cubicBezTo>
                  <a:pt x="254775" y="3145980"/>
                  <a:pt x="256954" y="3137373"/>
                  <a:pt x="260059" y="3129093"/>
                </a:cubicBezTo>
                <a:cubicBezTo>
                  <a:pt x="265346" y="3114993"/>
                  <a:pt x="272075" y="3101434"/>
                  <a:pt x="276837" y="3087148"/>
                </a:cubicBezTo>
                <a:cubicBezTo>
                  <a:pt x="280483" y="3076210"/>
                  <a:pt x="281913" y="3064635"/>
                  <a:pt x="285226" y="3053592"/>
                </a:cubicBezTo>
                <a:cubicBezTo>
                  <a:pt x="290308" y="3036653"/>
                  <a:pt x="296411" y="3020037"/>
                  <a:pt x="302004" y="3003259"/>
                </a:cubicBezTo>
                <a:cubicBezTo>
                  <a:pt x="304800" y="2994870"/>
                  <a:pt x="307109" y="2986302"/>
                  <a:pt x="310393" y="2978092"/>
                </a:cubicBezTo>
                <a:cubicBezTo>
                  <a:pt x="315986" y="2964110"/>
                  <a:pt x="320437" y="2949616"/>
                  <a:pt x="327171" y="2936147"/>
                </a:cubicBezTo>
                <a:cubicBezTo>
                  <a:pt x="331680" y="2927129"/>
                  <a:pt x="339440" y="2919998"/>
                  <a:pt x="343949" y="2910980"/>
                </a:cubicBezTo>
                <a:cubicBezTo>
                  <a:pt x="347904" y="2903071"/>
                  <a:pt x="349909" y="2894316"/>
                  <a:pt x="352338" y="2885813"/>
                </a:cubicBezTo>
                <a:cubicBezTo>
                  <a:pt x="355505" y="2874727"/>
                  <a:pt x="355571" y="2862569"/>
                  <a:pt x="360727" y="2852257"/>
                </a:cubicBezTo>
                <a:cubicBezTo>
                  <a:pt x="369745" y="2834221"/>
                  <a:pt x="394283" y="2801923"/>
                  <a:pt x="394283" y="2801923"/>
                </a:cubicBezTo>
                <a:cubicBezTo>
                  <a:pt x="397079" y="2787941"/>
                  <a:pt x="399214" y="2773811"/>
                  <a:pt x="402672" y="2759978"/>
                </a:cubicBezTo>
                <a:cubicBezTo>
                  <a:pt x="404817" y="2751399"/>
                  <a:pt x="408632" y="2743314"/>
                  <a:pt x="411061" y="2734811"/>
                </a:cubicBezTo>
                <a:cubicBezTo>
                  <a:pt x="414228" y="2723725"/>
                  <a:pt x="416949" y="2712510"/>
                  <a:pt x="419450" y="2701255"/>
                </a:cubicBezTo>
                <a:cubicBezTo>
                  <a:pt x="445273" y="2585054"/>
                  <a:pt x="403500" y="2756664"/>
                  <a:pt x="444617" y="2592198"/>
                </a:cubicBezTo>
                <a:lnTo>
                  <a:pt x="461395" y="2525086"/>
                </a:lnTo>
                <a:cubicBezTo>
                  <a:pt x="464191" y="2513901"/>
                  <a:pt x="468354" y="2502971"/>
                  <a:pt x="469784" y="2491530"/>
                </a:cubicBezTo>
                <a:cubicBezTo>
                  <a:pt x="474025" y="2457598"/>
                  <a:pt x="480773" y="2400427"/>
                  <a:pt x="486562" y="2365695"/>
                </a:cubicBezTo>
                <a:cubicBezTo>
                  <a:pt x="488906" y="2351630"/>
                  <a:pt x="492155" y="2337732"/>
                  <a:pt x="494951" y="2323750"/>
                </a:cubicBezTo>
                <a:cubicBezTo>
                  <a:pt x="506678" y="1784297"/>
                  <a:pt x="511511" y="1747012"/>
                  <a:pt x="494951" y="1057013"/>
                </a:cubicBezTo>
                <a:cubicBezTo>
                  <a:pt x="493602" y="1000824"/>
                  <a:pt x="478173" y="889233"/>
                  <a:pt x="478173" y="889233"/>
                </a:cubicBezTo>
                <a:cubicBezTo>
                  <a:pt x="480969" y="788565"/>
                  <a:pt x="468318" y="686269"/>
                  <a:pt x="486562" y="587229"/>
                </a:cubicBezTo>
                <a:cubicBezTo>
                  <a:pt x="489766" y="569836"/>
                  <a:pt x="519214" y="570812"/>
                  <a:pt x="536896" y="570451"/>
                </a:cubicBezTo>
                <a:lnTo>
                  <a:pt x="947956" y="562062"/>
                </a:lnTo>
                <a:lnTo>
                  <a:pt x="1300294" y="553673"/>
                </a:lnTo>
                <a:cubicBezTo>
                  <a:pt x="1319868" y="550877"/>
                  <a:pt x="1339628" y="549162"/>
                  <a:pt x="1359017" y="545284"/>
                </a:cubicBezTo>
                <a:cubicBezTo>
                  <a:pt x="1381628" y="540762"/>
                  <a:pt x="1426129" y="528506"/>
                  <a:pt x="1426129" y="528506"/>
                </a:cubicBezTo>
                <a:cubicBezTo>
                  <a:pt x="1452717" y="488624"/>
                  <a:pt x="1439719" y="512904"/>
                  <a:pt x="1459685" y="453005"/>
                </a:cubicBezTo>
                <a:cubicBezTo>
                  <a:pt x="1462481" y="444616"/>
                  <a:pt x="1465929" y="436417"/>
                  <a:pt x="1468074" y="427838"/>
                </a:cubicBezTo>
                <a:cubicBezTo>
                  <a:pt x="1514015" y="244074"/>
                  <a:pt x="1484852" y="383785"/>
                  <a:pt x="1484852" y="0"/>
                </a:cubicBezTo>
              </a:path>
            </a:pathLst>
          </a:custGeom>
          <a:noFill/>
          <a:ln w="508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228600" marR="0" indent="-228600" algn="ctr" defTabSz="914400" rtl="0" eaLnBrk="1" fontAlgn="base" latinLnBrk="0" hangingPunct="1">
              <a:lnSpc>
                <a:spcPct val="80000"/>
              </a:lnSpc>
              <a:spcBef>
                <a:spcPct val="20000"/>
              </a:spcBef>
              <a:spcAft>
                <a:spcPct val="0"/>
              </a:spcAft>
              <a:buClrTx/>
              <a:buSzTx/>
              <a:buFontTx/>
              <a:buNone/>
              <a:tabLst>
                <a:tab pos="1033463" algn="l"/>
                <a:tab pos="1143000" algn="l"/>
                <a:tab pos="2624138" algn="l"/>
              </a:tabLst>
            </a:pPr>
            <a:endParaRPr kumimoji="0" lang="en-US" sz="1600" b="1" i="0" u="none" strike="noStrike" cap="none" normalizeH="0" baseline="0" smtClean="0">
              <a:ln>
                <a:noFill/>
              </a:ln>
              <a:solidFill>
                <a:schemeClr val="tx1"/>
              </a:solidFill>
              <a:effectLst/>
              <a:latin typeface="Arial" charset="0"/>
            </a:endParaRPr>
          </a:p>
        </p:txBody>
      </p:sp>
      <p:sp>
        <p:nvSpPr>
          <p:cNvPr id="30" name="TextBox 3"/>
          <p:cNvSpPr txBox="1">
            <a:spLocks noChangeArrowheads="1"/>
          </p:cNvSpPr>
          <p:nvPr/>
        </p:nvSpPr>
        <p:spPr bwMode="auto">
          <a:xfrm>
            <a:off x="515923" y="5907512"/>
            <a:ext cx="8034685" cy="264688"/>
          </a:xfrm>
          <a:prstGeom prst="rect">
            <a:avLst/>
          </a:prstGeom>
          <a:solidFill>
            <a:srgbClr val="FFFF99"/>
          </a:solidFill>
          <a:ln w="9525">
            <a:solidFill>
              <a:schemeClr val="tx1"/>
            </a:solidFill>
            <a:miter lim="800000"/>
            <a:headEnd/>
            <a:tailEnd/>
          </a:ln>
          <a:extLst/>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eaLnBrk="1" hangingPunct="1">
              <a:lnSpc>
                <a:spcPct val="80000"/>
              </a:lnSpc>
              <a:spcBef>
                <a:spcPct val="20000"/>
              </a:spcBef>
            </a:pPr>
            <a:r>
              <a:rPr lang="en-US" sz="1400" b="0" dirty="0" smtClean="0"/>
              <a:t>Delivery of 2014 Market System Enhancements project in early June </a:t>
            </a:r>
            <a:endParaRPr lang="en-US" sz="1400" b="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 y="762000"/>
            <a:ext cx="8976647" cy="502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617325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1"/>
          <p:cNvSpPr>
            <a:spLocks noGrp="1"/>
          </p:cNvSpPr>
          <p:nvPr>
            <p:ph type="title"/>
          </p:nvPr>
        </p:nvSpPr>
        <p:spPr>
          <a:xfrm>
            <a:off x="152400" y="0"/>
            <a:ext cx="7010400" cy="685800"/>
          </a:xfrm>
        </p:spPr>
        <p:txBody>
          <a:bodyPr/>
          <a:lstStyle/>
          <a:p>
            <a:pPr eaLnBrk="1" hangingPunct="1"/>
            <a:r>
              <a:rPr lang="en-US" sz="1800" dirty="0" smtClean="0"/>
              <a:t>Planning Next Set of Project Bundles</a:t>
            </a:r>
          </a:p>
        </p:txBody>
      </p:sp>
      <p:sp>
        <p:nvSpPr>
          <p:cNvPr id="5123" name="Content Placeholder 16"/>
          <p:cNvSpPr>
            <a:spLocks noGrp="1"/>
          </p:cNvSpPr>
          <p:nvPr>
            <p:ph idx="1"/>
          </p:nvPr>
        </p:nvSpPr>
        <p:spPr>
          <a:xfrm>
            <a:off x="84664" y="729142"/>
            <a:ext cx="4487336" cy="5443057"/>
          </a:xfrm>
        </p:spPr>
        <p:txBody>
          <a:bodyPr/>
          <a:lstStyle/>
          <a:p>
            <a:pPr eaLnBrk="1" hangingPunct="1">
              <a:tabLst>
                <a:tab pos="2286000" algn="l"/>
              </a:tabLst>
            </a:pPr>
            <a:r>
              <a:rPr lang="en-US" sz="1600" dirty="0" smtClean="0"/>
              <a:t>CMM	Start = July 2014</a:t>
            </a:r>
            <a:endParaRPr lang="en-US" sz="1600" i="1" dirty="0">
              <a:solidFill>
                <a:srgbClr val="00B050"/>
              </a:solidFill>
            </a:endParaRPr>
          </a:p>
          <a:p>
            <a:pPr marL="458788" lvl="1" eaLnBrk="1" hangingPunct="1">
              <a:tabLst>
                <a:tab pos="1544638" algn="l"/>
              </a:tabLst>
            </a:pPr>
            <a:r>
              <a:rPr lang="en-US" sz="1400" dirty="0" smtClean="0"/>
              <a:t>NPRR559 - </a:t>
            </a:r>
            <a:r>
              <a:rPr lang="en-US" sz="1200" dirty="0"/>
              <a:t>Revisions to MCE Calculation</a:t>
            </a:r>
            <a:endParaRPr lang="en-US" sz="1400" dirty="0"/>
          </a:p>
          <a:p>
            <a:pPr marL="458788" lvl="1" eaLnBrk="1" hangingPunct="1">
              <a:tabLst>
                <a:tab pos="1544638" algn="l"/>
              </a:tabLst>
            </a:pPr>
            <a:r>
              <a:rPr lang="en-US" sz="1400" dirty="0" smtClean="0"/>
              <a:t>SCR778 - </a:t>
            </a:r>
            <a:r>
              <a:rPr lang="en-US" sz="1200" dirty="0"/>
              <a:t>Credit Exposure Calculations for NOIE </a:t>
            </a:r>
            <a:r>
              <a:rPr lang="en-US" sz="1200" dirty="0" smtClean="0"/>
              <a:t>	Options </a:t>
            </a:r>
            <a:r>
              <a:rPr lang="en-US" sz="1200" dirty="0"/>
              <a:t>Linked to RTM PTP </a:t>
            </a:r>
            <a:r>
              <a:rPr lang="en-US" sz="1200" dirty="0" smtClean="0"/>
              <a:t>Obligations</a:t>
            </a:r>
          </a:p>
          <a:p>
            <a:pPr marL="458788" lvl="1" eaLnBrk="1" hangingPunct="1">
              <a:tabLst>
                <a:tab pos="1544638" algn="l"/>
              </a:tabLst>
            </a:pPr>
            <a:r>
              <a:rPr lang="en-US" sz="1400" dirty="0" smtClean="0"/>
              <a:t>NPRR597 - </a:t>
            </a:r>
            <a:r>
              <a:rPr lang="en-US" sz="1200" dirty="0"/>
              <a:t>Utilize Initial Estimated Liability (IEL) Only During Initial Market Activity</a:t>
            </a:r>
            <a:endParaRPr lang="en-US" sz="1400" dirty="0" smtClean="0"/>
          </a:p>
          <a:p>
            <a:pPr marL="458788" lvl="1" eaLnBrk="1" hangingPunct="1">
              <a:tabLst>
                <a:tab pos="1544638" algn="l"/>
              </a:tabLst>
            </a:pPr>
            <a:r>
              <a:rPr lang="en-US" sz="1400" dirty="0" smtClean="0"/>
              <a:t>NPRR601 - </a:t>
            </a:r>
            <a:r>
              <a:rPr lang="en-US" sz="1200" dirty="0"/>
              <a:t>Inclusion of Incremental Exposure in Mass Transitions to Counter-Parties that are Registered as QSEs and LSEs and Provide POLR Service</a:t>
            </a:r>
            <a:endParaRPr lang="en-US" sz="1200" dirty="0" smtClean="0"/>
          </a:p>
          <a:p>
            <a:pPr marL="457200" lvl="1" indent="0" eaLnBrk="1" hangingPunct="1">
              <a:buNone/>
              <a:tabLst>
                <a:tab pos="2286000" algn="l"/>
              </a:tabLst>
            </a:pPr>
            <a:endParaRPr lang="en-US" sz="1400" dirty="0" smtClean="0"/>
          </a:p>
          <a:p>
            <a:pPr marL="457200" lvl="1" indent="0" eaLnBrk="1" hangingPunct="1">
              <a:buNone/>
              <a:tabLst>
                <a:tab pos="2286000" algn="l"/>
              </a:tabLst>
            </a:pPr>
            <a:endParaRPr lang="en-US" sz="1400" dirty="0"/>
          </a:p>
          <a:p>
            <a:pPr marL="457200" lvl="1" indent="0" eaLnBrk="1" hangingPunct="1">
              <a:buNone/>
              <a:tabLst>
                <a:tab pos="2286000" algn="l"/>
              </a:tabLst>
            </a:pPr>
            <a:endParaRPr lang="en-US" sz="1400" dirty="0"/>
          </a:p>
          <a:p>
            <a:pPr eaLnBrk="1" hangingPunct="1">
              <a:tabLst>
                <a:tab pos="2286000" algn="l"/>
              </a:tabLst>
            </a:pPr>
            <a:r>
              <a:rPr lang="en-US" sz="1600" dirty="0" smtClean="0"/>
              <a:t>CRR</a:t>
            </a:r>
            <a:r>
              <a:rPr lang="en-US" sz="1600" dirty="0"/>
              <a:t>	</a:t>
            </a:r>
            <a:r>
              <a:rPr lang="en-US" sz="1600" dirty="0" smtClean="0"/>
              <a:t>Start </a:t>
            </a:r>
            <a:r>
              <a:rPr lang="en-US" sz="1600" dirty="0"/>
              <a:t>= July 2014</a:t>
            </a:r>
            <a:endParaRPr lang="en-US" sz="1600" i="1" dirty="0">
              <a:solidFill>
                <a:srgbClr val="00B050"/>
              </a:solidFill>
            </a:endParaRPr>
          </a:p>
          <a:p>
            <a:pPr marL="458788" lvl="1" eaLnBrk="1" hangingPunct="1">
              <a:tabLst>
                <a:tab pos="2286000" algn="l"/>
              </a:tabLst>
            </a:pPr>
            <a:r>
              <a:rPr lang="en-US" sz="1400" dirty="0" smtClean="0"/>
              <a:t>SCR777 </a:t>
            </a:r>
            <a:r>
              <a:rPr lang="en-US" sz="1400" dirty="0"/>
              <a:t>- </a:t>
            </a:r>
            <a:r>
              <a:rPr lang="en-US" sz="1200" dirty="0"/>
              <a:t>Bilateral CRR Interface </a:t>
            </a:r>
            <a:r>
              <a:rPr lang="en-US" sz="1200" dirty="0" smtClean="0"/>
              <a:t>Enhancement</a:t>
            </a:r>
          </a:p>
          <a:p>
            <a:pPr marL="457200" lvl="1" indent="0" eaLnBrk="1" hangingPunct="1">
              <a:buNone/>
              <a:tabLst>
                <a:tab pos="2286000" algn="l"/>
              </a:tabLst>
            </a:pPr>
            <a:endParaRPr lang="en-US" sz="1400" dirty="0" smtClean="0"/>
          </a:p>
          <a:p>
            <a:pPr marL="457200" lvl="1" indent="0" eaLnBrk="1" hangingPunct="1">
              <a:buNone/>
              <a:tabLst>
                <a:tab pos="2286000" algn="l"/>
              </a:tabLst>
            </a:pPr>
            <a:endParaRPr lang="en-US" sz="1400" dirty="0"/>
          </a:p>
          <a:p>
            <a:pPr eaLnBrk="1" hangingPunct="1">
              <a:tabLst>
                <a:tab pos="2286000" algn="l"/>
              </a:tabLst>
            </a:pPr>
            <a:r>
              <a:rPr lang="en-US" sz="1600" dirty="0" smtClean="0"/>
              <a:t>MMS / CDR / MIS</a:t>
            </a:r>
            <a:r>
              <a:rPr lang="en-US" sz="1600" dirty="0"/>
              <a:t>	</a:t>
            </a:r>
            <a:r>
              <a:rPr lang="en-US" sz="1600" dirty="0" smtClean="0"/>
              <a:t>Start </a:t>
            </a:r>
            <a:r>
              <a:rPr lang="en-US" sz="1600" dirty="0"/>
              <a:t>= </a:t>
            </a:r>
            <a:r>
              <a:rPr lang="en-US" sz="1600" dirty="0" smtClean="0"/>
              <a:t>July</a:t>
            </a:r>
            <a:r>
              <a:rPr lang="en-US" sz="1600" dirty="0" smtClean="0">
                <a:solidFill>
                  <a:srgbClr val="C00000"/>
                </a:solidFill>
              </a:rPr>
              <a:t> </a:t>
            </a:r>
            <a:r>
              <a:rPr lang="en-US" sz="1600" dirty="0" smtClean="0"/>
              <a:t>2014</a:t>
            </a:r>
          </a:p>
          <a:p>
            <a:pPr marL="458788" lvl="1" eaLnBrk="1" hangingPunct="1">
              <a:tabLst>
                <a:tab pos="2286000" algn="l"/>
              </a:tabLst>
            </a:pPr>
            <a:r>
              <a:rPr lang="en-US" sz="1400" dirty="0" smtClean="0"/>
              <a:t>NPRR500 - </a:t>
            </a:r>
            <a:r>
              <a:rPr lang="en-US" sz="1200" dirty="0"/>
              <a:t>Posting of Generation that is Off but </a:t>
            </a:r>
            <a:r>
              <a:rPr lang="en-US" sz="1200" dirty="0" smtClean="0"/>
              <a:t>Avail.</a:t>
            </a:r>
          </a:p>
          <a:p>
            <a:pPr marL="458788" lvl="1" eaLnBrk="1" hangingPunct="1">
              <a:tabLst>
                <a:tab pos="2286000" algn="l"/>
              </a:tabLst>
            </a:pPr>
            <a:r>
              <a:rPr lang="en-US" sz="1400" dirty="0" smtClean="0"/>
              <a:t>NPRR543 - </a:t>
            </a:r>
            <a:r>
              <a:rPr lang="en-US" sz="1200" dirty="0"/>
              <a:t>Message for Confirmed </a:t>
            </a:r>
            <a:r>
              <a:rPr lang="en-US" sz="1200" dirty="0" smtClean="0"/>
              <a:t>E-Tags</a:t>
            </a:r>
            <a:endParaRPr lang="en-US" sz="1600" b="1" dirty="0">
              <a:ea typeface="+mn-ea"/>
              <a:cs typeface="+mn-cs"/>
            </a:endParaRPr>
          </a:p>
          <a:p>
            <a:pPr marL="458788" lvl="1" eaLnBrk="1" hangingPunct="1">
              <a:tabLst>
                <a:tab pos="1544638" algn="l"/>
              </a:tabLst>
            </a:pPr>
            <a:r>
              <a:rPr lang="en-US" sz="1400" dirty="0" smtClean="0"/>
              <a:t>SCR775 - </a:t>
            </a:r>
            <a:r>
              <a:rPr lang="en-US" sz="1200" dirty="0"/>
              <a:t>Posting Results of </a:t>
            </a:r>
            <a:r>
              <a:rPr lang="en-US" sz="1200" dirty="0" smtClean="0"/>
              <a:t>Real-Time </a:t>
            </a:r>
            <a:r>
              <a:rPr lang="en-US" sz="1200" dirty="0"/>
              <a:t>Data in a </a:t>
            </a:r>
            <a:r>
              <a:rPr lang="en-US" sz="1200" dirty="0" smtClean="0"/>
              <a:t>	Display </a:t>
            </a:r>
            <a:r>
              <a:rPr lang="en-US" sz="1200" dirty="0"/>
              <a:t>Format</a:t>
            </a:r>
          </a:p>
        </p:txBody>
      </p:sp>
      <p:sp>
        <p:nvSpPr>
          <p:cNvPr id="5" name="Content Placeholder 16"/>
          <p:cNvSpPr txBox="1">
            <a:spLocks/>
          </p:cNvSpPr>
          <p:nvPr/>
        </p:nvSpPr>
        <p:spPr bwMode="auto">
          <a:xfrm>
            <a:off x="4513277" y="729143"/>
            <a:ext cx="4572000" cy="59794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0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eaLnBrk="1" hangingPunct="1">
              <a:tabLst>
                <a:tab pos="2286000" algn="l"/>
              </a:tabLst>
            </a:pPr>
            <a:r>
              <a:rPr lang="en-US" sz="1600" kern="0" dirty="0" smtClean="0"/>
              <a:t>EMS	</a:t>
            </a:r>
            <a:r>
              <a:rPr lang="en-US" sz="1600" dirty="0" smtClean="0"/>
              <a:t>Start = </a:t>
            </a:r>
            <a:r>
              <a:rPr lang="en-US" sz="1600" dirty="0" smtClean="0">
                <a:solidFill>
                  <a:srgbClr val="FF0000"/>
                </a:solidFill>
              </a:rPr>
              <a:t>October</a:t>
            </a:r>
            <a:r>
              <a:rPr lang="en-US" sz="1600" dirty="0" smtClean="0"/>
              <a:t> 2014 </a:t>
            </a:r>
            <a:endParaRPr lang="en-US" sz="1600" i="1" kern="0" dirty="0" smtClean="0">
              <a:solidFill>
                <a:srgbClr val="00B050"/>
              </a:solidFill>
            </a:endParaRPr>
          </a:p>
          <a:p>
            <a:pPr marL="458788" lvl="1" eaLnBrk="1" hangingPunct="1">
              <a:tabLst>
                <a:tab pos="2286000" algn="l"/>
              </a:tabLst>
            </a:pPr>
            <a:r>
              <a:rPr lang="en-US" sz="1400" b="0" kern="0" dirty="0" smtClean="0"/>
              <a:t>NPRR524 - </a:t>
            </a:r>
            <a:r>
              <a:rPr lang="en-US" sz="1200" b="0" dirty="0"/>
              <a:t>Resource Limits in Providing </a:t>
            </a:r>
            <a:r>
              <a:rPr lang="en-US" sz="1200" b="0" dirty="0" smtClean="0"/>
              <a:t>A/S</a:t>
            </a:r>
            <a:endParaRPr lang="en-US" sz="1200" b="0" kern="0" dirty="0" smtClean="0"/>
          </a:p>
          <a:p>
            <a:pPr marL="458788" lvl="1" eaLnBrk="1" hangingPunct="1">
              <a:tabLst>
                <a:tab pos="2286000" algn="l"/>
              </a:tabLst>
            </a:pPr>
            <a:r>
              <a:rPr lang="en-US" sz="1400" b="0" kern="0" dirty="0" smtClean="0"/>
              <a:t>NPRR573 - </a:t>
            </a:r>
            <a:r>
              <a:rPr lang="en-US" sz="1200" b="0" dirty="0"/>
              <a:t>Alignment of PRC Calculation</a:t>
            </a:r>
            <a:endParaRPr lang="en-US" sz="1400" b="0" kern="0" dirty="0" smtClean="0"/>
          </a:p>
          <a:p>
            <a:pPr marL="458788" lvl="1" eaLnBrk="1" hangingPunct="1">
              <a:tabLst>
                <a:tab pos="2286000" algn="l"/>
              </a:tabLst>
            </a:pPr>
            <a:r>
              <a:rPr lang="en-US" sz="1400" b="0" kern="0" dirty="0" smtClean="0"/>
              <a:t>NPRR581 - </a:t>
            </a:r>
            <a:r>
              <a:rPr lang="en-US" sz="1200" b="0" dirty="0"/>
              <a:t>Add </a:t>
            </a:r>
            <a:r>
              <a:rPr lang="en-US" sz="1200" b="0" dirty="0" smtClean="0"/>
              <a:t>FRRS </a:t>
            </a:r>
            <a:r>
              <a:rPr lang="en-US" sz="1200" b="0" dirty="0"/>
              <a:t>as a Subset of Regulation </a:t>
            </a:r>
            <a:r>
              <a:rPr lang="en-US" sz="1200" b="0" dirty="0" smtClean="0"/>
              <a:t>Svc</a:t>
            </a:r>
            <a:endParaRPr lang="en-US" sz="1600" dirty="0"/>
          </a:p>
          <a:p>
            <a:pPr marL="458788" lvl="1" eaLnBrk="1" hangingPunct="1">
              <a:tabLst>
                <a:tab pos="2286000" algn="l"/>
              </a:tabLst>
            </a:pPr>
            <a:r>
              <a:rPr lang="en-US" sz="1400" b="0" kern="0" dirty="0" smtClean="0"/>
              <a:t>NPRR272 - </a:t>
            </a:r>
            <a:r>
              <a:rPr lang="en-US" sz="1200" b="0" dirty="0"/>
              <a:t>Definition and Participation of </a:t>
            </a:r>
            <a:r>
              <a:rPr lang="en-US" sz="1200" b="0" dirty="0" smtClean="0"/>
              <a:t>QSGRs</a:t>
            </a:r>
          </a:p>
          <a:p>
            <a:pPr marL="458788" lvl="1" eaLnBrk="1" hangingPunct="1">
              <a:tabLst>
                <a:tab pos="2286000" algn="l"/>
              </a:tabLst>
            </a:pPr>
            <a:endParaRPr lang="en-US" sz="1200" b="0" kern="0" dirty="0" smtClean="0"/>
          </a:p>
          <a:p>
            <a:pPr lvl="1" eaLnBrk="1" hangingPunct="1">
              <a:tabLst>
                <a:tab pos="2286000" algn="l"/>
              </a:tabLst>
            </a:pPr>
            <a:endParaRPr lang="en-US" sz="1000" b="0" kern="0" dirty="0" smtClean="0"/>
          </a:p>
          <a:p>
            <a:pPr eaLnBrk="1" hangingPunct="1">
              <a:tabLst>
                <a:tab pos="2286000" algn="l"/>
              </a:tabLst>
            </a:pPr>
            <a:r>
              <a:rPr lang="en-US" sz="1600" kern="0" dirty="0" smtClean="0"/>
              <a:t>MMS	</a:t>
            </a:r>
            <a:r>
              <a:rPr lang="en-US" sz="1600" dirty="0" smtClean="0"/>
              <a:t>Start </a:t>
            </a:r>
            <a:r>
              <a:rPr lang="en-US" sz="1600" dirty="0"/>
              <a:t>= </a:t>
            </a:r>
            <a:r>
              <a:rPr lang="en-US" sz="1600" dirty="0" smtClean="0"/>
              <a:t>August 2014</a:t>
            </a:r>
            <a:endParaRPr lang="en-US" sz="1600" i="1" kern="0" dirty="0" smtClean="0">
              <a:solidFill>
                <a:srgbClr val="00B050"/>
              </a:solidFill>
            </a:endParaRPr>
          </a:p>
          <a:p>
            <a:pPr marL="458788" lvl="1" eaLnBrk="1" hangingPunct="1">
              <a:tabLst>
                <a:tab pos="2286000" algn="l"/>
              </a:tabLst>
            </a:pPr>
            <a:r>
              <a:rPr lang="en-US" sz="1400" b="0" kern="0" dirty="0" smtClean="0"/>
              <a:t>NPRR626 - </a:t>
            </a:r>
            <a:r>
              <a:rPr lang="en-US" sz="1200" b="0" dirty="0"/>
              <a:t>Reliability Deployment Price Adder </a:t>
            </a:r>
            <a:endParaRPr lang="en-US" sz="1200" b="0" dirty="0"/>
          </a:p>
          <a:p>
            <a:pPr marL="458788" lvl="1" eaLnBrk="1" hangingPunct="1">
              <a:tabLst>
                <a:tab pos="2286000" algn="l"/>
              </a:tabLst>
            </a:pPr>
            <a:r>
              <a:rPr lang="en-US" sz="1400" b="0" kern="0" dirty="0" smtClean="0"/>
              <a:t>OBD </a:t>
            </a:r>
            <a:r>
              <a:rPr lang="en-US" sz="1400" b="0" kern="0" dirty="0" smtClean="0"/>
              <a:t>for Shadow Price Caps</a:t>
            </a:r>
          </a:p>
          <a:p>
            <a:pPr marL="744538" lvl="2" eaLnBrk="1" hangingPunct="1">
              <a:tabLst>
                <a:tab pos="2286000" algn="l"/>
              </a:tabLst>
            </a:pPr>
            <a:r>
              <a:rPr lang="en-US" sz="1000" b="0" kern="0" dirty="0"/>
              <a:t>Revision to “Methodology for Setting the Constraint Shadow Price Cap for a Constraint that is Irresolvable in SCED”</a:t>
            </a:r>
          </a:p>
          <a:p>
            <a:pPr marL="458788" lvl="1" eaLnBrk="1" hangingPunct="1">
              <a:tabLst>
                <a:tab pos="1544638" algn="l"/>
              </a:tabLst>
            </a:pPr>
            <a:r>
              <a:rPr lang="en-US" sz="1400" b="0" kern="0" dirty="0" smtClean="0"/>
              <a:t>NPRR556 - </a:t>
            </a:r>
            <a:r>
              <a:rPr lang="en-US" sz="1200" b="0" dirty="0"/>
              <a:t>Resource Adequacy During Transmission </a:t>
            </a:r>
            <a:r>
              <a:rPr lang="en-US" sz="1200" b="0" dirty="0" smtClean="0"/>
              <a:t>	Equipment </a:t>
            </a:r>
            <a:r>
              <a:rPr lang="en-US" sz="1200" b="0" dirty="0"/>
              <a:t>Outage</a:t>
            </a:r>
            <a:endParaRPr lang="en-US" sz="1200" b="0" kern="0" dirty="0" smtClean="0"/>
          </a:p>
          <a:p>
            <a:pPr marL="458788" lvl="1" eaLnBrk="1" hangingPunct="1">
              <a:tabLst>
                <a:tab pos="2286000" algn="l"/>
              </a:tabLst>
            </a:pPr>
            <a:r>
              <a:rPr lang="en-US" sz="1400" b="0" kern="0" dirty="0" smtClean="0"/>
              <a:t>NPRR589 </a:t>
            </a:r>
            <a:r>
              <a:rPr lang="en-US" sz="1400" b="0" kern="0" dirty="0"/>
              <a:t>-</a:t>
            </a:r>
            <a:r>
              <a:rPr lang="en-US" sz="1400" b="0" kern="0" dirty="0" smtClean="0"/>
              <a:t> </a:t>
            </a:r>
            <a:r>
              <a:rPr lang="en-US" sz="1200" b="0" dirty="0" smtClean="0"/>
              <a:t>A/S </a:t>
            </a:r>
            <a:r>
              <a:rPr lang="en-US" sz="1200" b="0" dirty="0"/>
              <a:t>Offers in the </a:t>
            </a:r>
            <a:r>
              <a:rPr lang="en-US" sz="1200" b="0" dirty="0" smtClean="0"/>
              <a:t>SASM</a:t>
            </a:r>
          </a:p>
          <a:p>
            <a:pPr marL="458788" lvl="1" eaLnBrk="1" hangingPunct="1">
              <a:tabLst>
                <a:tab pos="2286000" algn="l"/>
              </a:tabLst>
            </a:pPr>
            <a:endParaRPr lang="en-US" sz="1400" b="0" kern="0" dirty="0" smtClean="0"/>
          </a:p>
          <a:p>
            <a:pPr lvl="1" eaLnBrk="1" hangingPunct="1">
              <a:tabLst>
                <a:tab pos="2286000" algn="l"/>
              </a:tabLst>
            </a:pPr>
            <a:endParaRPr lang="en-US" sz="1000" b="0" kern="0" dirty="0" smtClean="0"/>
          </a:p>
          <a:p>
            <a:pPr eaLnBrk="1" hangingPunct="1">
              <a:tabLst>
                <a:tab pos="2286000" algn="l"/>
              </a:tabLst>
            </a:pPr>
            <a:r>
              <a:rPr lang="en-US" sz="1600" kern="0" dirty="0" smtClean="0"/>
              <a:t>Registration	</a:t>
            </a:r>
            <a:r>
              <a:rPr lang="en-US" sz="1600" dirty="0" smtClean="0"/>
              <a:t>Start </a:t>
            </a:r>
            <a:r>
              <a:rPr lang="en-US" sz="1600" dirty="0"/>
              <a:t>= </a:t>
            </a:r>
            <a:r>
              <a:rPr lang="en-US" sz="1600" dirty="0" smtClean="0">
                <a:solidFill>
                  <a:srgbClr val="FF0000"/>
                </a:solidFill>
              </a:rPr>
              <a:t>October</a:t>
            </a:r>
            <a:r>
              <a:rPr lang="en-US" sz="1600" dirty="0" smtClean="0"/>
              <a:t> </a:t>
            </a:r>
            <a:r>
              <a:rPr lang="en-US" sz="1600" dirty="0" smtClean="0"/>
              <a:t>2014</a:t>
            </a:r>
            <a:endParaRPr lang="en-US" sz="1600" kern="0" dirty="0"/>
          </a:p>
          <a:p>
            <a:pPr marL="458788" lvl="1" eaLnBrk="1" hangingPunct="1">
              <a:tabLst>
                <a:tab pos="2286000" algn="l"/>
              </a:tabLst>
            </a:pPr>
            <a:r>
              <a:rPr lang="en-US" sz="1400" b="0" kern="0" dirty="0" smtClean="0"/>
              <a:t>NPRR519 </a:t>
            </a:r>
            <a:r>
              <a:rPr lang="en-US" sz="1400" b="0" kern="0" dirty="0"/>
              <a:t>-</a:t>
            </a:r>
            <a:r>
              <a:rPr lang="en-US" sz="1400" b="0" kern="0" dirty="0" smtClean="0"/>
              <a:t> </a:t>
            </a:r>
            <a:r>
              <a:rPr lang="en-US" sz="1200" b="0" kern="0" dirty="0" smtClean="0"/>
              <a:t>Collateral Exemption for ERS-Only QSEs</a:t>
            </a:r>
          </a:p>
          <a:p>
            <a:pPr marL="458788" lvl="1" eaLnBrk="1" hangingPunct="1">
              <a:tabLst>
                <a:tab pos="2286000" algn="l"/>
              </a:tabLst>
            </a:pPr>
            <a:r>
              <a:rPr lang="en-US" sz="1400" b="0" kern="0" dirty="0"/>
              <a:t>NPRR588 - </a:t>
            </a:r>
            <a:r>
              <a:rPr lang="en-US" sz="1200" b="0" kern="0" dirty="0"/>
              <a:t>Clarifications for PV Generation Resources</a:t>
            </a:r>
          </a:p>
          <a:p>
            <a:pPr marL="458788" lvl="1" eaLnBrk="1" hangingPunct="1">
              <a:tabLst>
                <a:tab pos="2286000" algn="l"/>
              </a:tabLst>
            </a:pPr>
            <a:r>
              <a:rPr lang="en-US" sz="1400" b="0" kern="0" dirty="0"/>
              <a:t>NPRR615 - </a:t>
            </a:r>
            <a:r>
              <a:rPr lang="en-US" sz="1200" b="0" kern="0" dirty="0"/>
              <a:t>PVGR Forecasting</a:t>
            </a:r>
          </a:p>
          <a:p>
            <a:pPr marL="458788" lvl="1" eaLnBrk="1" hangingPunct="1">
              <a:tabLst>
                <a:tab pos="2286000" algn="l"/>
              </a:tabLst>
            </a:pPr>
            <a:r>
              <a:rPr lang="en-US" sz="1400" b="0" kern="0" dirty="0" smtClean="0"/>
              <a:t>SCR771 </a:t>
            </a:r>
            <a:r>
              <a:rPr lang="en-US" sz="1400" b="0" kern="0" dirty="0" smtClean="0"/>
              <a:t>- </a:t>
            </a:r>
            <a:r>
              <a:rPr lang="en-US" sz="1200" b="0" dirty="0"/>
              <a:t>Independent Master QSE </a:t>
            </a:r>
            <a:r>
              <a:rPr lang="en-US" sz="1200" b="0" dirty="0" smtClean="0"/>
              <a:t>for Split Gen</a:t>
            </a:r>
            <a:r>
              <a:rPr lang="en-US" sz="1200" b="0" dirty="0" smtClean="0"/>
              <a:t>.</a:t>
            </a:r>
          </a:p>
        </p:txBody>
      </p:sp>
      <p:cxnSp>
        <p:nvCxnSpPr>
          <p:cNvPr id="6" name="Straight Connector 5"/>
          <p:cNvCxnSpPr/>
          <p:nvPr/>
        </p:nvCxnSpPr>
        <p:spPr>
          <a:xfrm>
            <a:off x="4486275" y="801716"/>
            <a:ext cx="50334" cy="5438994"/>
          </a:xfrm>
          <a:prstGeom prst="line">
            <a:avLst/>
          </a:prstGeom>
          <a:ln>
            <a:solidFill>
              <a:schemeClr val="accent1">
                <a:lumMod val="75000"/>
              </a:schemeClr>
            </a:solidFill>
          </a:ln>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a:off x="240822" y="3429000"/>
            <a:ext cx="4257675" cy="0"/>
          </a:xfrm>
          <a:prstGeom prst="line">
            <a:avLst/>
          </a:prstGeom>
          <a:ln>
            <a:solidFill>
              <a:schemeClr val="accent1">
                <a:lumMod val="75000"/>
              </a:schemeClr>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a:off x="230666" y="4419600"/>
            <a:ext cx="4281487" cy="0"/>
          </a:xfrm>
          <a:prstGeom prst="line">
            <a:avLst/>
          </a:prstGeom>
          <a:ln>
            <a:solidFill>
              <a:schemeClr val="accent1">
                <a:lumMod val="75000"/>
              </a:schemeClr>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a:off x="4510087" y="2438613"/>
            <a:ext cx="4481513" cy="0"/>
          </a:xfrm>
          <a:prstGeom prst="line">
            <a:avLst/>
          </a:prstGeom>
          <a:ln>
            <a:solidFill>
              <a:schemeClr val="accent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a:off x="4526628" y="4648200"/>
            <a:ext cx="4481513" cy="0"/>
          </a:xfrm>
          <a:prstGeom prst="line">
            <a:avLst/>
          </a:prstGeom>
          <a:ln>
            <a:solidFill>
              <a:schemeClr val="accent1">
                <a:lumMod val="75000"/>
              </a:schemeClr>
            </a:solidFill>
          </a:ln>
        </p:spPr>
        <p:style>
          <a:lnRef idx="2">
            <a:schemeClr val="accent1"/>
          </a:lnRef>
          <a:fillRef idx="0">
            <a:schemeClr val="accent1"/>
          </a:fillRef>
          <a:effectRef idx="1">
            <a:schemeClr val="accent1"/>
          </a:effectRef>
          <a:fontRef idx="minor">
            <a:schemeClr val="tx1"/>
          </a:fontRef>
        </p:style>
      </p:cxnSp>
      <p:sp>
        <p:nvSpPr>
          <p:cNvPr id="30" name="TextBox 29"/>
          <p:cNvSpPr txBox="1"/>
          <p:nvPr/>
        </p:nvSpPr>
        <p:spPr>
          <a:xfrm>
            <a:off x="2502312" y="6338019"/>
            <a:ext cx="4333875" cy="307777"/>
          </a:xfrm>
          <a:prstGeom prst="rect">
            <a:avLst/>
          </a:prstGeom>
          <a:noFill/>
        </p:spPr>
        <p:txBody>
          <a:bodyPr wrap="square" rtlCol="0">
            <a:spAutoFit/>
          </a:bodyPr>
          <a:lstStyle/>
          <a:p>
            <a:pPr algn="ctr"/>
            <a:r>
              <a:rPr lang="en-US" sz="1400" dirty="0" smtClean="0">
                <a:solidFill>
                  <a:srgbClr val="FF0000"/>
                </a:solidFill>
              </a:rPr>
              <a:t>Market input on this plan is greatly appreciated!</a:t>
            </a:r>
            <a:endParaRPr lang="en-US" sz="1400" dirty="0">
              <a:solidFill>
                <a:srgbClr val="FF0000"/>
              </a:solidFill>
            </a:endParaRPr>
          </a:p>
        </p:txBody>
      </p:sp>
      <p:sp>
        <p:nvSpPr>
          <p:cNvPr id="2" name="Rectangle 1"/>
          <p:cNvSpPr/>
          <p:nvPr/>
        </p:nvSpPr>
        <p:spPr>
          <a:xfrm rot="20822431">
            <a:off x="3046191" y="2759426"/>
            <a:ext cx="1563248" cy="523220"/>
          </a:xfrm>
          <a:prstGeom prst="rect">
            <a:avLst/>
          </a:prstGeom>
          <a:noFill/>
        </p:spPr>
        <p:txBody>
          <a:bodyPr wrap="none" lIns="91440" tIns="45720" rIns="91440" bIns="45720">
            <a:spAutoFit/>
          </a:bodyPr>
          <a:lstStyle/>
          <a:p>
            <a:pPr algn="ctr"/>
            <a:r>
              <a:rPr lang="en-US" sz="2800" b="1" cap="none" spc="0" dirty="0" smtClean="0">
                <a:ln w="12700">
                  <a:solidFill>
                    <a:schemeClr val="tx2">
                      <a:satMod val="155000"/>
                    </a:schemeClr>
                  </a:solidFill>
                  <a:prstDash val="solid"/>
                </a:ln>
                <a:solidFill>
                  <a:schemeClr val="accent1">
                    <a:lumMod val="75000"/>
                  </a:schemeClr>
                </a:solidFill>
                <a:effectLst>
                  <a:outerShdw blurRad="41275" dist="20320" dir="1800000" algn="tl" rotWithShape="0">
                    <a:srgbClr val="000000">
                      <a:alpha val="40000"/>
                    </a:srgbClr>
                  </a:outerShdw>
                </a:effectLst>
              </a:rPr>
              <a:t>Initiated</a:t>
            </a:r>
            <a:endParaRPr lang="en-US" sz="3600" b="1" cap="none" spc="0" dirty="0">
              <a:ln w="12700">
                <a:solidFill>
                  <a:schemeClr val="tx2">
                    <a:satMod val="155000"/>
                  </a:schemeClr>
                </a:solidFill>
                <a:prstDash val="solid"/>
              </a:ln>
              <a:solidFill>
                <a:schemeClr val="accent1">
                  <a:lumMod val="75000"/>
                </a:schemeClr>
              </a:solidFill>
              <a:effectLst>
                <a:outerShdw blurRad="41275" dist="20320" dir="1800000" algn="tl" rotWithShape="0">
                  <a:srgbClr val="000000">
                    <a:alpha val="40000"/>
                  </a:srgbClr>
                </a:outerShdw>
              </a:effectLst>
            </a:endParaRPr>
          </a:p>
        </p:txBody>
      </p:sp>
      <p:sp>
        <p:nvSpPr>
          <p:cNvPr id="14" name="Rectangle 13"/>
          <p:cNvSpPr/>
          <p:nvPr/>
        </p:nvSpPr>
        <p:spPr>
          <a:xfrm rot="20822431">
            <a:off x="3046191" y="5655026"/>
            <a:ext cx="1563248" cy="523220"/>
          </a:xfrm>
          <a:prstGeom prst="rect">
            <a:avLst/>
          </a:prstGeom>
          <a:noFill/>
        </p:spPr>
        <p:txBody>
          <a:bodyPr wrap="none" lIns="91440" tIns="45720" rIns="91440" bIns="45720">
            <a:spAutoFit/>
          </a:bodyPr>
          <a:lstStyle/>
          <a:p>
            <a:pPr algn="ctr"/>
            <a:r>
              <a:rPr lang="en-US" sz="2800" b="1" cap="none" spc="0" dirty="0" smtClean="0">
                <a:ln w="12700">
                  <a:solidFill>
                    <a:schemeClr val="tx2">
                      <a:satMod val="155000"/>
                    </a:schemeClr>
                  </a:solidFill>
                  <a:prstDash val="solid"/>
                </a:ln>
                <a:solidFill>
                  <a:schemeClr val="accent1">
                    <a:lumMod val="75000"/>
                  </a:schemeClr>
                </a:solidFill>
                <a:effectLst>
                  <a:outerShdw blurRad="41275" dist="20320" dir="1800000" algn="tl" rotWithShape="0">
                    <a:srgbClr val="000000">
                      <a:alpha val="40000"/>
                    </a:srgbClr>
                  </a:outerShdw>
                </a:effectLst>
              </a:rPr>
              <a:t>Initiated</a:t>
            </a:r>
            <a:endParaRPr lang="en-US" sz="3600" b="1" cap="none" spc="0" dirty="0">
              <a:ln w="12700">
                <a:solidFill>
                  <a:schemeClr val="tx2">
                    <a:satMod val="155000"/>
                  </a:schemeClr>
                </a:solidFill>
                <a:prstDash val="solid"/>
              </a:ln>
              <a:solidFill>
                <a:schemeClr val="accent1">
                  <a:lumMod val="75000"/>
                </a:schemeClr>
              </a:solidFill>
              <a:effectLst>
                <a:outerShdw blurRad="41275" dist="20320" dir="1800000" algn="tl" rotWithShape="0">
                  <a:srgbClr val="000000">
                    <a:alpha val="40000"/>
                  </a:srgbClr>
                </a:outerShdw>
              </a:effectLst>
            </a:endParaRPr>
          </a:p>
        </p:txBody>
      </p:sp>
      <p:sp>
        <p:nvSpPr>
          <p:cNvPr id="13" name="Rectangle 12"/>
          <p:cNvSpPr/>
          <p:nvPr/>
        </p:nvSpPr>
        <p:spPr>
          <a:xfrm rot="20822431">
            <a:off x="3046191" y="3902426"/>
            <a:ext cx="1563248" cy="523220"/>
          </a:xfrm>
          <a:prstGeom prst="rect">
            <a:avLst/>
          </a:prstGeom>
          <a:noFill/>
        </p:spPr>
        <p:txBody>
          <a:bodyPr wrap="none" lIns="91440" tIns="45720" rIns="91440" bIns="45720">
            <a:spAutoFit/>
          </a:bodyPr>
          <a:lstStyle/>
          <a:p>
            <a:pPr algn="ctr"/>
            <a:r>
              <a:rPr lang="en-US" sz="2800" b="1" cap="none" spc="0" dirty="0" smtClean="0">
                <a:ln w="12700">
                  <a:solidFill>
                    <a:schemeClr val="tx2">
                      <a:satMod val="155000"/>
                    </a:schemeClr>
                  </a:solidFill>
                  <a:prstDash val="solid"/>
                </a:ln>
                <a:solidFill>
                  <a:schemeClr val="accent1">
                    <a:lumMod val="75000"/>
                  </a:schemeClr>
                </a:solidFill>
                <a:effectLst>
                  <a:outerShdw blurRad="41275" dist="20320" dir="1800000" algn="tl" rotWithShape="0">
                    <a:srgbClr val="000000">
                      <a:alpha val="40000"/>
                    </a:srgbClr>
                  </a:outerShdw>
                </a:effectLst>
              </a:rPr>
              <a:t>Initiated</a:t>
            </a:r>
            <a:endParaRPr lang="en-US" sz="3600" b="1" cap="none" spc="0" dirty="0">
              <a:ln w="12700">
                <a:solidFill>
                  <a:schemeClr val="tx2">
                    <a:satMod val="155000"/>
                  </a:schemeClr>
                </a:solidFill>
                <a:prstDash val="solid"/>
              </a:ln>
              <a:solidFill>
                <a:schemeClr val="accent1">
                  <a:lumMod val="75000"/>
                </a:schemeClr>
              </a:solidFill>
              <a:effectLst>
                <a:outerShdw blurRad="41275" dist="20320" dir="1800000" algn="tl" rotWithShape="0">
                  <a:srgbClr val="000000">
                    <a:alpha val="40000"/>
                  </a:srgbClr>
                </a:outerShdw>
              </a:effectLst>
            </a:endParaRPr>
          </a:p>
        </p:txBody>
      </p:sp>
    </p:spTree>
    <p:extLst>
      <p:ext uri="{BB962C8B-B14F-4D97-AF65-F5344CB8AC3E}">
        <p14:creationId xmlns:p14="http://schemas.microsoft.com/office/powerpoint/2010/main" val="96878165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1"/>
          <p:cNvSpPr>
            <a:spLocks noGrp="1"/>
          </p:cNvSpPr>
          <p:nvPr>
            <p:ph type="title"/>
          </p:nvPr>
        </p:nvSpPr>
        <p:spPr>
          <a:xfrm>
            <a:off x="152400" y="0"/>
            <a:ext cx="8077200" cy="685800"/>
          </a:xfrm>
        </p:spPr>
        <p:txBody>
          <a:bodyPr/>
          <a:lstStyle/>
          <a:p>
            <a:pPr eaLnBrk="1" hangingPunct="1"/>
            <a:r>
              <a:rPr lang="en-US" sz="1800" dirty="0" smtClean="0"/>
              <a:t>2014 Release Targets – Board-Approved NPRRs / SCRs / </a:t>
            </a:r>
            <a:r>
              <a:rPr lang="en-US" sz="1800" dirty="0" err="1" smtClean="0"/>
              <a:t>xGRRs</a:t>
            </a:r>
            <a:endParaRPr lang="en-US" sz="1800" dirty="0" smtClean="0"/>
          </a:p>
        </p:txBody>
      </p:sp>
      <p:sp>
        <p:nvSpPr>
          <p:cNvPr id="7172" name="Footer Placeholder 7"/>
          <p:cNvSpPr>
            <a:spLocks noGrp="1"/>
          </p:cNvSpPr>
          <p:nvPr>
            <p:ph type="ftr" sz="quarter" idx="4294967295"/>
          </p:nvPr>
        </p:nvSpPr>
        <p:spPr bwMode="auto">
          <a:xfrm>
            <a:off x="6248400" y="6457950"/>
            <a:ext cx="25146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eaLnBrk="1" hangingPunct="1"/>
            <a:r>
              <a:rPr lang="en-US" sz="1200" b="0"/>
              <a:t>ERCOT Public</a:t>
            </a:r>
          </a:p>
        </p:txBody>
      </p:sp>
      <p:sp>
        <p:nvSpPr>
          <p:cNvPr id="7174" name="TextBox 16"/>
          <p:cNvSpPr txBox="1">
            <a:spLocks noChangeArrowheads="1"/>
          </p:cNvSpPr>
          <p:nvPr/>
        </p:nvSpPr>
        <p:spPr bwMode="auto">
          <a:xfrm>
            <a:off x="2302778" y="4187236"/>
            <a:ext cx="1197864" cy="261610"/>
          </a:xfrm>
          <a:prstGeom prst="rect">
            <a:avLst/>
          </a:prstGeom>
          <a:solidFill>
            <a:schemeClr val="accent1"/>
          </a:solidFill>
          <a:ln w="9525">
            <a:solidFill>
              <a:schemeClr val="tx1"/>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eaLnBrk="1" hangingPunct="1"/>
            <a:r>
              <a:rPr lang="en-US" sz="1100" dirty="0"/>
              <a:t>None</a:t>
            </a:r>
          </a:p>
        </p:txBody>
      </p:sp>
      <p:sp>
        <p:nvSpPr>
          <p:cNvPr id="7177" name="TextBox 12"/>
          <p:cNvSpPr txBox="1">
            <a:spLocks noChangeArrowheads="1"/>
          </p:cNvSpPr>
          <p:nvPr/>
        </p:nvSpPr>
        <p:spPr bwMode="auto">
          <a:xfrm>
            <a:off x="1152832" y="4187236"/>
            <a:ext cx="1143000" cy="261610"/>
          </a:xfrm>
          <a:prstGeom prst="rect">
            <a:avLst/>
          </a:prstGeom>
          <a:solidFill>
            <a:schemeClr val="accent1"/>
          </a:solidFill>
          <a:ln w="9525">
            <a:solidFill>
              <a:schemeClr val="tx1"/>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eaLnBrk="1" hangingPunct="1"/>
            <a:r>
              <a:rPr lang="en-US" sz="1100" dirty="0" smtClean="0"/>
              <a:t>January</a:t>
            </a:r>
            <a:endParaRPr lang="en-US" sz="1100" dirty="0"/>
          </a:p>
        </p:txBody>
      </p:sp>
      <p:sp>
        <p:nvSpPr>
          <p:cNvPr id="7179" name="TextBox 15"/>
          <p:cNvSpPr txBox="1">
            <a:spLocks noChangeArrowheads="1"/>
          </p:cNvSpPr>
          <p:nvPr/>
        </p:nvSpPr>
        <p:spPr bwMode="auto">
          <a:xfrm>
            <a:off x="76201" y="5545123"/>
            <a:ext cx="3276599" cy="40011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eaLnBrk="1" hangingPunct="1"/>
            <a:r>
              <a:rPr lang="en-US" sz="1000" b="0" dirty="0"/>
              <a:t>Go-live dates can differ from Protocol effective dates – Please refer to market notices for more details</a:t>
            </a:r>
          </a:p>
        </p:txBody>
      </p:sp>
      <p:sp>
        <p:nvSpPr>
          <p:cNvPr id="7183" name="TextBox 22"/>
          <p:cNvSpPr txBox="1">
            <a:spLocks noChangeArrowheads="1"/>
          </p:cNvSpPr>
          <p:nvPr/>
        </p:nvSpPr>
        <p:spPr bwMode="auto">
          <a:xfrm>
            <a:off x="76200" y="6002323"/>
            <a:ext cx="3276599" cy="26161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eaLnBrk="1" hangingPunct="1"/>
            <a:r>
              <a:rPr lang="en-US" sz="1100"/>
              <a:t>Release targets are subject to change</a:t>
            </a:r>
          </a:p>
        </p:txBody>
      </p:sp>
      <p:sp>
        <p:nvSpPr>
          <p:cNvPr id="17" name="TextBox 21"/>
          <p:cNvSpPr txBox="1">
            <a:spLocks noChangeArrowheads="1"/>
          </p:cNvSpPr>
          <p:nvPr/>
        </p:nvSpPr>
        <p:spPr bwMode="auto">
          <a:xfrm>
            <a:off x="6705600" y="5496580"/>
            <a:ext cx="2268536" cy="58477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eaLnBrk="1" hangingPunct="1"/>
            <a:r>
              <a:rPr lang="en-US" sz="800" b="0" dirty="0" smtClean="0"/>
              <a:t>NPRR425(b) – GREDP, EIS portions</a:t>
            </a:r>
          </a:p>
          <a:p>
            <a:pPr eaLnBrk="1" hangingPunct="1"/>
            <a:r>
              <a:rPr lang="en-US" sz="800" b="0" dirty="0" smtClean="0"/>
              <a:t>NPRR589(a) – MMS portion</a:t>
            </a:r>
          </a:p>
          <a:p>
            <a:pPr eaLnBrk="1" hangingPunct="1"/>
            <a:r>
              <a:rPr lang="en-US" sz="800" b="0" dirty="0" smtClean="0"/>
              <a:t>SCR756(b) – Remaining portions of </a:t>
            </a:r>
            <a:r>
              <a:rPr lang="en-US" sz="800" b="0" dirty="0" smtClean="0"/>
              <a:t>SCR</a:t>
            </a:r>
          </a:p>
          <a:p>
            <a:pPr eaLnBrk="1" hangingPunct="1"/>
            <a:r>
              <a:rPr lang="en-US" sz="800" b="0" dirty="0" smtClean="0"/>
              <a:t>SCR774(a) – All new fields except Comments</a:t>
            </a:r>
            <a:endParaRPr lang="en-US" sz="800" b="0" dirty="0" smtClean="0"/>
          </a:p>
        </p:txBody>
      </p:sp>
      <p:sp>
        <p:nvSpPr>
          <p:cNvPr id="18" name="TextBox 21"/>
          <p:cNvSpPr txBox="1">
            <a:spLocks noChangeArrowheads="1"/>
          </p:cNvSpPr>
          <p:nvPr/>
        </p:nvSpPr>
        <p:spPr bwMode="auto">
          <a:xfrm>
            <a:off x="3428999" y="6170112"/>
            <a:ext cx="3200399" cy="246221"/>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eaLnBrk="1" hangingPunct="1"/>
            <a:r>
              <a:rPr lang="en-US" sz="1000" b="0" dirty="0"/>
              <a:t>(a), (b), etc. indicates multiple </a:t>
            </a:r>
            <a:r>
              <a:rPr lang="en-US" sz="1000" b="0" dirty="0" smtClean="0"/>
              <a:t>phases</a:t>
            </a:r>
            <a:endParaRPr lang="en-US" sz="1000" b="0" dirty="0"/>
          </a:p>
        </p:txBody>
      </p:sp>
      <p:sp>
        <p:nvSpPr>
          <p:cNvPr id="7175" name="TextBox 17"/>
          <p:cNvSpPr txBox="1">
            <a:spLocks noChangeArrowheads="1"/>
          </p:cNvSpPr>
          <p:nvPr/>
        </p:nvSpPr>
        <p:spPr bwMode="auto">
          <a:xfrm>
            <a:off x="4611623" y="4188578"/>
            <a:ext cx="1075944" cy="256032"/>
          </a:xfrm>
          <a:prstGeom prst="rect">
            <a:avLst/>
          </a:prstGeom>
          <a:solidFill>
            <a:schemeClr val="accent1"/>
          </a:solidFill>
          <a:ln w="9525">
            <a:solidFill>
              <a:schemeClr val="tx1"/>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eaLnBrk="1" hangingPunct="1"/>
            <a:r>
              <a:rPr lang="en-US" sz="1100" dirty="0"/>
              <a:t>None</a:t>
            </a:r>
          </a:p>
        </p:txBody>
      </p:sp>
      <p:sp>
        <p:nvSpPr>
          <p:cNvPr id="19" name="TextBox 23"/>
          <p:cNvSpPr txBox="1">
            <a:spLocks noChangeArrowheads="1"/>
          </p:cNvSpPr>
          <p:nvPr/>
        </p:nvSpPr>
        <p:spPr bwMode="auto">
          <a:xfrm>
            <a:off x="3429000" y="5549246"/>
            <a:ext cx="3200398" cy="246221"/>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eaLnBrk="1" hangingPunct="1"/>
            <a:r>
              <a:rPr lang="en-US" sz="1000" b="0" dirty="0"/>
              <a:t>Red Text: </a:t>
            </a:r>
            <a:r>
              <a:rPr lang="en-US" sz="1000" b="0" dirty="0" smtClean="0"/>
              <a:t>New </a:t>
            </a:r>
            <a:r>
              <a:rPr lang="en-US" sz="1000" b="0" dirty="0"/>
              <a:t>additions and target release changes</a:t>
            </a:r>
          </a:p>
        </p:txBody>
      </p:sp>
      <p:sp>
        <p:nvSpPr>
          <p:cNvPr id="20" name="TextBox 24"/>
          <p:cNvSpPr txBox="1">
            <a:spLocks noChangeArrowheads="1"/>
          </p:cNvSpPr>
          <p:nvPr/>
        </p:nvSpPr>
        <p:spPr bwMode="auto">
          <a:xfrm>
            <a:off x="3428999" y="5853203"/>
            <a:ext cx="3200399" cy="246221"/>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eaLnBrk="1" hangingPunct="1"/>
            <a:r>
              <a:rPr lang="en-US" sz="1000" b="0" dirty="0"/>
              <a:t>Strike-Through Text: </a:t>
            </a:r>
            <a:r>
              <a:rPr lang="en-US" sz="1000" b="0" dirty="0" smtClean="0"/>
              <a:t>Previous </a:t>
            </a:r>
            <a:r>
              <a:rPr lang="en-US" sz="1000" b="0" dirty="0"/>
              <a:t>target release changes</a:t>
            </a:r>
          </a:p>
        </p:txBody>
      </p:sp>
      <p:sp>
        <p:nvSpPr>
          <p:cNvPr id="25" name="TextBox 24"/>
          <p:cNvSpPr txBox="1"/>
          <p:nvPr/>
        </p:nvSpPr>
        <p:spPr>
          <a:xfrm>
            <a:off x="1951969" y="4715023"/>
            <a:ext cx="426720" cy="461665"/>
          </a:xfrm>
          <a:prstGeom prst="rect">
            <a:avLst/>
          </a:prstGeom>
          <a:noFill/>
        </p:spPr>
        <p:txBody>
          <a:bodyPr wrap="none" rtlCol="0">
            <a:spAutoFit/>
          </a:bodyPr>
          <a:lstStyle/>
          <a:p>
            <a:r>
              <a:rPr lang="en-US" sz="2400" dirty="0" smtClean="0">
                <a:solidFill>
                  <a:srgbClr val="00B050"/>
                </a:solidFill>
                <a:latin typeface="Wingdings" pitchFamily="2" charset="2"/>
              </a:rPr>
              <a:t>ü</a:t>
            </a:r>
            <a:endParaRPr lang="en-US" sz="2400" dirty="0">
              <a:solidFill>
                <a:srgbClr val="00B050"/>
              </a:solidFill>
              <a:latin typeface="Wingdings" pitchFamily="2" charset="2"/>
            </a:endParaRPr>
          </a:p>
        </p:txBody>
      </p:sp>
      <p:sp>
        <p:nvSpPr>
          <p:cNvPr id="26" name="TextBox 25"/>
          <p:cNvSpPr txBox="1"/>
          <p:nvPr/>
        </p:nvSpPr>
        <p:spPr>
          <a:xfrm>
            <a:off x="1514100" y="2057400"/>
            <a:ext cx="426720" cy="461665"/>
          </a:xfrm>
          <a:prstGeom prst="rect">
            <a:avLst/>
          </a:prstGeom>
          <a:noFill/>
        </p:spPr>
        <p:txBody>
          <a:bodyPr wrap="none" rtlCol="0">
            <a:spAutoFit/>
          </a:bodyPr>
          <a:lstStyle/>
          <a:p>
            <a:r>
              <a:rPr lang="en-US" sz="2400" dirty="0" smtClean="0">
                <a:solidFill>
                  <a:srgbClr val="00B050"/>
                </a:solidFill>
                <a:latin typeface="Wingdings" pitchFamily="2" charset="2"/>
              </a:rPr>
              <a:t>ü</a:t>
            </a:r>
            <a:endParaRPr lang="en-US" sz="2400" dirty="0">
              <a:solidFill>
                <a:srgbClr val="00B050"/>
              </a:solidFill>
              <a:latin typeface="Wingdings" pitchFamily="2" charset="2"/>
            </a:endParaRPr>
          </a:p>
        </p:txBody>
      </p:sp>
      <p:sp>
        <p:nvSpPr>
          <p:cNvPr id="27" name="TextBox 26"/>
          <p:cNvSpPr txBox="1"/>
          <p:nvPr/>
        </p:nvSpPr>
        <p:spPr>
          <a:xfrm>
            <a:off x="1524000" y="3821668"/>
            <a:ext cx="365806" cy="369332"/>
          </a:xfrm>
          <a:prstGeom prst="rect">
            <a:avLst/>
          </a:prstGeom>
          <a:noFill/>
        </p:spPr>
        <p:txBody>
          <a:bodyPr wrap="none" rtlCol="0">
            <a:spAutoFit/>
          </a:bodyPr>
          <a:lstStyle/>
          <a:p>
            <a:r>
              <a:rPr lang="en-US" sz="1800" dirty="0" smtClean="0">
                <a:solidFill>
                  <a:srgbClr val="00B050"/>
                </a:solidFill>
                <a:latin typeface="Wingdings" pitchFamily="2" charset="2"/>
              </a:rPr>
              <a:t>ü</a:t>
            </a:r>
            <a:endParaRPr lang="en-US" sz="1800" dirty="0">
              <a:solidFill>
                <a:srgbClr val="00B050"/>
              </a:solidFill>
              <a:latin typeface="Wingdings" pitchFamily="2" charset="2"/>
            </a:endParaRPr>
          </a:p>
        </p:txBody>
      </p:sp>
      <p:graphicFrame>
        <p:nvGraphicFramePr>
          <p:cNvPr id="6" name="Group 3"/>
          <p:cNvGraphicFramePr>
            <a:graphicFrameLocks noGrp="1"/>
          </p:cNvGraphicFramePr>
          <p:nvPr>
            <p:ph sz="half" idx="4294967295"/>
            <p:extLst>
              <p:ext uri="{D42A27DB-BD31-4B8C-83A1-F6EECF244321}">
                <p14:modId xmlns:p14="http://schemas.microsoft.com/office/powerpoint/2010/main" val="4243239119"/>
              </p:ext>
            </p:extLst>
          </p:nvPr>
        </p:nvGraphicFramePr>
        <p:xfrm>
          <a:off x="76200" y="762000"/>
          <a:ext cx="8991599" cy="4733544"/>
        </p:xfrm>
        <a:graphic>
          <a:graphicData uri="http://schemas.openxmlformats.org/drawingml/2006/table">
            <a:tbl>
              <a:tblPr/>
              <a:tblGrid>
                <a:gridCol w="1075918"/>
                <a:gridCol w="1152769"/>
                <a:gridCol w="1200313"/>
                <a:gridCol w="1105226"/>
                <a:gridCol w="1075918"/>
                <a:gridCol w="1095456"/>
                <a:gridCol w="1143000"/>
                <a:gridCol w="1142999"/>
              </a:tblGrid>
              <a:tr h="559731">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kern="1200" cap="none" normalizeH="0" baseline="0" dirty="0" smtClean="0">
                          <a:ln>
                            <a:noFill/>
                          </a:ln>
                          <a:solidFill>
                            <a:schemeClr val="tx1"/>
                          </a:solidFill>
                          <a:effectLst/>
                          <a:latin typeface="Arial" charset="0"/>
                          <a:ea typeface="+mn-ea"/>
                          <a:cs typeface="+mn-cs"/>
                        </a:rPr>
                        <a:t>Release</a:t>
                      </a:r>
                      <a:r>
                        <a:rPr kumimoji="0" lang="en-US" sz="1200" b="1" i="0" u="none" strike="noStrike" cap="none" normalizeH="0" baseline="0" dirty="0" smtClean="0">
                          <a:ln>
                            <a:noFill/>
                          </a:ln>
                          <a:solidFill>
                            <a:schemeClr val="tx1"/>
                          </a:solidFill>
                          <a:effectLst/>
                          <a:latin typeface="Arial" charset="0"/>
                        </a:rPr>
                        <a:t> </a:t>
                      </a:r>
                      <a:r>
                        <a:rPr kumimoji="0" lang="en-US" sz="1400" b="1" i="0" u="none" strike="noStrike" kern="1200" cap="none" normalizeH="0" baseline="0" dirty="0" smtClean="0">
                          <a:ln>
                            <a:noFill/>
                          </a:ln>
                          <a:solidFill>
                            <a:schemeClr val="tx1"/>
                          </a:solidFill>
                          <a:effectLst/>
                          <a:latin typeface="Arial" charset="0"/>
                          <a:ea typeface="+mn-ea"/>
                          <a:cs typeface="+mn-cs"/>
                        </a:rPr>
                        <a:t>Approach</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A5"/>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kern="1200" cap="none" normalizeH="0" baseline="0" dirty="0" smtClean="0">
                          <a:ln>
                            <a:noFill/>
                          </a:ln>
                          <a:solidFill>
                            <a:schemeClr val="tx1"/>
                          </a:solidFill>
                          <a:effectLst/>
                          <a:latin typeface="Arial" charset="0"/>
                          <a:ea typeface="+mn-ea"/>
                          <a:cs typeface="+mn-cs"/>
                        </a:rPr>
                        <a:t>Release</a:t>
                      </a:r>
                      <a:r>
                        <a:rPr kumimoji="0" lang="en-US" sz="1200" b="1" i="0" u="none" strike="noStrike" cap="none" normalizeH="0" baseline="0" dirty="0" smtClean="0">
                          <a:ln>
                            <a:noFill/>
                          </a:ln>
                          <a:solidFill>
                            <a:schemeClr val="tx1"/>
                          </a:solidFill>
                          <a:effectLst/>
                          <a:latin typeface="Arial" charset="0"/>
                        </a:rPr>
                        <a:t> </a:t>
                      </a:r>
                      <a:r>
                        <a:rPr kumimoji="0" lang="en-US" sz="1400" b="1" i="0" u="none" strike="noStrike" cap="none" normalizeH="0" baseline="0" dirty="0" smtClean="0">
                          <a:ln>
                            <a:noFill/>
                          </a:ln>
                          <a:solidFill>
                            <a:schemeClr val="tx1"/>
                          </a:solidFill>
                          <a:effectLst/>
                          <a:latin typeface="Arial" charset="0"/>
                        </a:rPr>
                        <a:t>1</a:t>
                      </a:r>
                      <a:endParaRPr kumimoji="0" lang="en-US" sz="1200" b="1" i="0" u="none" strike="noStrike" cap="none" normalizeH="0" baseline="0" dirty="0" smtClean="0">
                        <a:ln>
                          <a:noFill/>
                        </a:ln>
                        <a:solidFill>
                          <a:schemeClr val="tx1"/>
                        </a:solidFill>
                        <a:effectLst/>
                        <a:latin typeface="Arial"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charset="0"/>
                        </a:rPr>
                        <a:t>2/3 – 2/7</a:t>
                      </a:r>
                      <a:endParaRPr kumimoji="0" lang="en-US" sz="1200" b="1"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A5"/>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kern="1200" cap="none" normalizeH="0" baseline="0" dirty="0" smtClean="0">
                          <a:ln>
                            <a:noFill/>
                          </a:ln>
                          <a:solidFill>
                            <a:schemeClr val="tx1"/>
                          </a:solidFill>
                          <a:effectLst/>
                          <a:latin typeface="Arial" charset="0"/>
                          <a:ea typeface="+mn-ea"/>
                          <a:cs typeface="+mn-cs"/>
                        </a:rPr>
                        <a:t>Release  2</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charset="0"/>
                        </a:rPr>
                        <a:t>4/14 – 4/18</a:t>
                      </a:r>
                      <a:endParaRPr kumimoji="0" lang="en-US" sz="1200" b="1"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A5"/>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kern="1200" cap="none" normalizeH="0" baseline="0" dirty="0" smtClean="0">
                          <a:ln>
                            <a:noFill/>
                          </a:ln>
                          <a:solidFill>
                            <a:schemeClr val="tx1"/>
                          </a:solidFill>
                          <a:effectLst/>
                          <a:latin typeface="Arial" charset="0"/>
                          <a:ea typeface="+mn-ea"/>
                          <a:cs typeface="+mn-cs"/>
                        </a:rPr>
                        <a:t>Release 3</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charset="0"/>
                        </a:rPr>
                        <a:t>6/9</a:t>
                      </a:r>
                      <a:r>
                        <a:rPr kumimoji="0" lang="en-US" sz="1200" b="1" i="0" u="none" strike="noStrike" cap="none" normalizeH="0" baseline="0" dirty="0" smtClean="0">
                          <a:ln>
                            <a:noFill/>
                          </a:ln>
                          <a:solidFill>
                            <a:schemeClr val="tx1"/>
                          </a:solidFill>
                          <a:effectLst/>
                          <a:latin typeface="Arial" charset="0"/>
                        </a:rPr>
                        <a:t> </a:t>
                      </a:r>
                      <a:r>
                        <a:rPr kumimoji="0" lang="en-US" sz="1400" b="1" i="0" u="none" strike="noStrike" cap="none" normalizeH="0" baseline="0" dirty="0" smtClean="0">
                          <a:ln>
                            <a:noFill/>
                          </a:ln>
                          <a:solidFill>
                            <a:schemeClr val="tx1"/>
                          </a:solidFill>
                          <a:effectLst/>
                          <a:latin typeface="Arial" charset="0"/>
                        </a:rPr>
                        <a:t>–</a:t>
                      </a:r>
                      <a:r>
                        <a:rPr kumimoji="0" lang="en-US" sz="1200" b="1" i="0" u="none" strike="noStrike" cap="none" normalizeH="0" baseline="0" dirty="0" smtClean="0">
                          <a:ln>
                            <a:noFill/>
                          </a:ln>
                          <a:solidFill>
                            <a:schemeClr val="tx1"/>
                          </a:solidFill>
                          <a:effectLst/>
                          <a:latin typeface="Arial" charset="0"/>
                        </a:rPr>
                        <a:t> </a:t>
                      </a:r>
                      <a:r>
                        <a:rPr kumimoji="0" lang="en-US" sz="1400" b="1" i="0" u="none" strike="noStrike" cap="none" normalizeH="0" baseline="0" dirty="0" smtClean="0">
                          <a:ln>
                            <a:noFill/>
                          </a:ln>
                          <a:solidFill>
                            <a:schemeClr val="tx1"/>
                          </a:solidFill>
                          <a:effectLst/>
                          <a:latin typeface="Arial" charset="0"/>
                        </a:rPr>
                        <a:t>6/13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A5"/>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kern="1200" cap="none" normalizeH="0" baseline="0" dirty="0" smtClean="0">
                          <a:ln>
                            <a:noFill/>
                          </a:ln>
                          <a:solidFill>
                            <a:schemeClr val="tx1"/>
                          </a:solidFill>
                          <a:effectLst/>
                          <a:latin typeface="Arial" charset="0"/>
                          <a:ea typeface="+mn-ea"/>
                          <a:cs typeface="+mn-cs"/>
                        </a:rPr>
                        <a:t>Release 4</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charset="0"/>
                        </a:rPr>
                        <a:t>7/28 – 8/1</a:t>
                      </a:r>
                      <a:endParaRPr kumimoji="0" lang="en-US" sz="1200" b="1"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A5"/>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kern="1200" cap="none" normalizeH="0" baseline="0" dirty="0" smtClean="0">
                          <a:ln>
                            <a:noFill/>
                          </a:ln>
                          <a:solidFill>
                            <a:schemeClr val="tx1"/>
                          </a:solidFill>
                          <a:effectLst/>
                          <a:latin typeface="Arial" charset="0"/>
                          <a:ea typeface="+mn-ea"/>
                          <a:cs typeface="+mn-cs"/>
                        </a:rPr>
                        <a:t>Release 5</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charset="0"/>
                        </a:rPr>
                        <a:t>9/22–9/26</a:t>
                      </a:r>
                      <a:endParaRPr kumimoji="0" lang="en-US" sz="1200" b="1"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A5"/>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kern="1200" cap="none" normalizeH="0" baseline="0" dirty="0" smtClean="0">
                          <a:ln>
                            <a:noFill/>
                          </a:ln>
                          <a:solidFill>
                            <a:schemeClr val="tx1"/>
                          </a:solidFill>
                          <a:effectLst/>
                          <a:latin typeface="Arial" charset="0"/>
                          <a:ea typeface="+mn-ea"/>
                          <a:cs typeface="+mn-cs"/>
                        </a:rPr>
                        <a:t>Release 6</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charset="0"/>
                        </a:rPr>
                        <a:t>12/8–12/12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A5"/>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charset="0"/>
                        </a:rPr>
                        <a:t>2014 TBD</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A5"/>
                    </a:solidFill>
                  </a:tcPr>
                </a:tc>
              </a:tr>
              <a:tr h="2092907">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Arial" charset="0"/>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Arial" charset="0"/>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Arial"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On-Cycle</a:t>
                      </a:r>
                      <a:endParaRPr kumimoji="0" lang="en-US" sz="1200" b="1" i="0" u="none" strike="noStrike" cap="none" normalizeH="0" baseline="0" dirty="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400" b="0" i="0" u="none" strike="noStrike" cap="none" normalizeH="0" baseline="0" dirty="0" smtClean="0">
                          <a:ln>
                            <a:noFill/>
                          </a:ln>
                          <a:solidFill>
                            <a:schemeClr val="tx1"/>
                          </a:solidFill>
                          <a:effectLst/>
                          <a:latin typeface="Courier New" pitchFamily="49" charset="0"/>
                        </a:rPr>
                        <a:t>NPRR240</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400" b="0" i="0" u="none" strike="noStrike" cap="none" normalizeH="0" baseline="0" dirty="0" smtClean="0">
                          <a:ln>
                            <a:noFill/>
                          </a:ln>
                          <a:solidFill>
                            <a:schemeClr val="tx1"/>
                          </a:solidFill>
                          <a:effectLst/>
                          <a:latin typeface="Courier New" pitchFamily="49" charset="0"/>
                        </a:rPr>
                        <a:t>NPRR425</a:t>
                      </a:r>
                      <a:r>
                        <a:rPr kumimoji="0" lang="en-US" sz="900" b="0" i="0" u="none" strike="noStrike" cap="none" normalizeH="0" baseline="0" dirty="0" smtClean="0">
                          <a:ln>
                            <a:noFill/>
                          </a:ln>
                          <a:solidFill>
                            <a:schemeClr val="tx1"/>
                          </a:solidFill>
                          <a:effectLst/>
                          <a:latin typeface="Courier New" pitchFamily="49" charset="0"/>
                        </a:rPr>
                        <a:t>(b)</a:t>
                      </a:r>
                      <a:endParaRPr kumimoji="0" lang="en-US" sz="14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Courier New" pitchFamily="49" charset="0"/>
                        </a:rPr>
                        <a:t>NOGRR105</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Courier New" pitchFamily="49" charset="0"/>
                        </a:rPr>
                        <a:t>NPRR509</a:t>
                      </a:r>
                      <a:endParaRPr kumimoji="0" lang="en-US" sz="1400" b="0" i="0" u="none" strike="noStrike" kern="1200" cap="none" normalizeH="0" baseline="0" dirty="0" smtClean="0">
                        <a:ln>
                          <a:noFill/>
                        </a:ln>
                        <a:solidFill>
                          <a:schemeClr val="tx1"/>
                        </a:solidFill>
                        <a:effectLst/>
                        <a:latin typeface="Courier New" pitchFamily="49" charset="0"/>
                        <a:ea typeface="+mn-ea"/>
                        <a:cs typeface="+mn-cs"/>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kern="1200" cap="none" normalizeH="0" baseline="0" dirty="0" smtClean="0">
                          <a:ln>
                            <a:noFill/>
                          </a:ln>
                          <a:solidFill>
                            <a:schemeClr val="tx1"/>
                          </a:solidFill>
                          <a:effectLst/>
                          <a:latin typeface="Courier New" pitchFamily="49" charset="0"/>
                          <a:ea typeface="+mn-ea"/>
                          <a:cs typeface="+mn-cs"/>
                        </a:rPr>
                        <a:t>NPRR564</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kern="1200" cap="none" normalizeH="0" baseline="0" dirty="0" smtClean="0">
                          <a:ln>
                            <a:noFill/>
                          </a:ln>
                          <a:solidFill>
                            <a:schemeClr val="tx1"/>
                          </a:solidFill>
                          <a:effectLst/>
                          <a:latin typeface="Courier New" pitchFamily="49" charset="0"/>
                          <a:ea typeface="+mn-ea"/>
                          <a:cs typeface="+mn-cs"/>
                        </a:rPr>
                        <a:t>NPRR570</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400" b="0" i="0" u="none" strike="sng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400" b="0" i="0" u="none" strike="sngStrike" kern="1200" cap="none" normalizeH="0" baseline="0" dirty="0" smtClean="0">
                        <a:ln>
                          <a:noFill/>
                        </a:ln>
                        <a:solidFill>
                          <a:schemeClr val="tx1"/>
                        </a:solidFill>
                        <a:effectLst/>
                        <a:latin typeface="Courier New" pitchFamily="49" charset="0"/>
                        <a:ea typeface="+mn-ea"/>
                        <a:cs typeface="+mn-cs"/>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400" b="0" i="0" u="none" strike="noStrike" kern="1200" cap="none" normalizeH="0" baseline="0" dirty="0" smtClean="0">
                          <a:ln>
                            <a:noFill/>
                          </a:ln>
                          <a:solidFill>
                            <a:schemeClr val="tx1"/>
                          </a:solidFill>
                          <a:effectLst/>
                          <a:latin typeface="Courier New" pitchFamily="49" charset="0"/>
                          <a:ea typeface="+mn-ea"/>
                          <a:cs typeface="+mn-cs"/>
                        </a:rPr>
                        <a:t>NPRR532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400" b="0" i="0" u="none" strike="noStrike" kern="1200" cap="none" normalizeH="0" baseline="0" dirty="0" smtClean="0">
                          <a:ln>
                            <a:noFill/>
                          </a:ln>
                          <a:solidFill>
                            <a:schemeClr val="tx1"/>
                          </a:solidFill>
                          <a:effectLst/>
                          <a:latin typeface="Courier New" pitchFamily="49" charset="0"/>
                          <a:ea typeface="+mn-ea"/>
                          <a:cs typeface="+mn-cs"/>
                        </a:rPr>
                        <a:t>NPRR491</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400" b="0" i="0" u="none" strike="noStrike" kern="1200" cap="none" normalizeH="0" baseline="0" dirty="0" smtClean="0">
                          <a:ln>
                            <a:noFill/>
                          </a:ln>
                          <a:solidFill>
                            <a:schemeClr val="tx1"/>
                          </a:solidFill>
                          <a:effectLst/>
                          <a:latin typeface="Courier New" pitchFamily="49" charset="0"/>
                          <a:ea typeface="+mn-ea"/>
                          <a:cs typeface="+mn-cs"/>
                        </a:rPr>
                        <a:t>SCR769</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400" b="0" i="0" u="none" strike="sng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400" b="0" i="0" u="none" strike="noStrike" kern="1200" cap="none" normalizeH="0" baseline="0" dirty="0" smtClean="0">
                          <a:ln>
                            <a:noFill/>
                          </a:ln>
                          <a:solidFill>
                            <a:schemeClr val="tx1"/>
                          </a:solidFill>
                          <a:effectLst/>
                          <a:latin typeface="Courier New" pitchFamily="49" charset="0"/>
                          <a:ea typeface="+mn-ea"/>
                          <a:cs typeface="+mn-cs"/>
                        </a:rPr>
                        <a:t>SCR756</a:t>
                      </a:r>
                      <a:r>
                        <a:rPr kumimoji="0" lang="en-US" sz="900" b="0" i="0" u="none" strike="noStrike" cap="none" normalizeH="0" baseline="0" dirty="0" smtClean="0">
                          <a:ln>
                            <a:noFill/>
                          </a:ln>
                          <a:solidFill>
                            <a:schemeClr val="tx1"/>
                          </a:solidFill>
                          <a:effectLst/>
                          <a:latin typeface="Courier New" pitchFamily="49" charset="0"/>
                        </a:rPr>
                        <a:t>(b)</a:t>
                      </a:r>
                      <a:endParaRPr kumimoji="0" lang="en-US" sz="1400" b="0" i="0" u="none" strike="noStrike" kern="1200" cap="none" normalizeH="0" baseline="0" dirty="0" smtClean="0">
                        <a:ln>
                          <a:noFill/>
                        </a:ln>
                        <a:solidFill>
                          <a:schemeClr val="tx1"/>
                        </a:solidFill>
                        <a:effectLst/>
                        <a:latin typeface="Courier New" pitchFamily="49" charset="0"/>
                        <a:ea typeface="+mn-ea"/>
                        <a:cs typeface="+mn-cs"/>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Courier New" pitchFamily="49" charset="0"/>
                        </a:rPr>
                        <a:t>NPRR485</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kern="1200" cap="none" normalizeH="0" baseline="0" dirty="0" smtClean="0">
                          <a:ln>
                            <a:noFill/>
                          </a:ln>
                          <a:solidFill>
                            <a:schemeClr val="tx1"/>
                          </a:solidFill>
                          <a:effectLst/>
                          <a:latin typeface="Courier New" pitchFamily="49" charset="0"/>
                          <a:ea typeface="+mn-ea"/>
                          <a:cs typeface="+mn-cs"/>
                        </a:rPr>
                        <a:t>NPRR571</a:t>
                      </a:r>
                      <a:endParaRPr kumimoji="0" lang="en-US" sz="14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kern="1200" cap="none" normalizeH="0" baseline="0" dirty="0" smtClean="0">
                          <a:ln>
                            <a:noFill/>
                          </a:ln>
                          <a:solidFill>
                            <a:schemeClr val="tx1"/>
                          </a:solidFill>
                          <a:effectLst/>
                          <a:latin typeface="Courier New" pitchFamily="49" charset="0"/>
                          <a:ea typeface="+mn-ea"/>
                          <a:cs typeface="+mn-cs"/>
                        </a:rPr>
                        <a:t>NPRR586</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rgbClr val="FF0000"/>
                          </a:solidFill>
                          <a:effectLst/>
                          <a:latin typeface="Courier New" pitchFamily="49" charset="0"/>
                        </a:rPr>
                        <a:t>SCR774</a:t>
                      </a:r>
                      <a:r>
                        <a:rPr kumimoji="0" lang="en-US" sz="900" b="0" i="0" u="none" strike="noStrike" cap="none" normalizeH="0" baseline="0" dirty="0" smtClean="0">
                          <a:ln>
                            <a:noFill/>
                          </a:ln>
                          <a:solidFill>
                            <a:srgbClr val="FF0000"/>
                          </a:solidFill>
                          <a:effectLst/>
                          <a:latin typeface="Courier New" pitchFamily="49" charset="0"/>
                        </a:rPr>
                        <a:t>(a)</a:t>
                      </a:r>
                      <a:endParaRPr kumimoji="0" lang="en-US" sz="9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sngStrike" kern="1200" cap="none" normalizeH="0" baseline="0" dirty="0" smtClean="0">
                          <a:ln>
                            <a:noFill/>
                          </a:ln>
                          <a:solidFill>
                            <a:schemeClr val="tx1"/>
                          </a:solidFill>
                          <a:effectLst/>
                          <a:latin typeface="Courier New" pitchFamily="49" charset="0"/>
                          <a:ea typeface="+mn-ea"/>
                          <a:cs typeface="+mn-cs"/>
                        </a:rPr>
                        <a:t>SCR778</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kern="1200" cap="none" normalizeH="0" baseline="0" dirty="0" smtClean="0">
                          <a:ln>
                            <a:noFill/>
                          </a:ln>
                          <a:solidFill>
                            <a:schemeClr val="tx1"/>
                          </a:solidFill>
                          <a:effectLst/>
                          <a:latin typeface="Courier New" pitchFamily="49" charset="0"/>
                          <a:ea typeface="+mn-ea"/>
                          <a:cs typeface="+mn-cs"/>
                        </a:rPr>
                        <a:t>NPRR327</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kern="1200" cap="none" normalizeH="0" baseline="0" dirty="0" smtClean="0">
                          <a:ln>
                            <a:noFill/>
                          </a:ln>
                          <a:solidFill>
                            <a:schemeClr val="tx1"/>
                          </a:solidFill>
                          <a:effectLst/>
                          <a:latin typeface="Courier New" pitchFamily="49" charset="0"/>
                          <a:ea typeface="+mn-ea"/>
                          <a:cs typeface="+mn-cs"/>
                        </a:rPr>
                        <a:t>NPRR467</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kern="1200" cap="none" normalizeH="0" baseline="0" dirty="0" smtClean="0">
                          <a:ln>
                            <a:noFill/>
                          </a:ln>
                          <a:solidFill>
                            <a:schemeClr val="tx1"/>
                          </a:solidFill>
                          <a:effectLst/>
                          <a:latin typeface="Courier New" pitchFamily="49" charset="0"/>
                          <a:ea typeface="+mn-ea"/>
                          <a:cs typeface="+mn-cs"/>
                        </a:rPr>
                        <a:t>NPRR500</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kern="1200" cap="none" normalizeH="0" baseline="0" dirty="0" smtClean="0">
                          <a:ln>
                            <a:noFill/>
                          </a:ln>
                          <a:solidFill>
                            <a:schemeClr val="tx1"/>
                          </a:solidFill>
                          <a:effectLst/>
                          <a:latin typeface="Courier New" pitchFamily="49" charset="0"/>
                          <a:ea typeface="+mn-ea"/>
                          <a:cs typeface="+mn-cs"/>
                        </a:rPr>
                        <a:t>NPRR556</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sngStrike" kern="1200" cap="none" normalizeH="0" baseline="0" dirty="0" smtClean="0">
                          <a:ln>
                            <a:noFill/>
                          </a:ln>
                          <a:solidFill>
                            <a:schemeClr val="tx1"/>
                          </a:solidFill>
                          <a:effectLst/>
                          <a:latin typeface="Courier New" pitchFamily="49" charset="0"/>
                          <a:ea typeface="+mn-ea"/>
                          <a:cs typeface="+mn-cs"/>
                        </a:rPr>
                        <a:t>NPRR559</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kern="1200" cap="none" normalizeH="0" baseline="0" dirty="0" smtClean="0">
                          <a:ln>
                            <a:noFill/>
                          </a:ln>
                          <a:solidFill>
                            <a:schemeClr val="tx1"/>
                          </a:solidFill>
                          <a:effectLst/>
                          <a:latin typeface="Courier New" pitchFamily="49" charset="0"/>
                          <a:ea typeface="+mn-ea"/>
                          <a:cs typeface="+mn-cs"/>
                        </a:rPr>
                        <a:t>NPRR580</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kern="1200" cap="none" normalizeH="0" baseline="0" dirty="0" smtClean="0">
                          <a:ln>
                            <a:noFill/>
                          </a:ln>
                          <a:solidFill>
                            <a:schemeClr val="tx1"/>
                          </a:solidFill>
                          <a:effectLst/>
                          <a:latin typeface="Courier New" pitchFamily="49" charset="0"/>
                          <a:ea typeface="+mn-ea"/>
                          <a:cs typeface="+mn-cs"/>
                        </a:rPr>
                        <a:t>NPRR589</a:t>
                      </a:r>
                      <a:r>
                        <a:rPr kumimoji="0" lang="en-US" sz="900" b="0" i="0" u="none" strike="noStrike" cap="none" normalizeH="0" baseline="0" dirty="0" smtClean="0">
                          <a:ln>
                            <a:noFill/>
                          </a:ln>
                          <a:solidFill>
                            <a:schemeClr val="tx1"/>
                          </a:solidFill>
                          <a:effectLst/>
                          <a:latin typeface="Courier New" pitchFamily="49" charset="0"/>
                        </a:rPr>
                        <a:t>(a)</a:t>
                      </a:r>
                      <a:endParaRPr kumimoji="0" lang="en-US" sz="14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sngStrike" cap="none" normalizeH="0" baseline="0" dirty="0" smtClean="0">
                          <a:ln>
                            <a:noFill/>
                          </a:ln>
                          <a:solidFill>
                            <a:schemeClr val="tx1"/>
                          </a:solidFill>
                          <a:effectLst/>
                          <a:latin typeface="Courier New" pitchFamily="49" charset="0"/>
                        </a:rPr>
                        <a:t>NPRR597</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sngStrike" cap="none" normalizeH="0" baseline="0" dirty="0" smtClean="0">
                          <a:ln>
                            <a:noFill/>
                          </a:ln>
                          <a:solidFill>
                            <a:schemeClr val="tx1"/>
                          </a:solidFill>
                          <a:effectLst/>
                          <a:latin typeface="Courier New" pitchFamily="49" charset="0"/>
                        </a:rPr>
                        <a:t>NPRR601</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sngStrike" cap="none" normalizeH="0" baseline="0" dirty="0" smtClean="0">
                          <a:ln>
                            <a:noFill/>
                          </a:ln>
                          <a:solidFill>
                            <a:schemeClr val="tx1"/>
                          </a:solidFill>
                          <a:effectLst/>
                          <a:latin typeface="Courier New" pitchFamily="49" charset="0"/>
                        </a:rPr>
                        <a:t>SCR772</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Courier New" pitchFamily="49" charset="0"/>
                        </a:rPr>
                        <a:t>SCR777</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kern="1200" cap="none" normalizeH="0" baseline="0" dirty="0" smtClean="0">
                          <a:ln>
                            <a:noFill/>
                          </a:ln>
                          <a:solidFill>
                            <a:srgbClr val="FF0000"/>
                          </a:solidFill>
                          <a:effectLst/>
                          <a:latin typeface="Courier New" pitchFamily="49" charset="0"/>
                          <a:ea typeface="+mn-ea"/>
                          <a:cs typeface="+mn-cs"/>
                        </a:rPr>
                        <a:t>SCR778</a:t>
                      </a:r>
                      <a:endParaRPr kumimoji="0" lang="en-US" sz="1400" b="0" i="0" u="none" strike="sngStrike" kern="1200" cap="none" normalizeH="0" baseline="0" dirty="0" smtClean="0">
                        <a:ln>
                          <a:noFill/>
                        </a:ln>
                        <a:solidFill>
                          <a:srgbClr val="FF0000"/>
                        </a:solidFill>
                        <a:effectLst/>
                        <a:latin typeface="Courier New" pitchFamily="49" charset="0"/>
                        <a:ea typeface="+mn-ea"/>
                        <a:cs typeface="+mn-cs"/>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sngStrike" kern="1200" cap="none" normalizeH="0" baseline="0" dirty="0" smtClean="0">
                          <a:ln>
                            <a:noFill/>
                          </a:ln>
                          <a:solidFill>
                            <a:schemeClr val="tx1"/>
                          </a:solidFill>
                          <a:effectLst/>
                          <a:latin typeface="Courier New" pitchFamily="49" charset="0"/>
                          <a:ea typeface="+mn-ea"/>
                          <a:cs typeface="+mn-cs"/>
                        </a:rPr>
                        <a:t>OBD</a:t>
                      </a:r>
                      <a:r>
                        <a:rPr kumimoji="0" lang="en-US" sz="1000" b="0" i="0" u="none" strike="sngStrike" kern="1200" cap="none" normalizeH="0" baseline="0" dirty="0" smtClean="0">
                          <a:ln>
                            <a:noFill/>
                          </a:ln>
                          <a:solidFill>
                            <a:schemeClr val="tx1"/>
                          </a:solidFill>
                          <a:effectLst/>
                          <a:latin typeface="Courier New" pitchFamily="49" charset="0"/>
                          <a:ea typeface="+mn-ea"/>
                          <a:cs typeface="+mn-cs"/>
                        </a:rPr>
                        <a:t>(Shadow Price Caps)</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400" b="0" i="0" u="none" strike="sngStrike" kern="1200" cap="none" normalizeH="0" baseline="0" dirty="0" smtClean="0">
                        <a:ln>
                          <a:noFill/>
                        </a:ln>
                        <a:solidFill>
                          <a:schemeClr val="tx1"/>
                        </a:solidFill>
                        <a:effectLst/>
                        <a:latin typeface="Courier New" pitchFamily="49" charset="0"/>
                        <a:ea typeface="+mn-ea"/>
                        <a:cs typeface="+mn-cs"/>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85216">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Off-Cycle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Courier New" pitchFamily="49" charset="0"/>
                        </a:rPr>
                        <a:t>NPRR416</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Courier New" pitchFamily="49" charset="0"/>
                        </a:rPr>
                        <a:t>NPRR575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dirty="0" smtClean="0">
                        <a:ln>
                          <a:noFill/>
                        </a:ln>
                        <a:solidFill>
                          <a:srgbClr val="FF0000"/>
                        </a:solidFill>
                        <a:effectLst/>
                        <a:latin typeface="Courier New" pitchFamily="49"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kern="1200" cap="none" normalizeH="0" baseline="0" dirty="0" smtClean="0">
                          <a:ln>
                            <a:noFill/>
                          </a:ln>
                          <a:solidFill>
                            <a:schemeClr val="tx1"/>
                          </a:solidFill>
                          <a:effectLst/>
                          <a:latin typeface="Courier New" pitchFamily="49" charset="0"/>
                          <a:ea typeface="+mn-ea"/>
                          <a:cs typeface="+mn-cs"/>
                        </a:rPr>
                        <a:t>NPRR555</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kern="1200" cap="none" normalizeH="0" baseline="0" dirty="0" smtClean="0">
                          <a:ln>
                            <a:noFill/>
                          </a:ln>
                          <a:solidFill>
                            <a:schemeClr val="tx1"/>
                          </a:solidFill>
                          <a:effectLst/>
                          <a:latin typeface="Courier New" pitchFamily="49" charset="0"/>
                          <a:ea typeface="+mn-ea"/>
                          <a:cs typeface="+mn-cs"/>
                        </a:rPr>
                        <a:t>NPRR568</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dirty="0" smtClean="0">
                        <a:ln>
                          <a:noFill/>
                        </a:ln>
                        <a:solidFill>
                          <a:schemeClr val="tx1"/>
                        </a:solidFill>
                        <a:effectLst/>
                        <a:latin typeface="Courier New" pitchFamily="49"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rgbClr val="FF0000"/>
                          </a:solidFill>
                          <a:effectLst/>
                          <a:latin typeface="Courier New" pitchFamily="49" charset="0"/>
                        </a:rPr>
                        <a:t>NPRR527</a:t>
                      </a:r>
                      <a:endParaRPr kumimoji="0" lang="en-US" sz="1400" b="0" i="0" u="sng"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400" b="0" i="0" u="sng" strike="noStrike" cap="none" normalizeH="0" baseline="0" dirty="0" smtClean="0">
                        <a:ln>
                          <a:noFill/>
                        </a:ln>
                        <a:solidFill>
                          <a:schemeClr val="tx1"/>
                        </a:solidFill>
                        <a:effectLst/>
                        <a:latin typeface="Courier New" pitchFamily="49"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dirty="0" smtClean="0">
                        <a:ln>
                          <a:noFill/>
                        </a:ln>
                        <a:solidFill>
                          <a:srgbClr val="FF0000"/>
                        </a:solidFill>
                        <a:effectLst/>
                        <a:latin typeface="Courier New" pitchFamily="49"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400" b="0" i="0" u="none" strike="sngStrike" cap="none" normalizeH="0" baseline="0" dirty="0" smtClean="0">
                        <a:ln>
                          <a:noFill/>
                        </a:ln>
                        <a:solidFill>
                          <a:schemeClr val="tx1"/>
                        </a:solidFill>
                        <a:effectLst/>
                        <a:latin typeface="Courier New" pitchFamily="49"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6542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Counts</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50" b="0" i="0" u="none" strike="noStrike" cap="none" normalizeH="0" baseline="0" dirty="0" smtClean="0">
                          <a:ln>
                            <a:noFill/>
                          </a:ln>
                          <a:solidFill>
                            <a:schemeClr val="tx1"/>
                          </a:solidFill>
                          <a:effectLst/>
                          <a:latin typeface="Arial" charset="0"/>
                        </a:rPr>
                        <a:t>Total = </a:t>
                      </a:r>
                      <a:r>
                        <a:rPr kumimoji="0" lang="en-US" sz="1050" b="0" i="0" u="none" strike="noStrike" cap="none" normalizeH="0" baseline="0" dirty="0" smtClean="0">
                          <a:ln>
                            <a:noFill/>
                          </a:ln>
                          <a:solidFill>
                            <a:schemeClr val="tx1"/>
                          </a:solidFill>
                          <a:effectLst/>
                          <a:latin typeface="Arial" charset="0"/>
                        </a:rPr>
                        <a:t>27</a:t>
                      </a:r>
                      <a:endParaRPr kumimoji="0" lang="en-US" sz="1200" b="0" i="0" u="none" strike="noStrike" cap="none" normalizeH="0" baseline="0" dirty="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3F9A5"/>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Courier New" pitchFamily="49" charset="0"/>
                        </a:rPr>
                        <a:t>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3F9A5"/>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Courier New" pitchFamily="49" charset="0"/>
                        </a:rPr>
                        <a:t>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3F9A5"/>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Courier New" pitchFamily="49" charset="0"/>
                        </a:rPr>
                        <a:t>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3F9A5"/>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Courier New" pitchFamily="49" charset="0"/>
                        </a:rPr>
                        <a:t>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3F9A5"/>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Courier New" pitchFamily="49" charset="0"/>
                        </a:rPr>
                        <a:t>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3F9A5"/>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Courier New" pitchFamily="49" charset="0"/>
                        </a:rPr>
                        <a:t>8</a:t>
                      </a:r>
                      <a:endParaRPr kumimoji="0" lang="en-US" sz="1400" b="0" i="0" u="none" strike="noStrike" cap="none" normalizeH="0" baseline="0" dirty="0" smtClean="0">
                        <a:ln>
                          <a:noFill/>
                        </a:ln>
                        <a:solidFill>
                          <a:schemeClr val="tx1"/>
                        </a:solidFill>
                        <a:effectLst/>
                        <a:latin typeface="Courier New" pitchFamily="49"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3F9A5"/>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Courier New" pitchFamily="49" charset="0"/>
                        </a:rPr>
                        <a:t>0</a:t>
                      </a:r>
                      <a:endParaRPr kumimoji="0" lang="en-US" sz="1400" b="0" i="0" u="none" strike="noStrike" cap="none" normalizeH="0" baseline="0" dirty="0" smtClean="0">
                        <a:ln>
                          <a:noFill/>
                        </a:ln>
                        <a:solidFill>
                          <a:schemeClr val="tx1"/>
                        </a:solidFill>
                        <a:effectLst/>
                        <a:latin typeface="Courier New" pitchFamily="49"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3F9A5"/>
                    </a:solidFill>
                  </a:tcPr>
                </a:tc>
              </a:tr>
            </a:tbl>
          </a:graphicData>
        </a:graphic>
      </p:graphicFrame>
      <p:sp>
        <p:nvSpPr>
          <p:cNvPr id="7176" name="TextBox 18"/>
          <p:cNvSpPr txBox="1">
            <a:spLocks noChangeArrowheads="1"/>
          </p:cNvSpPr>
          <p:nvPr/>
        </p:nvSpPr>
        <p:spPr bwMode="auto">
          <a:xfrm>
            <a:off x="3505199" y="3860884"/>
            <a:ext cx="1106424" cy="253916"/>
          </a:xfrm>
          <a:prstGeom prst="rect">
            <a:avLst/>
          </a:prstGeom>
          <a:solidFill>
            <a:schemeClr val="accent1"/>
          </a:solidFill>
          <a:ln w="9525">
            <a:solidFill>
              <a:schemeClr val="tx1"/>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eaLnBrk="1" hangingPunct="1"/>
            <a:r>
              <a:rPr lang="en-US" sz="1050" dirty="0" smtClean="0"/>
              <a:t>June 1</a:t>
            </a:r>
            <a:r>
              <a:rPr lang="en-US" sz="1050" baseline="30000" dirty="0" smtClean="0"/>
              <a:t>st</a:t>
            </a:r>
            <a:endParaRPr lang="en-US" sz="1050" dirty="0"/>
          </a:p>
        </p:txBody>
      </p:sp>
      <p:sp>
        <p:nvSpPr>
          <p:cNvPr id="7178" name="TextBox 13"/>
          <p:cNvSpPr txBox="1">
            <a:spLocks noChangeArrowheads="1"/>
          </p:cNvSpPr>
          <p:nvPr/>
        </p:nvSpPr>
        <p:spPr bwMode="auto">
          <a:xfrm>
            <a:off x="5689833" y="4181168"/>
            <a:ext cx="1088136" cy="261610"/>
          </a:xfrm>
          <a:prstGeom prst="rect">
            <a:avLst/>
          </a:prstGeom>
          <a:solidFill>
            <a:schemeClr val="accent1"/>
          </a:solidFill>
          <a:ln w="9525">
            <a:solidFill>
              <a:schemeClr val="tx1"/>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eaLnBrk="1" hangingPunct="1"/>
            <a:r>
              <a:rPr lang="en-US" sz="1100" dirty="0" smtClean="0"/>
              <a:t>Oct/Nov</a:t>
            </a:r>
            <a:endParaRPr lang="en-US" sz="1100" dirty="0"/>
          </a:p>
        </p:txBody>
      </p:sp>
      <p:sp>
        <p:nvSpPr>
          <p:cNvPr id="22" name="TextBox 12"/>
          <p:cNvSpPr txBox="1">
            <a:spLocks noChangeArrowheads="1"/>
          </p:cNvSpPr>
          <p:nvPr/>
        </p:nvSpPr>
        <p:spPr bwMode="auto">
          <a:xfrm>
            <a:off x="1149980" y="3319388"/>
            <a:ext cx="1152144" cy="246221"/>
          </a:xfrm>
          <a:prstGeom prst="rect">
            <a:avLst/>
          </a:prstGeom>
          <a:solidFill>
            <a:schemeClr val="accent1"/>
          </a:solidFill>
          <a:ln w="9525">
            <a:solidFill>
              <a:schemeClr val="tx1"/>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eaLnBrk="1" hangingPunct="1"/>
            <a:r>
              <a:rPr lang="en-US" sz="1000" dirty="0" smtClean="0"/>
              <a:t>Retail: 2/22-2/23</a:t>
            </a:r>
            <a:endParaRPr lang="en-US" sz="1000" dirty="0"/>
          </a:p>
        </p:txBody>
      </p:sp>
      <p:sp>
        <p:nvSpPr>
          <p:cNvPr id="23" name="TextBox 12"/>
          <p:cNvSpPr txBox="1">
            <a:spLocks noChangeArrowheads="1"/>
          </p:cNvSpPr>
          <p:nvPr/>
        </p:nvSpPr>
        <p:spPr bwMode="auto">
          <a:xfrm>
            <a:off x="4572000" y="3335179"/>
            <a:ext cx="1143000" cy="246221"/>
          </a:xfrm>
          <a:prstGeom prst="rect">
            <a:avLst/>
          </a:prstGeom>
          <a:solidFill>
            <a:schemeClr val="accent1"/>
          </a:solidFill>
          <a:ln w="9525">
            <a:solidFill>
              <a:schemeClr val="tx1"/>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eaLnBrk="1" hangingPunct="1"/>
            <a:r>
              <a:rPr lang="en-US" sz="1000" dirty="0" smtClean="0">
                <a:solidFill>
                  <a:srgbClr val="FF0000"/>
                </a:solidFill>
              </a:rPr>
              <a:t>Retail: </a:t>
            </a:r>
            <a:r>
              <a:rPr lang="en-US" sz="1000" dirty="0">
                <a:solidFill>
                  <a:srgbClr val="FF0000"/>
                </a:solidFill>
              </a:rPr>
              <a:t> </a:t>
            </a:r>
            <a:r>
              <a:rPr lang="en-US" sz="1000" dirty="0" smtClean="0">
                <a:solidFill>
                  <a:srgbClr val="FF0000"/>
                </a:solidFill>
              </a:rPr>
              <a:t>8/17</a:t>
            </a:r>
            <a:endParaRPr lang="en-US" sz="1000" dirty="0">
              <a:solidFill>
                <a:srgbClr val="FF0000"/>
              </a:solidFill>
            </a:endParaRPr>
          </a:p>
        </p:txBody>
      </p:sp>
      <p:sp>
        <p:nvSpPr>
          <p:cNvPr id="11" name="Freeform 10"/>
          <p:cNvSpPr/>
          <p:nvPr/>
        </p:nvSpPr>
        <p:spPr bwMode="auto">
          <a:xfrm>
            <a:off x="5301842" y="1040235"/>
            <a:ext cx="1493977" cy="3674378"/>
          </a:xfrm>
          <a:custGeom>
            <a:avLst/>
            <a:gdLst>
              <a:gd name="connsiteX0" fmla="*/ 0 w 1493977"/>
              <a:gd name="connsiteY0" fmla="*/ 3674378 h 3674378"/>
              <a:gd name="connsiteX1" fmla="*/ 58723 w 1493977"/>
              <a:gd name="connsiteY1" fmla="*/ 3598877 h 3674378"/>
              <a:gd name="connsiteX2" fmla="*/ 75501 w 1493977"/>
              <a:gd name="connsiteY2" fmla="*/ 3565321 h 3674378"/>
              <a:gd name="connsiteX3" fmla="*/ 100668 w 1493977"/>
              <a:gd name="connsiteY3" fmla="*/ 3531765 h 3674378"/>
              <a:gd name="connsiteX4" fmla="*/ 109057 w 1493977"/>
              <a:gd name="connsiteY4" fmla="*/ 3506598 h 3674378"/>
              <a:gd name="connsiteX5" fmla="*/ 117446 w 1493977"/>
              <a:gd name="connsiteY5" fmla="*/ 3473042 h 3674378"/>
              <a:gd name="connsiteX6" fmla="*/ 134224 w 1493977"/>
              <a:gd name="connsiteY6" fmla="*/ 3447875 h 3674378"/>
              <a:gd name="connsiteX7" fmla="*/ 167780 w 1493977"/>
              <a:gd name="connsiteY7" fmla="*/ 3363985 h 3674378"/>
              <a:gd name="connsiteX8" fmla="*/ 201336 w 1493977"/>
              <a:gd name="connsiteY8" fmla="*/ 3296873 h 3674378"/>
              <a:gd name="connsiteX9" fmla="*/ 209725 w 1493977"/>
              <a:gd name="connsiteY9" fmla="*/ 3271706 h 3674378"/>
              <a:gd name="connsiteX10" fmla="*/ 226503 w 1493977"/>
              <a:gd name="connsiteY10" fmla="*/ 3238150 h 3674378"/>
              <a:gd name="connsiteX11" fmla="*/ 234892 w 1493977"/>
              <a:gd name="connsiteY11" fmla="*/ 3196205 h 3674378"/>
              <a:gd name="connsiteX12" fmla="*/ 251670 w 1493977"/>
              <a:gd name="connsiteY12" fmla="*/ 3154260 h 3674378"/>
              <a:gd name="connsiteX13" fmla="*/ 260059 w 1493977"/>
              <a:gd name="connsiteY13" fmla="*/ 3129093 h 3674378"/>
              <a:gd name="connsiteX14" fmla="*/ 276837 w 1493977"/>
              <a:gd name="connsiteY14" fmla="*/ 3087148 h 3674378"/>
              <a:gd name="connsiteX15" fmla="*/ 285226 w 1493977"/>
              <a:gd name="connsiteY15" fmla="*/ 3053592 h 3674378"/>
              <a:gd name="connsiteX16" fmla="*/ 302004 w 1493977"/>
              <a:gd name="connsiteY16" fmla="*/ 3003259 h 3674378"/>
              <a:gd name="connsiteX17" fmla="*/ 310393 w 1493977"/>
              <a:gd name="connsiteY17" fmla="*/ 2978092 h 3674378"/>
              <a:gd name="connsiteX18" fmla="*/ 327171 w 1493977"/>
              <a:gd name="connsiteY18" fmla="*/ 2936147 h 3674378"/>
              <a:gd name="connsiteX19" fmla="*/ 343949 w 1493977"/>
              <a:gd name="connsiteY19" fmla="*/ 2910980 h 3674378"/>
              <a:gd name="connsiteX20" fmla="*/ 352338 w 1493977"/>
              <a:gd name="connsiteY20" fmla="*/ 2885813 h 3674378"/>
              <a:gd name="connsiteX21" fmla="*/ 360727 w 1493977"/>
              <a:gd name="connsiteY21" fmla="*/ 2852257 h 3674378"/>
              <a:gd name="connsiteX22" fmla="*/ 394283 w 1493977"/>
              <a:gd name="connsiteY22" fmla="*/ 2801923 h 3674378"/>
              <a:gd name="connsiteX23" fmla="*/ 402672 w 1493977"/>
              <a:gd name="connsiteY23" fmla="*/ 2759978 h 3674378"/>
              <a:gd name="connsiteX24" fmla="*/ 411061 w 1493977"/>
              <a:gd name="connsiteY24" fmla="*/ 2734811 h 3674378"/>
              <a:gd name="connsiteX25" fmla="*/ 419450 w 1493977"/>
              <a:gd name="connsiteY25" fmla="*/ 2701255 h 3674378"/>
              <a:gd name="connsiteX26" fmla="*/ 444617 w 1493977"/>
              <a:gd name="connsiteY26" fmla="*/ 2592198 h 3674378"/>
              <a:gd name="connsiteX27" fmla="*/ 461395 w 1493977"/>
              <a:gd name="connsiteY27" fmla="*/ 2525086 h 3674378"/>
              <a:gd name="connsiteX28" fmla="*/ 469784 w 1493977"/>
              <a:gd name="connsiteY28" fmla="*/ 2491530 h 3674378"/>
              <a:gd name="connsiteX29" fmla="*/ 486562 w 1493977"/>
              <a:gd name="connsiteY29" fmla="*/ 2365695 h 3674378"/>
              <a:gd name="connsiteX30" fmla="*/ 494951 w 1493977"/>
              <a:gd name="connsiteY30" fmla="*/ 2323750 h 3674378"/>
              <a:gd name="connsiteX31" fmla="*/ 494951 w 1493977"/>
              <a:gd name="connsiteY31" fmla="*/ 1057013 h 3674378"/>
              <a:gd name="connsiteX32" fmla="*/ 478173 w 1493977"/>
              <a:gd name="connsiteY32" fmla="*/ 889233 h 3674378"/>
              <a:gd name="connsiteX33" fmla="*/ 486562 w 1493977"/>
              <a:gd name="connsiteY33" fmla="*/ 587229 h 3674378"/>
              <a:gd name="connsiteX34" fmla="*/ 536896 w 1493977"/>
              <a:gd name="connsiteY34" fmla="*/ 570451 h 3674378"/>
              <a:gd name="connsiteX35" fmla="*/ 947956 w 1493977"/>
              <a:gd name="connsiteY35" fmla="*/ 562062 h 3674378"/>
              <a:gd name="connsiteX36" fmla="*/ 1300294 w 1493977"/>
              <a:gd name="connsiteY36" fmla="*/ 553673 h 3674378"/>
              <a:gd name="connsiteX37" fmla="*/ 1359017 w 1493977"/>
              <a:gd name="connsiteY37" fmla="*/ 545284 h 3674378"/>
              <a:gd name="connsiteX38" fmla="*/ 1426129 w 1493977"/>
              <a:gd name="connsiteY38" fmla="*/ 528506 h 3674378"/>
              <a:gd name="connsiteX39" fmla="*/ 1459685 w 1493977"/>
              <a:gd name="connsiteY39" fmla="*/ 453005 h 3674378"/>
              <a:gd name="connsiteX40" fmla="*/ 1468074 w 1493977"/>
              <a:gd name="connsiteY40" fmla="*/ 427838 h 3674378"/>
              <a:gd name="connsiteX41" fmla="*/ 1484852 w 1493977"/>
              <a:gd name="connsiteY41" fmla="*/ 0 h 36743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1493977" h="3674378">
                <a:moveTo>
                  <a:pt x="0" y="3674378"/>
                </a:moveTo>
                <a:cubicBezTo>
                  <a:pt x="79779" y="3541414"/>
                  <a:pt x="-31448" y="3719105"/>
                  <a:pt x="58723" y="3598877"/>
                </a:cubicBezTo>
                <a:cubicBezTo>
                  <a:pt x="66226" y="3588873"/>
                  <a:pt x="68873" y="3575926"/>
                  <a:pt x="75501" y="3565321"/>
                </a:cubicBezTo>
                <a:cubicBezTo>
                  <a:pt x="82911" y="3553465"/>
                  <a:pt x="92279" y="3542950"/>
                  <a:pt x="100668" y="3531765"/>
                </a:cubicBezTo>
                <a:cubicBezTo>
                  <a:pt x="103464" y="3523376"/>
                  <a:pt x="106628" y="3515101"/>
                  <a:pt x="109057" y="3506598"/>
                </a:cubicBezTo>
                <a:cubicBezTo>
                  <a:pt x="112224" y="3495512"/>
                  <a:pt x="112904" y="3483639"/>
                  <a:pt x="117446" y="3473042"/>
                </a:cubicBezTo>
                <a:cubicBezTo>
                  <a:pt x="121418" y="3463775"/>
                  <a:pt x="128631" y="3456264"/>
                  <a:pt x="134224" y="3447875"/>
                </a:cubicBezTo>
                <a:cubicBezTo>
                  <a:pt x="151840" y="3359796"/>
                  <a:pt x="128382" y="3452629"/>
                  <a:pt x="167780" y="3363985"/>
                </a:cubicBezTo>
                <a:cubicBezTo>
                  <a:pt x="202049" y="3286879"/>
                  <a:pt x="141979" y="3376016"/>
                  <a:pt x="201336" y="3296873"/>
                </a:cubicBezTo>
                <a:cubicBezTo>
                  <a:pt x="204132" y="3288484"/>
                  <a:pt x="206242" y="3279834"/>
                  <a:pt x="209725" y="3271706"/>
                </a:cubicBezTo>
                <a:cubicBezTo>
                  <a:pt x="214651" y="3260212"/>
                  <a:pt x="222548" y="3250014"/>
                  <a:pt x="226503" y="3238150"/>
                </a:cubicBezTo>
                <a:cubicBezTo>
                  <a:pt x="231012" y="3224623"/>
                  <a:pt x="230795" y="3209862"/>
                  <a:pt x="234892" y="3196205"/>
                </a:cubicBezTo>
                <a:cubicBezTo>
                  <a:pt x="239219" y="3181781"/>
                  <a:pt x="246383" y="3168360"/>
                  <a:pt x="251670" y="3154260"/>
                </a:cubicBezTo>
                <a:cubicBezTo>
                  <a:pt x="254775" y="3145980"/>
                  <a:pt x="256954" y="3137373"/>
                  <a:pt x="260059" y="3129093"/>
                </a:cubicBezTo>
                <a:cubicBezTo>
                  <a:pt x="265346" y="3114993"/>
                  <a:pt x="272075" y="3101434"/>
                  <a:pt x="276837" y="3087148"/>
                </a:cubicBezTo>
                <a:cubicBezTo>
                  <a:pt x="280483" y="3076210"/>
                  <a:pt x="281913" y="3064635"/>
                  <a:pt x="285226" y="3053592"/>
                </a:cubicBezTo>
                <a:cubicBezTo>
                  <a:pt x="290308" y="3036653"/>
                  <a:pt x="296411" y="3020037"/>
                  <a:pt x="302004" y="3003259"/>
                </a:cubicBezTo>
                <a:cubicBezTo>
                  <a:pt x="304800" y="2994870"/>
                  <a:pt x="307109" y="2986302"/>
                  <a:pt x="310393" y="2978092"/>
                </a:cubicBezTo>
                <a:cubicBezTo>
                  <a:pt x="315986" y="2964110"/>
                  <a:pt x="320437" y="2949616"/>
                  <a:pt x="327171" y="2936147"/>
                </a:cubicBezTo>
                <a:cubicBezTo>
                  <a:pt x="331680" y="2927129"/>
                  <a:pt x="339440" y="2919998"/>
                  <a:pt x="343949" y="2910980"/>
                </a:cubicBezTo>
                <a:cubicBezTo>
                  <a:pt x="347904" y="2903071"/>
                  <a:pt x="349909" y="2894316"/>
                  <a:pt x="352338" y="2885813"/>
                </a:cubicBezTo>
                <a:cubicBezTo>
                  <a:pt x="355505" y="2874727"/>
                  <a:pt x="355571" y="2862569"/>
                  <a:pt x="360727" y="2852257"/>
                </a:cubicBezTo>
                <a:cubicBezTo>
                  <a:pt x="369745" y="2834221"/>
                  <a:pt x="394283" y="2801923"/>
                  <a:pt x="394283" y="2801923"/>
                </a:cubicBezTo>
                <a:cubicBezTo>
                  <a:pt x="397079" y="2787941"/>
                  <a:pt x="399214" y="2773811"/>
                  <a:pt x="402672" y="2759978"/>
                </a:cubicBezTo>
                <a:cubicBezTo>
                  <a:pt x="404817" y="2751399"/>
                  <a:pt x="408632" y="2743314"/>
                  <a:pt x="411061" y="2734811"/>
                </a:cubicBezTo>
                <a:cubicBezTo>
                  <a:pt x="414228" y="2723725"/>
                  <a:pt x="416949" y="2712510"/>
                  <a:pt x="419450" y="2701255"/>
                </a:cubicBezTo>
                <a:cubicBezTo>
                  <a:pt x="445273" y="2585054"/>
                  <a:pt x="403500" y="2756664"/>
                  <a:pt x="444617" y="2592198"/>
                </a:cubicBezTo>
                <a:lnTo>
                  <a:pt x="461395" y="2525086"/>
                </a:lnTo>
                <a:cubicBezTo>
                  <a:pt x="464191" y="2513901"/>
                  <a:pt x="468354" y="2502971"/>
                  <a:pt x="469784" y="2491530"/>
                </a:cubicBezTo>
                <a:cubicBezTo>
                  <a:pt x="474025" y="2457598"/>
                  <a:pt x="480773" y="2400427"/>
                  <a:pt x="486562" y="2365695"/>
                </a:cubicBezTo>
                <a:cubicBezTo>
                  <a:pt x="488906" y="2351630"/>
                  <a:pt x="492155" y="2337732"/>
                  <a:pt x="494951" y="2323750"/>
                </a:cubicBezTo>
                <a:cubicBezTo>
                  <a:pt x="506678" y="1784297"/>
                  <a:pt x="511511" y="1747012"/>
                  <a:pt x="494951" y="1057013"/>
                </a:cubicBezTo>
                <a:cubicBezTo>
                  <a:pt x="493602" y="1000824"/>
                  <a:pt x="478173" y="889233"/>
                  <a:pt x="478173" y="889233"/>
                </a:cubicBezTo>
                <a:cubicBezTo>
                  <a:pt x="480969" y="788565"/>
                  <a:pt x="468318" y="686269"/>
                  <a:pt x="486562" y="587229"/>
                </a:cubicBezTo>
                <a:cubicBezTo>
                  <a:pt x="489766" y="569836"/>
                  <a:pt x="519214" y="570812"/>
                  <a:pt x="536896" y="570451"/>
                </a:cubicBezTo>
                <a:lnTo>
                  <a:pt x="947956" y="562062"/>
                </a:lnTo>
                <a:lnTo>
                  <a:pt x="1300294" y="553673"/>
                </a:lnTo>
                <a:cubicBezTo>
                  <a:pt x="1319868" y="550877"/>
                  <a:pt x="1339628" y="549162"/>
                  <a:pt x="1359017" y="545284"/>
                </a:cubicBezTo>
                <a:cubicBezTo>
                  <a:pt x="1381628" y="540762"/>
                  <a:pt x="1426129" y="528506"/>
                  <a:pt x="1426129" y="528506"/>
                </a:cubicBezTo>
                <a:cubicBezTo>
                  <a:pt x="1452717" y="488624"/>
                  <a:pt x="1439719" y="512904"/>
                  <a:pt x="1459685" y="453005"/>
                </a:cubicBezTo>
                <a:cubicBezTo>
                  <a:pt x="1462481" y="444616"/>
                  <a:pt x="1465929" y="436417"/>
                  <a:pt x="1468074" y="427838"/>
                </a:cubicBezTo>
                <a:cubicBezTo>
                  <a:pt x="1514015" y="244074"/>
                  <a:pt x="1484852" y="383785"/>
                  <a:pt x="1484852" y="0"/>
                </a:cubicBezTo>
              </a:path>
            </a:pathLst>
          </a:custGeom>
          <a:noFill/>
          <a:ln w="508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228600" marR="0" indent="-228600" algn="ctr" defTabSz="914400" rtl="0" eaLnBrk="1" fontAlgn="base" latinLnBrk="0" hangingPunct="1">
              <a:lnSpc>
                <a:spcPct val="80000"/>
              </a:lnSpc>
              <a:spcBef>
                <a:spcPct val="20000"/>
              </a:spcBef>
              <a:spcAft>
                <a:spcPct val="0"/>
              </a:spcAft>
              <a:buClrTx/>
              <a:buSzTx/>
              <a:buFontTx/>
              <a:buNone/>
              <a:tabLst>
                <a:tab pos="1033463" algn="l"/>
                <a:tab pos="1143000" algn="l"/>
                <a:tab pos="2624138" algn="l"/>
              </a:tabLst>
            </a:pPr>
            <a:endParaRPr kumimoji="0" lang="en-US" sz="1600" b="1" i="0" u="none" strike="noStrike" cap="none" normalizeH="0" baseline="0" smtClean="0">
              <a:ln>
                <a:noFill/>
              </a:ln>
              <a:solidFill>
                <a:schemeClr val="tx1"/>
              </a:solidFill>
              <a:effectLst/>
              <a:latin typeface="Arial" charset="0"/>
            </a:endParaRPr>
          </a:p>
        </p:txBody>
      </p:sp>
      <p:sp>
        <p:nvSpPr>
          <p:cNvPr id="28" name="TextBox 27"/>
          <p:cNvSpPr txBox="1"/>
          <p:nvPr/>
        </p:nvSpPr>
        <p:spPr>
          <a:xfrm>
            <a:off x="2688350" y="2056377"/>
            <a:ext cx="426720" cy="461665"/>
          </a:xfrm>
          <a:prstGeom prst="rect">
            <a:avLst/>
          </a:prstGeom>
          <a:noFill/>
        </p:spPr>
        <p:txBody>
          <a:bodyPr wrap="none" rtlCol="0">
            <a:spAutoFit/>
          </a:bodyPr>
          <a:lstStyle/>
          <a:p>
            <a:r>
              <a:rPr lang="en-US" sz="2400" dirty="0" smtClean="0">
                <a:solidFill>
                  <a:srgbClr val="00B050"/>
                </a:solidFill>
                <a:latin typeface="Wingdings" pitchFamily="2" charset="2"/>
              </a:rPr>
              <a:t>ü</a:t>
            </a:r>
            <a:endParaRPr lang="en-US" sz="2400" dirty="0">
              <a:solidFill>
                <a:srgbClr val="00B050"/>
              </a:solidFill>
              <a:latin typeface="Wingdings" pitchFamily="2" charset="2"/>
            </a:endParaRPr>
          </a:p>
        </p:txBody>
      </p:sp>
      <p:cxnSp>
        <p:nvCxnSpPr>
          <p:cNvPr id="37" name="Straight Connector 36"/>
          <p:cNvCxnSpPr/>
          <p:nvPr/>
        </p:nvCxnSpPr>
        <p:spPr bwMode="auto">
          <a:xfrm flipH="1">
            <a:off x="3505200" y="4442736"/>
            <a:ext cx="1088136" cy="0"/>
          </a:xfrm>
          <a:prstGeom prst="line">
            <a:avLst/>
          </a:prstGeom>
          <a:noFill/>
          <a:ln w="25400" cap="flat" cmpd="sng" algn="ctr">
            <a:solidFill>
              <a:schemeClr val="bg1"/>
            </a:solidFill>
            <a:prstDash val="solid"/>
            <a:round/>
            <a:headEnd type="none" w="med" len="med"/>
            <a:tailEnd type="none" w="med" len="med"/>
          </a:ln>
          <a:effectLst/>
        </p:spPr>
      </p:cxnSp>
      <p:sp>
        <p:nvSpPr>
          <p:cNvPr id="50" name="TextBox 49"/>
          <p:cNvSpPr txBox="1"/>
          <p:nvPr/>
        </p:nvSpPr>
        <p:spPr>
          <a:xfrm>
            <a:off x="4279984" y="4714841"/>
            <a:ext cx="426720" cy="461665"/>
          </a:xfrm>
          <a:prstGeom prst="rect">
            <a:avLst/>
          </a:prstGeom>
          <a:noFill/>
        </p:spPr>
        <p:txBody>
          <a:bodyPr wrap="none" rtlCol="0">
            <a:spAutoFit/>
          </a:bodyPr>
          <a:lstStyle/>
          <a:p>
            <a:r>
              <a:rPr lang="en-US" sz="2400" dirty="0" smtClean="0">
                <a:solidFill>
                  <a:srgbClr val="00B050"/>
                </a:solidFill>
                <a:latin typeface="Wingdings" pitchFamily="2" charset="2"/>
              </a:rPr>
              <a:t>ü</a:t>
            </a:r>
            <a:endParaRPr lang="en-US" sz="2400" dirty="0">
              <a:solidFill>
                <a:srgbClr val="00B050"/>
              </a:solidFill>
              <a:latin typeface="Wingdings" pitchFamily="2" charset="2"/>
            </a:endParaRPr>
          </a:p>
        </p:txBody>
      </p:sp>
      <p:sp>
        <p:nvSpPr>
          <p:cNvPr id="30" name="TextBox 29"/>
          <p:cNvSpPr txBox="1"/>
          <p:nvPr/>
        </p:nvSpPr>
        <p:spPr>
          <a:xfrm>
            <a:off x="4953000" y="2052935"/>
            <a:ext cx="426720" cy="461665"/>
          </a:xfrm>
          <a:prstGeom prst="rect">
            <a:avLst/>
          </a:prstGeom>
          <a:noFill/>
        </p:spPr>
        <p:txBody>
          <a:bodyPr wrap="none" rtlCol="0">
            <a:spAutoFit/>
          </a:bodyPr>
          <a:lstStyle/>
          <a:p>
            <a:r>
              <a:rPr lang="en-US" sz="2400" dirty="0" smtClean="0">
                <a:solidFill>
                  <a:srgbClr val="00B050"/>
                </a:solidFill>
                <a:latin typeface="Wingdings" pitchFamily="2" charset="2"/>
              </a:rPr>
              <a:t>ü</a:t>
            </a:r>
            <a:endParaRPr lang="en-US" sz="2400" dirty="0">
              <a:solidFill>
                <a:srgbClr val="00B050"/>
              </a:solidFill>
              <a:latin typeface="Wingdings" pitchFamily="2" charset="2"/>
            </a:endParaRPr>
          </a:p>
        </p:txBody>
      </p:sp>
      <p:cxnSp>
        <p:nvCxnSpPr>
          <p:cNvPr id="32" name="Straight Connector 31"/>
          <p:cNvCxnSpPr/>
          <p:nvPr/>
        </p:nvCxnSpPr>
        <p:spPr bwMode="auto">
          <a:xfrm>
            <a:off x="6242826" y="2590800"/>
            <a:ext cx="728444" cy="1676400"/>
          </a:xfrm>
          <a:prstGeom prst="line">
            <a:avLst/>
          </a:prstGeom>
          <a:noFill/>
          <a:ln w="12700" cap="flat" cmpd="sng" algn="ctr">
            <a:solidFill>
              <a:schemeClr val="tx1"/>
            </a:solidFill>
            <a:prstDash val="dash"/>
            <a:round/>
            <a:headEnd type="none" w="med" len="med"/>
            <a:tailEnd type="arrow" w="med" len="med"/>
          </a:ln>
          <a:effectLst/>
        </p:spPr>
      </p:cxnSp>
      <p:cxnSp>
        <p:nvCxnSpPr>
          <p:cNvPr id="34" name="Straight Connector 33"/>
          <p:cNvCxnSpPr/>
          <p:nvPr/>
        </p:nvCxnSpPr>
        <p:spPr bwMode="auto">
          <a:xfrm>
            <a:off x="8839200" y="1752600"/>
            <a:ext cx="0" cy="2817584"/>
          </a:xfrm>
          <a:prstGeom prst="line">
            <a:avLst/>
          </a:prstGeom>
          <a:noFill/>
          <a:ln w="12700" cap="flat" cmpd="sng" algn="ctr">
            <a:solidFill>
              <a:schemeClr val="tx1"/>
            </a:solidFill>
            <a:prstDash val="dash"/>
            <a:round/>
            <a:headEnd type="none" w="med" len="med"/>
            <a:tailEnd type="arrow" w="med" len="med"/>
          </a:ln>
          <a:effectLst/>
        </p:spPr>
      </p:cxnSp>
      <p:sp>
        <p:nvSpPr>
          <p:cNvPr id="38" name="TextBox 13"/>
          <p:cNvSpPr txBox="1">
            <a:spLocks noChangeArrowheads="1"/>
          </p:cNvSpPr>
          <p:nvPr/>
        </p:nvSpPr>
        <p:spPr bwMode="auto">
          <a:xfrm>
            <a:off x="7999259" y="4570184"/>
            <a:ext cx="973137" cy="338554"/>
          </a:xfrm>
          <a:prstGeom prst="rect">
            <a:avLst/>
          </a:prstGeom>
          <a:solidFill>
            <a:schemeClr val="bg1"/>
          </a:solidFill>
          <a:ln w="9525">
            <a:noFill/>
            <a:miter lim="800000"/>
            <a:headEnd/>
            <a:tailEnd/>
          </a:ln>
          <a:scene3d>
            <a:camera prst="orthographicFront"/>
            <a:lightRig rig="threePt" dir="t"/>
          </a:scene3d>
          <a:sp3d>
            <a:bevelT prst="relaxedInset"/>
          </a:sp3d>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eaLnBrk="1" hangingPunct="1"/>
            <a:r>
              <a:rPr lang="en-US" dirty="0" smtClean="0"/>
              <a:t>2015</a:t>
            </a:r>
            <a:endParaRPr lang="en-US" sz="1100" dirty="0"/>
          </a:p>
        </p:txBody>
      </p:sp>
      <p:cxnSp>
        <p:nvCxnSpPr>
          <p:cNvPr id="41" name="Straight Connector 40"/>
          <p:cNvCxnSpPr/>
          <p:nvPr/>
        </p:nvCxnSpPr>
        <p:spPr bwMode="auto">
          <a:xfrm>
            <a:off x="8458200" y="3319388"/>
            <a:ext cx="51396" cy="1250796"/>
          </a:xfrm>
          <a:prstGeom prst="line">
            <a:avLst/>
          </a:prstGeom>
          <a:noFill/>
          <a:ln w="12700" cap="flat" cmpd="sng" algn="ctr">
            <a:solidFill>
              <a:schemeClr val="tx1"/>
            </a:solidFill>
            <a:prstDash val="dash"/>
            <a:round/>
            <a:headEnd type="none" w="med" len="med"/>
            <a:tailEnd type="arrow" w="med" len="med"/>
          </a:ln>
          <a:effectLst/>
        </p:spPr>
      </p:cxnSp>
      <p:cxnSp>
        <p:nvCxnSpPr>
          <p:cNvPr id="44" name="Straight Connector 43"/>
          <p:cNvCxnSpPr/>
          <p:nvPr/>
        </p:nvCxnSpPr>
        <p:spPr bwMode="auto">
          <a:xfrm>
            <a:off x="7772400" y="2519065"/>
            <a:ext cx="685080" cy="792972"/>
          </a:xfrm>
          <a:prstGeom prst="line">
            <a:avLst/>
          </a:prstGeom>
          <a:noFill/>
          <a:ln w="12700" cap="flat" cmpd="sng" algn="ctr">
            <a:solidFill>
              <a:schemeClr val="tx1"/>
            </a:solidFill>
            <a:prstDash val="dash"/>
            <a:round/>
            <a:headEnd type="none" w="med" len="med"/>
            <a:tailEnd type="none" w="med" len="med"/>
          </a:ln>
          <a:effectLst/>
        </p:spPr>
      </p:cxnSp>
      <p:cxnSp>
        <p:nvCxnSpPr>
          <p:cNvPr id="47" name="Straight Connector 46"/>
          <p:cNvCxnSpPr/>
          <p:nvPr/>
        </p:nvCxnSpPr>
        <p:spPr bwMode="auto">
          <a:xfrm flipV="1">
            <a:off x="7772400" y="3335179"/>
            <a:ext cx="685080" cy="123110"/>
          </a:xfrm>
          <a:prstGeom prst="line">
            <a:avLst/>
          </a:prstGeom>
          <a:noFill/>
          <a:ln w="12700" cap="flat" cmpd="sng" algn="ctr">
            <a:solidFill>
              <a:schemeClr val="tx1"/>
            </a:solidFill>
            <a:prstDash val="dash"/>
            <a:round/>
            <a:headEnd type="none" w="med" len="med"/>
            <a:tailEnd type="none" w="med" len="med"/>
          </a:ln>
          <a:effectLst/>
        </p:spPr>
      </p:cxnSp>
      <p:cxnSp>
        <p:nvCxnSpPr>
          <p:cNvPr id="49" name="Straight Connector 48"/>
          <p:cNvCxnSpPr/>
          <p:nvPr/>
        </p:nvCxnSpPr>
        <p:spPr bwMode="auto">
          <a:xfrm>
            <a:off x="7772400" y="3296246"/>
            <a:ext cx="685080" cy="23142"/>
          </a:xfrm>
          <a:prstGeom prst="line">
            <a:avLst/>
          </a:prstGeom>
          <a:noFill/>
          <a:ln w="12700" cap="flat" cmpd="sng" algn="ctr">
            <a:solidFill>
              <a:schemeClr val="tx1"/>
            </a:solidFill>
            <a:prstDash val="dash"/>
            <a:round/>
            <a:headEnd type="none" w="med" len="med"/>
            <a:tailEnd type="none" w="med" len="med"/>
          </a:ln>
          <a:effectLst/>
        </p:spPr>
      </p:cxnSp>
      <p:cxnSp>
        <p:nvCxnSpPr>
          <p:cNvPr id="58" name="Straight Connector 57"/>
          <p:cNvCxnSpPr/>
          <p:nvPr/>
        </p:nvCxnSpPr>
        <p:spPr bwMode="auto">
          <a:xfrm>
            <a:off x="7696200" y="3821668"/>
            <a:ext cx="520998" cy="748516"/>
          </a:xfrm>
          <a:prstGeom prst="line">
            <a:avLst/>
          </a:prstGeom>
          <a:noFill/>
          <a:ln w="12700" cap="flat" cmpd="sng" algn="ctr">
            <a:solidFill>
              <a:schemeClr val="tx1"/>
            </a:solidFill>
            <a:prstDash val="dash"/>
            <a:round/>
            <a:headEnd type="none" w="med" len="med"/>
            <a:tailEnd type="arrow" w="med" len="med"/>
          </a:ln>
          <a:effectLst/>
        </p:spPr>
      </p:cxnSp>
    </p:spTree>
    <p:extLst>
      <p:ext uri="{BB962C8B-B14F-4D97-AF65-F5344CB8AC3E}">
        <p14:creationId xmlns:p14="http://schemas.microsoft.com/office/powerpoint/2010/main" val="173465488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1"/>
          <p:cNvSpPr>
            <a:spLocks noGrp="1"/>
          </p:cNvSpPr>
          <p:nvPr>
            <p:ph type="title"/>
          </p:nvPr>
        </p:nvSpPr>
        <p:spPr>
          <a:xfrm>
            <a:off x="152400" y="0"/>
            <a:ext cx="8077200" cy="685800"/>
          </a:xfrm>
        </p:spPr>
        <p:txBody>
          <a:bodyPr/>
          <a:lstStyle/>
          <a:p>
            <a:pPr eaLnBrk="1" hangingPunct="1"/>
            <a:r>
              <a:rPr lang="en-US" sz="1800" dirty="0" smtClean="0"/>
              <a:t>2015 Release Targets – Board-Approved NPRRs / SCRs / </a:t>
            </a:r>
            <a:r>
              <a:rPr lang="en-US" sz="1800" dirty="0" err="1" smtClean="0"/>
              <a:t>xGRRs</a:t>
            </a:r>
            <a:endParaRPr lang="en-US" sz="1800" dirty="0" smtClean="0"/>
          </a:p>
        </p:txBody>
      </p:sp>
      <p:sp>
        <p:nvSpPr>
          <p:cNvPr id="7172" name="Footer Placeholder 7"/>
          <p:cNvSpPr>
            <a:spLocks noGrp="1"/>
          </p:cNvSpPr>
          <p:nvPr>
            <p:ph type="ftr" sz="quarter" idx="4294967295"/>
          </p:nvPr>
        </p:nvSpPr>
        <p:spPr bwMode="auto">
          <a:xfrm>
            <a:off x="6248400" y="6457950"/>
            <a:ext cx="25146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eaLnBrk="1" hangingPunct="1"/>
            <a:r>
              <a:rPr lang="en-US" sz="1200" b="0"/>
              <a:t>ERCOT Public</a:t>
            </a:r>
          </a:p>
        </p:txBody>
      </p:sp>
      <p:sp>
        <p:nvSpPr>
          <p:cNvPr id="7179" name="TextBox 15"/>
          <p:cNvSpPr txBox="1">
            <a:spLocks noChangeArrowheads="1"/>
          </p:cNvSpPr>
          <p:nvPr/>
        </p:nvSpPr>
        <p:spPr bwMode="auto">
          <a:xfrm>
            <a:off x="76201" y="5410200"/>
            <a:ext cx="3276599" cy="40011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eaLnBrk="1" hangingPunct="1"/>
            <a:r>
              <a:rPr lang="en-US" sz="1000" b="0" dirty="0"/>
              <a:t>Go-live dates can differ from Protocol effective dates – Please refer to market notices for more details</a:t>
            </a:r>
          </a:p>
        </p:txBody>
      </p:sp>
      <p:sp>
        <p:nvSpPr>
          <p:cNvPr id="7183" name="TextBox 22"/>
          <p:cNvSpPr txBox="1">
            <a:spLocks noChangeArrowheads="1"/>
          </p:cNvSpPr>
          <p:nvPr/>
        </p:nvSpPr>
        <p:spPr bwMode="auto">
          <a:xfrm>
            <a:off x="76200" y="5867400"/>
            <a:ext cx="3276599" cy="26161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eaLnBrk="1" hangingPunct="1"/>
            <a:r>
              <a:rPr lang="en-US" sz="1100"/>
              <a:t>Release targets are subject to change</a:t>
            </a:r>
          </a:p>
        </p:txBody>
      </p:sp>
      <p:sp>
        <p:nvSpPr>
          <p:cNvPr id="17" name="TextBox 21"/>
          <p:cNvSpPr txBox="1">
            <a:spLocks noChangeArrowheads="1"/>
          </p:cNvSpPr>
          <p:nvPr/>
        </p:nvSpPr>
        <p:spPr bwMode="auto">
          <a:xfrm>
            <a:off x="6705600" y="5409858"/>
            <a:ext cx="2268536" cy="58477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eaLnBrk="1" hangingPunct="1"/>
            <a:r>
              <a:rPr lang="en-US" sz="800" b="0" dirty="0" smtClean="0"/>
              <a:t>NPRR484(Ph1b) </a:t>
            </a:r>
            <a:r>
              <a:rPr lang="en-US" sz="800" b="0" dirty="0"/>
              <a:t>– </a:t>
            </a:r>
            <a:r>
              <a:rPr lang="en-US" sz="800" b="0" dirty="0" smtClean="0"/>
              <a:t>Remaining Phase 1 items</a:t>
            </a:r>
          </a:p>
          <a:p>
            <a:pPr eaLnBrk="1" hangingPunct="1"/>
            <a:r>
              <a:rPr lang="en-US" sz="800" b="0" dirty="0" smtClean="0"/>
              <a:t>NPRR484(Ph2) </a:t>
            </a:r>
            <a:r>
              <a:rPr lang="en-US" sz="800" b="0" dirty="0"/>
              <a:t>– </a:t>
            </a:r>
            <a:r>
              <a:rPr lang="en-US" sz="800" b="0" dirty="0" smtClean="0"/>
              <a:t>S&amp;B portion of NPRR</a:t>
            </a:r>
          </a:p>
          <a:p>
            <a:pPr eaLnBrk="1" hangingPunct="1"/>
            <a:r>
              <a:rPr lang="en-US" sz="800" b="0" dirty="0" smtClean="0"/>
              <a:t>NPRR589(b) </a:t>
            </a:r>
            <a:r>
              <a:rPr lang="en-US" sz="800" b="0" dirty="0"/>
              <a:t>– </a:t>
            </a:r>
            <a:r>
              <a:rPr lang="en-US" sz="800" b="0" dirty="0" smtClean="0"/>
              <a:t>S&amp;B </a:t>
            </a:r>
            <a:r>
              <a:rPr lang="en-US" sz="800" b="0" dirty="0" smtClean="0"/>
              <a:t>portion</a:t>
            </a:r>
          </a:p>
          <a:p>
            <a:pPr eaLnBrk="1" hangingPunct="1"/>
            <a:r>
              <a:rPr lang="en-US" sz="800" b="0" dirty="0" smtClean="0"/>
              <a:t>SCR774(b) </a:t>
            </a:r>
            <a:r>
              <a:rPr lang="en-US" sz="800" b="0" dirty="0"/>
              <a:t>– </a:t>
            </a:r>
            <a:r>
              <a:rPr lang="en-US" sz="800" b="0" dirty="0" smtClean="0"/>
              <a:t>Addition of Comments field</a:t>
            </a:r>
            <a:endParaRPr lang="en-US" sz="800" b="0" dirty="0"/>
          </a:p>
        </p:txBody>
      </p:sp>
      <p:sp>
        <p:nvSpPr>
          <p:cNvPr id="18" name="TextBox 21"/>
          <p:cNvSpPr txBox="1">
            <a:spLocks noChangeArrowheads="1"/>
          </p:cNvSpPr>
          <p:nvPr/>
        </p:nvSpPr>
        <p:spPr bwMode="auto">
          <a:xfrm>
            <a:off x="3428999" y="6035189"/>
            <a:ext cx="3200399" cy="246221"/>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eaLnBrk="1" hangingPunct="1"/>
            <a:r>
              <a:rPr lang="en-US" sz="1000" b="0" dirty="0"/>
              <a:t>(a), (b), etc. indicates multiple </a:t>
            </a:r>
            <a:r>
              <a:rPr lang="en-US" sz="1000" b="0" dirty="0" smtClean="0"/>
              <a:t>phases</a:t>
            </a:r>
            <a:endParaRPr lang="en-US" sz="1000" b="0" dirty="0"/>
          </a:p>
        </p:txBody>
      </p:sp>
      <p:sp>
        <p:nvSpPr>
          <p:cNvPr id="19" name="TextBox 23"/>
          <p:cNvSpPr txBox="1">
            <a:spLocks noChangeArrowheads="1"/>
          </p:cNvSpPr>
          <p:nvPr/>
        </p:nvSpPr>
        <p:spPr bwMode="auto">
          <a:xfrm>
            <a:off x="3429000" y="5414323"/>
            <a:ext cx="3200398" cy="246221"/>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eaLnBrk="1" hangingPunct="1"/>
            <a:r>
              <a:rPr lang="en-US" sz="1000" b="0" dirty="0"/>
              <a:t>Red Text: </a:t>
            </a:r>
            <a:r>
              <a:rPr lang="en-US" sz="1000" b="0" dirty="0" smtClean="0"/>
              <a:t>New </a:t>
            </a:r>
            <a:r>
              <a:rPr lang="en-US" sz="1000" b="0" dirty="0"/>
              <a:t>additions and target release changes</a:t>
            </a:r>
          </a:p>
        </p:txBody>
      </p:sp>
      <p:sp>
        <p:nvSpPr>
          <p:cNvPr id="20" name="TextBox 24"/>
          <p:cNvSpPr txBox="1">
            <a:spLocks noChangeArrowheads="1"/>
          </p:cNvSpPr>
          <p:nvPr/>
        </p:nvSpPr>
        <p:spPr bwMode="auto">
          <a:xfrm>
            <a:off x="3428999" y="5718280"/>
            <a:ext cx="3200399" cy="246221"/>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eaLnBrk="1" hangingPunct="1"/>
            <a:r>
              <a:rPr lang="en-US" sz="1000" b="0" dirty="0"/>
              <a:t>Strike-Through Text: </a:t>
            </a:r>
            <a:r>
              <a:rPr lang="en-US" sz="1000" b="0" dirty="0" smtClean="0"/>
              <a:t>Previous </a:t>
            </a:r>
            <a:r>
              <a:rPr lang="en-US" sz="1000" b="0" dirty="0"/>
              <a:t>target release changes</a:t>
            </a:r>
          </a:p>
        </p:txBody>
      </p:sp>
      <p:graphicFrame>
        <p:nvGraphicFramePr>
          <p:cNvPr id="6" name="Group 3"/>
          <p:cNvGraphicFramePr>
            <a:graphicFrameLocks noGrp="1"/>
          </p:cNvGraphicFramePr>
          <p:nvPr>
            <p:ph sz="half" idx="4294967295"/>
            <p:extLst>
              <p:ext uri="{D42A27DB-BD31-4B8C-83A1-F6EECF244321}">
                <p14:modId xmlns:p14="http://schemas.microsoft.com/office/powerpoint/2010/main" val="1895799256"/>
              </p:ext>
            </p:extLst>
          </p:nvPr>
        </p:nvGraphicFramePr>
        <p:xfrm>
          <a:off x="76200" y="762001"/>
          <a:ext cx="8991600" cy="4547937"/>
        </p:xfrm>
        <a:graphic>
          <a:graphicData uri="http://schemas.openxmlformats.org/drawingml/2006/table">
            <a:tbl>
              <a:tblPr/>
              <a:tblGrid>
                <a:gridCol w="914400"/>
                <a:gridCol w="990600"/>
                <a:gridCol w="990600"/>
                <a:gridCol w="1066800"/>
                <a:gridCol w="914400"/>
                <a:gridCol w="990600"/>
                <a:gridCol w="1066800"/>
                <a:gridCol w="1143000"/>
                <a:gridCol w="914400"/>
              </a:tblGrid>
              <a:tr h="54954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Release</a:t>
                      </a:r>
                      <a:r>
                        <a:rPr kumimoji="0" lang="en-US" sz="1200" b="1" i="0" u="none" strike="noStrike" cap="none" normalizeH="0" baseline="0" dirty="0" smtClean="0">
                          <a:ln>
                            <a:noFill/>
                          </a:ln>
                          <a:solidFill>
                            <a:schemeClr val="tx1"/>
                          </a:solidFill>
                          <a:effectLst/>
                          <a:latin typeface="Arial" charset="0"/>
                        </a:rPr>
                        <a:t> 1</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January</a:t>
                      </a:r>
                      <a:endParaRPr kumimoji="0" lang="en-US" sz="1200" b="1" i="0" u="none" strike="noStrike" cap="none" normalizeH="0" baseline="0" dirty="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A5"/>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Release</a:t>
                      </a:r>
                      <a:r>
                        <a:rPr kumimoji="0" lang="en-US" sz="1200" b="1" i="0" u="none" strike="noStrike" cap="none" normalizeH="0" baseline="0" dirty="0" smtClean="0">
                          <a:ln>
                            <a:noFill/>
                          </a:ln>
                          <a:solidFill>
                            <a:schemeClr val="tx1"/>
                          </a:solidFill>
                          <a:effectLst/>
                          <a:latin typeface="Arial" charset="0"/>
                        </a:rPr>
                        <a:t> 2</a:t>
                      </a:r>
                      <a:endParaRPr kumimoji="0" lang="en-US" sz="1200" b="1" i="0" u="none" strike="noStrike" cap="none" normalizeH="0" baseline="0" dirty="0" smtClean="0">
                        <a:ln>
                          <a:noFill/>
                        </a:ln>
                        <a:solidFill>
                          <a:schemeClr val="tx1"/>
                        </a:solidFill>
                        <a:effectLst/>
                        <a:latin typeface="Arial"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February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A5"/>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Release  3</a:t>
                      </a:r>
                      <a:endParaRPr kumimoji="0" lang="en-US" sz="1200" b="1" i="0" u="none" strike="noStrike" kern="1200" cap="none" normalizeH="0" baseline="0" dirty="0" smtClean="0">
                        <a:ln>
                          <a:noFill/>
                        </a:ln>
                        <a:solidFill>
                          <a:schemeClr val="tx1"/>
                        </a:solidFill>
                        <a:effectLst/>
                        <a:latin typeface="Arial"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March</a:t>
                      </a:r>
                      <a:endParaRPr kumimoji="0" lang="en-US" sz="1200" b="1"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A5"/>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Release 4</a:t>
                      </a:r>
                      <a:endParaRPr kumimoji="0" lang="en-US" sz="1200" b="1" i="0" u="none" strike="noStrike" kern="1200" cap="none" normalizeH="0" baseline="0" dirty="0" smtClean="0">
                        <a:ln>
                          <a:noFill/>
                        </a:ln>
                        <a:solidFill>
                          <a:schemeClr val="tx1"/>
                        </a:solidFill>
                        <a:effectLst/>
                        <a:latin typeface="Arial"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May</a:t>
                      </a:r>
                      <a:endParaRPr kumimoji="0" lang="en-US" sz="1200" b="1"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A5"/>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Release 5</a:t>
                      </a:r>
                      <a:endParaRPr kumimoji="0" lang="en-US" sz="1200" b="1" i="0" u="none" strike="noStrike" kern="1200" cap="none" normalizeH="0" baseline="0" dirty="0" smtClean="0">
                        <a:ln>
                          <a:noFill/>
                        </a:ln>
                        <a:solidFill>
                          <a:schemeClr val="tx1"/>
                        </a:solidFill>
                        <a:effectLst/>
                        <a:latin typeface="Arial"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June</a:t>
                      </a:r>
                      <a:endParaRPr kumimoji="0" lang="en-US" sz="1200" b="1"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A5"/>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Release 6</a:t>
                      </a:r>
                      <a:endParaRPr kumimoji="0" lang="en-US" sz="1200" b="1" i="0" u="none" strike="noStrike" kern="1200" cap="none" normalizeH="0" baseline="0" dirty="0" smtClean="0">
                        <a:ln>
                          <a:noFill/>
                        </a:ln>
                        <a:solidFill>
                          <a:schemeClr val="tx1"/>
                        </a:solidFill>
                        <a:effectLst/>
                        <a:latin typeface="Arial"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August</a:t>
                      </a:r>
                      <a:endParaRPr kumimoji="0" lang="en-US" sz="1200" b="1"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A5"/>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Release 7</a:t>
                      </a:r>
                      <a:endParaRPr kumimoji="0" lang="en-US" sz="1200" b="1" i="0" u="none" strike="noStrike" kern="1200" cap="none" normalizeH="0" baseline="0" dirty="0" smtClean="0">
                        <a:ln>
                          <a:noFill/>
                        </a:ln>
                        <a:solidFill>
                          <a:schemeClr val="tx1"/>
                        </a:solidFill>
                        <a:effectLst/>
                        <a:latin typeface="Arial"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September</a:t>
                      </a:r>
                      <a:endParaRPr kumimoji="0" lang="en-US" sz="1200" b="1"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A5"/>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Rel</a:t>
                      </a:r>
                      <a:r>
                        <a:rPr kumimoji="0" lang="en-US" sz="1200" b="1" i="0" u="none" strike="noStrike" kern="1200" cap="none" normalizeH="0" baseline="0" dirty="0" smtClean="0">
                          <a:ln>
                            <a:noFill/>
                          </a:ln>
                          <a:solidFill>
                            <a:schemeClr val="tx1"/>
                          </a:solidFill>
                          <a:effectLst/>
                          <a:latin typeface="Arial" charset="0"/>
                          <a:ea typeface="+mn-ea"/>
                          <a:cs typeface="+mn-cs"/>
                        </a:rPr>
                        <a:t>ease</a:t>
                      </a:r>
                      <a:r>
                        <a:rPr kumimoji="0" lang="en-US" sz="1200" b="1" i="0" u="none" strike="noStrike" cap="none" normalizeH="0" baseline="0" dirty="0" smtClean="0">
                          <a:ln>
                            <a:noFill/>
                          </a:ln>
                          <a:solidFill>
                            <a:schemeClr val="tx1"/>
                          </a:solidFill>
                          <a:effectLst/>
                          <a:latin typeface="Arial" charset="0"/>
                        </a:rPr>
                        <a:t> 8</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November</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A5"/>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Rel</a:t>
                      </a:r>
                      <a:r>
                        <a:rPr kumimoji="0" lang="en-US" sz="1200" b="1" i="0" u="none" strike="noStrike" kern="1200" cap="none" normalizeH="0" baseline="0" dirty="0" smtClean="0">
                          <a:ln>
                            <a:noFill/>
                          </a:ln>
                          <a:solidFill>
                            <a:schemeClr val="tx1"/>
                          </a:solidFill>
                          <a:effectLst/>
                          <a:latin typeface="Arial" charset="0"/>
                          <a:ea typeface="+mn-ea"/>
                          <a:cs typeface="+mn-cs"/>
                        </a:rPr>
                        <a:t>ease</a:t>
                      </a:r>
                      <a:r>
                        <a:rPr kumimoji="0" lang="en-US" sz="1200" b="1" i="0" u="none" strike="noStrike" cap="none" normalizeH="0" baseline="0" dirty="0" smtClean="0">
                          <a:ln>
                            <a:noFill/>
                          </a:ln>
                          <a:solidFill>
                            <a:schemeClr val="tx1"/>
                          </a:solidFill>
                          <a:effectLst/>
                          <a:latin typeface="Arial" charset="0"/>
                        </a:rPr>
                        <a:t> 9</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dirty="0" smtClean="0">
                          <a:ln>
                            <a:noFill/>
                          </a:ln>
                          <a:solidFill>
                            <a:schemeClr val="tx1"/>
                          </a:solidFill>
                          <a:effectLst/>
                          <a:latin typeface="Arial" charset="0"/>
                        </a:rPr>
                        <a:t>December</a:t>
                      </a:r>
                      <a:endParaRPr kumimoji="0" lang="en-US" sz="1100" b="1"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A5"/>
                    </a:solidFill>
                  </a:tcPr>
                </a:tc>
              </a:tr>
              <a:tr h="281298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300" b="0" i="0" u="none" strike="noStrike" kern="1200" cap="none" normalizeH="0" baseline="0" dirty="0" smtClean="0">
                          <a:ln>
                            <a:noFill/>
                          </a:ln>
                          <a:solidFill>
                            <a:srgbClr val="FF0000"/>
                          </a:solidFill>
                          <a:effectLst/>
                          <a:latin typeface="Courier New" pitchFamily="49" charset="0"/>
                          <a:ea typeface="+mn-ea"/>
                          <a:cs typeface="+mn-cs"/>
                        </a:rPr>
                        <a:t>NPRR559</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300" b="0" i="0" u="none" strike="noStrike" kern="1200" cap="none" normalizeH="0" baseline="0" dirty="0" smtClean="0">
                          <a:ln>
                            <a:noFill/>
                          </a:ln>
                          <a:solidFill>
                            <a:srgbClr val="FF0000"/>
                          </a:solidFill>
                          <a:effectLst/>
                          <a:latin typeface="Courier New" pitchFamily="49" charset="0"/>
                          <a:ea typeface="+mn-ea"/>
                          <a:cs typeface="+mn-cs"/>
                        </a:rPr>
                        <a:t>NPRR597</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300" b="0" i="0" u="none" strike="noStrike" kern="1200" cap="none" normalizeH="0" baseline="0" dirty="0" smtClean="0">
                          <a:ln>
                            <a:noFill/>
                          </a:ln>
                          <a:solidFill>
                            <a:srgbClr val="FF0000"/>
                          </a:solidFill>
                          <a:effectLst/>
                          <a:latin typeface="Courier New" pitchFamily="49" charset="0"/>
                          <a:ea typeface="+mn-ea"/>
                          <a:cs typeface="+mn-cs"/>
                        </a:rPr>
                        <a:t>NPRR601</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300" b="0" i="0" u="none" strike="noStrike" kern="1200" cap="none" normalizeH="0" baseline="0" dirty="0" smtClean="0">
                          <a:ln>
                            <a:noFill/>
                          </a:ln>
                          <a:solidFill>
                            <a:srgbClr val="FF0000"/>
                          </a:solidFill>
                          <a:effectLst/>
                          <a:latin typeface="Courier New" pitchFamily="49" charset="0"/>
                          <a:ea typeface="+mn-ea"/>
                          <a:cs typeface="+mn-cs"/>
                        </a:rPr>
                        <a:t>SCR772</a:t>
                      </a:r>
                      <a:endParaRPr kumimoji="0" lang="en-US" sz="1300" b="1" i="0" u="none" strike="noStrike" cap="none" normalizeH="0" baseline="0" dirty="0" smtClean="0">
                        <a:ln>
                          <a:noFill/>
                        </a:ln>
                        <a:solidFill>
                          <a:srgbClr val="FF0000"/>
                        </a:solidFill>
                        <a:effectLst/>
                        <a:latin typeface="Arial" charset="0"/>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Courier New" pitchFamily="49" charset="0"/>
                        </a:rPr>
                        <a:t>NPRR519</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sngStrike" cap="none" normalizeH="0" baseline="0" dirty="0" smtClean="0">
                          <a:ln>
                            <a:noFill/>
                          </a:ln>
                          <a:solidFill>
                            <a:schemeClr val="tx1"/>
                          </a:solidFill>
                          <a:effectLst/>
                          <a:latin typeface="Courier New" pitchFamily="49" charset="0"/>
                        </a:rPr>
                        <a:t>NPRR524</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400" b="0" i="0" u="none" strike="sngStrike" cap="none" normalizeH="0" baseline="0" dirty="0" smtClean="0">
                          <a:ln>
                            <a:noFill/>
                          </a:ln>
                          <a:solidFill>
                            <a:schemeClr val="tx1"/>
                          </a:solidFill>
                          <a:effectLst/>
                          <a:latin typeface="Courier New" pitchFamily="49" charset="0"/>
                        </a:rPr>
                        <a:t>NPRR527</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400" b="0" i="0" u="none" strike="noStrike" kern="1200" cap="none" normalizeH="0" baseline="0" dirty="0" smtClean="0">
                          <a:ln>
                            <a:noFill/>
                          </a:ln>
                          <a:solidFill>
                            <a:schemeClr val="tx1"/>
                          </a:solidFill>
                          <a:effectLst/>
                          <a:latin typeface="Courier New" pitchFamily="49" charset="0"/>
                          <a:ea typeface="+mn-ea"/>
                          <a:cs typeface="+mn-cs"/>
                        </a:rPr>
                        <a:t>NPRR543</a:t>
                      </a:r>
                      <a:endParaRPr kumimoji="0" lang="en-US" sz="14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sngStrike" cap="none" normalizeH="0" baseline="0" dirty="0" smtClean="0">
                          <a:ln>
                            <a:noFill/>
                          </a:ln>
                          <a:solidFill>
                            <a:schemeClr val="tx1"/>
                          </a:solidFill>
                          <a:effectLst/>
                          <a:latin typeface="Courier New" pitchFamily="49" charset="0"/>
                        </a:rPr>
                        <a:t>NPRR573</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sngStrike" cap="none" normalizeH="0" baseline="0" dirty="0" smtClean="0">
                          <a:ln>
                            <a:noFill/>
                          </a:ln>
                          <a:solidFill>
                            <a:schemeClr val="tx1"/>
                          </a:solidFill>
                          <a:effectLst/>
                          <a:latin typeface="Courier New" pitchFamily="49" charset="0"/>
                        </a:rPr>
                        <a:t>NPRR581</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sngStrike" cap="none" normalizeH="0" baseline="0" dirty="0" smtClean="0">
                          <a:ln>
                            <a:noFill/>
                          </a:ln>
                          <a:solidFill>
                            <a:schemeClr val="tx1"/>
                          </a:solidFill>
                          <a:effectLst/>
                          <a:latin typeface="Courier New" pitchFamily="49" charset="0"/>
                        </a:rPr>
                        <a:t>SCR771</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kern="1200" cap="none" normalizeH="0" baseline="0" dirty="0" smtClean="0">
                          <a:ln>
                            <a:noFill/>
                          </a:ln>
                          <a:solidFill>
                            <a:schemeClr val="tx1"/>
                          </a:solidFill>
                          <a:effectLst/>
                          <a:latin typeface="Courier New" pitchFamily="49" charset="0"/>
                          <a:ea typeface="+mn-ea"/>
                          <a:cs typeface="+mn-cs"/>
                        </a:rPr>
                        <a:t>SCR775</a:t>
                      </a:r>
                      <a:endParaRPr kumimoji="0" lang="en-US" sz="14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Courier New" pitchFamily="49" charset="0"/>
                        </a:rPr>
                        <a:t>SCR779</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dirty="0" smtClean="0">
                        <a:ln>
                          <a:noFill/>
                        </a:ln>
                        <a:solidFill>
                          <a:schemeClr val="tx1"/>
                        </a:solidFill>
                        <a:effectLst/>
                        <a:latin typeface="Courier New" pitchFamily="49"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kern="1200" cap="none" normalizeH="0" baseline="0" dirty="0" smtClean="0">
                          <a:ln>
                            <a:noFill/>
                          </a:ln>
                          <a:solidFill>
                            <a:schemeClr val="tx1"/>
                          </a:solidFill>
                          <a:effectLst/>
                          <a:latin typeface="Courier New" pitchFamily="49" charset="0"/>
                          <a:ea typeface="+mn-ea"/>
                          <a:cs typeface="+mn-cs"/>
                        </a:rPr>
                        <a:t>NPRR210</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kern="1200" cap="none" normalizeH="0" baseline="0" dirty="0" smtClean="0">
                          <a:ln>
                            <a:noFill/>
                          </a:ln>
                          <a:solidFill>
                            <a:schemeClr val="tx1"/>
                          </a:solidFill>
                          <a:effectLst/>
                          <a:latin typeface="Courier New" pitchFamily="49" charset="0"/>
                          <a:ea typeface="+mn-ea"/>
                          <a:cs typeface="+mn-cs"/>
                        </a:rPr>
                        <a:t>NPRR256</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kern="1200" cap="none" normalizeH="0" baseline="0" dirty="0" smtClean="0">
                          <a:ln>
                            <a:noFill/>
                          </a:ln>
                          <a:solidFill>
                            <a:schemeClr val="tx1"/>
                          </a:solidFill>
                          <a:effectLst/>
                          <a:latin typeface="Courier New" pitchFamily="49" charset="0"/>
                          <a:ea typeface="+mn-ea"/>
                          <a:cs typeface="+mn-cs"/>
                        </a:rPr>
                        <a:t>NPRR493</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rgbClr val="FF0000"/>
                          </a:solidFill>
                          <a:effectLst/>
                          <a:latin typeface="Courier New" pitchFamily="49" charset="0"/>
                        </a:rPr>
                        <a:t>NPRR524</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rgbClr val="FF0000"/>
                          </a:solidFill>
                          <a:effectLst/>
                          <a:latin typeface="Courier New" pitchFamily="49" charset="0"/>
                        </a:rPr>
                        <a:t>NPRR573</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rgbClr val="FF0000"/>
                          </a:solidFill>
                          <a:effectLst/>
                          <a:latin typeface="Courier New" pitchFamily="49" charset="0"/>
                        </a:rPr>
                        <a:t>NPRR581</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kern="1200" cap="none" normalizeH="0" baseline="0" dirty="0" smtClean="0">
                          <a:ln>
                            <a:noFill/>
                          </a:ln>
                          <a:solidFill>
                            <a:srgbClr val="FF0000"/>
                          </a:solidFill>
                          <a:effectLst/>
                          <a:latin typeface="Courier New" pitchFamily="49" charset="0"/>
                          <a:ea typeface="+mn-ea"/>
                          <a:cs typeface="+mn-cs"/>
                        </a:rPr>
                        <a:t>SCR771</a:t>
                      </a:r>
                      <a:endParaRPr kumimoji="0" lang="en-US" sz="1400" b="0" i="0" u="none" strike="sngStrike" kern="1200" cap="none" normalizeH="0" baseline="0" dirty="0" smtClean="0">
                        <a:ln>
                          <a:noFill/>
                        </a:ln>
                        <a:solidFill>
                          <a:srgbClr val="FF0000"/>
                        </a:solidFill>
                        <a:effectLst/>
                        <a:latin typeface="Courier New" pitchFamily="49" charset="0"/>
                        <a:ea typeface="+mn-ea"/>
                        <a:cs typeface="+mn-cs"/>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400" b="0" i="0" u="none" strike="noStrike" kern="1200" cap="none" normalizeH="0" baseline="0" dirty="0" smtClean="0">
                          <a:ln>
                            <a:noFill/>
                          </a:ln>
                          <a:solidFill>
                            <a:schemeClr val="tx1"/>
                          </a:solidFill>
                          <a:effectLst/>
                          <a:latin typeface="Courier New" pitchFamily="49" charset="0"/>
                          <a:ea typeface="+mn-ea"/>
                          <a:cs typeface="+mn-cs"/>
                        </a:rPr>
                        <a:t>NPRR272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400" b="0" i="0" u="none" strike="noStrike" kern="1200" cap="none" normalizeH="0" baseline="0" dirty="0" smtClean="0">
                          <a:ln>
                            <a:noFill/>
                          </a:ln>
                          <a:solidFill>
                            <a:schemeClr val="tx1"/>
                          </a:solidFill>
                          <a:effectLst/>
                          <a:latin typeface="Courier New" pitchFamily="49" charset="0"/>
                          <a:ea typeface="+mn-ea"/>
                          <a:cs typeface="+mn-cs"/>
                        </a:rPr>
                        <a:t>NPRR419</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400" b="0" i="0" u="none" strike="sngStrike" kern="1200" cap="none" normalizeH="0" baseline="0" dirty="0" smtClean="0">
                          <a:ln>
                            <a:noFill/>
                          </a:ln>
                          <a:solidFill>
                            <a:schemeClr val="tx1"/>
                          </a:solidFill>
                          <a:effectLst/>
                          <a:latin typeface="Courier New" pitchFamily="49" charset="0"/>
                          <a:ea typeface="+mn-ea"/>
                          <a:cs typeface="+mn-cs"/>
                        </a:rPr>
                        <a:t>NPRR455</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400" b="0" i="0" u="none" strike="noStrike" kern="1200" cap="none" normalizeH="0" baseline="0" dirty="0" smtClean="0">
                          <a:ln>
                            <a:noFill/>
                          </a:ln>
                          <a:solidFill>
                            <a:schemeClr val="tx1"/>
                          </a:solidFill>
                          <a:effectLst/>
                          <a:latin typeface="Courier New" pitchFamily="49" charset="0"/>
                          <a:ea typeface="+mn-ea"/>
                          <a:cs typeface="+mn-cs"/>
                        </a:rPr>
                        <a:t>NPRR484</a:t>
                      </a:r>
                      <a:r>
                        <a:rPr kumimoji="0" lang="en-US" sz="600" b="0" i="0" u="none" strike="noStrike" kern="1200" cap="none" normalizeH="0" baseline="0" dirty="0" smtClean="0">
                          <a:ln>
                            <a:noFill/>
                          </a:ln>
                          <a:solidFill>
                            <a:schemeClr val="tx1"/>
                          </a:solidFill>
                          <a:effectLst/>
                          <a:latin typeface="Courier New" pitchFamily="49" charset="0"/>
                          <a:ea typeface="+mn-ea"/>
                          <a:cs typeface="+mn-cs"/>
                        </a:rPr>
                        <a:t>(2)</a:t>
                      </a:r>
                      <a:endParaRPr kumimoji="0" lang="en-US" sz="14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400" b="0" i="0" u="none" strike="noStrike" kern="1200" cap="none" normalizeH="0" baseline="0" dirty="0" smtClean="0">
                          <a:ln>
                            <a:noFill/>
                          </a:ln>
                          <a:solidFill>
                            <a:schemeClr val="tx1"/>
                          </a:solidFill>
                          <a:effectLst/>
                          <a:latin typeface="Courier New" pitchFamily="49" charset="0"/>
                          <a:ea typeface="+mn-ea"/>
                          <a:cs typeface="+mn-cs"/>
                        </a:rPr>
                        <a:t>NPRR487</a:t>
                      </a:r>
                      <a:endParaRPr kumimoji="0" lang="en-US" sz="14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400" b="0" i="0" u="none" strike="noStrike" kern="1200" cap="none" normalizeH="0" baseline="0" dirty="0" smtClean="0">
                          <a:ln>
                            <a:noFill/>
                          </a:ln>
                          <a:solidFill>
                            <a:schemeClr val="tx1"/>
                          </a:solidFill>
                          <a:effectLst/>
                          <a:latin typeface="Courier New" pitchFamily="49" charset="0"/>
                          <a:ea typeface="+mn-ea"/>
                          <a:cs typeface="+mn-cs"/>
                        </a:rPr>
                        <a:t>NPRR495</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400" b="0" i="0" u="none" strike="noStrike" kern="1200" cap="none" normalizeH="0" baseline="0" dirty="0" smtClean="0">
                          <a:ln>
                            <a:noFill/>
                          </a:ln>
                          <a:solidFill>
                            <a:schemeClr val="tx1"/>
                          </a:solidFill>
                          <a:effectLst/>
                          <a:latin typeface="Courier New" pitchFamily="49" charset="0"/>
                          <a:ea typeface="+mn-ea"/>
                          <a:cs typeface="+mn-cs"/>
                        </a:rPr>
                        <a:t>NPRR553</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400" b="0" i="0" u="none" strike="noStrike" cap="none" normalizeH="0" baseline="0" dirty="0" smtClean="0">
                          <a:ln>
                            <a:noFill/>
                          </a:ln>
                          <a:solidFill>
                            <a:srgbClr val="FF0000"/>
                          </a:solidFill>
                          <a:effectLst/>
                          <a:latin typeface="Courier New" pitchFamily="49" charset="0"/>
                        </a:rPr>
                        <a:t>NPRR588</a:t>
                      </a:r>
                      <a:endParaRPr kumimoji="0" lang="en-US" sz="14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400" b="0" i="0" u="none" strike="noStrike" cap="none" normalizeH="0" baseline="0" dirty="0" smtClean="0">
                          <a:ln>
                            <a:noFill/>
                          </a:ln>
                          <a:solidFill>
                            <a:srgbClr val="FF0000"/>
                          </a:solidFill>
                          <a:effectLst/>
                          <a:latin typeface="Courier New" pitchFamily="49" charset="0"/>
                        </a:rPr>
                        <a:t>NPRR615</a:t>
                      </a:r>
                      <a:endParaRPr kumimoji="0" lang="en-US" sz="14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400" b="0" i="0" u="none" strike="sngStrike" kern="1200" cap="none" normalizeH="0" baseline="0" dirty="0" smtClean="0">
                          <a:ln>
                            <a:noFill/>
                          </a:ln>
                          <a:solidFill>
                            <a:schemeClr val="tx1"/>
                          </a:solidFill>
                          <a:effectLst/>
                          <a:latin typeface="Courier New" pitchFamily="49" charset="0"/>
                          <a:ea typeface="+mn-ea"/>
                          <a:cs typeface="+mn-cs"/>
                        </a:rPr>
                        <a:t>NOGRR084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kern="1200" cap="none" normalizeH="0" baseline="0" dirty="0" smtClean="0">
                        <a:ln>
                          <a:noFill/>
                        </a:ln>
                        <a:solidFill>
                          <a:schemeClr val="tx1"/>
                        </a:solidFill>
                        <a:effectLst/>
                        <a:latin typeface="Courier New" pitchFamily="49" charset="0"/>
                        <a:ea typeface="+mn-ea"/>
                        <a:cs typeface="+mn-cs"/>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rgbClr val="FF0000"/>
                          </a:solidFill>
                          <a:effectLst/>
                          <a:latin typeface="Courier New" pitchFamily="49" charset="0"/>
                        </a:rPr>
                        <a:t>NPRR626</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400" b="0" i="0" u="none" strike="noStrike" kern="1200" cap="none" normalizeH="0" baseline="0" dirty="0" smtClean="0">
                          <a:ln>
                            <a:noFill/>
                          </a:ln>
                          <a:solidFill>
                            <a:srgbClr val="FF0000"/>
                          </a:solidFill>
                          <a:effectLst/>
                          <a:latin typeface="Courier New" pitchFamily="49" charset="0"/>
                          <a:ea typeface="+mn-ea"/>
                          <a:cs typeface="+mn-cs"/>
                        </a:rPr>
                        <a:t>OBD</a:t>
                      </a:r>
                      <a:r>
                        <a:rPr kumimoji="0" lang="en-US" sz="900" b="0" i="0" u="none" strike="noStrike" kern="1200" cap="none" normalizeH="0" baseline="0" dirty="0" smtClean="0">
                          <a:ln>
                            <a:noFill/>
                          </a:ln>
                          <a:solidFill>
                            <a:srgbClr val="FF0000"/>
                          </a:solidFill>
                          <a:effectLst/>
                          <a:latin typeface="Courier New" pitchFamily="49" charset="0"/>
                          <a:ea typeface="+mn-ea"/>
                          <a:cs typeface="+mn-cs"/>
                        </a:rPr>
                        <a:t>(Shadow Price Caps)</a:t>
                      </a:r>
                      <a:endParaRPr kumimoji="0" lang="en-US" sz="1400" b="0" i="0"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400" b="0" i="0" u="none" strike="sngStrike" kern="1200" cap="none" normalizeH="0" baseline="0" dirty="0" smtClean="0">
                        <a:ln>
                          <a:noFill/>
                        </a:ln>
                        <a:solidFill>
                          <a:schemeClr val="tx1"/>
                        </a:solidFill>
                        <a:effectLst/>
                        <a:latin typeface="Courier New" pitchFamily="49" charset="0"/>
                        <a:ea typeface="+mn-ea"/>
                        <a:cs typeface="+mn-cs"/>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400" b="0" i="0" u="none" strike="sngStrike" kern="1200" cap="none" normalizeH="0" baseline="0" dirty="0" smtClean="0">
                        <a:ln>
                          <a:noFill/>
                        </a:ln>
                        <a:solidFill>
                          <a:schemeClr val="tx1"/>
                        </a:solidFill>
                        <a:effectLst/>
                        <a:latin typeface="Courier New" pitchFamily="49" charset="0"/>
                        <a:ea typeface="+mn-ea"/>
                        <a:cs typeface="+mn-cs"/>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900" b="0" i="0" u="none" strike="noStrike" cap="none" normalizeH="0" baseline="0" dirty="0" smtClean="0">
                        <a:ln>
                          <a:noFill/>
                        </a:ln>
                        <a:solidFill>
                          <a:srgbClr val="FF0000"/>
                        </a:solidFill>
                        <a:effectLst/>
                        <a:latin typeface="Courier New" pitchFamily="49"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dirty="0" smtClean="0">
                        <a:ln>
                          <a:noFill/>
                        </a:ln>
                        <a:solidFill>
                          <a:schemeClr val="tx1"/>
                        </a:solidFill>
                        <a:effectLst/>
                        <a:latin typeface="Courier New" pitchFamily="49"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763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dirty="0" smtClean="0">
                        <a:ln>
                          <a:noFill/>
                        </a:ln>
                        <a:solidFill>
                          <a:schemeClr val="tx1"/>
                        </a:solidFill>
                        <a:effectLst/>
                        <a:latin typeface="Courier New" pitchFamily="49"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dirty="0" smtClean="0">
                        <a:ln>
                          <a:noFill/>
                        </a:ln>
                        <a:solidFill>
                          <a:srgbClr val="FF0000"/>
                        </a:solidFill>
                        <a:effectLst/>
                        <a:latin typeface="Courier New" pitchFamily="49"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400" b="0" i="0" u="none" strike="sngStrike" kern="1200" cap="none" normalizeH="0" baseline="0" dirty="0" smtClean="0">
                        <a:ln>
                          <a:noFill/>
                        </a:ln>
                        <a:solidFill>
                          <a:schemeClr val="tx1"/>
                        </a:solidFill>
                        <a:effectLst/>
                        <a:latin typeface="Courier New" pitchFamily="49" charset="0"/>
                        <a:ea typeface="+mn-ea"/>
                        <a:cs typeface="+mn-cs"/>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dirty="0" smtClean="0">
                        <a:ln>
                          <a:noFill/>
                        </a:ln>
                        <a:solidFill>
                          <a:schemeClr val="tx1"/>
                        </a:solidFill>
                        <a:effectLst/>
                        <a:latin typeface="Courier New" pitchFamily="49"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Courier New" pitchFamily="49" charset="0"/>
                        </a:rPr>
                        <a:t>NPRR515</a:t>
                      </a:r>
                      <a:endParaRPr kumimoji="0" lang="en-US" sz="1200" b="0" i="0" u="none" strike="noStrike" cap="none" normalizeH="0" baseline="0" dirty="0" smtClean="0">
                        <a:ln>
                          <a:noFill/>
                        </a:ln>
                        <a:solidFill>
                          <a:schemeClr val="tx1"/>
                        </a:solidFill>
                        <a:effectLst/>
                        <a:latin typeface="Courier New" pitchFamily="49"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NPRR589</a:t>
                      </a:r>
                      <a:r>
                        <a:rPr kumimoji="0" lang="en-US" sz="900" b="0" i="0" u="none" strike="noStrike" cap="none" normalizeH="0" baseline="0" dirty="0" smtClean="0">
                          <a:ln>
                            <a:noFill/>
                          </a:ln>
                          <a:solidFill>
                            <a:schemeClr val="tx1"/>
                          </a:solidFill>
                          <a:effectLst/>
                          <a:latin typeface="Courier New" pitchFamily="49" charset="0"/>
                        </a:rPr>
                        <a:t>(b)</a:t>
                      </a:r>
                      <a:endParaRPr kumimoji="0" lang="en-US" sz="14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dirty="0" smtClean="0">
                        <a:ln>
                          <a:noFill/>
                        </a:ln>
                        <a:solidFill>
                          <a:srgbClr val="FF0000"/>
                        </a:solidFill>
                        <a:effectLst/>
                        <a:latin typeface="Courier New" pitchFamily="49"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Courier New" pitchFamily="49" charset="0"/>
                        </a:rPr>
                        <a:t>NPRR439</a:t>
                      </a: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NPRR484</a:t>
                      </a:r>
                      <a:r>
                        <a:rPr kumimoji="0" lang="en-US" sz="600" b="0" i="0" u="none" strike="noStrike" kern="1200" cap="none" normalizeH="0" baseline="0" dirty="0" smtClean="0">
                          <a:ln>
                            <a:noFill/>
                          </a:ln>
                          <a:solidFill>
                            <a:schemeClr val="tx1"/>
                          </a:solidFill>
                          <a:effectLst/>
                          <a:latin typeface="Courier New" pitchFamily="49" charset="0"/>
                          <a:ea typeface="+mn-ea"/>
                          <a:cs typeface="+mn-cs"/>
                        </a:rPr>
                        <a:t>(1b)</a:t>
                      </a:r>
                      <a:endParaRPr kumimoji="0" lang="en-US" sz="1400" b="0" i="0" u="none" strike="noStrike" cap="none" normalizeH="0" baseline="0" dirty="0" smtClean="0">
                        <a:ln>
                          <a:noFill/>
                        </a:ln>
                        <a:solidFill>
                          <a:schemeClr val="tx1"/>
                        </a:solidFill>
                        <a:effectLst/>
                        <a:latin typeface="Courier New" pitchFamily="49"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noStrike" cap="none" normalizeH="0" baseline="0" dirty="0" smtClean="0">
                          <a:ln>
                            <a:noFill/>
                          </a:ln>
                          <a:solidFill>
                            <a:srgbClr val="FF0000"/>
                          </a:solidFill>
                          <a:effectLst/>
                          <a:latin typeface="Courier New" pitchFamily="49" charset="0"/>
                        </a:rPr>
                        <a:t>NOGRR084</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rgbClr val="FF0000"/>
                          </a:solidFill>
                          <a:effectLst/>
                          <a:latin typeface="Courier New" pitchFamily="49" charset="0"/>
                        </a:rPr>
                        <a:t>SCR774</a:t>
                      </a:r>
                      <a:r>
                        <a:rPr kumimoji="0" lang="en-US" sz="700" b="0" i="0" u="none" strike="noStrike" cap="none" normalizeH="0" baseline="0" dirty="0" smtClean="0">
                          <a:ln>
                            <a:noFill/>
                          </a:ln>
                          <a:solidFill>
                            <a:srgbClr val="FF0000"/>
                          </a:solidFill>
                          <a:effectLst/>
                          <a:latin typeface="Courier New" pitchFamily="49" charset="0"/>
                        </a:rPr>
                        <a:t>(b)</a:t>
                      </a:r>
                      <a:endParaRPr kumimoji="0" lang="en-US" sz="1000" b="0" i="0" u="none" strike="noStrike" cap="none" normalizeH="0" baseline="0" dirty="0" smtClean="0">
                        <a:ln>
                          <a:noFill/>
                        </a:ln>
                        <a:solidFill>
                          <a:srgbClr val="FF0000"/>
                        </a:solidFill>
                        <a:effectLst/>
                        <a:latin typeface="Courier New" pitchFamily="49"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6959">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kern="1200" cap="none" normalizeH="0" baseline="0" dirty="0" smtClean="0">
                          <a:ln>
                            <a:noFill/>
                          </a:ln>
                          <a:solidFill>
                            <a:schemeClr val="tx1"/>
                          </a:solidFill>
                          <a:effectLst/>
                          <a:latin typeface="Courier New" pitchFamily="49" charset="0"/>
                          <a:ea typeface="+mn-ea"/>
                          <a:cs typeface="+mn-cs"/>
                        </a:rPr>
                        <a:t>4</a:t>
                      </a:r>
                      <a:endParaRPr kumimoji="0" lang="en-US" sz="1400" b="0" i="0" u="none" strike="noStrike" kern="1200" cap="none" normalizeH="0" baseline="0" dirty="0" smtClean="0">
                        <a:ln>
                          <a:noFill/>
                        </a:ln>
                        <a:solidFill>
                          <a:schemeClr val="tx1"/>
                        </a:solidFill>
                        <a:effectLst/>
                        <a:latin typeface="Courier New" pitchFamily="49" charset="0"/>
                        <a:ea typeface="+mn-ea"/>
                        <a:cs typeface="+mn-cs"/>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3F9A5"/>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Courier New" pitchFamily="49" charset="0"/>
                        </a:rPr>
                        <a:t>4</a:t>
                      </a:r>
                      <a:endParaRPr kumimoji="0" lang="en-US" sz="1400" b="0" i="0" u="none" strike="noStrike" cap="none" normalizeH="0" baseline="0" dirty="0" smtClean="0">
                        <a:ln>
                          <a:noFill/>
                        </a:ln>
                        <a:solidFill>
                          <a:schemeClr val="tx1"/>
                        </a:solidFill>
                        <a:effectLst/>
                        <a:latin typeface="Courier New" pitchFamily="49"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3F9A5"/>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Courier New" pitchFamily="49" charset="0"/>
                        </a:rPr>
                        <a:t>7</a:t>
                      </a:r>
                      <a:endParaRPr kumimoji="0" lang="en-US" sz="1400" b="0" i="0" u="none" strike="noStrike" cap="none" normalizeH="0" baseline="0" dirty="0" smtClean="0">
                        <a:ln>
                          <a:noFill/>
                        </a:ln>
                        <a:solidFill>
                          <a:schemeClr val="tx1"/>
                        </a:solidFill>
                        <a:effectLst/>
                        <a:latin typeface="Courier New" pitchFamily="49"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3F9A5"/>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Courier New" pitchFamily="49" charset="0"/>
                        </a:rPr>
                        <a:t>8</a:t>
                      </a:r>
                      <a:endParaRPr kumimoji="0" lang="en-US" sz="1400" b="0" i="0" u="none" strike="noStrike" cap="none" normalizeH="0" baseline="0" dirty="0" smtClean="0">
                        <a:ln>
                          <a:noFill/>
                        </a:ln>
                        <a:solidFill>
                          <a:schemeClr val="tx1"/>
                        </a:solidFill>
                        <a:effectLst/>
                        <a:latin typeface="Courier New" pitchFamily="49"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3F9A5"/>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Courier New" pitchFamily="49" charset="0"/>
                        </a:rPr>
                        <a:t>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3F9A5"/>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Courier New" pitchFamily="49" charset="0"/>
                        </a:rPr>
                        <a:t>2</a:t>
                      </a:r>
                      <a:endParaRPr kumimoji="0" lang="en-US" sz="1400" b="0" i="0" u="none" strike="noStrike" cap="none" normalizeH="0" baseline="0" dirty="0" smtClean="0">
                        <a:ln>
                          <a:noFill/>
                        </a:ln>
                        <a:solidFill>
                          <a:schemeClr val="tx1"/>
                        </a:solidFill>
                        <a:effectLst/>
                        <a:latin typeface="Courier New" pitchFamily="49"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3F9A5"/>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Courier New" pitchFamily="49" charset="0"/>
                        </a:rPr>
                        <a:t>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3F9A5"/>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Courier New" pitchFamily="49" charset="0"/>
                        </a:rPr>
                        <a:t>0</a:t>
                      </a:r>
                      <a:endParaRPr kumimoji="0" lang="en-US" sz="1400" b="0" i="0" u="none" strike="noStrike" cap="none" normalizeH="0" baseline="0" dirty="0" smtClean="0">
                        <a:ln>
                          <a:noFill/>
                        </a:ln>
                        <a:solidFill>
                          <a:schemeClr val="tx1"/>
                        </a:solidFill>
                        <a:effectLst/>
                        <a:latin typeface="Courier New" pitchFamily="49"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3F9A5"/>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Courier New" pitchFamily="49" charset="0"/>
                        </a:rPr>
                        <a:t>0</a:t>
                      </a:r>
                      <a:endParaRPr kumimoji="0" lang="en-US" sz="1400" b="0" i="0" u="none" strike="noStrike" cap="none" normalizeH="0" baseline="0" dirty="0" smtClean="0">
                        <a:ln>
                          <a:noFill/>
                        </a:ln>
                        <a:solidFill>
                          <a:schemeClr val="tx1"/>
                        </a:solidFill>
                        <a:effectLst/>
                        <a:latin typeface="Courier New" pitchFamily="49"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3F9A5"/>
                    </a:solidFill>
                  </a:tcPr>
                </a:tc>
              </a:tr>
            </a:tbl>
          </a:graphicData>
        </a:graphic>
      </p:graphicFrame>
      <p:sp>
        <p:nvSpPr>
          <p:cNvPr id="11" name="Freeform 10"/>
          <p:cNvSpPr/>
          <p:nvPr/>
        </p:nvSpPr>
        <p:spPr bwMode="auto">
          <a:xfrm>
            <a:off x="5301842" y="1040235"/>
            <a:ext cx="1493977" cy="3674378"/>
          </a:xfrm>
          <a:custGeom>
            <a:avLst/>
            <a:gdLst>
              <a:gd name="connsiteX0" fmla="*/ 0 w 1493977"/>
              <a:gd name="connsiteY0" fmla="*/ 3674378 h 3674378"/>
              <a:gd name="connsiteX1" fmla="*/ 58723 w 1493977"/>
              <a:gd name="connsiteY1" fmla="*/ 3598877 h 3674378"/>
              <a:gd name="connsiteX2" fmla="*/ 75501 w 1493977"/>
              <a:gd name="connsiteY2" fmla="*/ 3565321 h 3674378"/>
              <a:gd name="connsiteX3" fmla="*/ 100668 w 1493977"/>
              <a:gd name="connsiteY3" fmla="*/ 3531765 h 3674378"/>
              <a:gd name="connsiteX4" fmla="*/ 109057 w 1493977"/>
              <a:gd name="connsiteY4" fmla="*/ 3506598 h 3674378"/>
              <a:gd name="connsiteX5" fmla="*/ 117446 w 1493977"/>
              <a:gd name="connsiteY5" fmla="*/ 3473042 h 3674378"/>
              <a:gd name="connsiteX6" fmla="*/ 134224 w 1493977"/>
              <a:gd name="connsiteY6" fmla="*/ 3447875 h 3674378"/>
              <a:gd name="connsiteX7" fmla="*/ 167780 w 1493977"/>
              <a:gd name="connsiteY7" fmla="*/ 3363985 h 3674378"/>
              <a:gd name="connsiteX8" fmla="*/ 201336 w 1493977"/>
              <a:gd name="connsiteY8" fmla="*/ 3296873 h 3674378"/>
              <a:gd name="connsiteX9" fmla="*/ 209725 w 1493977"/>
              <a:gd name="connsiteY9" fmla="*/ 3271706 h 3674378"/>
              <a:gd name="connsiteX10" fmla="*/ 226503 w 1493977"/>
              <a:gd name="connsiteY10" fmla="*/ 3238150 h 3674378"/>
              <a:gd name="connsiteX11" fmla="*/ 234892 w 1493977"/>
              <a:gd name="connsiteY11" fmla="*/ 3196205 h 3674378"/>
              <a:gd name="connsiteX12" fmla="*/ 251670 w 1493977"/>
              <a:gd name="connsiteY12" fmla="*/ 3154260 h 3674378"/>
              <a:gd name="connsiteX13" fmla="*/ 260059 w 1493977"/>
              <a:gd name="connsiteY13" fmla="*/ 3129093 h 3674378"/>
              <a:gd name="connsiteX14" fmla="*/ 276837 w 1493977"/>
              <a:gd name="connsiteY14" fmla="*/ 3087148 h 3674378"/>
              <a:gd name="connsiteX15" fmla="*/ 285226 w 1493977"/>
              <a:gd name="connsiteY15" fmla="*/ 3053592 h 3674378"/>
              <a:gd name="connsiteX16" fmla="*/ 302004 w 1493977"/>
              <a:gd name="connsiteY16" fmla="*/ 3003259 h 3674378"/>
              <a:gd name="connsiteX17" fmla="*/ 310393 w 1493977"/>
              <a:gd name="connsiteY17" fmla="*/ 2978092 h 3674378"/>
              <a:gd name="connsiteX18" fmla="*/ 327171 w 1493977"/>
              <a:gd name="connsiteY18" fmla="*/ 2936147 h 3674378"/>
              <a:gd name="connsiteX19" fmla="*/ 343949 w 1493977"/>
              <a:gd name="connsiteY19" fmla="*/ 2910980 h 3674378"/>
              <a:gd name="connsiteX20" fmla="*/ 352338 w 1493977"/>
              <a:gd name="connsiteY20" fmla="*/ 2885813 h 3674378"/>
              <a:gd name="connsiteX21" fmla="*/ 360727 w 1493977"/>
              <a:gd name="connsiteY21" fmla="*/ 2852257 h 3674378"/>
              <a:gd name="connsiteX22" fmla="*/ 394283 w 1493977"/>
              <a:gd name="connsiteY22" fmla="*/ 2801923 h 3674378"/>
              <a:gd name="connsiteX23" fmla="*/ 402672 w 1493977"/>
              <a:gd name="connsiteY23" fmla="*/ 2759978 h 3674378"/>
              <a:gd name="connsiteX24" fmla="*/ 411061 w 1493977"/>
              <a:gd name="connsiteY24" fmla="*/ 2734811 h 3674378"/>
              <a:gd name="connsiteX25" fmla="*/ 419450 w 1493977"/>
              <a:gd name="connsiteY25" fmla="*/ 2701255 h 3674378"/>
              <a:gd name="connsiteX26" fmla="*/ 444617 w 1493977"/>
              <a:gd name="connsiteY26" fmla="*/ 2592198 h 3674378"/>
              <a:gd name="connsiteX27" fmla="*/ 461395 w 1493977"/>
              <a:gd name="connsiteY27" fmla="*/ 2525086 h 3674378"/>
              <a:gd name="connsiteX28" fmla="*/ 469784 w 1493977"/>
              <a:gd name="connsiteY28" fmla="*/ 2491530 h 3674378"/>
              <a:gd name="connsiteX29" fmla="*/ 486562 w 1493977"/>
              <a:gd name="connsiteY29" fmla="*/ 2365695 h 3674378"/>
              <a:gd name="connsiteX30" fmla="*/ 494951 w 1493977"/>
              <a:gd name="connsiteY30" fmla="*/ 2323750 h 3674378"/>
              <a:gd name="connsiteX31" fmla="*/ 494951 w 1493977"/>
              <a:gd name="connsiteY31" fmla="*/ 1057013 h 3674378"/>
              <a:gd name="connsiteX32" fmla="*/ 478173 w 1493977"/>
              <a:gd name="connsiteY32" fmla="*/ 889233 h 3674378"/>
              <a:gd name="connsiteX33" fmla="*/ 486562 w 1493977"/>
              <a:gd name="connsiteY33" fmla="*/ 587229 h 3674378"/>
              <a:gd name="connsiteX34" fmla="*/ 536896 w 1493977"/>
              <a:gd name="connsiteY34" fmla="*/ 570451 h 3674378"/>
              <a:gd name="connsiteX35" fmla="*/ 947956 w 1493977"/>
              <a:gd name="connsiteY35" fmla="*/ 562062 h 3674378"/>
              <a:gd name="connsiteX36" fmla="*/ 1300294 w 1493977"/>
              <a:gd name="connsiteY36" fmla="*/ 553673 h 3674378"/>
              <a:gd name="connsiteX37" fmla="*/ 1359017 w 1493977"/>
              <a:gd name="connsiteY37" fmla="*/ 545284 h 3674378"/>
              <a:gd name="connsiteX38" fmla="*/ 1426129 w 1493977"/>
              <a:gd name="connsiteY38" fmla="*/ 528506 h 3674378"/>
              <a:gd name="connsiteX39" fmla="*/ 1459685 w 1493977"/>
              <a:gd name="connsiteY39" fmla="*/ 453005 h 3674378"/>
              <a:gd name="connsiteX40" fmla="*/ 1468074 w 1493977"/>
              <a:gd name="connsiteY40" fmla="*/ 427838 h 3674378"/>
              <a:gd name="connsiteX41" fmla="*/ 1484852 w 1493977"/>
              <a:gd name="connsiteY41" fmla="*/ 0 h 36743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1493977" h="3674378">
                <a:moveTo>
                  <a:pt x="0" y="3674378"/>
                </a:moveTo>
                <a:cubicBezTo>
                  <a:pt x="79779" y="3541414"/>
                  <a:pt x="-31448" y="3719105"/>
                  <a:pt x="58723" y="3598877"/>
                </a:cubicBezTo>
                <a:cubicBezTo>
                  <a:pt x="66226" y="3588873"/>
                  <a:pt x="68873" y="3575926"/>
                  <a:pt x="75501" y="3565321"/>
                </a:cubicBezTo>
                <a:cubicBezTo>
                  <a:pt x="82911" y="3553465"/>
                  <a:pt x="92279" y="3542950"/>
                  <a:pt x="100668" y="3531765"/>
                </a:cubicBezTo>
                <a:cubicBezTo>
                  <a:pt x="103464" y="3523376"/>
                  <a:pt x="106628" y="3515101"/>
                  <a:pt x="109057" y="3506598"/>
                </a:cubicBezTo>
                <a:cubicBezTo>
                  <a:pt x="112224" y="3495512"/>
                  <a:pt x="112904" y="3483639"/>
                  <a:pt x="117446" y="3473042"/>
                </a:cubicBezTo>
                <a:cubicBezTo>
                  <a:pt x="121418" y="3463775"/>
                  <a:pt x="128631" y="3456264"/>
                  <a:pt x="134224" y="3447875"/>
                </a:cubicBezTo>
                <a:cubicBezTo>
                  <a:pt x="151840" y="3359796"/>
                  <a:pt x="128382" y="3452629"/>
                  <a:pt x="167780" y="3363985"/>
                </a:cubicBezTo>
                <a:cubicBezTo>
                  <a:pt x="202049" y="3286879"/>
                  <a:pt x="141979" y="3376016"/>
                  <a:pt x="201336" y="3296873"/>
                </a:cubicBezTo>
                <a:cubicBezTo>
                  <a:pt x="204132" y="3288484"/>
                  <a:pt x="206242" y="3279834"/>
                  <a:pt x="209725" y="3271706"/>
                </a:cubicBezTo>
                <a:cubicBezTo>
                  <a:pt x="214651" y="3260212"/>
                  <a:pt x="222548" y="3250014"/>
                  <a:pt x="226503" y="3238150"/>
                </a:cubicBezTo>
                <a:cubicBezTo>
                  <a:pt x="231012" y="3224623"/>
                  <a:pt x="230795" y="3209862"/>
                  <a:pt x="234892" y="3196205"/>
                </a:cubicBezTo>
                <a:cubicBezTo>
                  <a:pt x="239219" y="3181781"/>
                  <a:pt x="246383" y="3168360"/>
                  <a:pt x="251670" y="3154260"/>
                </a:cubicBezTo>
                <a:cubicBezTo>
                  <a:pt x="254775" y="3145980"/>
                  <a:pt x="256954" y="3137373"/>
                  <a:pt x="260059" y="3129093"/>
                </a:cubicBezTo>
                <a:cubicBezTo>
                  <a:pt x="265346" y="3114993"/>
                  <a:pt x="272075" y="3101434"/>
                  <a:pt x="276837" y="3087148"/>
                </a:cubicBezTo>
                <a:cubicBezTo>
                  <a:pt x="280483" y="3076210"/>
                  <a:pt x="281913" y="3064635"/>
                  <a:pt x="285226" y="3053592"/>
                </a:cubicBezTo>
                <a:cubicBezTo>
                  <a:pt x="290308" y="3036653"/>
                  <a:pt x="296411" y="3020037"/>
                  <a:pt x="302004" y="3003259"/>
                </a:cubicBezTo>
                <a:cubicBezTo>
                  <a:pt x="304800" y="2994870"/>
                  <a:pt x="307109" y="2986302"/>
                  <a:pt x="310393" y="2978092"/>
                </a:cubicBezTo>
                <a:cubicBezTo>
                  <a:pt x="315986" y="2964110"/>
                  <a:pt x="320437" y="2949616"/>
                  <a:pt x="327171" y="2936147"/>
                </a:cubicBezTo>
                <a:cubicBezTo>
                  <a:pt x="331680" y="2927129"/>
                  <a:pt x="339440" y="2919998"/>
                  <a:pt x="343949" y="2910980"/>
                </a:cubicBezTo>
                <a:cubicBezTo>
                  <a:pt x="347904" y="2903071"/>
                  <a:pt x="349909" y="2894316"/>
                  <a:pt x="352338" y="2885813"/>
                </a:cubicBezTo>
                <a:cubicBezTo>
                  <a:pt x="355505" y="2874727"/>
                  <a:pt x="355571" y="2862569"/>
                  <a:pt x="360727" y="2852257"/>
                </a:cubicBezTo>
                <a:cubicBezTo>
                  <a:pt x="369745" y="2834221"/>
                  <a:pt x="394283" y="2801923"/>
                  <a:pt x="394283" y="2801923"/>
                </a:cubicBezTo>
                <a:cubicBezTo>
                  <a:pt x="397079" y="2787941"/>
                  <a:pt x="399214" y="2773811"/>
                  <a:pt x="402672" y="2759978"/>
                </a:cubicBezTo>
                <a:cubicBezTo>
                  <a:pt x="404817" y="2751399"/>
                  <a:pt x="408632" y="2743314"/>
                  <a:pt x="411061" y="2734811"/>
                </a:cubicBezTo>
                <a:cubicBezTo>
                  <a:pt x="414228" y="2723725"/>
                  <a:pt x="416949" y="2712510"/>
                  <a:pt x="419450" y="2701255"/>
                </a:cubicBezTo>
                <a:cubicBezTo>
                  <a:pt x="445273" y="2585054"/>
                  <a:pt x="403500" y="2756664"/>
                  <a:pt x="444617" y="2592198"/>
                </a:cubicBezTo>
                <a:lnTo>
                  <a:pt x="461395" y="2525086"/>
                </a:lnTo>
                <a:cubicBezTo>
                  <a:pt x="464191" y="2513901"/>
                  <a:pt x="468354" y="2502971"/>
                  <a:pt x="469784" y="2491530"/>
                </a:cubicBezTo>
                <a:cubicBezTo>
                  <a:pt x="474025" y="2457598"/>
                  <a:pt x="480773" y="2400427"/>
                  <a:pt x="486562" y="2365695"/>
                </a:cubicBezTo>
                <a:cubicBezTo>
                  <a:pt x="488906" y="2351630"/>
                  <a:pt x="492155" y="2337732"/>
                  <a:pt x="494951" y="2323750"/>
                </a:cubicBezTo>
                <a:cubicBezTo>
                  <a:pt x="506678" y="1784297"/>
                  <a:pt x="511511" y="1747012"/>
                  <a:pt x="494951" y="1057013"/>
                </a:cubicBezTo>
                <a:cubicBezTo>
                  <a:pt x="493602" y="1000824"/>
                  <a:pt x="478173" y="889233"/>
                  <a:pt x="478173" y="889233"/>
                </a:cubicBezTo>
                <a:cubicBezTo>
                  <a:pt x="480969" y="788565"/>
                  <a:pt x="468318" y="686269"/>
                  <a:pt x="486562" y="587229"/>
                </a:cubicBezTo>
                <a:cubicBezTo>
                  <a:pt x="489766" y="569836"/>
                  <a:pt x="519214" y="570812"/>
                  <a:pt x="536896" y="570451"/>
                </a:cubicBezTo>
                <a:lnTo>
                  <a:pt x="947956" y="562062"/>
                </a:lnTo>
                <a:lnTo>
                  <a:pt x="1300294" y="553673"/>
                </a:lnTo>
                <a:cubicBezTo>
                  <a:pt x="1319868" y="550877"/>
                  <a:pt x="1339628" y="549162"/>
                  <a:pt x="1359017" y="545284"/>
                </a:cubicBezTo>
                <a:cubicBezTo>
                  <a:pt x="1381628" y="540762"/>
                  <a:pt x="1426129" y="528506"/>
                  <a:pt x="1426129" y="528506"/>
                </a:cubicBezTo>
                <a:cubicBezTo>
                  <a:pt x="1452717" y="488624"/>
                  <a:pt x="1439719" y="512904"/>
                  <a:pt x="1459685" y="453005"/>
                </a:cubicBezTo>
                <a:cubicBezTo>
                  <a:pt x="1462481" y="444616"/>
                  <a:pt x="1465929" y="436417"/>
                  <a:pt x="1468074" y="427838"/>
                </a:cubicBezTo>
                <a:cubicBezTo>
                  <a:pt x="1514015" y="244074"/>
                  <a:pt x="1484852" y="383785"/>
                  <a:pt x="1484852" y="0"/>
                </a:cubicBezTo>
              </a:path>
            </a:pathLst>
          </a:custGeom>
          <a:noFill/>
          <a:ln w="508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228600" marR="0" indent="-228600" algn="ctr" defTabSz="914400" rtl="0" eaLnBrk="1" fontAlgn="base" latinLnBrk="0" hangingPunct="1">
              <a:lnSpc>
                <a:spcPct val="80000"/>
              </a:lnSpc>
              <a:spcBef>
                <a:spcPct val="20000"/>
              </a:spcBef>
              <a:spcAft>
                <a:spcPct val="0"/>
              </a:spcAft>
              <a:buClrTx/>
              <a:buSzTx/>
              <a:buFontTx/>
              <a:buNone/>
              <a:tabLst>
                <a:tab pos="1033463" algn="l"/>
                <a:tab pos="1143000" algn="l"/>
                <a:tab pos="2624138" algn="l"/>
              </a:tabLst>
            </a:pPr>
            <a:endParaRPr kumimoji="0" lang="en-US" sz="1600" b="1" i="0" u="none" strike="noStrike" cap="none" normalizeH="0" baseline="0" smtClean="0">
              <a:ln>
                <a:noFill/>
              </a:ln>
              <a:solidFill>
                <a:schemeClr val="tx1"/>
              </a:solidFill>
              <a:effectLst/>
              <a:latin typeface="Arial" charset="0"/>
            </a:endParaRPr>
          </a:p>
        </p:txBody>
      </p:sp>
      <p:sp>
        <p:nvSpPr>
          <p:cNvPr id="21" name="TextBox 13"/>
          <p:cNvSpPr txBox="1">
            <a:spLocks noChangeArrowheads="1"/>
          </p:cNvSpPr>
          <p:nvPr/>
        </p:nvSpPr>
        <p:spPr bwMode="auto">
          <a:xfrm>
            <a:off x="160091" y="4376059"/>
            <a:ext cx="771801" cy="338554"/>
          </a:xfrm>
          <a:prstGeom prst="rect">
            <a:avLst/>
          </a:prstGeom>
          <a:solidFill>
            <a:schemeClr val="bg1"/>
          </a:solidFill>
          <a:ln w="9525">
            <a:noFill/>
            <a:miter lim="800000"/>
            <a:headEnd/>
            <a:tailEnd/>
          </a:ln>
          <a:scene3d>
            <a:camera prst="orthographicFront"/>
            <a:lightRig rig="threePt" dir="t"/>
          </a:scene3d>
          <a:sp3d>
            <a:bevelT prst="relaxedInset"/>
          </a:sp3d>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eaLnBrk="1" hangingPunct="1"/>
            <a:r>
              <a:rPr lang="en-US" dirty="0" smtClean="0"/>
              <a:t>2014</a:t>
            </a:r>
            <a:endParaRPr lang="en-US" sz="1100" dirty="0"/>
          </a:p>
        </p:txBody>
      </p:sp>
      <p:sp>
        <p:nvSpPr>
          <p:cNvPr id="22" name="TextBox 13"/>
          <p:cNvSpPr txBox="1">
            <a:spLocks noChangeArrowheads="1"/>
          </p:cNvSpPr>
          <p:nvPr/>
        </p:nvSpPr>
        <p:spPr bwMode="auto">
          <a:xfrm>
            <a:off x="4953001" y="3931398"/>
            <a:ext cx="990599" cy="246221"/>
          </a:xfrm>
          <a:prstGeom prst="rect">
            <a:avLst/>
          </a:prstGeom>
          <a:solidFill>
            <a:schemeClr val="accent1"/>
          </a:solidFill>
          <a:ln w="15875">
            <a:solidFill>
              <a:schemeClr val="tx1"/>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eaLnBrk="1" hangingPunct="1"/>
            <a:r>
              <a:rPr lang="en-US" sz="1000" b="0" i="1" dirty="0" smtClean="0"/>
              <a:t>May 2014</a:t>
            </a:r>
            <a:endParaRPr lang="en-US" sz="1000" b="0" i="1" dirty="0"/>
          </a:p>
        </p:txBody>
      </p:sp>
      <p:cxnSp>
        <p:nvCxnSpPr>
          <p:cNvPr id="23" name="Straight Connector 22"/>
          <p:cNvCxnSpPr/>
          <p:nvPr/>
        </p:nvCxnSpPr>
        <p:spPr bwMode="auto">
          <a:xfrm flipH="1">
            <a:off x="734352" y="2009862"/>
            <a:ext cx="344746" cy="2385072"/>
          </a:xfrm>
          <a:prstGeom prst="line">
            <a:avLst/>
          </a:prstGeom>
          <a:noFill/>
          <a:ln w="12700" cap="flat" cmpd="sng" algn="ctr">
            <a:solidFill>
              <a:schemeClr val="tx1"/>
            </a:solidFill>
            <a:prstDash val="dash"/>
            <a:round/>
            <a:headEnd type="none" w="med" len="med"/>
            <a:tailEnd type="arrow" w="med" len="med"/>
          </a:ln>
          <a:effectLst/>
        </p:spPr>
      </p:cxnSp>
      <p:cxnSp>
        <p:nvCxnSpPr>
          <p:cNvPr id="27" name="Straight Connector 26"/>
          <p:cNvCxnSpPr/>
          <p:nvPr/>
        </p:nvCxnSpPr>
        <p:spPr bwMode="auto">
          <a:xfrm>
            <a:off x="5943600" y="4174222"/>
            <a:ext cx="0" cy="658368"/>
          </a:xfrm>
          <a:prstGeom prst="line">
            <a:avLst/>
          </a:prstGeom>
          <a:noFill/>
          <a:ln w="38100" cap="flat" cmpd="sng" algn="ctr">
            <a:solidFill>
              <a:schemeClr val="bg1"/>
            </a:solidFill>
            <a:prstDash val="solid"/>
            <a:round/>
            <a:headEnd type="none" w="med" len="med"/>
            <a:tailEnd type="none" w="med" len="med"/>
          </a:ln>
          <a:effectLst/>
        </p:spPr>
      </p:cxnSp>
      <p:cxnSp>
        <p:nvCxnSpPr>
          <p:cNvPr id="28" name="Straight Connector 27"/>
          <p:cNvCxnSpPr/>
          <p:nvPr/>
        </p:nvCxnSpPr>
        <p:spPr bwMode="auto">
          <a:xfrm>
            <a:off x="8153400" y="4174222"/>
            <a:ext cx="0" cy="658368"/>
          </a:xfrm>
          <a:prstGeom prst="line">
            <a:avLst/>
          </a:prstGeom>
          <a:noFill/>
          <a:ln w="38100" cap="flat" cmpd="sng" algn="ctr">
            <a:solidFill>
              <a:schemeClr val="bg1"/>
            </a:solidFill>
            <a:prstDash val="solid"/>
            <a:round/>
            <a:headEnd type="none" w="med" len="med"/>
            <a:tailEnd type="none" w="med" len="med"/>
          </a:ln>
          <a:effectLst/>
        </p:spPr>
      </p:cxnSp>
      <p:cxnSp>
        <p:nvCxnSpPr>
          <p:cNvPr id="29" name="Straight Connector 28"/>
          <p:cNvCxnSpPr/>
          <p:nvPr/>
        </p:nvCxnSpPr>
        <p:spPr bwMode="auto">
          <a:xfrm>
            <a:off x="7010400" y="4174222"/>
            <a:ext cx="0" cy="658368"/>
          </a:xfrm>
          <a:prstGeom prst="line">
            <a:avLst/>
          </a:prstGeom>
          <a:noFill/>
          <a:ln w="38100" cap="flat" cmpd="sng" algn="ctr">
            <a:solidFill>
              <a:schemeClr val="bg1"/>
            </a:solidFill>
            <a:prstDash val="solid"/>
            <a:round/>
            <a:headEnd type="none" w="med" len="med"/>
            <a:tailEnd type="none" w="med" len="med"/>
          </a:ln>
          <a:effectLst/>
        </p:spPr>
      </p:cxnSp>
      <p:sp>
        <p:nvSpPr>
          <p:cNvPr id="30" name="TextBox 13"/>
          <p:cNvSpPr txBox="1">
            <a:spLocks noChangeArrowheads="1"/>
          </p:cNvSpPr>
          <p:nvPr/>
        </p:nvSpPr>
        <p:spPr bwMode="auto">
          <a:xfrm>
            <a:off x="4953000" y="3674378"/>
            <a:ext cx="4098022" cy="261610"/>
          </a:xfrm>
          <a:prstGeom prst="rect">
            <a:avLst/>
          </a:prstGeom>
          <a:solidFill>
            <a:schemeClr val="accent1"/>
          </a:solidFill>
          <a:ln w="15875">
            <a:solidFill>
              <a:schemeClr val="tx1"/>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eaLnBrk="1" hangingPunct="1"/>
            <a:r>
              <a:rPr lang="en-US" sz="1100" dirty="0" smtClean="0"/>
              <a:t>2015 TBD Items </a:t>
            </a:r>
            <a:r>
              <a:rPr lang="en-US" sz="1000" i="1" dirty="0" smtClean="0"/>
              <a:t>(and month they became “TBD”)</a:t>
            </a:r>
            <a:endParaRPr lang="en-US" sz="1100" i="1" dirty="0"/>
          </a:p>
        </p:txBody>
      </p:sp>
      <p:sp>
        <p:nvSpPr>
          <p:cNvPr id="31" name="TextBox 13"/>
          <p:cNvSpPr txBox="1">
            <a:spLocks noChangeArrowheads="1"/>
          </p:cNvSpPr>
          <p:nvPr/>
        </p:nvSpPr>
        <p:spPr bwMode="auto">
          <a:xfrm>
            <a:off x="5943600" y="3936126"/>
            <a:ext cx="1058411" cy="237744"/>
          </a:xfrm>
          <a:prstGeom prst="rect">
            <a:avLst/>
          </a:prstGeom>
          <a:solidFill>
            <a:schemeClr val="accent1"/>
          </a:solidFill>
          <a:ln w="15875">
            <a:solidFill>
              <a:schemeClr val="tx1"/>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eaLnBrk="1" hangingPunct="1"/>
            <a:r>
              <a:rPr lang="en-US" sz="1000" b="0" i="1" dirty="0" smtClean="0"/>
              <a:t>June 2014</a:t>
            </a:r>
            <a:endParaRPr lang="en-US" sz="1000" b="0" i="1" dirty="0"/>
          </a:p>
        </p:txBody>
      </p:sp>
      <p:sp>
        <p:nvSpPr>
          <p:cNvPr id="32" name="TextBox 13"/>
          <p:cNvSpPr txBox="1">
            <a:spLocks noChangeArrowheads="1"/>
          </p:cNvSpPr>
          <p:nvPr/>
        </p:nvSpPr>
        <p:spPr bwMode="auto">
          <a:xfrm>
            <a:off x="7002012" y="3934396"/>
            <a:ext cx="1143000" cy="246221"/>
          </a:xfrm>
          <a:prstGeom prst="rect">
            <a:avLst/>
          </a:prstGeom>
          <a:solidFill>
            <a:schemeClr val="accent1"/>
          </a:solidFill>
          <a:ln w="15875">
            <a:solidFill>
              <a:schemeClr val="tx1"/>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eaLnBrk="1" hangingPunct="1"/>
            <a:r>
              <a:rPr lang="en-US" sz="1000" b="0" i="1" dirty="0" smtClean="0"/>
              <a:t>July 2014</a:t>
            </a:r>
            <a:endParaRPr lang="en-US" sz="1000" b="0" i="1" dirty="0"/>
          </a:p>
        </p:txBody>
      </p:sp>
      <p:sp>
        <p:nvSpPr>
          <p:cNvPr id="33" name="TextBox 13"/>
          <p:cNvSpPr txBox="1">
            <a:spLocks noChangeArrowheads="1"/>
          </p:cNvSpPr>
          <p:nvPr/>
        </p:nvSpPr>
        <p:spPr bwMode="auto">
          <a:xfrm>
            <a:off x="8145011" y="3931398"/>
            <a:ext cx="910205" cy="246221"/>
          </a:xfrm>
          <a:prstGeom prst="rect">
            <a:avLst/>
          </a:prstGeom>
          <a:solidFill>
            <a:schemeClr val="accent1"/>
          </a:solidFill>
          <a:ln w="15875">
            <a:solidFill>
              <a:schemeClr val="tx1"/>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eaLnBrk="1" hangingPunct="1"/>
            <a:r>
              <a:rPr lang="en-US" sz="1000" b="0" i="1" dirty="0" smtClean="0"/>
              <a:t>Aug 2014</a:t>
            </a:r>
            <a:endParaRPr lang="en-US" sz="1000" b="0" i="1" dirty="0"/>
          </a:p>
        </p:txBody>
      </p:sp>
      <p:cxnSp>
        <p:nvCxnSpPr>
          <p:cNvPr id="36" name="Straight Connector 35"/>
          <p:cNvCxnSpPr/>
          <p:nvPr/>
        </p:nvCxnSpPr>
        <p:spPr bwMode="auto">
          <a:xfrm>
            <a:off x="1981200" y="4167343"/>
            <a:ext cx="0" cy="667512"/>
          </a:xfrm>
          <a:prstGeom prst="line">
            <a:avLst/>
          </a:prstGeom>
          <a:noFill/>
          <a:ln w="38100" cap="flat" cmpd="sng" algn="ctr">
            <a:solidFill>
              <a:schemeClr val="bg1"/>
            </a:solidFill>
            <a:prstDash val="solid"/>
            <a:round/>
            <a:headEnd type="none" w="med" len="med"/>
            <a:tailEnd type="none" w="med" len="med"/>
          </a:ln>
          <a:effectLst/>
        </p:spPr>
      </p:cxnSp>
      <p:cxnSp>
        <p:nvCxnSpPr>
          <p:cNvPr id="37" name="Straight Connector 36"/>
          <p:cNvCxnSpPr/>
          <p:nvPr/>
        </p:nvCxnSpPr>
        <p:spPr bwMode="auto">
          <a:xfrm>
            <a:off x="2971800" y="4165833"/>
            <a:ext cx="0" cy="667512"/>
          </a:xfrm>
          <a:prstGeom prst="line">
            <a:avLst/>
          </a:prstGeom>
          <a:noFill/>
          <a:ln w="38100" cap="flat" cmpd="sng" algn="ctr">
            <a:solidFill>
              <a:schemeClr val="bg1"/>
            </a:solidFill>
            <a:prstDash val="solid"/>
            <a:round/>
            <a:headEnd type="none" w="med" len="med"/>
            <a:tailEnd type="none" w="med" len="med"/>
          </a:ln>
          <a:effectLst/>
        </p:spPr>
      </p:cxnSp>
      <p:cxnSp>
        <p:nvCxnSpPr>
          <p:cNvPr id="38" name="Straight Connector 37"/>
          <p:cNvCxnSpPr/>
          <p:nvPr/>
        </p:nvCxnSpPr>
        <p:spPr bwMode="auto">
          <a:xfrm>
            <a:off x="4038600" y="4174222"/>
            <a:ext cx="0" cy="658368"/>
          </a:xfrm>
          <a:prstGeom prst="line">
            <a:avLst/>
          </a:prstGeom>
          <a:noFill/>
          <a:ln w="38100" cap="flat" cmpd="sng" algn="ctr">
            <a:solidFill>
              <a:schemeClr val="bg1"/>
            </a:solidFill>
            <a:prstDash val="solid"/>
            <a:round/>
            <a:headEnd type="none" w="med" len="med"/>
            <a:tailEnd type="none" w="med" len="med"/>
          </a:ln>
          <a:effectLst/>
        </p:spPr>
      </p:cxnSp>
      <p:cxnSp>
        <p:nvCxnSpPr>
          <p:cNvPr id="39" name="Straight Connector 38"/>
          <p:cNvCxnSpPr/>
          <p:nvPr/>
        </p:nvCxnSpPr>
        <p:spPr bwMode="auto">
          <a:xfrm>
            <a:off x="4021822" y="3771748"/>
            <a:ext cx="914400" cy="8268"/>
          </a:xfrm>
          <a:prstGeom prst="line">
            <a:avLst/>
          </a:prstGeom>
          <a:noFill/>
          <a:ln w="12700" cap="flat" cmpd="sng" algn="ctr">
            <a:solidFill>
              <a:schemeClr val="tx1"/>
            </a:solidFill>
            <a:prstDash val="dash"/>
            <a:round/>
            <a:headEnd type="none" w="med" len="med"/>
            <a:tailEnd type="arrow" w="med" len="med"/>
          </a:ln>
          <a:effectLst/>
        </p:spPr>
      </p:cxnSp>
      <p:cxnSp>
        <p:nvCxnSpPr>
          <p:cNvPr id="42" name="Straight Connector 41"/>
          <p:cNvCxnSpPr/>
          <p:nvPr/>
        </p:nvCxnSpPr>
        <p:spPr bwMode="auto">
          <a:xfrm>
            <a:off x="1886873" y="1752600"/>
            <a:ext cx="170527" cy="381000"/>
          </a:xfrm>
          <a:prstGeom prst="line">
            <a:avLst/>
          </a:prstGeom>
          <a:noFill/>
          <a:ln w="12700" cap="flat" cmpd="sng" algn="ctr">
            <a:solidFill>
              <a:schemeClr val="tx1"/>
            </a:solidFill>
            <a:prstDash val="dash"/>
            <a:round/>
            <a:headEnd type="none" w="med" len="med"/>
            <a:tailEnd type="arrow" w="med" len="med"/>
          </a:ln>
          <a:effectLst/>
        </p:spPr>
      </p:cxnSp>
      <p:cxnSp>
        <p:nvCxnSpPr>
          <p:cNvPr id="45" name="Straight Connector 44"/>
          <p:cNvCxnSpPr/>
          <p:nvPr/>
        </p:nvCxnSpPr>
        <p:spPr bwMode="auto">
          <a:xfrm>
            <a:off x="1912064" y="2494676"/>
            <a:ext cx="170527" cy="0"/>
          </a:xfrm>
          <a:prstGeom prst="line">
            <a:avLst/>
          </a:prstGeom>
          <a:noFill/>
          <a:ln w="12700" cap="flat" cmpd="sng" algn="ctr">
            <a:solidFill>
              <a:schemeClr val="tx1"/>
            </a:solidFill>
            <a:prstDash val="dash"/>
            <a:round/>
            <a:headEnd type="none" w="med" len="med"/>
            <a:tailEnd type="arrow" w="med" len="med"/>
          </a:ln>
          <a:effectLst/>
        </p:spPr>
      </p:cxnSp>
      <p:cxnSp>
        <p:nvCxnSpPr>
          <p:cNvPr id="47" name="Straight Connector 46"/>
          <p:cNvCxnSpPr/>
          <p:nvPr/>
        </p:nvCxnSpPr>
        <p:spPr bwMode="auto">
          <a:xfrm>
            <a:off x="1921128" y="2739355"/>
            <a:ext cx="170527" cy="0"/>
          </a:xfrm>
          <a:prstGeom prst="line">
            <a:avLst/>
          </a:prstGeom>
          <a:noFill/>
          <a:ln w="12700" cap="flat" cmpd="sng" algn="ctr">
            <a:solidFill>
              <a:schemeClr val="tx1"/>
            </a:solidFill>
            <a:prstDash val="dash"/>
            <a:round/>
            <a:headEnd type="none" w="med" len="med"/>
            <a:tailEnd type="arrow" w="med" len="med"/>
          </a:ln>
          <a:effectLst/>
        </p:spPr>
      </p:cxnSp>
      <p:cxnSp>
        <p:nvCxnSpPr>
          <p:cNvPr id="48" name="Straight Connector 47"/>
          <p:cNvCxnSpPr/>
          <p:nvPr/>
        </p:nvCxnSpPr>
        <p:spPr bwMode="auto">
          <a:xfrm>
            <a:off x="1921778" y="3000812"/>
            <a:ext cx="170527" cy="0"/>
          </a:xfrm>
          <a:prstGeom prst="line">
            <a:avLst/>
          </a:prstGeom>
          <a:noFill/>
          <a:ln w="12700" cap="flat" cmpd="sng" algn="ctr">
            <a:solidFill>
              <a:schemeClr val="tx1"/>
            </a:solidFill>
            <a:prstDash val="dash"/>
            <a:round/>
            <a:headEnd type="none" w="med" len="med"/>
            <a:tailEnd type="arrow" w="med" len="med"/>
          </a:ln>
          <a:effectLst/>
        </p:spPr>
      </p:cxnSp>
    </p:spTree>
    <p:extLst>
      <p:ext uri="{BB962C8B-B14F-4D97-AF65-F5344CB8AC3E}">
        <p14:creationId xmlns:p14="http://schemas.microsoft.com/office/powerpoint/2010/main" val="36091229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1"/>
          <p:cNvSpPr>
            <a:spLocks noGrp="1"/>
          </p:cNvSpPr>
          <p:nvPr>
            <p:ph type="title"/>
          </p:nvPr>
        </p:nvSpPr>
        <p:spPr>
          <a:xfrm>
            <a:off x="152400" y="0"/>
            <a:ext cx="7086600" cy="685800"/>
          </a:xfrm>
        </p:spPr>
        <p:txBody>
          <a:bodyPr/>
          <a:lstStyle/>
          <a:p>
            <a:pPr eaLnBrk="1" hangingPunct="1"/>
            <a:r>
              <a:rPr lang="en-US" sz="1800" dirty="0" smtClean="0"/>
              <a:t>2014 Cash </a:t>
            </a:r>
            <a:r>
              <a:rPr lang="en-US" sz="1800" dirty="0"/>
              <a:t>Flow Projection – Approved </a:t>
            </a:r>
            <a:r>
              <a:rPr lang="en-US" sz="1800" dirty="0" smtClean="0"/>
              <a:t>Projects</a:t>
            </a:r>
          </a:p>
        </p:txBody>
      </p:sp>
      <p:sp>
        <p:nvSpPr>
          <p:cNvPr id="4" name="TextBox 22"/>
          <p:cNvSpPr txBox="1">
            <a:spLocks noChangeArrowheads="1"/>
          </p:cNvSpPr>
          <p:nvPr/>
        </p:nvSpPr>
        <p:spPr bwMode="auto">
          <a:xfrm>
            <a:off x="1600565" y="5953780"/>
            <a:ext cx="6019435" cy="246221"/>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eaLnBrk="1" hangingPunct="1"/>
            <a:r>
              <a:rPr lang="en-US" sz="1000" b="0" dirty="0" smtClean="0"/>
              <a:t>2014 project budget = $25M</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853" y="712354"/>
            <a:ext cx="9051978" cy="51181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800548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1"/>
          <p:cNvSpPr>
            <a:spLocks noGrp="1"/>
          </p:cNvSpPr>
          <p:nvPr>
            <p:ph type="title"/>
          </p:nvPr>
        </p:nvSpPr>
        <p:spPr>
          <a:xfrm>
            <a:off x="152400" y="0"/>
            <a:ext cx="7010400" cy="685800"/>
          </a:xfrm>
        </p:spPr>
        <p:txBody>
          <a:bodyPr/>
          <a:lstStyle/>
          <a:p>
            <a:pPr eaLnBrk="1" hangingPunct="1"/>
            <a:r>
              <a:rPr lang="en-US" sz="1800" dirty="0" smtClean="0"/>
              <a:t>NPRR or SCR?</a:t>
            </a:r>
          </a:p>
        </p:txBody>
      </p:sp>
      <p:sp>
        <p:nvSpPr>
          <p:cNvPr id="5123" name="Content Placeholder 16"/>
          <p:cNvSpPr>
            <a:spLocks noGrp="1"/>
          </p:cNvSpPr>
          <p:nvPr>
            <p:ph idx="1"/>
          </p:nvPr>
        </p:nvSpPr>
        <p:spPr>
          <a:xfrm>
            <a:off x="84664" y="838200"/>
            <a:ext cx="8991600" cy="3962400"/>
          </a:xfrm>
        </p:spPr>
        <p:txBody>
          <a:bodyPr/>
          <a:lstStyle/>
          <a:p>
            <a:r>
              <a:rPr lang="en-US" dirty="0"/>
              <a:t>When is an NPRR required? </a:t>
            </a:r>
          </a:p>
          <a:p>
            <a:pPr lvl="1"/>
            <a:r>
              <a:rPr lang="en-US" sz="1800" dirty="0"/>
              <a:t>When Protocol language is being changed</a:t>
            </a:r>
          </a:p>
          <a:p>
            <a:r>
              <a:rPr lang="en-US" dirty="0"/>
              <a:t>When is an SCR required? </a:t>
            </a:r>
          </a:p>
          <a:p>
            <a:pPr lvl="1"/>
            <a:r>
              <a:rPr lang="en-US" sz="1800" dirty="0"/>
              <a:t>When there is a request for a change to </a:t>
            </a:r>
            <a:r>
              <a:rPr lang="en-US" sz="1800" dirty="0" smtClean="0"/>
              <a:t>ERCOT </a:t>
            </a:r>
            <a:r>
              <a:rPr lang="en-US" sz="1800" dirty="0"/>
              <a:t>systems that doesn't impact Protocol language</a:t>
            </a:r>
          </a:p>
          <a:p>
            <a:r>
              <a:rPr lang="en-US" dirty="0"/>
              <a:t>Important considerations </a:t>
            </a:r>
          </a:p>
          <a:p>
            <a:pPr lvl="1"/>
            <a:r>
              <a:rPr lang="en-US" sz="1800" dirty="0"/>
              <a:t>Protocol language requires explicit approval to post information so if the request includes a new posting, an NPRR is required to authorize the posting </a:t>
            </a:r>
          </a:p>
          <a:p>
            <a:pPr lvl="1"/>
            <a:r>
              <a:rPr lang="en-US" sz="1800" dirty="0"/>
              <a:t>In some cases, the changes proposed by an SCR were not anticipated in the current Protocols.  Prior to filing the SCR, it is advantageous to </a:t>
            </a:r>
            <a:r>
              <a:rPr lang="en-US" sz="1800" dirty="0" smtClean="0"/>
              <a:t>consider whether </a:t>
            </a:r>
            <a:r>
              <a:rPr lang="en-US" sz="1800" dirty="0"/>
              <a:t>the requirements of the SCR should be added to the Protocols (thus requiring an NPRR, not an SCR)</a:t>
            </a:r>
          </a:p>
          <a:p>
            <a:pPr lvl="1" eaLnBrk="1" hangingPunct="1"/>
            <a:endParaRPr lang="en-US" sz="1400" dirty="0"/>
          </a:p>
          <a:p>
            <a:pPr lvl="1" eaLnBrk="1" hangingPunct="1"/>
            <a:endParaRPr lang="en-US" sz="1400" dirty="0"/>
          </a:p>
          <a:p>
            <a:pPr lvl="1" eaLnBrk="1" hangingPunct="1"/>
            <a:endParaRPr lang="en-US" sz="1400" dirty="0"/>
          </a:p>
          <a:p>
            <a:pPr eaLnBrk="1" hangingPunct="1"/>
            <a:endParaRPr lang="en-US" sz="1600" dirty="0"/>
          </a:p>
        </p:txBody>
      </p:sp>
      <p:sp>
        <p:nvSpPr>
          <p:cNvPr id="5124" name="TextBox 3"/>
          <p:cNvSpPr txBox="1">
            <a:spLocks noChangeArrowheads="1"/>
          </p:cNvSpPr>
          <p:nvPr/>
        </p:nvSpPr>
        <p:spPr bwMode="auto">
          <a:xfrm>
            <a:off x="533400" y="5206424"/>
            <a:ext cx="8001000" cy="95410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r>
              <a:rPr lang="en-US" sz="1400" b="0" dirty="0"/>
              <a:t>(3)        ERCOT shall evaluate the SCR to determine whether the request should be submitted as an NPRR.  If ERCOT determines that the SCR should be submitted as an NPRR, ERCOT will notify the submitter within five Business Days of receipt, and the submitter shall withdraw its SCR and may submit an NPRR in its place.</a:t>
            </a:r>
          </a:p>
        </p:txBody>
      </p:sp>
      <p:sp>
        <p:nvSpPr>
          <p:cNvPr id="5" name="TextBox 3"/>
          <p:cNvSpPr txBox="1">
            <a:spLocks noChangeArrowheads="1"/>
          </p:cNvSpPr>
          <p:nvPr/>
        </p:nvSpPr>
        <p:spPr bwMode="auto">
          <a:xfrm>
            <a:off x="533400" y="4906296"/>
            <a:ext cx="8001000" cy="30777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a:r>
              <a:rPr lang="en-US" sz="1400" b="0" dirty="0" smtClean="0"/>
              <a:t>Protocol Section 21.4.2</a:t>
            </a:r>
            <a:endParaRPr lang="en-US" sz="1400" b="0" dirty="0"/>
          </a:p>
        </p:txBody>
      </p:sp>
    </p:spTree>
    <p:extLst>
      <p:ext uri="{BB962C8B-B14F-4D97-AF65-F5344CB8AC3E}">
        <p14:creationId xmlns:p14="http://schemas.microsoft.com/office/powerpoint/2010/main" val="1338294472"/>
      </p:ext>
    </p:extLst>
  </p:cSld>
  <p:clrMapOvr>
    <a:masterClrMapping/>
  </p:clrMapOvr>
  <p:timing>
    <p:tnLst>
      <p:par>
        <p:cTn id="1" dur="indefinite" restart="never" nodeType="tmRoot"/>
      </p:par>
    </p:tnLst>
  </p:timing>
</p:sld>
</file>

<file path=ppt/theme/theme1.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228600" marR="0" indent="-228600" algn="ctr" defTabSz="914400" rtl="0" eaLnBrk="1" fontAlgn="base" latinLnBrk="0" hangingPunct="1">
          <a:lnSpc>
            <a:spcPct val="80000"/>
          </a:lnSpc>
          <a:spcBef>
            <a:spcPct val="20000"/>
          </a:spcBef>
          <a:spcAft>
            <a:spcPct val="0"/>
          </a:spcAft>
          <a:buClrTx/>
          <a:buSzTx/>
          <a:buFontTx/>
          <a:buNone/>
          <a:tabLst>
            <a:tab pos="1033463" algn="l"/>
            <a:tab pos="1143000" algn="l"/>
            <a:tab pos="2624138" algn="l"/>
          </a:tabLst>
          <a:defRPr kumimoji="0" lang="en-US" sz="16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228600" marR="0" indent="-228600" algn="ctr" defTabSz="914400" rtl="0" eaLnBrk="1" fontAlgn="base" latinLnBrk="0" hangingPunct="1">
          <a:lnSpc>
            <a:spcPct val="80000"/>
          </a:lnSpc>
          <a:spcBef>
            <a:spcPct val="20000"/>
          </a:spcBef>
          <a:spcAft>
            <a:spcPct val="0"/>
          </a:spcAft>
          <a:buClrTx/>
          <a:buSzTx/>
          <a:buFontTx/>
          <a:buNone/>
          <a:tabLst>
            <a:tab pos="1033463" algn="l"/>
            <a:tab pos="1143000" algn="l"/>
            <a:tab pos="2624138" algn="l"/>
          </a:tabLst>
          <a:defRPr kumimoji="0" lang="en-US" sz="1600" b="1" i="0" u="none" strike="noStrike" cap="none" normalizeH="0" baseline="0" smtClean="0">
            <a:ln>
              <a:noFill/>
            </a:ln>
            <a:solidFill>
              <a:schemeClr val="tx1"/>
            </a:solidFill>
            <a:effectLst/>
            <a:latin typeface="Arial" charset="0"/>
          </a:defRPr>
        </a:defPPr>
      </a:lstStyle>
    </a:ln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68461</TotalTime>
  <Words>700</Words>
  <Application>Microsoft Office PowerPoint</Application>
  <PresentationFormat>On-screen Show (4:3)</PresentationFormat>
  <Paragraphs>319</Paragraphs>
  <Slides>20</Slides>
  <Notes>3</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Custom Design</vt:lpstr>
      <vt:lpstr>PowerPoint Presentation</vt:lpstr>
      <vt:lpstr>2014 Project Update – Agenda</vt:lpstr>
      <vt:lpstr>Recent/Upcoming Project Highlights</vt:lpstr>
      <vt:lpstr>Recent ERCOT Internal Labor Results </vt:lpstr>
      <vt:lpstr>Planning Next Set of Project Bundles</vt:lpstr>
      <vt:lpstr>2014 Release Targets – Board-Approved NPRRs / SCRs / xGRRs</vt:lpstr>
      <vt:lpstr>2015 Release Targets – Board-Approved NPRRs / SCRs / xGRRs</vt:lpstr>
      <vt:lpstr>2014 Cash Flow Projection – Approved Projects</vt:lpstr>
      <vt:lpstr>NPRR or SCR?</vt:lpstr>
      <vt:lpstr>Business Integration Update – Appendix</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Instructions</dc:title>
  <dc:creator>Anderson, Troy</dc:creator>
  <cp:lastModifiedBy>Anderson, Troy</cp:lastModifiedBy>
  <cp:revision>1647</cp:revision>
  <cp:lastPrinted>2014-08-13T14:16:17Z</cp:lastPrinted>
  <dcterms:created xsi:type="dcterms:W3CDTF">2005-04-21T14:28:35Z</dcterms:created>
  <dcterms:modified xsi:type="dcterms:W3CDTF">2014-08-13T19:44:04Z</dcterms:modified>
</cp:coreProperties>
</file>