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9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0" autoAdjust="0"/>
    <p:restoredTop sz="93372" autoAdjust="0"/>
  </p:normalViewPr>
  <p:slideViewPr>
    <p:cSldViewPr>
      <p:cViewPr>
        <p:scale>
          <a:sx n="46" d="100"/>
          <a:sy n="46" d="100"/>
        </p:scale>
        <p:origin x="-141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DE27D-2181-4773-BDDC-072BF9903F67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3ED3D-1155-4D8A-B6FF-B5155C9492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807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3ED3D-1155-4D8A-B6FF-B5155C94929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ECBC7-9E06-47BF-8D4E-7E8CDB86D28B}" type="datetimeFigureOut">
              <a:rPr lang="en-US"/>
              <a:pPr>
                <a:defRPr/>
              </a:pPr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9F1BE-1397-49E4-A1CF-EC81619E1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2EB6D-E942-4EE4-8754-021C1705C35A}" type="datetimeFigureOut">
              <a:rPr lang="en-US"/>
              <a:pPr>
                <a:defRPr/>
              </a:pPr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E706F-C3D7-417C-9576-36CD1905F1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D6B19-4652-4780-AC47-BFAE15D343EB}" type="datetimeFigureOut">
              <a:rPr lang="en-US"/>
              <a:pPr>
                <a:defRPr/>
              </a:pPr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5EBE2-E62C-46AB-92C2-967779A3DE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15164-698D-45E2-8314-D243672FB991}" type="datetimeFigureOut">
              <a:rPr lang="en-US"/>
              <a:pPr>
                <a:defRPr/>
              </a:pPr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5414A-C40A-4DE6-8576-F1CB7D8FF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EBAAB-1BDE-41AB-815F-46AABD971191}" type="datetimeFigureOut">
              <a:rPr lang="en-US"/>
              <a:pPr>
                <a:defRPr/>
              </a:pPr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A19D0-1D2C-419E-AF2F-A095D1351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3F1BA-B418-4638-B80F-0150DEBE3858}" type="datetimeFigureOut">
              <a:rPr lang="en-US"/>
              <a:pPr>
                <a:defRPr/>
              </a:pPr>
              <a:t>7/22/2014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E692E-5442-4DAE-A399-4FAF8B690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F0CE1-917E-4328-8114-FC265CCE400D}" type="datetimeFigureOut">
              <a:rPr lang="en-US"/>
              <a:pPr>
                <a:defRPr/>
              </a:pPr>
              <a:t>7/22/2014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14ED1-AB06-4457-8A23-58F5C851F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C4609-289D-49B6-8428-8A347ED9DF12}" type="datetimeFigureOut">
              <a:rPr lang="en-US"/>
              <a:pPr>
                <a:defRPr/>
              </a:pPr>
              <a:t>7/22/2014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53349-BBE1-43F3-993C-1AA4524DB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06C89-BB5B-46A6-A8D0-B87D3F37406F}" type="datetimeFigureOut">
              <a:rPr lang="en-US"/>
              <a:pPr>
                <a:defRPr/>
              </a:pPr>
              <a:t>7/22/2014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F5363-AA3E-4B42-AFE9-EF9221DD99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9F6B5-04BE-4C8F-B23D-98B8605DE3B4}" type="datetimeFigureOut">
              <a:rPr lang="en-US"/>
              <a:pPr>
                <a:defRPr/>
              </a:pPr>
              <a:t>7/22/2014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91297-C4DA-4746-8F46-0E67B86B0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935B2-4B57-4C01-AD17-ED02F05A590F}" type="datetimeFigureOut">
              <a:rPr lang="en-US"/>
              <a:pPr>
                <a:defRPr/>
              </a:pPr>
              <a:t>7/22/2014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28F8A-9B12-433F-BDC8-E6A29B20B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1703C4-F062-492D-ABB2-F0A6CF0B2439}" type="datetimeFigureOut">
              <a:rPr lang="en-US"/>
              <a:pPr>
                <a:defRPr/>
              </a:pPr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DEE1DF-EE83-465D-8F14-9714803D4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CMWG Update to WMS</a:t>
            </a:r>
            <a:br>
              <a:rPr lang="en-US" dirty="0" smtClean="0"/>
            </a:br>
            <a:r>
              <a:rPr lang="en-US" dirty="0" smtClean="0"/>
              <a:t>August 6 2014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114800"/>
            <a:ext cx="7239000" cy="15240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Report of CMWG Meeting of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7-18-14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143000" y="533400"/>
            <a:ext cx="7239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609600"/>
          </a:xfrm>
        </p:spPr>
        <p:txBody>
          <a:bodyPr/>
          <a:lstStyle/>
          <a:p>
            <a:r>
              <a:rPr lang="en-US" sz="3300" dirty="0"/>
              <a:t>D</a:t>
            </a:r>
            <a:r>
              <a:rPr lang="en-US" sz="3300" dirty="0" smtClean="0"/>
              <a:t>iscussion Recap</a:t>
            </a:r>
            <a:endParaRPr lang="en-US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382000" cy="5715000"/>
          </a:xfrm>
        </p:spPr>
        <p:txBody>
          <a:bodyPr/>
          <a:lstStyle/>
          <a:p>
            <a:r>
              <a:rPr lang="en-US" sz="2500" dirty="0"/>
              <a:t>Update on April $11M CRR </a:t>
            </a:r>
            <a:r>
              <a:rPr lang="en-US" sz="2500" dirty="0" smtClean="0"/>
              <a:t>Shortfall</a:t>
            </a:r>
          </a:p>
          <a:p>
            <a:pPr lvl="1"/>
            <a:r>
              <a:rPr lang="en-US" sz="2000" dirty="0" smtClean="0"/>
              <a:t>Oncor presented timeline and info on various outages</a:t>
            </a:r>
          </a:p>
          <a:p>
            <a:pPr lvl="1"/>
            <a:r>
              <a:rPr lang="en-US" sz="2000" dirty="0" smtClean="0"/>
              <a:t>Various issues—damage to tower structure from vehicle collission</a:t>
            </a:r>
          </a:p>
          <a:p>
            <a:pPr lvl="1"/>
            <a:r>
              <a:rPr lang="en-US" sz="2000" dirty="0" smtClean="0"/>
              <a:t>Schedule changes—construction timing changes</a:t>
            </a:r>
          </a:p>
          <a:p>
            <a:pPr lvl="1"/>
            <a:r>
              <a:rPr lang="en-US" sz="2000" dirty="0" smtClean="0"/>
              <a:t>All involved working diligently to try to get outages in so that they can be incorporated into CRR model</a:t>
            </a:r>
          </a:p>
          <a:p>
            <a:r>
              <a:rPr lang="en-US" sz="2400" dirty="0" smtClean="0"/>
              <a:t>ERCOT evaluation of transaction limits against the 200k limit per auction</a:t>
            </a:r>
          </a:p>
          <a:p>
            <a:pPr lvl="1"/>
            <a:r>
              <a:rPr lang="en-US" sz="2000" dirty="0" smtClean="0"/>
              <a:t>Appears that increase in limits could be accommodated</a:t>
            </a:r>
          </a:p>
          <a:p>
            <a:pPr lvl="1"/>
            <a:r>
              <a:rPr lang="en-US" sz="2000" dirty="0" smtClean="0"/>
              <a:t>Some </a:t>
            </a:r>
            <a:r>
              <a:rPr lang="en-US" sz="2000" dirty="0"/>
              <a:t>preference—though not unanimity—expressed for increased TAC-approved CRR transaction limit for CRRAH</a:t>
            </a:r>
            <a:r>
              <a:rPr lang="en-US" sz="2000" dirty="0" smtClean="0"/>
              <a:t>s</a:t>
            </a:r>
          </a:p>
          <a:p>
            <a:r>
              <a:rPr lang="en-US" sz="2400" dirty="0" smtClean="0"/>
              <a:t>Discussion of One Time Auctions—would be used if Default or unpaid CRR Auction Invoice</a:t>
            </a:r>
          </a:p>
          <a:p>
            <a:pPr lvl="1"/>
            <a:r>
              <a:rPr lang="en-US" sz="2000" dirty="0" smtClean="0"/>
              <a:t>Discussion </a:t>
            </a:r>
            <a:r>
              <a:rPr lang="en-US" sz="2000" dirty="0" smtClean="0"/>
              <a:t>that “court house steps” process envisioned may not be that useful</a:t>
            </a:r>
          </a:p>
          <a:p>
            <a:pPr lvl="1"/>
            <a:r>
              <a:rPr lang="en-US" sz="2000" dirty="0" smtClean="0"/>
              <a:t>Preference for reconfiguration in  subsequent CRR auctions</a:t>
            </a:r>
          </a:p>
          <a:p>
            <a:pPr lvl="1"/>
            <a:endParaRPr lang="en-US" sz="2000" dirty="0" smtClean="0"/>
          </a:p>
          <a:p>
            <a:pPr>
              <a:buNone/>
            </a:pPr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1315</TotalTime>
  <Words>125</Words>
  <Application>Microsoft Office PowerPoint</Application>
  <PresentationFormat>On-screen Show (4:3)</PresentationFormat>
  <Paragraphs>17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CMWG Update to WMS August 6 2014</vt:lpstr>
      <vt:lpstr>Discussion Recap</vt:lpstr>
    </vt:vector>
  </TitlesOfParts>
  <Company>Edison Mission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CMWG Update to WMS</dc:title>
  <dc:creator>mwagner</dc:creator>
  <cp:lastModifiedBy>mw</cp:lastModifiedBy>
  <cp:revision>166</cp:revision>
  <dcterms:created xsi:type="dcterms:W3CDTF">2011-05-08T18:13:52Z</dcterms:created>
  <dcterms:modified xsi:type="dcterms:W3CDTF">2014-07-22T19:22:14Z</dcterms:modified>
</cp:coreProperties>
</file>