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9" r:id="rId4"/>
    <p:sldMasterId id="2147493467" r:id="rId5"/>
  </p:sldMasterIdLst>
  <p:notesMasterIdLst>
    <p:notesMasterId r:id="rId16"/>
  </p:notesMasterIdLst>
  <p:handoutMasterIdLst>
    <p:handoutMasterId r:id="rId17"/>
  </p:handoutMasterIdLst>
  <p:sldIdLst>
    <p:sldId id="263" r:id="rId6"/>
    <p:sldId id="264" r:id="rId7"/>
    <p:sldId id="265" r:id="rId8"/>
    <p:sldId id="267" r:id="rId9"/>
    <p:sldId id="268" r:id="rId10"/>
    <p:sldId id="269" r:id="rId11"/>
    <p:sldId id="271" r:id="rId12"/>
    <p:sldId id="270" r:id="rId13"/>
    <p:sldId id="272" r:id="rId14"/>
    <p:sldId id="273" r:id="rId15"/>
  </p:sldIdLst>
  <p:sldSz cx="9144000" cy="6858000" type="screen4x3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E6A4"/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72" autoAdjust="0"/>
    <p:restoredTop sz="94579" autoAdjust="0"/>
  </p:normalViewPr>
  <p:slideViewPr>
    <p:cSldViewPr snapToGrid="0" snapToObjects="1">
      <p:cViewPr>
        <p:scale>
          <a:sx n="100" d="100"/>
          <a:sy n="100" d="100"/>
        </p:scale>
        <p:origin x="-582" y="-300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-2034" y="-102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1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DE495-51AC-4723-A7B4-B1B58AAC8C5A}" type="datetimeFigureOut">
              <a:rPr lang="en-US" smtClean="0"/>
              <a:t>7/23/2014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1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D1E90-E9C6-42A2-8EB7-24DAC221AC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7879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41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F52B9-7E6C-4146-83FC-76B5AB271E46}" type="datetimeFigureOut">
              <a:rPr lang="en-US" smtClean="0"/>
              <a:t>7/23/2014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387768"/>
            <a:ext cx="5607050" cy="415591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41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B3D22-F502-4A52-A06E-717BD3D70E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138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0531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101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348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202150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971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963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22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787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540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474"/>
            <a:ext cx="3008313" cy="8921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71474"/>
            <a:ext cx="5111750" cy="558323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6365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844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37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631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47625" y="0"/>
            <a:ext cx="923925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pic>
        <p:nvPicPr>
          <p:cNvPr id="9" name="Picture 8" descr="ERCOT cmyk-01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6024691"/>
            <a:ext cx="817615" cy="3464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85849" y="6010274"/>
            <a:ext cx="68675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 smtClean="0"/>
              <a:t>						</a:t>
            </a:r>
            <a:endParaRPr lang="en-US" sz="105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229475" y="6126163"/>
            <a:ext cx="1533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</a:t>
            </a:r>
            <a:fld id="{7CEF4881-E4C5-48A4-96DE-32B1BA3AEF52}" type="slidenum">
              <a:rPr lang="en-US" sz="1200" smtClean="0"/>
              <a:t>‹#›</a:t>
            </a:fld>
            <a:r>
              <a:rPr lang="en-US" sz="1200" dirty="0" smtClean="0"/>
              <a:t> of </a:t>
            </a:r>
            <a:r>
              <a:rPr lang="en-US" sz="1200" dirty="0" smtClean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15801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0" r:id="rId1"/>
    <p:sldLayoutId id="2147493491" r:id="rId2"/>
    <p:sldLayoutId id="2147493492" r:id="rId3"/>
    <p:sldLayoutId id="2147493493" r:id="rId4"/>
    <p:sldLayoutId id="2147493494" r:id="rId5"/>
    <p:sldLayoutId id="2147493495" r:id="rId6"/>
    <p:sldLayoutId id="2147493496" r:id="rId7"/>
    <p:sldLayoutId id="2147493497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7" y="-138112"/>
            <a:ext cx="9210675" cy="713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1B48D-6708-5141-8A45-C2E8F9E833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339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4" r:id="rId1"/>
    <p:sldLayoutId id="2147493475" r:id="rId2"/>
    <p:sldLayoutId id="214749347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cot.com/services/mdt/webservices/index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1878013"/>
            <a:ext cx="7772400" cy="150018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Client Digital Certificate Upgrade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67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sz="1600" dirty="0" smtClean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0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1009650"/>
            <a:ext cx="8229600" cy="4935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The following slides with provide an overview of the Client Digital Certificate Upgrade.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This overview will answer the following questions:</a:t>
            </a:r>
          </a:p>
          <a:p>
            <a:pPr lvl="1"/>
            <a:r>
              <a:rPr lang="en-US" sz="1600" dirty="0"/>
              <a:t>Why is ERCOT upgrading Client Digital Certificates?</a:t>
            </a:r>
          </a:p>
          <a:p>
            <a:pPr lvl="1"/>
            <a:r>
              <a:rPr lang="en-US" sz="1600" dirty="0" smtClean="0"/>
              <a:t>What </a:t>
            </a:r>
            <a:r>
              <a:rPr lang="en-US" sz="1600" dirty="0" smtClean="0"/>
              <a:t>is the timeline for the Upgrade?</a:t>
            </a:r>
          </a:p>
          <a:p>
            <a:pPr lvl="1"/>
            <a:r>
              <a:rPr lang="en-US" sz="1600" dirty="0" smtClean="0"/>
              <a:t>What do Market Participants need to do to prepare?</a:t>
            </a:r>
          </a:p>
          <a:p>
            <a:pPr lvl="1"/>
            <a:r>
              <a:rPr lang="en-US" sz="1600" dirty="0" smtClean="0"/>
              <a:t>What steps do Market Participants need to take for API access?</a:t>
            </a:r>
          </a:p>
          <a:p>
            <a:pPr lvl="1"/>
            <a:r>
              <a:rPr lang="en-US" sz="1600" dirty="0" smtClean="0"/>
              <a:t>What are the risks of not preparing prior to the upgrade</a:t>
            </a:r>
            <a:r>
              <a:rPr lang="en-US" sz="1600" dirty="0" smtClean="0"/>
              <a:t>?</a:t>
            </a:r>
          </a:p>
          <a:p>
            <a:pPr lvl="1"/>
            <a:r>
              <a:rPr lang="en-US" sz="1600" dirty="0" smtClean="0"/>
              <a:t>Where do Market Participants find all of ERCOT’s SSL and Client Digital Certificate Root CA’s?</a:t>
            </a:r>
            <a:endParaRPr lang="en-US" sz="1600" dirty="0" smtClean="0"/>
          </a:p>
          <a:p>
            <a:pPr lvl="1"/>
            <a:endParaRPr lang="en-US" sz="1600" dirty="0" smtClean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29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600" dirty="0"/>
              <a:t>Why is ERCOT upgrading Client Digital Certificates</a:t>
            </a:r>
            <a:r>
              <a:rPr lang="en-US" sz="1600" dirty="0" smtClean="0"/>
              <a:t>?</a:t>
            </a:r>
          </a:p>
          <a:p>
            <a:pPr marL="0" lvl="1" indent="0">
              <a:buNone/>
            </a:pPr>
            <a:endParaRPr lang="en-US" sz="1600" dirty="0"/>
          </a:p>
          <a:p>
            <a:pPr lvl="1"/>
            <a:r>
              <a:rPr lang="en-US" sz="1600" dirty="0" smtClean="0"/>
              <a:t>Due </a:t>
            </a:r>
            <a:r>
              <a:rPr lang="en-US" sz="1600" dirty="0"/>
              <a:t>to National Institute of Standards and Technology (NIST) Special Publication </a:t>
            </a:r>
            <a:r>
              <a:rPr lang="en-US" sz="1600" dirty="0" smtClean="0"/>
              <a:t>800-131A, all </a:t>
            </a:r>
            <a:r>
              <a:rPr lang="en-US" sz="1600" dirty="0"/>
              <a:t>RSA certificates must be issued using 2048 bit encryption.  </a:t>
            </a:r>
          </a:p>
          <a:p>
            <a:pPr lvl="1"/>
            <a:r>
              <a:rPr lang="en-US" sz="1600" dirty="0" smtClean="0"/>
              <a:t>ERCOT </a:t>
            </a:r>
            <a:r>
              <a:rPr lang="en-US" sz="1600" dirty="0"/>
              <a:t>currently uses a private Client Root Certificate to issue digital certificates to Market Participants, utilizing 1024 bit encryption with a 1 year expiration.  </a:t>
            </a:r>
          </a:p>
          <a:p>
            <a:pPr lvl="1"/>
            <a:r>
              <a:rPr lang="en-US" sz="1600" dirty="0" smtClean="0"/>
              <a:t>ERCOT’s </a:t>
            </a:r>
            <a:r>
              <a:rPr lang="en-US" sz="1600" dirty="0" smtClean="0"/>
              <a:t>current 1024 bit Client </a:t>
            </a:r>
            <a:r>
              <a:rPr lang="en-US" sz="1600" dirty="0"/>
              <a:t>Root Certificate expires on August 30th, </a:t>
            </a:r>
            <a:r>
              <a:rPr lang="en-US" sz="1600" dirty="0" smtClean="0"/>
              <a:t>2015.</a:t>
            </a:r>
            <a:endParaRPr lang="en-US" sz="1200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Upgrade?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4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600" dirty="0" smtClean="0"/>
              <a:t>W</a:t>
            </a:r>
            <a:r>
              <a:rPr lang="en-US" sz="1600" dirty="0"/>
              <a:t>hat is the timeline for the Upgrade</a:t>
            </a:r>
            <a:r>
              <a:rPr lang="en-US" sz="1600" dirty="0" smtClean="0"/>
              <a:t>?</a:t>
            </a:r>
          </a:p>
          <a:p>
            <a:pPr marL="0" lvl="1" indent="0">
              <a:buNone/>
            </a:pPr>
            <a:endParaRPr lang="en-US" sz="1600" dirty="0" smtClean="0"/>
          </a:p>
          <a:p>
            <a:pPr lvl="1"/>
            <a:r>
              <a:rPr lang="en-US" sz="1600" dirty="0"/>
              <a:t>Market Operations Testing Environment (MOTE) will be configured on July 28th </a:t>
            </a:r>
            <a:r>
              <a:rPr lang="en-US" sz="1600" dirty="0" smtClean="0"/>
              <a:t>to </a:t>
            </a:r>
            <a:r>
              <a:rPr lang="en-US" sz="1600" dirty="0"/>
              <a:t>facilitate Market Participant </a:t>
            </a:r>
            <a:r>
              <a:rPr lang="en-US" sz="1600" dirty="0" smtClean="0"/>
              <a:t>testing.</a:t>
            </a:r>
          </a:p>
          <a:p>
            <a:pPr lvl="1"/>
            <a:r>
              <a:rPr lang="en-US" sz="1600" dirty="0" smtClean="0"/>
              <a:t>ERCOT is providing three weeks of testing in MOTE to ensure all Market Participants have adequate time to prepare for the production </a:t>
            </a:r>
            <a:r>
              <a:rPr lang="en-US" sz="1600" dirty="0"/>
              <a:t>m</a:t>
            </a:r>
            <a:r>
              <a:rPr lang="en-US" sz="1600" dirty="0" smtClean="0"/>
              <a:t>igration.</a:t>
            </a:r>
            <a:r>
              <a:rPr lang="en-US" sz="1600" dirty="0" smtClean="0"/>
              <a:t>.  </a:t>
            </a:r>
            <a:endParaRPr lang="en-US" sz="1600" dirty="0"/>
          </a:p>
          <a:p>
            <a:pPr lvl="1"/>
            <a:r>
              <a:rPr lang="en-US" sz="1600" dirty="0" smtClean="0"/>
              <a:t>ERCOT’s </a:t>
            </a:r>
            <a:r>
              <a:rPr lang="en-US" sz="1600" dirty="0" smtClean="0"/>
              <a:t>Market Information System (MIS) and all Market facing secure websites will be configured to start accepting both 1024 and 2048 certificates on August 17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 smtClean="0"/>
              <a:t>All </a:t>
            </a:r>
            <a:r>
              <a:rPr lang="en-US" sz="1600" dirty="0"/>
              <a:t>new </a:t>
            </a:r>
            <a:r>
              <a:rPr lang="en-US" sz="1600" dirty="0" smtClean="0"/>
              <a:t>(</a:t>
            </a:r>
            <a:r>
              <a:rPr lang="en-US" sz="1600" dirty="0"/>
              <a:t>and renewed) Client Digital Certificates issued by ERCOT to access secure ERCOT websites will be issued using the new 2048-bit RSA Private Root </a:t>
            </a:r>
            <a:r>
              <a:rPr lang="en-US" sz="1600" dirty="0" smtClean="0"/>
              <a:t>configuration beginning August 17</a:t>
            </a:r>
            <a:r>
              <a:rPr lang="en-US" sz="1600" baseline="30000" dirty="0" smtClean="0"/>
              <a:t>th</a:t>
            </a:r>
            <a:r>
              <a:rPr lang="en-US" sz="1600" dirty="0"/>
              <a:t>.</a:t>
            </a:r>
            <a:endParaRPr lang="en-US" sz="1600" dirty="0" smtClean="0"/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81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600" dirty="0" smtClean="0"/>
              <a:t>W</a:t>
            </a:r>
            <a:r>
              <a:rPr lang="en-US" sz="1600" dirty="0"/>
              <a:t>hat do Market Participants need to do to prepare</a:t>
            </a:r>
            <a:r>
              <a:rPr lang="en-US" sz="1600" dirty="0" smtClean="0"/>
              <a:t>?</a:t>
            </a:r>
          </a:p>
          <a:p>
            <a:pPr marL="0" lvl="1" indent="0">
              <a:buNone/>
            </a:pPr>
            <a:endParaRPr lang="en-US" sz="1600" dirty="0"/>
          </a:p>
          <a:p>
            <a:pPr lvl="1"/>
            <a:r>
              <a:rPr lang="en-US" sz="1600" dirty="0" smtClean="0"/>
              <a:t>Market Participants must download the new 2048 Client Root Certificates from ERCOT.com prior to the configuration changes.</a:t>
            </a:r>
            <a:endParaRPr lang="en-US" sz="1600" dirty="0"/>
          </a:p>
          <a:p>
            <a:pPr lvl="1"/>
            <a:r>
              <a:rPr lang="en-US" sz="1600" dirty="0" smtClean="0"/>
              <a:t>Market Participants must install the </a:t>
            </a:r>
            <a:r>
              <a:rPr lang="en-US" sz="1600" dirty="0"/>
              <a:t>new 2048 Client Root Certificates </a:t>
            </a:r>
            <a:r>
              <a:rPr lang="en-US" sz="1600" dirty="0" smtClean="0"/>
              <a:t>into any user’s browser that is used to connect to ERCOT’s secure websites.</a:t>
            </a:r>
          </a:p>
          <a:p>
            <a:pPr marL="457200" lvl="1" indent="0">
              <a:buNone/>
            </a:pPr>
            <a:endParaRPr lang="en-US" sz="1600" dirty="0"/>
          </a:p>
          <a:p>
            <a:pPr lvl="2"/>
            <a:r>
              <a:rPr lang="en-US" sz="1400" dirty="0" smtClean="0"/>
              <a:t>ERCOT has provided  sample instructions for Market Participants to use as a guide </a:t>
            </a:r>
            <a:r>
              <a:rPr lang="en-US" sz="1400" dirty="0"/>
              <a:t>when installing the new 2048 Client Root </a:t>
            </a:r>
            <a:r>
              <a:rPr lang="en-US" sz="1400" dirty="0" smtClean="0"/>
              <a:t>Certificates in the Market Notice on July 16, 2014.</a:t>
            </a:r>
          </a:p>
          <a:p>
            <a:pPr lvl="2"/>
            <a:r>
              <a:rPr lang="en-US" sz="1400" dirty="0" smtClean="0"/>
              <a:t>Market Participants can either </a:t>
            </a:r>
            <a:r>
              <a:rPr lang="en-US" sz="1400" dirty="0"/>
              <a:t>install the new 2048 Client Root Certificates </a:t>
            </a:r>
            <a:r>
              <a:rPr lang="en-US" sz="1400" dirty="0" smtClean="0"/>
              <a:t>into individual browsers or company wide with options such as creating an Active Directory (AD) Group Policy Object (GPO).</a:t>
            </a:r>
            <a:endParaRPr lang="en-US" sz="1400" dirty="0" smtClean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81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600" dirty="0" smtClean="0"/>
              <a:t>W</a:t>
            </a:r>
            <a:r>
              <a:rPr lang="en-US" sz="1600" dirty="0"/>
              <a:t>hat steps do Market Participants need to take for API access</a:t>
            </a:r>
            <a:r>
              <a:rPr lang="en-US" sz="1600" dirty="0" smtClean="0"/>
              <a:t>?</a:t>
            </a:r>
          </a:p>
          <a:p>
            <a:pPr marL="0" lvl="1" indent="0">
              <a:buNone/>
            </a:pPr>
            <a:endParaRPr lang="en-US" sz="1600" dirty="0"/>
          </a:p>
          <a:p>
            <a:pPr lvl="1"/>
            <a:r>
              <a:rPr lang="en-US" sz="1600" dirty="0"/>
              <a:t>Market Participants should </a:t>
            </a:r>
            <a:r>
              <a:rPr lang="en-US" sz="1600" dirty="0" smtClean="0"/>
              <a:t>add </a:t>
            </a:r>
            <a:r>
              <a:rPr lang="en-US" sz="1600" dirty="0"/>
              <a:t>these certificates to the existing </a:t>
            </a:r>
            <a:r>
              <a:rPr lang="en-US" sz="1600" dirty="0" err="1"/>
              <a:t>keystore</a:t>
            </a:r>
            <a:r>
              <a:rPr lang="en-US" sz="1600" dirty="0"/>
              <a:t>  </a:t>
            </a:r>
            <a:r>
              <a:rPr lang="en-US" sz="1600" dirty="0" smtClean="0"/>
              <a:t>prior to the configuration change.</a:t>
            </a:r>
          </a:p>
          <a:p>
            <a:pPr lvl="1"/>
            <a:r>
              <a:rPr lang="en-US" sz="1600" dirty="0" smtClean="0"/>
              <a:t>Market Participants should NOT remove the existing 1024 Client </a:t>
            </a:r>
            <a:r>
              <a:rPr lang="en-US" sz="1600" dirty="0"/>
              <a:t>Root Certificates </a:t>
            </a:r>
            <a:r>
              <a:rPr lang="en-US" sz="1600" dirty="0" smtClean="0"/>
              <a:t>at this time.</a:t>
            </a:r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new 2048 Client Root Certificates</a:t>
            </a:r>
            <a:r>
              <a:rPr lang="en-US" sz="1600" dirty="0" smtClean="0"/>
              <a:t> are required </a:t>
            </a:r>
            <a:r>
              <a:rPr lang="en-US" sz="1600" dirty="0"/>
              <a:t>for both the Production and MOTE </a:t>
            </a:r>
            <a:r>
              <a:rPr lang="en-US" sz="1600" dirty="0" smtClean="0"/>
              <a:t>respective environments</a:t>
            </a:r>
            <a:r>
              <a:rPr lang="en-US" sz="1600" dirty="0"/>
              <a:t>.  </a:t>
            </a:r>
            <a:endParaRPr lang="en-US" sz="1600" dirty="0" smtClean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API’s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77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600" dirty="0"/>
              <a:t>The diagram below explains a typical </a:t>
            </a:r>
            <a:r>
              <a:rPr lang="en-US" sz="1600" dirty="0" err="1"/>
              <a:t>keystore</a:t>
            </a:r>
            <a:r>
              <a:rPr lang="en-US" sz="1600" dirty="0"/>
              <a:t> location and the minimum required certificates.</a:t>
            </a:r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API’s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1519840"/>
            <a:ext cx="5795963" cy="457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5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600" dirty="0" smtClean="0"/>
              <a:t>W</a:t>
            </a:r>
            <a:r>
              <a:rPr lang="en-US" sz="1600" dirty="0"/>
              <a:t>hat are the risks of not preparing prior to the upgrade</a:t>
            </a:r>
            <a:r>
              <a:rPr lang="en-US" sz="1600" dirty="0" smtClean="0"/>
              <a:t>?</a:t>
            </a:r>
          </a:p>
          <a:p>
            <a:pPr marL="0" lvl="1" indent="0">
              <a:buNone/>
            </a:pPr>
            <a:endParaRPr lang="en-US" sz="1600" dirty="0"/>
          </a:p>
          <a:p>
            <a:pPr lvl="1"/>
            <a:r>
              <a:rPr lang="en-US" sz="1600" dirty="0"/>
              <a:t>Failure to install the new root certificates by August 17th, 2014, will result in the inability for new certificates to be installed in the browser when </a:t>
            </a:r>
            <a:r>
              <a:rPr lang="en-US" sz="1600" dirty="0" smtClean="0"/>
              <a:t>requested. </a:t>
            </a:r>
          </a:p>
          <a:p>
            <a:pPr lvl="1"/>
            <a:r>
              <a:rPr lang="en-US" sz="1600" dirty="0" smtClean="0"/>
              <a:t>The inability to download or renew </a:t>
            </a:r>
            <a:r>
              <a:rPr lang="en-US" sz="1600" dirty="0"/>
              <a:t>digital </a:t>
            </a:r>
            <a:r>
              <a:rPr lang="en-US" sz="1600" dirty="0" smtClean="0"/>
              <a:t>certificates will </a:t>
            </a:r>
            <a:r>
              <a:rPr lang="en-US" sz="1600" dirty="0"/>
              <a:t>affect the availability of programmatic querying and submissions, including Application Programmatic Interface (API) submissions, Get Report functionality and the use of External Web Services (EWS).  </a:t>
            </a:r>
            <a:endParaRPr lang="en-US" sz="1600" dirty="0"/>
          </a:p>
          <a:p>
            <a:pPr lvl="1"/>
            <a:r>
              <a:rPr lang="en-US" sz="1600" dirty="0" smtClean="0"/>
              <a:t>ERCOT’s </a:t>
            </a:r>
            <a:r>
              <a:rPr lang="en-US" sz="1600" dirty="0" smtClean="0"/>
              <a:t>1024 Client </a:t>
            </a:r>
            <a:r>
              <a:rPr lang="en-US" sz="1600" dirty="0"/>
              <a:t>Root Certificate expires on August 30th, </a:t>
            </a:r>
            <a:r>
              <a:rPr lang="en-US" sz="1600" dirty="0" smtClean="0"/>
              <a:t>2015, and any certificate issued by that root will become invalid on that date, if not </a:t>
            </a:r>
            <a:r>
              <a:rPr lang="en-US" sz="1600" smtClean="0"/>
              <a:t>already expired.</a:t>
            </a:r>
            <a:endParaRPr lang="en-US" sz="1600" dirty="0" smtClean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77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600" dirty="0" smtClean="0"/>
              <a:t>W</a:t>
            </a:r>
            <a:r>
              <a:rPr lang="en-US" sz="1600" dirty="0"/>
              <a:t>here </a:t>
            </a:r>
            <a:r>
              <a:rPr lang="en-US" sz="1600" dirty="0" smtClean="0"/>
              <a:t>do </a:t>
            </a:r>
            <a:r>
              <a:rPr lang="en-US" sz="1600" dirty="0"/>
              <a:t>Market Participants find all of ERCOT’s SSL and Client Digital Certificate Root CA’s</a:t>
            </a:r>
            <a:r>
              <a:rPr lang="en-US" sz="1600" dirty="0" smtClean="0"/>
              <a:t>?</a:t>
            </a:r>
          </a:p>
          <a:p>
            <a:pPr marL="0" lvl="1" indent="0">
              <a:buNone/>
            </a:pPr>
            <a:endParaRPr lang="en-US" sz="1600" dirty="0"/>
          </a:p>
          <a:p>
            <a:pPr lvl="1"/>
            <a:r>
              <a:rPr lang="en-US" sz="1600" dirty="0" smtClean="0"/>
              <a:t>ERCOT has published a list of all required </a:t>
            </a:r>
            <a:r>
              <a:rPr lang="en-US" sz="1600" dirty="0"/>
              <a:t>SSL and Client Digital Certificate Root </a:t>
            </a:r>
            <a:r>
              <a:rPr lang="en-US" sz="1600" dirty="0" smtClean="0"/>
              <a:t>CA’s on ERCOT.com. </a:t>
            </a:r>
          </a:p>
          <a:p>
            <a:pPr lvl="1"/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www.ercot.com/services/mdt/webservices/index.html</a:t>
            </a:r>
            <a:endParaRPr lang="en-US" sz="1600" dirty="0" smtClean="0"/>
          </a:p>
          <a:p>
            <a:pPr lvl="1"/>
            <a:r>
              <a:rPr lang="en-US" sz="1600" dirty="0" smtClean="0"/>
              <a:t>Market Participants can contact their Client Services Representative for a copy of the same installation instructions.</a:t>
            </a:r>
          </a:p>
          <a:p>
            <a:pPr marL="457200" lvl="1" indent="0">
              <a:buNone/>
            </a:pPr>
            <a:endParaRPr lang="en-US" sz="1600" dirty="0" smtClean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69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ERCOT Colors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056BB8"/>
      </a:accent2>
      <a:accent3>
        <a:srgbClr val="680546"/>
      </a:accent3>
      <a:accent4>
        <a:srgbClr val="FDC709"/>
      </a:accent4>
      <a:accent5>
        <a:srgbClr val="E5E5E2"/>
      </a:accent5>
      <a:accent6>
        <a:srgbClr val="1F8A4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ERCOT Colors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056BB8"/>
      </a:accent2>
      <a:accent3>
        <a:srgbClr val="680546"/>
      </a:accent3>
      <a:accent4>
        <a:srgbClr val="FDC709"/>
      </a:accent4>
      <a:accent5>
        <a:srgbClr val="E5E5E2"/>
      </a:accent5>
      <a:accent6>
        <a:srgbClr val="1F8A4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19CD394C7ABC43BBDEA6FBEF690313" ma:contentTypeVersion="0" ma:contentTypeDescription="Create a new document." ma:contentTypeScope="" ma:versionID="6430055220b1a0da18af457b0b2e44b2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882ba93a994f17b1042cec18bbfbfdc3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611E6218-1F89-477E-B6F5-7EB5053916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c34af464-7aa1-4edd-9be4-83dffc1cb926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1590</TotalTime>
  <Words>646</Words>
  <Application>Microsoft Office PowerPoint</Application>
  <PresentationFormat>On-screen Show (4:3)</PresentationFormat>
  <Paragraphs>53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blank</vt:lpstr>
      <vt:lpstr>Custom Design</vt:lpstr>
      <vt:lpstr>PowerPoint Presentation</vt:lpstr>
      <vt:lpstr>Introduction</vt:lpstr>
      <vt:lpstr>Why Upgrade?</vt:lpstr>
      <vt:lpstr>Timeline</vt:lpstr>
      <vt:lpstr>Preparation</vt:lpstr>
      <vt:lpstr>API’s</vt:lpstr>
      <vt:lpstr>API’s</vt:lpstr>
      <vt:lpstr>Risks</vt:lpstr>
      <vt:lpstr>Location</vt:lpstr>
      <vt:lpstr>Questions</vt:lpstr>
    </vt:vector>
  </TitlesOfParts>
  <Company>The Electric Reliability Council of Texas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Shawna R. Jirasek</dc:creator>
  <cp:lastModifiedBy>Leo E Angele II</cp:lastModifiedBy>
  <cp:revision>68</cp:revision>
  <cp:lastPrinted>2013-12-19T21:37:15Z</cp:lastPrinted>
  <dcterms:created xsi:type="dcterms:W3CDTF">2013-12-02T17:09:54Z</dcterms:created>
  <dcterms:modified xsi:type="dcterms:W3CDTF">2014-07-23T16:44:30Z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0x010100FD19CD394C7ABC43BBDEA6FBEF690313</vt:lpwstr>
  </property>
</Properties>
</file>