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ls" ContentType="application/vnd.ms-exce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sldIdLst>
    <p:sldId id="389" r:id="rId2"/>
    <p:sldId id="405" r:id="rId3"/>
    <p:sldId id="406" r:id="rId4"/>
    <p:sldId id="410" r:id="rId5"/>
    <p:sldId id="411" r:id="rId6"/>
    <p:sldId id="409" r:id="rId7"/>
    <p:sldId id="413" r:id="rId8"/>
    <p:sldId id="412" r:id="rId9"/>
    <p:sldId id="402" r:id="rId10"/>
    <p:sldId id="408" r:id="rId11"/>
    <p:sldId id="401" r:id="rId12"/>
    <p:sldId id="400"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00"/>
    <a:srgbClr val="DDDDDD"/>
    <a:srgbClr val="40949A"/>
    <a:srgbClr val="FF9900"/>
    <a:srgbClr val="5469A2"/>
    <a:srgbClr val="2941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4224"/>
        <p:guide pos="1536"/>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7EF0E79-A764-4E8A-A8A1-DAA1911415FD}"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p:spPr>
        <p:txBody>
          <a:bodyPr/>
          <a:lstStyle/>
          <a:p>
            <a:pPr>
              <a:defRPr/>
            </a:pPr>
            <a:endParaRPr lang="en-US">
              <a:latin typeface="Arial" charset="0"/>
            </a:endParaRPr>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Date</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Meeting Title (optional)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050870EF-10C7-48C5-98DC-1764E954000A}" type="slidenum">
              <a:rPr lang="en-US"/>
              <a:pPr>
                <a:defRPr/>
              </a:pPr>
              <a:t>‹#›</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6"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A96634AC-DEEB-45F5-9CBB-A11785317D77}" type="slidenum">
              <a:rPr lang="en-US"/>
              <a:pPr>
                <a:defRPr/>
              </a:pPr>
              <a:t>‹#›</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6"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dirty="0"/>
          </a:p>
        </p:txBody>
      </p:sp>
      <p:sp>
        <p:nvSpPr>
          <p:cNvPr id="4" name="Rectangle 6"/>
          <p:cNvSpPr>
            <a:spLocks noGrp="1" noChangeArrowheads="1"/>
          </p:cNvSpPr>
          <p:nvPr>
            <p:ph type="sldNum" sz="quarter" idx="10"/>
          </p:nvPr>
        </p:nvSpPr>
        <p:spPr>
          <a:ln/>
        </p:spPr>
        <p:txBody>
          <a:bodyPr/>
          <a:lstStyle>
            <a:lvl1pPr>
              <a:defRPr/>
            </a:lvl1pPr>
          </a:lstStyle>
          <a:p>
            <a:pPr>
              <a:defRPr/>
            </a:pPr>
            <a:fld id="{3A09AA09-E1B0-42AB-ABD4-BCC8175B38C4}" type="slidenum">
              <a:rPr lang="en-US"/>
              <a:pPr>
                <a:defRPr/>
              </a:pPr>
              <a:t>‹#›</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6"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D85E9B59-3969-4CF2-9E46-C1B069311B6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F38051AF-3FBE-4723-919E-6589EF0CCAB2}" type="slidenum">
              <a:rPr lang="en-US"/>
              <a:pPr>
                <a:defRPr/>
              </a:pPr>
              <a:t>‹#›</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6"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F0062F95-21DB-425C-A6A5-86F40404FCDD}" type="slidenum">
              <a:rPr lang="en-US"/>
              <a:pPr>
                <a:defRPr/>
              </a:pPr>
              <a:t>‹#›</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6"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6F8D6A84-4593-430F-ACEE-B78ACE978AA2}" type="slidenum">
              <a:rPr lang="en-US"/>
              <a:pPr>
                <a:defRPr/>
              </a:pPr>
              <a:t>‹#›</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7"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71817875-66CB-4D67-95DF-18A3832A142A}" type="slidenum">
              <a:rPr lang="en-US"/>
              <a:pPr>
                <a:defRPr/>
              </a:pPr>
              <a:t>‹#›</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9"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7971AE0-D4E0-48F7-A5F9-AD7CEFCF0613}" type="slidenum">
              <a:rPr lang="en-US"/>
              <a:pPr>
                <a:defRPr/>
              </a:pPr>
              <a:t>‹#›</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5"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CF7284B1-68D0-4D32-A8FD-172EB3A906CE}" type="slidenum">
              <a:rPr lang="en-US"/>
              <a:pPr>
                <a:defRPr/>
              </a:pPr>
              <a:t>‹#›</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4"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147F07F5-8B5E-4FF5-A1A2-330D5A9F9A1E}" type="slidenum">
              <a:rPr lang="en-US"/>
              <a:pPr>
                <a:defRPr/>
              </a:pPr>
              <a:t>‹#›</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7"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8A61658-1F51-487B-8223-4F203BB6B9D6}" type="slidenum">
              <a:rPr lang="en-US"/>
              <a:pPr>
                <a:defRPr/>
              </a:pPr>
              <a:t>‹#›</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Meeting Title (optional)</a:t>
            </a:r>
          </a:p>
        </p:txBody>
      </p:sp>
      <p:sp>
        <p:nvSpPr>
          <p:cNvPr id="7" name="Rectangle 4"/>
          <p:cNvSpPr>
            <a:spLocks noGrp="1" noChangeArrowheads="1"/>
          </p:cNvSpPr>
          <p:nvPr>
            <p:ph type="dt" sz="half" idx="12"/>
          </p:nvPr>
        </p:nvSpPr>
        <p:spPr>
          <a:ln/>
        </p:spPr>
        <p:txBody>
          <a:bodyPr/>
          <a:lstStyle>
            <a:lvl1pPr>
              <a:defRPr/>
            </a:lvl1pPr>
          </a:lstStyle>
          <a:p>
            <a:pPr>
              <a:defRPr/>
            </a:pPr>
            <a:r>
              <a:rPr lang="en-US"/>
              <a:t>Date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DA891901-7C91-409E-A4EB-EE366D0D2A3D}" type="slidenum">
              <a:rPr lang="en-US"/>
              <a:pPr>
                <a:defRPr/>
              </a:pPr>
              <a:t>‹#›</a:t>
            </a:fld>
            <a:endParaRPr lang="en-US" dirty="0"/>
          </a:p>
        </p:txBody>
      </p:sp>
      <p:sp>
        <p:nvSpPr>
          <p:cNvPr id="1028"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p:spPr>
        <p:txBody>
          <a:bodyPr wrap="none" anchor="ctr"/>
          <a:lstStyle/>
          <a:p>
            <a:pPr>
              <a:defRPr/>
            </a:pPr>
            <a:endParaRPr lang="en-US">
              <a:latin typeface="Arial" charset="0"/>
            </a:endParaRPr>
          </a:p>
        </p:txBody>
      </p:sp>
      <p:sp>
        <p:nvSpPr>
          <p:cNvPr id="2053"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a:t>Meeting Title (optional)</a:t>
            </a:r>
          </a:p>
        </p:txBody>
      </p:sp>
      <p:sp>
        <p:nvSpPr>
          <p:cNvPr id="1031" name="Line 11"/>
          <p:cNvSpPr>
            <a:spLocks noChangeShapeType="1"/>
          </p:cNvSpPr>
          <p:nvPr userDrawn="1"/>
        </p:nvSpPr>
        <p:spPr bwMode="auto">
          <a:xfrm>
            <a:off x="1069975" y="6457950"/>
            <a:ext cx="0" cy="219075"/>
          </a:xfrm>
          <a:prstGeom prst="line">
            <a:avLst/>
          </a:prstGeom>
          <a:noFill/>
          <a:ln w="9525">
            <a:solidFill>
              <a:schemeClr val="tx1"/>
            </a:solidFill>
            <a:round/>
            <a:headEnd/>
            <a:tailEnd/>
          </a:ln>
        </p:spPr>
        <p:txBody>
          <a:bodyPr/>
          <a:lstStyle/>
          <a:p>
            <a:pPr>
              <a:defRPr/>
            </a:pPr>
            <a:endParaRPr lang="en-US">
              <a:latin typeface="Arial" charset="0"/>
            </a:endParaRPr>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a:t>Date</a:t>
            </a:r>
          </a:p>
        </p:txBody>
      </p:sp>
      <p:sp>
        <p:nvSpPr>
          <p:cNvPr id="1033" name="Line 12"/>
          <p:cNvSpPr>
            <a:spLocks noChangeShapeType="1"/>
          </p:cNvSpPr>
          <p:nvPr userDrawn="1"/>
        </p:nvSpPr>
        <p:spPr bwMode="auto">
          <a:xfrm>
            <a:off x="0" y="673100"/>
            <a:ext cx="9144000" cy="0"/>
          </a:xfrm>
          <a:prstGeom prst="line">
            <a:avLst/>
          </a:prstGeom>
          <a:noFill/>
          <a:ln w="57150">
            <a:solidFill>
              <a:schemeClr val="hlink"/>
            </a:solidFill>
            <a:round/>
            <a:headEnd/>
            <a:tailEnd/>
          </a:ln>
        </p:spPr>
        <p:txBody>
          <a:bodyPr/>
          <a:lstStyle/>
          <a:p>
            <a:pPr>
              <a:defRPr/>
            </a:pPr>
            <a:endParaRPr lang="en-US">
              <a:latin typeface="Arial" charset="0"/>
            </a:endParaRPr>
          </a:p>
        </p:txBody>
      </p:sp>
      <p:sp>
        <p:nvSpPr>
          <p:cNvPr id="1034" name="Rectangle 13"/>
          <p:cNvSpPr>
            <a:spLocks noChangeArrowheads="1"/>
          </p:cNvSpPr>
          <p:nvPr/>
        </p:nvSpPr>
        <p:spPr bwMode="auto">
          <a:xfrm>
            <a:off x="3429000" y="6477000"/>
            <a:ext cx="2514600" cy="457200"/>
          </a:xfrm>
          <a:prstGeom prst="rect">
            <a:avLst/>
          </a:prstGeom>
          <a:noFill/>
          <a:ln w="9525">
            <a:noFill/>
            <a:miter lim="800000"/>
            <a:headEnd/>
            <a:tailEnd/>
          </a:ln>
        </p:spPr>
        <p:txBody>
          <a:bodyPr/>
          <a:lstStyle/>
          <a:p>
            <a:pPr algn="ctr">
              <a:defRPr/>
            </a:pPr>
            <a:fld id="{FAB1D3DA-3141-4052-9A5A-5EF278E4B326}" type="slidenum">
              <a:rPr lang="en-US" sz="1200">
                <a:latin typeface="Arial" charset="0"/>
              </a:rPr>
              <a:pPr algn="ctr">
                <a:defRPr/>
              </a:pPr>
              <a:t>‹#›</a:t>
            </a:fld>
            <a:endParaRPr lang="en-US" sz="1200">
              <a:latin typeface="Arial" charset="0"/>
            </a:endParaRPr>
          </a:p>
        </p:txBody>
      </p:sp>
    </p:spTree>
  </p:cSld>
  <p:clrMap bg1="lt1" tx1="dk1" bg2="lt2" tx2="dk2" accent1="accent1" accent2="accent2" accent3="accent3" accent4="accent4" accent5="accent5" accent6="accent6" hlink="hlink" folHlink="folHlink"/>
  <p:sldLayoutIdLst>
    <p:sldLayoutId id="2147484119"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 id="2147484118" r:id="rId12"/>
    <p:sldLayoutId id="2147484120" r:id="rId13"/>
  </p:sldLayoutIdLst>
  <p:hf sldNum="0" hdr="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685800" y="1219200"/>
            <a:ext cx="8124825" cy="1927225"/>
          </a:xfrm>
        </p:spPr>
        <p:txBody>
          <a:bodyPr/>
          <a:lstStyle/>
          <a:p>
            <a:pPr algn="ctr"/>
            <a:r>
              <a:rPr lang="en-US" altLang="en-US" dirty="0" smtClean="0"/>
              <a:t>COPS JULY 2014 UPDATE TO TAC	</a:t>
            </a:r>
            <a:br>
              <a:rPr lang="en-US" altLang="en-US" dirty="0" smtClean="0"/>
            </a:br>
            <a:r>
              <a:rPr lang="en-US" altLang="en-US" dirty="0" smtClean="0"/>
              <a:t/>
            </a:r>
            <a:br>
              <a:rPr lang="en-US" altLang="en-US" dirty="0" smtClean="0"/>
            </a:br>
            <a:r>
              <a:rPr lang="en-US" altLang="en-US" dirty="0" smtClean="0"/>
              <a:t>7/31/2014</a:t>
            </a:r>
          </a:p>
        </p:txBody>
      </p:sp>
      <p:sp>
        <p:nvSpPr>
          <p:cNvPr id="5123" name="Subtitle 2"/>
          <p:cNvSpPr>
            <a:spLocks noGrp="1"/>
          </p:cNvSpPr>
          <p:nvPr>
            <p:ph type="subTitle" idx="1"/>
          </p:nvPr>
        </p:nvSpPr>
        <p:spPr/>
        <p:txBody>
          <a:bodyPr/>
          <a:lstStyle/>
          <a:p>
            <a:r>
              <a:rPr lang="en-US" altLang="en-US" smtClean="0"/>
              <a:t>Harika Basaran, Chair</a:t>
            </a:r>
          </a:p>
          <a:p>
            <a:r>
              <a:rPr lang="en-US" altLang="en-US" smtClean="0"/>
              <a:t>Tony Marsh, Vice Chair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smtClean="0"/>
              <a:t>COPS MAJOR DISCUSSION ITEMS:  07/16/14 meeting</a:t>
            </a:r>
          </a:p>
        </p:txBody>
      </p:sp>
      <p:sp>
        <p:nvSpPr>
          <p:cNvPr id="7171" name="Content Placeholder 2"/>
          <p:cNvSpPr>
            <a:spLocks noGrp="1"/>
          </p:cNvSpPr>
          <p:nvPr>
            <p:ph sz="quarter" idx="1"/>
          </p:nvPr>
        </p:nvSpPr>
        <p:spPr>
          <a:xfrm>
            <a:off x="228600" y="762000"/>
            <a:ext cx="8229600" cy="5943600"/>
          </a:xfrm>
        </p:spPr>
        <p:txBody>
          <a:bodyPr/>
          <a:lstStyle/>
          <a:p>
            <a:endParaRPr lang="en-US" sz="1600" dirty="0" smtClean="0"/>
          </a:p>
          <a:p>
            <a:r>
              <a:rPr lang="en-US" sz="1600" dirty="0" smtClean="0"/>
              <a:t>System Change Request (SCR) 772, New Extract for Five Minute Interval </a:t>
            </a:r>
            <a:r>
              <a:rPr lang="en-US" sz="1600" dirty="0" smtClean="0"/>
              <a:t>Settlement.</a:t>
            </a:r>
            <a:endParaRPr lang="en-US" sz="1600" dirty="0" smtClean="0"/>
          </a:p>
          <a:p>
            <a:endParaRPr lang="en-US" sz="1600" dirty="0" smtClean="0"/>
          </a:p>
          <a:p>
            <a:pPr lvl="1"/>
            <a:r>
              <a:rPr lang="en-US" sz="1600" dirty="0" smtClean="0"/>
              <a:t>This project is currently on hold and planned to come off hold in late Q3 or early Q4 of 2014. This project was put on hold due to ERCOT resource constraints. At this time ERCOT plans to have a Release-1 2015 implementation of the 5 min data at which time have more </a:t>
            </a:r>
            <a:r>
              <a:rPr lang="en-US" sz="1600" dirty="0" smtClean="0"/>
              <a:t>information will </a:t>
            </a:r>
            <a:r>
              <a:rPr lang="en-US" sz="1600" dirty="0" smtClean="0"/>
              <a:t>be available.</a:t>
            </a:r>
          </a:p>
          <a:p>
            <a:endParaRPr lang="en-US" sz="1600" dirty="0" smtClean="0"/>
          </a:p>
          <a:p>
            <a:endParaRPr lang="en-US" sz="1600" dirty="0" smtClean="0"/>
          </a:p>
          <a:p>
            <a:r>
              <a:rPr lang="en-US" sz="1600" dirty="0" smtClean="0"/>
              <a:t>Seasonal Adjustment Factor </a:t>
            </a:r>
            <a:r>
              <a:rPr lang="en-US" sz="1600" dirty="0" smtClean="0"/>
              <a:t>(SAF) Changes</a:t>
            </a:r>
            <a:endParaRPr lang="en-US" sz="1600" dirty="0" smtClean="0"/>
          </a:p>
          <a:p>
            <a:endParaRPr lang="en-US" sz="1600" dirty="0" smtClean="0"/>
          </a:p>
          <a:p>
            <a:pPr lvl="1"/>
            <a:r>
              <a:rPr lang="en-US" sz="1600" dirty="0" smtClean="0">
                <a:solidFill>
                  <a:schemeClr val="tx2"/>
                </a:solidFill>
              </a:rPr>
              <a:t>Mark Ruane (ERCOT) presented the necessary changes needed.</a:t>
            </a:r>
          </a:p>
          <a:p>
            <a:pPr lvl="1"/>
            <a:r>
              <a:rPr lang="en-US" sz="1600" dirty="0" smtClean="0">
                <a:solidFill>
                  <a:schemeClr val="tx2"/>
                </a:solidFill>
              </a:rPr>
              <a:t>This was not a voting process, Protocols allow ERCOT to change the SAF.</a:t>
            </a:r>
          </a:p>
          <a:p>
            <a:pPr lvl="1"/>
            <a:r>
              <a:rPr lang="en-US" sz="1600" dirty="0" smtClean="0">
                <a:solidFill>
                  <a:schemeClr val="tx2"/>
                </a:solidFill>
              </a:rPr>
              <a:t>Only discussed at MCWG, TAC, and F&amp;A.</a:t>
            </a:r>
          </a:p>
          <a:p>
            <a:pPr lvl="1"/>
            <a:r>
              <a:rPr lang="en-US" sz="1600" dirty="0" smtClean="0">
                <a:solidFill>
                  <a:schemeClr val="tx2"/>
                </a:solidFill>
              </a:rPr>
              <a:t>Impact to the Market in the middle of the summer.</a:t>
            </a:r>
          </a:p>
          <a:p>
            <a:pPr lvl="1"/>
            <a:r>
              <a:rPr lang="en-US" sz="1600" dirty="0" smtClean="0">
                <a:solidFill>
                  <a:schemeClr val="tx2"/>
                </a:solidFill>
              </a:rPr>
              <a:t>Impact to the end-use consumers.</a:t>
            </a:r>
          </a:p>
          <a:p>
            <a:pPr lvl="1"/>
            <a:r>
              <a:rPr lang="en-US" sz="1600" dirty="0" smtClean="0">
                <a:solidFill>
                  <a:schemeClr val="tx2"/>
                </a:solidFill>
              </a:rPr>
              <a:t>Future SAF changes.</a:t>
            </a:r>
          </a:p>
          <a:p>
            <a:pPr lvl="2"/>
            <a:r>
              <a:rPr lang="en-US" sz="1600" dirty="0" smtClean="0">
                <a:solidFill>
                  <a:schemeClr val="tx2"/>
                </a:solidFill>
              </a:rPr>
              <a:t>NPRRs 638 &amp; 639</a:t>
            </a:r>
          </a:p>
          <a:p>
            <a:pPr lvl="1"/>
            <a:endParaRPr lang="en-US" sz="1600" dirty="0" smtClean="0">
              <a:solidFill>
                <a:schemeClr val="tx2"/>
              </a:solidFill>
            </a:endParaRPr>
          </a:p>
          <a:p>
            <a:endParaRPr lang="en-US" sz="1600" dirty="0" smtClean="0"/>
          </a:p>
          <a:p>
            <a:pPr lvl="1"/>
            <a:endParaRPr lang="en-US" sz="1600" dirty="0" smtClean="0"/>
          </a:p>
          <a:p>
            <a:endParaRPr lang="en-US" sz="16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mtClean="0"/>
              <a:t>OTHER</a:t>
            </a:r>
          </a:p>
        </p:txBody>
      </p:sp>
      <p:sp>
        <p:nvSpPr>
          <p:cNvPr id="13315" name="Content Placeholder 2"/>
          <p:cNvSpPr>
            <a:spLocks noGrp="1"/>
          </p:cNvSpPr>
          <p:nvPr>
            <p:ph idx="1"/>
          </p:nvPr>
        </p:nvSpPr>
        <p:spPr>
          <a:xfrm>
            <a:off x="304800" y="1066800"/>
            <a:ext cx="8229600" cy="5257800"/>
          </a:xfrm>
        </p:spPr>
        <p:txBody>
          <a:bodyPr/>
          <a:lstStyle/>
          <a:p>
            <a:endParaRPr lang="en-US" altLang="en-US" b="0" dirty="0" smtClean="0"/>
          </a:p>
          <a:p>
            <a:pPr>
              <a:buFontTx/>
              <a:buNone/>
            </a:pPr>
            <a:endParaRPr lang="en-US" altLang="en-US" b="0" dirty="0" smtClean="0"/>
          </a:p>
          <a:p>
            <a:endParaRPr lang="en-US" altLang="en-US" b="0" dirty="0" smtClean="0"/>
          </a:p>
          <a:p>
            <a:r>
              <a:rPr lang="en-US" altLang="en-US" b="0" dirty="0" smtClean="0"/>
              <a:t>CANCELLED AUGUST COPS MEETING.</a:t>
            </a:r>
          </a:p>
          <a:p>
            <a:endParaRPr lang="en-US" altLang="en-US" b="0" dirty="0" smtClean="0"/>
          </a:p>
          <a:p>
            <a:r>
              <a:rPr lang="en-US" altLang="en-US" b="0" dirty="0" smtClean="0"/>
              <a:t>MEETING EVERY OTHER MONTH IS COPS’ GOAL FOR 2014.</a:t>
            </a:r>
          </a:p>
          <a:p>
            <a:endParaRPr lang="en-US" altLang="en-US" b="0" dirty="0" smtClean="0"/>
          </a:p>
          <a:p>
            <a:r>
              <a:rPr lang="en-US" altLang="en-US" b="0" dirty="0" smtClean="0"/>
              <a:t>NEXT COPS MEETING IS ON SEPTEMBER 10, 2014, WEDNESDAY.</a:t>
            </a:r>
          </a:p>
          <a:p>
            <a:endParaRPr lang="en-US" altLang="en-US" b="0" dirty="0" smtClean="0"/>
          </a:p>
          <a:p>
            <a:endParaRPr lang="en-US" altLang="en-US" dirty="0" smtClean="0"/>
          </a:p>
          <a:p>
            <a:endParaRPr lang="en-US" alt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smtClean="0"/>
              <a:t>Questions?</a:t>
            </a:r>
          </a:p>
        </p:txBody>
      </p:sp>
      <p:pic>
        <p:nvPicPr>
          <p:cNvPr id="15363" name="Picture 6" descr="C:\Documents and Settings\basaranh\Local Settings\Temporary Internet Files\Content.IE5\JIWL6VC7\MC900156053[1].wmf"/>
          <p:cNvPicPr>
            <a:picLocks noChangeAspect="1" noChangeArrowheads="1"/>
          </p:cNvPicPr>
          <p:nvPr/>
        </p:nvPicPr>
        <p:blipFill>
          <a:blip r:embed="rId2" cstate="print"/>
          <a:srcRect/>
          <a:stretch>
            <a:fillRect/>
          </a:stretch>
        </p:blipFill>
        <p:spPr bwMode="auto">
          <a:xfrm>
            <a:off x="2133600" y="1884363"/>
            <a:ext cx="4343400" cy="2687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28600" y="0"/>
            <a:ext cx="8686800" cy="685800"/>
          </a:xfrm>
        </p:spPr>
        <p:txBody>
          <a:bodyPr/>
          <a:lstStyle/>
          <a:p>
            <a:r>
              <a:rPr lang="en-US" altLang="en-US" dirty="0" smtClean="0"/>
              <a:t>CSWG:  06/16/14 meeting</a:t>
            </a:r>
            <a:endParaRPr lang="en-US" altLang="en-US" dirty="0" smtClean="0"/>
          </a:p>
        </p:txBody>
      </p:sp>
      <p:sp>
        <p:nvSpPr>
          <p:cNvPr id="5123" name="Content Placeholder 2"/>
          <p:cNvSpPr>
            <a:spLocks noGrp="1"/>
          </p:cNvSpPr>
          <p:nvPr>
            <p:ph sz="quarter" idx="1"/>
          </p:nvPr>
        </p:nvSpPr>
        <p:spPr>
          <a:xfrm>
            <a:off x="228600" y="762000"/>
            <a:ext cx="8229600" cy="5943600"/>
          </a:xfrm>
        </p:spPr>
        <p:txBody>
          <a:bodyPr/>
          <a:lstStyle/>
          <a:p>
            <a:pPr marL="228600" indent="-228600">
              <a:defRPr/>
            </a:pPr>
            <a:r>
              <a:rPr lang="en-US" sz="1600" dirty="0" smtClean="0"/>
              <a:t>CSWG will continue to meet via remote Web Ex conference calls unless issues warrant a in person </a:t>
            </a:r>
            <a:r>
              <a:rPr lang="en-US" sz="1600" dirty="0" smtClean="0"/>
              <a:t>meeting.</a:t>
            </a:r>
            <a:endParaRPr lang="en-US" sz="1600" dirty="0" smtClean="0"/>
          </a:p>
          <a:p>
            <a:pPr marL="228600" indent="-228600">
              <a:defRPr/>
            </a:pPr>
            <a:endParaRPr lang="en-US" dirty="0" smtClean="0"/>
          </a:p>
          <a:p>
            <a:pPr marL="228600" indent="-228600">
              <a:defRPr/>
            </a:pPr>
            <a:r>
              <a:rPr lang="en-US" sz="1600" dirty="0" smtClean="0"/>
              <a:t>CSWG will continue to track the ERCOT settlement impacts of the accelerated timeline; however, at this time there are no known issues or concerns </a:t>
            </a:r>
            <a:r>
              <a:rPr lang="en-US" sz="1600" dirty="0" smtClean="0"/>
              <a:t>expressed.</a:t>
            </a:r>
            <a:endParaRPr lang="en-US" sz="1600" dirty="0" smtClean="0"/>
          </a:p>
          <a:p>
            <a:pPr marL="228600" indent="-228600">
              <a:defRPr/>
            </a:pPr>
            <a:endParaRPr lang="en-US" dirty="0" smtClean="0"/>
          </a:p>
          <a:p>
            <a:pPr marL="228600" indent="-228600">
              <a:defRPr/>
            </a:pPr>
            <a:r>
              <a:rPr lang="en-US" sz="1600" dirty="0" smtClean="0"/>
              <a:t>CSWG will begin two initiatives with their July 28 meeting:</a:t>
            </a:r>
          </a:p>
          <a:p>
            <a:pPr marL="628650" lvl="1" indent="-228600">
              <a:defRPr/>
            </a:pPr>
            <a:r>
              <a:rPr lang="en-US" sz="1600" dirty="0" smtClean="0"/>
              <a:t>Market Notifications- work with ERCOT staff and identify improvements and/or requirements from ERCOT Market </a:t>
            </a:r>
            <a:r>
              <a:rPr lang="en-US" sz="1600" dirty="0" smtClean="0"/>
              <a:t>Notices.</a:t>
            </a:r>
            <a:endParaRPr lang="en-US" sz="1600" dirty="0" smtClean="0"/>
          </a:p>
          <a:p>
            <a:pPr marL="628650" lvl="1" indent="-228600">
              <a:defRPr/>
            </a:pPr>
            <a:r>
              <a:rPr lang="en-US" sz="1600" dirty="0" smtClean="0"/>
              <a:t>Resettlements- Review the 2% rule and how reporting of Resettlements can be improved and/or </a:t>
            </a:r>
            <a:r>
              <a:rPr lang="en-US" sz="1600" dirty="0" smtClean="0"/>
              <a:t>enhanced.</a:t>
            </a:r>
            <a:endParaRPr lang="en-US" sz="1600" dirty="0" smtClean="0"/>
          </a:p>
          <a:p>
            <a:pPr>
              <a:defRPr/>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PWG:  06/30/14 meeting</a:t>
            </a:r>
            <a:endParaRPr lang="en-US" dirty="0" smtClean="0"/>
          </a:p>
        </p:txBody>
      </p:sp>
      <p:sp>
        <p:nvSpPr>
          <p:cNvPr id="9219" name="Content Placeholder 2"/>
          <p:cNvSpPr>
            <a:spLocks noGrp="1"/>
          </p:cNvSpPr>
          <p:nvPr>
            <p:ph idx="1"/>
          </p:nvPr>
        </p:nvSpPr>
        <p:spPr>
          <a:xfrm>
            <a:off x="457200" y="762000"/>
            <a:ext cx="8229600" cy="5334000"/>
          </a:xfrm>
        </p:spPr>
        <p:txBody>
          <a:bodyPr/>
          <a:lstStyle/>
          <a:p>
            <a:r>
              <a:rPr lang="en-US" dirty="0" smtClean="0"/>
              <a:t>May 30:</a:t>
            </a:r>
          </a:p>
          <a:p>
            <a:endParaRPr lang="en-US" sz="1200" dirty="0" smtClean="0"/>
          </a:p>
          <a:p>
            <a:r>
              <a:rPr lang="en-US" sz="1600" b="0" dirty="0" smtClean="0"/>
              <a:t>Request was accepted by ERCOT staff to extend the Calendar Tab in the profile spreadsheets through 2030.</a:t>
            </a:r>
          </a:p>
          <a:p>
            <a:endParaRPr lang="en-US" sz="1600" b="0" dirty="0" smtClean="0"/>
          </a:p>
          <a:p>
            <a:r>
              <a:rPr lang="en-US" sz="1600" b="0" dirty="0" smtClean="0"/>
              <a:t>Reviewed the ERCOT 2013 UFE Report to satisfy the annual review requirement (reference slide 3 for link to the complete report</a:t>
            </a:r>
            <a:r>
              <a:rPr lang="en-US" sz="1600" b="0" dirty="0" smtClean="0"/>
              <a:t>).</a:t>
            </a:r>
            <a:endParaRPr lang="en-US" sz="1600" b="0" dirty="0" smtClean="0"/>
          </a:p>
          <a:p>
            <a:pPr lvl="1">
              <a:buFont typeface="Arial" pitchFamily="34" charset="0"/>
              <a:buChar char="•"/>
            </a:pPr>
            <a:r>
              <a:rPr lang="en-US" sz="1600" dirty="0" smtClean="0"/>
              <a:t>Key finding that UFE ranged between +/- 1% in 2013 – </a:t>
            </a:r>
            <a:r>
              <a:rPr lang="en-US" sz="1600" i="1" dirty="0" smtClean="0">
                <a:solidFill>
                  <a:srgbClr val="FF0000"/>
                </a:solidFill>
              </a:rPr>
              <a:t>the smallest range to date for the ERCOT market.</a:t>
            </a:r>
          </a:p>
          <a:p>
            <a:endParaRPr lang="en-US" sz="1200" dirty="0" smtClean="0"/>
          </a:p>
          <a:p>
            <a:r>
              <a:rPr lang="en-US" dirty="0" smtClean="0"/>
              <a:t>June 30:</a:t>
            </a:r>
          </a:p>
          <a:p>
            <a:endParaRPr lang="en-US" sz="1200" dirty="0" smtClean="0"/>
          </a:p>
          <a:p>
            <a:r>
              <a:rPr lang="en-US" sz="1600" b="0" dirty="0" smtClean="0"/>
              <a:t>LPGRR to relieve requirement for weather sensitivity Check on Oil and Gas Flat (OGFLT) in </a:t>
            </a:r>
            <a:r>
              <a:rPr lang="en-US" sz="1600" b="0" dirty="0" smtClean="0"/>
              <a:t>progress.</a:t>
            </a:r>
            <a:endParaRPr lang="en-US" sz="1600" b="0" dirty="0" smtClean="0"/>
          </a:p>
          <a:p>
            <a:pPr lvl="1">
              <a:buFont typeface="Arial" pitchFamily="34" charset="0"/>
              <a:buChar char="•"/>
            </a:pPr>
            <a:r>
              <a:rPr lang="en-US" sz="1600" dirty="0" smtClean="0"/>
              <a:t>Finalized language to remove the requirement for ERCOT staff to analyze OGFLT ESIIDs weather sensitivity when the meter type is </a:t>
            </a:r>
            <a:r>
              <a:rPr lang="en-US" sz="1600" dirty="0" smtClean="0"/>
              <a:t>IDR.</a:t>
            </a:r>
            <a:endParaRPr lang="en-US" sz="1600" dirty="0" smtClean="0"/>
          </a:p>
          <a:p>
            <a:pPr lvl="1">
              <a:buFont typeface="Arial" pitchFamily="34" charset="0"/>
              <a:buChar char="•"/>
            </a:pPr>
            <a:endParaRPr lang="en-US" sz="1600" dirty="0" smtClean="0"/>
          </a:p>
          <a:p>
            <a:endParaRPr lang="en-US" sz="1600" b="0" dirty="0" smtClean="0"/>
          </a:p>
          <a:p>
            <a:r>
              <a:rPr lang="en-US" sz="1600" b="0" dirty="0" smtClean="0"/>
              <a:t>Reviewed the Annual Validation task </a:t>
            </a:r>
            <a:r>
              <a:rPr lang="en-US" sz="1600" b="0" dirty="0" smtClean="0"/>
              <a:t>list.</a:t>
            </a:r>
            <a:endParaRPr lang="en-US" sz="1600" b="0" dirty="0" smtClean="0"/>
          </a:p>
          <a:p>
            <a:endParaRPr lang="en-US" sz="1200" b="0" dirty="0" smtClean="0"/>
          </a:p>
          <a:p>
            <a:endParaRPr lang="en-US" sz="1600" b="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231775" y="1009650"/>
            <a:ext cx="4071938" cy="346075"/>
          </a:xfrm>
        </p:spPr>
        <p:txBody>
          <a:bodyPr/>
          <a:lstStyle/>
          <a:p>
            <a:r>
              <a:rPr lang="en-US" altLang="en-US" sz="1600" smtClean="0"/>
              <a:t>Average Daily % UFE (sorted low to high)</a:t>
            </a:r>
          </a:p>
        </p:txBody>
      </p:sp>
      <p:graphicFrame>
        <p:nvGraphicFramePr>
          <p:cNvPr id="1026" name="Chart 4"/>
          <p:cNvGraphicFramePr>
            <a:graphicFrameLocks noGrp="1"/>
          </p:cNvGraphicFramePr>
          <p:nvPr/>
        </p:nvGraphicFramePr>
        <p:xfrm>
          <a:off x="501650" y="1277938"/>
          <a:ext cx="8451850" cy="4224337"/>
        </p:xfrm>
        <a:graphic>
          <a:graphicData uri="http://schemas.openxmlformats.org/presentationml/2006/ole">
            <p:oleObj spid="_x0000_s1026" r:id="rId3" imgW="8766808" imgH="6218459" progId="Excel.Sheet.8">
              <p:embed/>
            </p:oleObj>
          </a:graphicData>
        </a:graphic>
      </p:graphicFrame>
      <p:sp>
        <p:nvSpPr>
          <p:cNvPr id="1028" name="Rectangle 6"/>
          <p:cNvSpPr>
            <a:spLocks noChangeArrowheads="1"/>
          </p:cNvSpPr>
          <p:nvPr/>
        </p:nvSpPr>
        <p:spPr bwMode="auto">
          <a:xfrm>
            <a:off x="769938" y="5656263"/>
            <a:ext cx="7720012" cy="460375"/>
          </a:xfrm>
          <a:prstGeom prst="rect">
            <a:avLst/>
          </a:prstGeom>
          <a:noFill/>
          <a:ln w="9525">
            <a:noFill/>
            <a:miter lim="800000"/>
            <a:headEnd/>
            <a:tailEnd/>
          </a:ln>
        </p:spPr>
        <p:txBody>
          <a:bodyPr>
            <a:spAutoFit/>
          </a:bodyPr>
          <a:lstStyle/>
          <a:p>
            <a:r>
              <a:rPr lang="en-US" sz="1200"/>
              <a:t>Link to the 2013 UFE report:  </a:t>
            </a:r>
          </a:p>
          <a:p>
            <a:r>
              <a:rPr lang="en-US" sz="1200"/>
              <a:t>http://www.ercot.com/content/meetings/pwg/keydocs/2014/0530/2013_UFE_Analysis_Report.ppt</a:t>
            </a:r>
          </a:p>
        </p:txBody>
      </p:sp>
      <p:sp>
        <p:nvSpPr>
          <p:cNvPr id="1029" name="Rectangle 7"/>
          <p:cNvSpPr>
            <a:spLocks noChangeArrowheads="1"/>
          </p:cNvSpPr>
          <p:nvPr/>
        </p:nvSpPr>
        <p:spPr bwMode="auto">
          <a:xfrm>
            <a:off x="381000" y="152400"/>
            <a:ext cx="6529388" cy="461963"/>
          </a:xfrm>
          <a:prstGeom prst="rect">
            <a:avLst/>
          </a:prstGeom>
          <a:noFill/>
          <a:ln w="9525">
            <a:noFill/>
            <a:miter lim="800000"/>
            <a:headEnd/>
            <a:tailEnd/>
          </a:ln>
        </p:spPr>
        <p:txBody>
          <a:bodyPr>
            <a:spAutoFit/>
          </a:bodyPr>
          <a:lstStyle/>
          <a:p>
            <a:r>
              <a:rPr lang="en-US" sz="2400"/>
              <a:t>ERCOT UFE Analysis Report for 2013</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ChangeArrowheads="1"/>
          </p:cNvSpPr>
          <p:nvPr/>
        </p:nvSpPr>
        <p:spPr bwMode="auto">
          <a:xfrm>
            <a:off x="577850" y="395288"/>
            <a:ext cx="7183438" cy="423862"/>
          </a:xfrm>
          <a:prstGeom prst="rect">
            <a:avLst/>
          </a:prstGeom>
          <a:noFill/>
          <a:ln>
            <a:noFill/>
          </a:ln>
          <a:effectLst/>
          <a:extLst>
            <a:ext uri="{909E8E84-426E-40DD-AFC4-6F175D3DCCD1}"/>
            <a:ext uri="{91240B29-F687-4F45-9708-019B960494DF}"/>
            <a:ext uri="{AF507438-7753-43E0-B8FC-AC1667EBCBE1}"/>
          </a:extLst>
        </p:spPr>
        <p:txBody>
          <a:bodyPr anchor="ctr"/>
          <a:lstStyle/>
          <a:p>
            <a:pPr algn="ctr">
              <a:defRPr/>
            </a:pPr>
            <a:r>
              <a:rPr lang="en-US" sz="2400" dirty="0">
                <a:solidFill>
                  <a:srgbClr val="3D5F5D"/>
                </a:solidFill>
                <a:effectLst>
                  <a:outerShdw blurRad="38100" dist="38100" dir="2700000" algn="tl">
                    <a:srgbClr val="C0C0C0"/>
                  </a:outerShdw>
                </a:effectLst>
                <a:latin typeface="Arial" charset="0"/>
              </a:rPr>
              <a:t>LPGRR </a:t>
            </a:r>
            <a:r>
              <a:rPr lang="en-US" sz="1600" dirty="0">
                <a:solidFill>
                  <a:srgbClr val="3D5F5D"/>
                </a:solidFill>
                <a:effectLst>
                  <a:outerShdw blurRad="38100" dist="38100" dir="2700000" algn="tl">
                    <a:srgbClr val="C0C0C0"/>
                  </a:outerShdw>
                </a:effectLst>
                <a:latin typeface="Arial" charset="0"/>
              </a:rPr>
              <a:t>to relieve requirement for weather sensitivity Check on Oil and Gas Flat</a:t>
            </a:r>
          </a:p>
        </p:txBody>
      </p:sp>
      <p:graphicFrame>
        <p:nvGraphicFramePr>
          <p:cNvPr id="5" name="Table 4"/>
          <p:cNvGraphicFramePr>
            <a:graphicFrameLocks noGrp="1"/>
          </p:cNvGraphicFramePr>
          <p:nvPr/>
        </p:nvGraphicFramePr>
        <p:xfrm>
          <a:off x="769938" y="1624013"/>
          <a:ext cx="7450569" cy="4304538"/>
        </p:xfrm>
        <a:graphic>
          <a:graphicData uri="http://schemas.openxmlformats.org/drawingml/2006/table">
            <a:tbl>
              <a:tblPr/>
              <a:tblGrid>
                <a:gridCol w="277624"/>
                <a:gridCol w="217271"/>
                <a:gridCol w="208218"/>
                <a:gridCol w="494895"/>
                <a:gridCol w="494895"/>
                <a:gridCol w="552230"/>
                <a:gridCol w="651811"/>
                <a:gridCol w="651811"/>
                <a:gridCol w="651811"/>
                <a:gridCol w="651811"/>
                <a:gridCol w="651811"/>
                <a:gridCol w="651811"/>
                <a:gridCol w="1294570"/>
              </a:tblGrid>
              <a:tr h="505980">
                <a:tc gridSpan="13">
                  <a:txBody>
                    <a:bodyPr/>
                    <a:lstStyle/>
                    <a:p>
                      <a:pPr algn="l" fontAlgn="t"/>
                      <a:r>
                        <a:rPr lang="en-US" sz="900" b="0" i="0" u="none" strike="noStrike" dirty="0">
                          <a:latin typeface="Arial"/>
                        </a:rPr>
                        <a:t>CRs seeking to have the Oil &amp; Gas Flat (OGFLT) Profile Segment assigned to one of their ESI IDs are required to provide ERCOT (ERCOTLoadProfilingDepartment@ercot.com) with documentation, either electronic (preferred) or hard copy, of the following:</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3289">
                <a:tc>
                  <a:txBody>
                    <a:bodyPr/>
                    <a:lstStyle/>
                    <a:p>
                      <a:pPr algn="l" fontAlgn="t"/>
                      <a:r>
                        <a:rPr lang="en-US" sz="600" b="1" i="0" u="none" strike="noStrike">
                          <a:solidFill>
                            <a:srgbClr val="FF0000"/>
                          </a:solidFill>
                          <a:latin typeface="aria"/>
                        </a:rPr>
                        <a:t> </a:t>
                      </a:r>
                    </a:p>
                  </a:txBody>
                  <a:tcPr marL="0" marR="0" marT="0" marB="0">
                    <a:lnL>
                      <a:noFill/>
                    </a:lnL>
                    <a:lnR>
                      <a:noFill/>
                    </a:lnR>
                    <a:lnT>
                      <a:noFill/>
                    </a:lnT>
                    <a:lnB>
                      <a:noFill/>
                    </a:lnB>
                    <a:solidFill>
                      <a:srgbClr val="CCFFCC"/>
                    </a:solidFill>
                  </a:tcPr>
                </a:tc>
                <a:tc>
                  <a:txBody>
                    <a:bodyPr/>
                    <a:lstStyle/>
                    <a:p>
                      <a:pPr algn="l" fontAlgn="t"/>
                      <a:r>
                        <a:rPr lang="en-US" sz="900" b="1" i="0" u="none" strike="noStrike">
                          <a:latin typeface="aria"/>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r>
              <a:tr h="177254">
                <a:tc>
                  <a:txBody>
                    <a:bodyPr/>
                    <a:lstStyle/>
                    <a:p>
                      <a:pPr algn="l" fontAlgn="t"/>
                      <a:r>
                        <a:rPr lang="en-US" sz="600" b="1" i="0" u="none" strike="noStrike">
                          <a:solidFill>
                            <a:srgbClr val="FF0000"/>
                          </a:solidFill>
                          <a:latin typeface="aria"/>
                        </a:rPr>
                        <a:t> </a:t>
                      </a:r>
                    </a:p>
                  </a:txBody>
                  <a:tcPr marL="0" marR="0" marT="0" marB="0">
                    <a:lnL>
                      <a:noFill/>
                    </a:lnL>
                    <a:lnR>
                      <a:noFill/>
                    </a:lnR>
                    <a:lnT>
                      <a:noFill/>
                    </a:lnT>
                    <a:lnB>
                      <a:noFill/>
                    </a:lnB>
                    <a:solidFill>
                      <a:srgbClr val="CCFFCC"/>
                    </a:solidFill>
                  </a:tcPr>
                </a:tc>
                <a:tc>
                  <a:txBody>
                    <a:bodyPr/>
                    <a:lstStyle/>
                    <a:p>
                      <a:pPr algn="r" fontAlgn="b"/>
                      <a:r>
                        <a:rPr lang="en-US" sz="900" b="0" i="0" u="none" strike="noStrike">
                          <a:latin typeface="Arial"/>
                        </a:rPr>
                        <a:t>1.</a:t>
                      </a:r>
                    </a:p>
                  </a:txBody>
                  <a:tcPr marL="0" marR="0" marT="0" marB="0" anchor="b">
                    <a:lnL>
                      <a:noFill/>
                    </a:lnL>
                    <a:lnR>
                      <a:noFill/>
                    </a:lnR>
                    <a:lnT>
                      <a:noFill/>
                    </a:lnT>
                    <a:lnB>
                      <a:noFill/>
                    </a:lnB>
                    <a:solidFill>
                      <a:srgbClr val="CCFFCC"/>
                    </a:solidFill>
                  </a:tcPr>
                </a:tc>
                <a:tc gridSpan="11">
                  <a:txBody>
                    <a:bodyPr/>
                    <a:lstStyle/>
                    <a:p>
                      <a:pPr algn="l" fontAlgn="b"/>
                      <a:r>
                        <a:rPr lang="en-US" sz="900" b="0" i="0" u="none" strike="noStrike" dirty="0">
                          <a:latin typeface="Arial"/>
                        </a:rPr>
                        <a:t>Sales Tax Exemption Certificate (on file with the CR for the ESI ID)</a:t>
                      </a:r>
                    </a:p>
                  </a:txBody>
                  <a:tcPr marL="0" marR="0" marT="0" marB="0" anchor="b">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3289">
                <a:tc>
                  <a:txBody>
                    <a:bodyPr/>
                    <a:lstStyle/>
                    <a:p>
                      <a:pPr algn="l" fontAlgn="t"/>
                      <a:r>
                        <a:rPr lang="en-US" sz="600" b="1" i="0" u="none" strike="noStrike">
                          <a:solidFill>
                            <a:srgbClr val="FF0000"/>
                          </a:solidFill>
                          <a:latin typeface="aria"/>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Book Antiqua"/>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r>
              <a:tr h="796033">
                <a:tc>
                  <a:txBody>
                    <a:bodyPr/>
                    <a:lstStyle/>
                    <a:p>
                      <a:pPr algn="l" fontAlgn="t"/>
                      <a:r>
                        <a:rPr lang="en-US" sz="900" b="1" i="0" u="none" strike="noStrike">
                          <a:solidFill>
                            <a:srgbClr val="FF0000"/>
                          </a:solidFill>
                          <a:latin typeface="Arial"/>
                        </a:rPr>
                        <a:t> </a:t>
                      </a:r>
                    </a:p>
                  </a:txBody>
                  <a:tcPr marL="0" marR="0" marT="0" marB="0">
                    <a:lnL>
                      <a:noFill/>
                    </a:lnL>
                    <a:lnR>
                      <a:noFill/>
                    </a:lnR>
                    <a:lnT>
                      <a:noFill/>
                    </a:lnT>
                    <a:lnB>
                      <a:noFill/>
                    </a:lnB>
                    <a:solidFill>
                      <a:srgbClr val="CCFFCC"/>
                    </a:solidFill>
                  </a:tcPr>
                </a:tc>
                <a:tc>
                  <a:txBody>
                    <a:bodyPr/>
                    <a:lstStyle/>
                    <a:p>
                      <a:pPr algn="r" fontAlgn="t"/>
                      <a:r>
                        <a:rPr lang="en-US" sz="900" b="0" i="0" u="none" strike="noStrike">
                          <a:latin typeface="Arial"/>
                        </a:rPr>
                        <a:t>2.</a:t>
                      </a:r>
                    </a:p>
                  </a:txBody>
                  <a:tcPr marL="0" marR="0" marT="0" marB="0">
                    <a:lnL>
                      <a:noFill/>
                    </a:lnL>
                    <a:lnR>
                      <a:noFill/>
                    </a:lnR>
                    <a:lnT>
                      <a:noFill/>
                    </a:lnT>
                    <a:lnB>
                      <a:noFill/>
                    </a:lnB>
                    <a:solidFill>
                      <a:srgbClr val="CCFFCC"/>
                    </a:solidFill>
                  </a:tcPr>
                </a:tc>
                <a:tc gridSpan="11">
                  <a:txBody>
                    <a:bodyPr/>
                    <a:lstStyle/>
                    <a:p>
                      <a:pPr algn="l" fontAlgn="t"/>
                      <a:r>
                        <a:rPr lang="en-US" sz="900" b="0" i="0" u="none" strike="noStrike">
                          <a:latin typeface="Arial"/>
                        </a:rPr>
                        <a:t>Customer Certification to the CR that the Customer holds an official Railroad Commission of Texas Operator Number and uses electricity at the premises identified by the ESI ID for the purpose of exploring, producing or transporting oil and/or natural gas extracted from the earth.  This Customer Certification must be signed by an official company representative and shall list the Railroad Commission of Texas Operator Number, the name of the entity holding the Operator Number, the ESI ID and the service address of the ESI ID. </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9135">
                <a:tc>
                  <a:txBody>
                    <a:bodyPr/>
                    <a:lstStyle/>
                    <a:p>
                      <a:pPr algn="l" fontAlgn="t"/>
                      <a:r>
                        <a:rPr lang="en-US" sz="900" b="1" i="0" u="none" strike="noStrike">
                          <a:solidFill>
                            <a:srgbClr val="FF0000"/>
                          </a:solidFill>
                          <a:latin typeface="Arial"/>
                        </a:rPr>
                        <a:t> </a:t>
                      </a:r>
                    </a:p>
                  </a:txBody>
                  <a:tcPr marL="0" marR="0" marT="0" marB="0">
                    <a:lnL>
                      <a:noFill/>
                    </a:lnL>
                    <a:lnR>
                      <a:noFill/>
                    </a:lnR>
                    <a:lnT>
                      <a:noFill/>
                    </a:lnT>
                    <a:lnB>
                      <a:noFill/>
                    </a:lnB>
                    <a:solidFill>
                      <a:srgbClr val="CCFFCC"/>
                    </a:solidFill>
                  </a:tcPr>
                </a:tc>
                <a:tc>
                  <a:txBody>
                    <a:bodyPr/>
                    <a:lstStyle/>
                    <a:p>
                      <a:pPr algn="r" fontAlgn="t"/>
                      <a:r>
                        <a:rPr lang="en-US" sz="900" b="0" i="0" u="none" strike="noStrike">
                          <a:latin typeface="Arial"/>
                        </a:rPr>
                        <a:t> </a:t>
                      </a:r>
                    </a:p>
                  </a:txBody>
                  <a:tcPr marL="0" marR="0" marT="0" marB="0">
                    <a:lnL>
                      <a:noFill/>
                    </a:lnL>
                    <a:lnR>
                      <a:noFill/>
                    </a:lnR>
                    <a:lnT>
                      <a:noFill/>
                    </a:lnT>
                    <a:lnB>
                      <a:noFill/>
                    </a:lnB>
                    <a:solidFill>
                      <a:srgbClr val="CCFFCC"/>
                    </a:solidFill>
                  </a:tcPr>
                </a:tc>
                <a:tc gridSpan="11">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14223">
                <a:tc>
                  <a:txBody>
                    <a:bodyPr/>
                    <a:lstStyle/>
                    <a:p>
                      <a:pPr algn="l" fontAlgn="t"/>
                      <a:r>
                        <a:rPr lang="en-US" sz="900" b="1" i="0" u="none" strike="noStrike">
                          <a:solidFill>
                            <a:srgbClr val="FF0000"/>
                          </a:solidFill>
                          <a:latin typeface="Arial"/>
                        </a:rPr>
                        <a:t> </a:t>
                      </a:r>
                    </a:p>
                  </a:txBody>
                  <a:tcPr marL="0" marR="0" marT="0" marB="0">
                    <a:lnL>
                      <a:noFill/>
                    </a:lnL>
                    <a:lnR>
                      <a:noFill/>
                    </a:lnR>
                    <a:lnT>
                      <a:noFill/>
                    </a:lnT>
                    <a:lnB>
                      <a:noFill/>
                    </a:lnB>
                    <a:solidFill>
                      <a:srgbClr val="CCFFCC"/>
                    </a:solidFill>
                  </a:tcPr>
                </a:tc>
                <a:tc>
                  <a:txBody>
                    <a:bodyPr/>
                    <a:lstStyle/>
                    <a:p>
                      <a:pPr algn="r" fontAlgn="t"/>
                      <a:r>
                        <a:rPr lang="en-US" sz="900" b="0" i="0" u="none" strike="noStrike">
                          <a:latin typeface="Arial"/>
                        </a:rPr>
                        <a:t> </a:t>
                      </a:r>
                    </a:p>
                  </a:txBody>
                  <a:tcPr marL="0" marR="0" marT="0" marB="0">
                    <a:lnL>
                      <a:noFill/>
                    </a:lnL>
                    <a:lnR>
                      <a:noFill/>
                    </a:lnR>
                    <a:lnT>
                      <a:noFill/>
                    </a:lnT>
                    <a:lnB>
                      <a:noFill/>
                    </a:lnB>
                    <a:solidFill>
                      <a:srgbClr val="CCFFCC"/>
                    </a:solidFill>
                  </a:tcPr>
                </a:tc>
                <a:tc gridSpan="11">
                  <a:txBody>
                    <a:bodyPr/>
                    <a:lstStyle/>
                    <a:p>
                      <a:pPr algn="l" fontAlgn="t"/>
                      <a:r>
                        <a:rPr lang="en-US" sz="900" b="0" i="0" u="none" strike="noStrike" dirty="0">
                          <a:solidFill>
                            <a:srgbClr val="FF0000"/>
                          </a:solidFill>
                          <a:latin typeface="Arial"/>
                        </a:rPr>
                        <a:t>In addition, for NIDR ESI IDs to be assigned the Oil &amp; Gas Flat (OGFLT) profile, ERCOT shall validate that they are not weather sensitive.  </a:t>
                      </a:r>
                      <a:r>
                        <a:rPr lang="en-US" sz="900" b="0" i="0" u="none" strike="noStrike" dirty="0" smtClean="0">
                          <a:solidFill>
                            <a:srgbClr val="FF0000"/>
                          </a:solidFill>
                          <a:latin typeface="Arial"/>
                        </a:rPr>
                        <a:t> </a:t>
                      </a:r>
                      <a:r>
                        <a:rPr lang="en-US" sz="900" b="0" i="0" u="none" strike="noStrike" dirty="0">
                          <a:solidFill>
                            <a:srgbClr val="FF0000"/>
                          </a:solidFill>
                          <a:latin typeface="Arial"/>
                        </a:rPr>
                        <a:t>ESI IDs </a:t>
                      </a:r>
                      <a:r>
                        <a:rPr lang="en-US" sz="900" b="0" i="0" u="none" strike="noStrike" dirty="0" smtClean="0">
                          <a:solidFill>
                            <a:srgbClr val="FF0000"/>
                          </a:solidFill>
                          <a:latin typeface="Arial"/>
                        </a:rPr>
                        <a:t> with</a:t>
                      </a:r>
                      <a:r>
                        <a:rPr lang="en-US" sz="900" b="0" i="0" u="none" strike="noStrike" baseline="0" dirty="0" smtClean="0">
                          <a:solidFill>
                            <a:srgbClr val="FF0000"/>
                          </a:solidFill>
                          <a:latin typeface="Arial"/>
                        </a:rPr>
                        <a:t> a Meter Type = “IDR” </a:t>
                      </a:r>
                      <a:r>
                        <a:rPr lang="en-US" sz="900" b="0" i="0" u="none" strike="noStrike" dirty="0" smtClean="0">
                          <a:solidFill>
                            <a:srgbClr val="FF0000"/>
                          </a:solidFill>
                          <a:latin typeface="Arial"/>
                        </a:rPr>
                        <a:t>are </a:t>
                      </a:r>
                      <a:r>
                        <a:rPr lang="en-US" sz="900" b="0" i="0" u="none" strike="noStrike" dirty="0">
                          <a:solidFill>
                            <a:srgbClr val="FF0000"/>
                          </a:solidFill>
                          <a:latin typeface="Arial"/>
                        </a:rPr>
                        <a:t>settled using interval data. </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3289">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r>
              <a:tr h="622538">
                <a:tc gridSpan="13">
                  <a:txBody>
                    <a:bodyPr/>
                    <a:lstStyle/>
                    <a:p>
                      <a:pPr algn="l" fontAlgn="t"/>
                      <a:r>
                        <a:rPr lang="en-US" sz="900" b="0" i="0" u="none" strike="noStrike">
                          <a:latin typeface="Arial"/>
                        </a:rPr>
                        <a:t>ERCOT shall submit validated requests to the TDSPs by the latter of five (5) business days of the receipt of the required documentation from a CR or the implementation date of the new BUSOGFLT Load Profile.  ERCOT shall request (via e-mail or other mutually acceptable means) that the TDSP change the Profile Segment to an Oil &amp; Gas Flat segment as specified on the Segment Assignment tab for the specified ESI ID, via the normal Texas SET process.</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3289">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r>
              <a:tr h="177254">
                <a:tc gridSpan="13">
                  <a:txBody>
                    <a:bodyPr/>
                    <a:lstStyle/>
                    <a:p>
                      <a:pPr algn="l" fontAlgn="t"/>
                      <a:r>
                        <a:rPr lang="en-US" sz="900" b="0" i="0" u="none" strike="noStrike">
                          <a:latin typeface="Arial"/>
                        </a:rPr>
                        <a:t>The Oil &amp; Gas Flat segment assignment shall not change simply due to a switch in CRs.</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3289">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b"/>
                      <a:r>
                        <a:rPr lang="en-US" sz="900" b="0" i="0" u="none" strike="noStrike">
                          <a:latin typeface="Arial"/>
                        </a:rPr>
                        <a:t> </a:t>
                      </a:r>
                    </a:p>
                  </a:txBody>
                  <a:tcPr marL="0" marR="0" marT="0" marB="0" anchor="b">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c>
                  <a:txBody>
                    <a:bodyPr/>
                    <a:lstStyle/>
                    <a:p>
                      <a:pPr algn="l" fontAlgn="t"/>
                      <a:r>
                        <a:rPr lang="en-US" sz="900" b="0" i="0" u="none" strike="noStrike">
                          <a:latin typeface="Arial"/>
                        </a:rPr>
                        <a:t> </a:t>
                      </a:r>
                    </a:p>
                  </a:txBody>
                  <a:tcPr marL="0" marR="0" marT="0" marB="0">
                    <a:lnL>
                      <a:noFill/>
                    </a:lnL>
                    <a:lnR>
                      <a:noFill/>
                    </a:lnR>
                    <a:lnT>
                      <a:noFill/>
                    </a:lnT>
                    <a:lnB>
                      <a:noFill/>
                    </a:lnB>
                    <a:solidFill>
                      <a:srgbClr val="CCFFCC"/>
                    </a:solidFill>
                  </a:tcPr>
                </a:tc>
              </a:tr>
              <a:tr h="745676">
                <a:tc gridSpan="13">
                  <a:txBody>
                    <a:bodyPr/>
                    <a:lstStyle/>
                    <a:p>
                      <a:pPr algn="l" fontAlgn="t"/>
                      <a:r>
                        <a:rPr lang="en-US" sz="900" b="0" i="0" u="none" strike="noStrike" dirty="0">
                          <a:latin typeface="Arial"/>
                        </a:rPr>
                        <a:t>Should a previously approved ESI ID become ineligible to be served under an Oil &amp; Gas Flat segment,</a:t>
                      </a:r>
                      <a:r>
                        <a:rPr lang="en-US" sz="900" b="1" i="0" u="none" strike="noStrike" dirty="0">
                          <a:latin typeface="Arial"/>
                        </a:rPr>
                        <a:t> </a:t>
                      </a:r>
                      <a:r>
                        <a:rPr lang="en-US" sz="900" b="0" i="0" u="none" strike="noStrike" dirty="0">
                          <a:latin typeface="Arial"/>
                        </a:rPr>
                        <a:t>then ERCOT shall notify the appropriate TDSP to change the Profile Type to the current appropriate default Profile Type as if the ESI ID represented a new premise.  TDSPs shall make reasonable effort to effect the change using the appropriate Texas SET process as soon as possible after notification.  ERCOT shall notify the CR of record of any such changes to the Profile Type.</a:t>
                      </a:r>
                    </a:p>
                  </a:txBody>
                  <a:tcPr marL="0" marR="0" marT="0" marB="0">
                    <a:lnL>
                      <a:noFill/>
                    </a:lnL>
                    <a:lnR>
                      <a:noFill/>
                    </a:lnR>
                    <a:lnT>
                      <a:noFill/>
                    </a:lnT>
                    <a:lnB>
                      <a:noFill/>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6" name="Rectangle 2"/>
          <p:cNvSpPr>
            <a:spLocks noChangeArrowheads="1"/>
          </p:cNvSpPr>
          <p:nvPr/>
        </p:nvSpPr>
        <p:spPr bwMode="auto">
          <a:xfrm>
            <a:off x="309563" y="1047750"/>
            <a:ext cx="7181850" cy="423863"/>
          </a:xfrm>
          <a:prstGeom prst="rect">
            <a:avLst/>
          </a:prstGeom>
          <a:noFill/>
          <a:ln>
            <a:noFill/>
          </a:ln>
          <a:effectLst/>
          <a:extLst>
            <a:ext uri="{909E8E84-426E-40DD-AFC4-6F175D3DCCD1}"/>
            <a:ext uri="{91240B29-F687-4F45-9708-019B960494DF}"/>
            <a:ext uri="{AF507438-7753-43E0-B8FC-AC1667EBCBE1}"/>
          </a:extLst>
        </p:spPr>
        <p:txBody>
          <a:bodyPr anchor="ctr"/>
          <a:lstStyle/>
          <a:p>
            <a:pPr>
              <a:defRPr/>
            </a:pPr>
            <a:r>
              <a:rPr lang="en-US" sz="1600" dirty="0">
                <a:solidFill>
                  <a:srgbClr val="3D5F5D"/>
                </a:solidFill>
                <a:effectLst>
                  <a:outerShdw blurRad="38100" dist="38100" dir="2700000" algn="tl">
                    <a:srgbClr val="C0C0C0"/>
                  </a:outerShdw>
                </a:effectLst>
                <a:latin typeface="Arial" charset="0"/>
              </a:rPr>
              <a:t>Draft OGFLT Tab to be edited in Profile Decision Tree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MISUG:  07/15/14 meeting</a:t>
            </a:r>
            <a:endParaRPr lang="en-US" dirty="0" smtClean="0"/>
          </a:p>
        </p:txBody>
      </p:sp>
      <p:sp>
        <p:nvSpPr>
          <p:cNvPr id="8195" name="Content Placeholder 2"/>
          <p:cNvSpPr>
            <a:spLocks noGrp="1"/>
          </p:cNvSpPr>
          <p:nvPr>
            <p:ph idx="1"/>
          </p:nvPr>
        </p:nvSpPr>
        <p:spPr>
          <a:xfrm>
            <a:off x="457200" y="685800"/>
            <a:ext cx="8229600" cy="5638800"/>
          </a:xfrm>
        </p:spPr>
        <p:txBody>
          <a:bodyPr/>
          <a:lstStyle/>
          <a:p>
            <a:pPr marL="0">
              <a:spcBef>
                <a:spcPts val="0"/>
              </a:spcBef>
              <a:spcAft>
                <a:spcPts val="0"/>
              </a:spcAft>
              <a:defRPr/>
            </a:pPr>
            <a:endParaRPr lang="en-US" sz="1600" dirty="0" smtClean="0"/>
          </a:p>
          <a:p>
            <a:pPr marL="0">
              <a:spcBef>
                <a:spcPts val="0"/>
              </a:spcBef>
              <a:spcAft>
                <a:spcPts val="0"/>
              </a:spcAft>
              <a:defRPr/>
            </a:pPr>
            <a:r>
              <a:rPr lang="en-US" sz="1600" dirty="0" smtClean="0"/>
              <a:t>2014 </a:t>
            </a:r>
            <a:r>
              <a:rPr lang="en-US" sz="1600" dirty="0" smtClean="0"/>
              <a:t>Leadership</a:t>
            </a:r>
          </a:p>
          <a:p>
            <a:pPr marL="400050" lvl="1">
              <a:spcBef>
                <a:spcPts val="0"/>
              </a:spcBef>
              <a:spcAft>
                <a:spcPts val="0"/>
              </a:spcAft>
              <a:defRPr/>
            </a:pPr>
            <a:r>
              <a:rPr lang="en-US" sz="1600" dirty="0" smtClean="0">
                <a:ea typeface="+mn-ea"/>
                <a:cs typeface="+mn-cs"/>
              </a:rPr>
              <a:t>Julie Thomas (</a:t>
            </a:r>
            <a:r>
              <a:rPr lang="en-US" sz="1600" dirty="0" err="1" smtClean="0">
                <a:ea typeface="+mn-ea"/>
                <a:cs typeface="+mn-cs"/>
              </a:rPr>
              <a:t>Luminant</a:t>
            </a:r>
            <a:r>
              <a:rPr lang="en-US" sz="1600" dirty="0" smtClean="0">
                <a:ea typeface="+mn-ea"/>
                <a:cs typeface="+mn-cs"/>
              </a:rPr>
              <a:t>), Chair</a:t>
            </a:r>
          </a:p>
          <a:p>
            <a:pPr marL="400050" lvl="1">
              <a:spcBef>
                <a:spcPts val="0"/>
              </a:spcBef>
              <a:spcAft>
                <a:spcPts val="0"/>
              </a:spcAft>
              <a:defRPr/>
            </a:pPr>
            <a:r>
              <a:rPr lang="en-US" sz="1600" dirty="0" err="1" smtClean="0">
                <a:ea typeface="+mn-ea"/>
                <a:cs typeface="+mn-cs"/>
              </a:rPr>
              <a:t>Kaci</a:t>
            </a:r>
            <a:r>
              <a:rPr lang="en-US" sz="1600" dirty="0" smtClean="0">
                <a:ea typeface="+mn-ea"/>
                <a:cs typeface="+mn-cs"/>
              </a:rPr>
              <a:t> Jacobs (TXUE), Vice Chair</a:t>
            </a:r>
          </a:p>
          <a:p>
            <a:pPr marL="0">
              <a:spcBef>
                <a:spcPts val="0"/>
              </a:spcBef>
              <a:spcAft>
                <a:spcPts val="0"/>
              </a:spcAft>
              <a:defRPr/>
            </a:pPr>
            <a:endParaRPr lang="en-US" sz="1600" b="0" dirty="0" smtClean="0"/>
          </a:p>
          <a:p>
            <a:pPr marL="0">
              <a:spcBef>
                <a:spcPts val="0"/>
              </a:spcBef>
              <a:spcAft>
                <a:spcPts val="0"/>
              </a:spcAft>
              <a:defRPr/>
            </a:pPr>
            <a:r>
              <a:rPr lang="en-US" sz="1600" dirty="0" smtClean="0"/>
              <a:t>TAC Reporting on ERCOT Manual Efforts &amp; Market Report True-Up</a:t>
            </a:r>
          </a:p>
          <a:p>
            <a:pPr marL="400050" lvl="1">
              <a:spcBef>
                <a:spcPts val="0"/>
              </a:spcBef>
              <a:spcAft>
                <a:spcPts val="0"/>
              </a:spcAft>
              <a:defRPr/>
            </a:pPr>
            <a:r>
              <a:rPr lang="en-US" sz="1600" dirty="0" smtClean="0">
                <a:ea typeface="+mn-ea"/>
                <a:cs typeface="+mn-cs"/>
              </a:rPr>
              <a:t>15 reports have been recommended for </a:t>
            </a:r>
            <a:r>
              <a:rPr lang="en-US" sz="1600" dirty="0" smtClean="0">
                <a:ea typeface="+mn-ea"/>
                <a:cs typeface="+mn-cs"/>
              </a:rPr>
              <a:t>discontinuation/decommissioning.</a:t>
            </a:r>
            <a:endParaRPr lang="en-US" sz="1600" dirty="0" smtClean="0">
              <a:ea typeface="+mn-ea"/>
              <a:cs typeface="+mn-cs"/>
            </a:endParaRPr>
          </a:p>
          <a:p>
            <a:pPr marL="800100" lvl="2">
              <a:spcBef>
                <a:spcPts val="0"/>
              </a:spcBef>
              <a:spcAft>
                <a:spcPts val="0"/>
              </a:spcAft>
              <a:defRPr/>
            </a:pPr>
            <a:r>
              <a:rPr lang="en-US" sz="1600" dirty="0" smtClean="0">
                <a:ea typeface="+mn-ea"/>
                <a:cs typeface="+mn-cs"/>
              </a:rPr>
              <a:t>MISUG supports this recommendation and wants to ensure other Stakeholders are informed and have the opportunity to comment in advance of NPRRs to remove the </a:t>
            </a:r>
            <a:r>
              <a:rPr lang="en-US" sz="1600" dirty="0" smtClean="0">
                <a:ea typeface="+mn-ea"/>
                <a:cs typeface="+mn-cs"/>
              </a:rPr>
              <a:t>reports.</a:t>
            </a:r>
            <a:endParaRPr lang="en-US" sz="1600" dirty="0" smtClean="0">
              <a:ea typeface="+mn-ea"/>
              <a:cs typeface="+mn-cs"/>
            </a:endParaRPr>
          </a:p>
          <a:p>
            <a:pPr marL="400050" lvl="1">
              <a:spcBef>
                <a:spcPts val="0"/>
              </a:spcBef>
              <a:spcAft>
                <a:spcPts val="0"/>
              </a:spcAft>
              <a:defRPr/>
            </a:pPr>
            <a:r>
              <a:rPr lang="en-US" sz="1600" dirty="0" smtClean="0">
                <a:ea typeface="+mn-ea"/>
                <a:cs typeface="+mn-cs"/>
              </a:rPr>
              <a:t>True-Up</a:t>
            </a:r>
          </a:p>
          <a:p>
            <a:pPr marL="800100" lvl="2">
              <a:spcBef>
                <a:spcPts val="0"/>
              </a:spcBef>
              <a:spcAft>
                <a:spcPts val="0"/>
              </a:spcAft>
              <a:defRPr/>
            </a:pPr>
            <a:r>
              <a:rPr lang="en-US" sz="1600" dirty="0" smtClean="0">
                <a:ea typeface="+mn-ea"/>
                <a:cs typeface="+mn-cs"/>
              </a:rPr>
              <a:t>Three reports were reviewed and corrections have been recommended</a:t>
            </a:r>
          </a:p>
          <a:p>
            <a:pPr marL="800100" lvl="2">
              <a:spcBef>
                <a:spcPts val="0"/>
              </a:spcBef>
              <a:spcAft>
                <a:spcPts val="0"/>
              </a:spcAft>
              <a:defRPr/>
            </a:pPr>
            <a:r>
              <a:rPr lang="en-US" sz="1600" dirty="0" smtClean="0">
                <a:ea typeface="+mn-ea"/>
                <a:cs typeface="+mn-cs"/>
              </a:rPr>
              <a:t>Recommendation was made to add more information to the User Guides for the 48-hour and 60-day Disclosure </a:t>
            </a:r>
            <a:r>
              <a:rPr lang="en-US" sz="1600" dirty="0" smtClean="0">
                <a:ea typeface="+mn-ea"/>
                <a:cs typeface="+mn-cs"/>
              </a:rPr>
              <a:t>reports.</a:t>
            </a:r>
            <a:endParaRPr lang="en-US" sz="1600" dirty="0" smtClean="0">
              <a:ea typeface="+mn-ea"/>
              <a:cs typeface="+mn-cs"/>
            </a:endParaRPr>
          </a:p>
          <a:p>
            <a:pPr marL="0">
              <a:spcBef>
                <a:spcPts val="0"/>
              </a:spcBef>
              <a:spcAft>
                <a:spcPts val="0"/>
              </a:spcAft>
              <a:defRPr/>
            </a:pPr>
            <a:endParaRPr lang="en-US" sz="1600" b="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MISUG:  07/15/14 meeting</a:t>
            </a:r>
            <a:endParaRPr lang="en-US" dirty="0"/>
          </a:p>
        </p:txBody>
      </p:sp>
      <p:sp>
        <p:nvSpPr>
          <p:cNvPr id="3" name="Content Placeholder 2"/>
          <p:cNvSpPr>
            <a:spLocks noGrp="1"/>
          </p:cNvSpPr>
          <p:nvPr>
            <p:ph idx="1"/>
          </p:nvPr>
        </p:nvSpPr>
        <p:spPr/>
        <p:txBody>
          <a:bodyPr/>
          <a:lstStyle/>
          <a:p>
            <a:pPr marL="0">
              <a:spcBef>
                <a:spcPts val="0"/>
              </a:spcBef>
              <a:spcAft>
                <a:spcPts val="0"/>
              </a:spcAft>
              <a:defRPr/>
            </a:pPr>
            <a:r>
              <a:rPr lang="en-US" sz="1600" dirty="0" smtClean="0"/>
              <a:t>NOGRR084</a:t>
            </a:r>
          </a:p>
          <a:p>
            <a:pPr marL="400050" lvl="1">
              <a:spcBef>
                <a:spcPts val="0"/>
              </a:spcBef>
              <a:spcAft>
                <a:spcPts val="0"/>
              </a:spcAft>
              <a:defRPr/>
            </a:pPr>
            <a:r>
              <a:rPr lang="en-US" sz="1600" dirty="0" smtClean="0"/>
              <a:t>ERCOT Operations has identified additional information that would be helpful to include in the </a:t>
            </a:r>
            <a:r>
              <a:rPr lang="en-US" sz="1600" dirty="0" smtClean="0"/>
              <a:t>report.</a:t>
            </a:r>
            <a:endParaRPr lang="en-US" sz="1600" dirty="0" smtClean="0"/>
          </a:p>
          <a:p>
            <a:pPr marL="400050" lvl="1">
              <a:spcBef>
                <a:spcPts val="0"/>
              </a:spcBef>
              <a:spcAft>
                <a:spcPts val="0"/>
              </a:spcAft>
              <a:defRPr/>
            </a:pPr>
            <a:r>
              <a:rPr lang="en-US" sz="1600" dirty="0" smtClean="0"/>
              <a:t>MISUG will hold a workshop on the data and format of the Daily Grid Operations Report on August 27, 2014, at 9:30 </a:t>
            </a:r>
            <a:r>
              <a:rPr lang="en-US" sz="1600" dirty="0" smtClean="0"/>
              <a:t>AM.</a:t>
            </a:r>
            <a:endParaRPr lang="en-US" sz="1600" dirty="0" smtClean="0"/>
          </a:p>
          <a:p>
            <a:pPr marL="400050" lvl="1">
              <a:spcBef>
                <a:spcPts val="0"/>
              </a:spcBef>
              <a:spcAft>
                <a:spcPts val="0"/>
              </a:spcAft>
              <a:defRPr/>
            </a:pPr>
            <a:r>
              <a:rPr lang="en-US" sz="1600" dirty="0" smtClean="0"/>
              <a:t>Workshop and materials will be socialized through other subcommittees and working </a:t>
            </a:r>
            <a:r>
              <a:rPr lang="en-US" sz="1600" dirty="0" smtClean="0"/>
              <a:t>groups.</a:t>
            </a:r>
            <a:endParaRPr lang="en-US" sz="1600" dirty="0" smtClean="0"/>
          </a:p>
          <a:p>
            <a:pPr marL="0">
              <a:spcBef>
                <a:spcPts val="0"/>
              </a:spcBef>
              <a:spcAft>
                <a:spcPts val="0"/>
              </a:spcAft>
              <a:defRPr/>
            </a:pPr>
            <a:endParaRPr lang="en-US" sz="1600" b="0" dirty="0" smtClean="0"/>
          </a:p>
          <a:p>
            <a:pPr marL="0">
              <a:spcBef>
                <a:spcPts val="0"/>
              </a:spcBef>
              <a:spcAft>
                <a:spcPts val="0"/>
              </a:spcAft>
              <a:defRPr/>
            </a:pPr>
            <a:r>
              <a:rPr lang="en-US" sz="1600" b="0" dirty="0" smtClean="0"/>
              <a:t>Upcoming Project </a:t>
            </a:r>
            <a:r>
              <a:rPr lang="en-US" sz="1600" b="0" dirty="0" smtClean="0"/>
              <a:t>Efforts.</a:t>
            </a:r>
            <a:endParaRPr lang="en-US" sz="1600" b="0" dirty="0" smtClean="0"/>
          </a:p>
          <a:p>
            <a:pPr marL="400050" lvl="1">
              <a:spcBef>
                <a:spcPts val="0"/>
              </a:spcBef>
              <a:spcAft>
                <a:spcPts val="0"/>
              </a:spcAft>
              <a:defRPr/>
            </a:pPr>
            <a:endParaRPr lang="en-US" sz="1600" dirty="0" smtClean="0"/>
          </a:p>
          <a:p>
            <a:pPr marL="400050" lvl="1">
              <a:spcBef>
                <a:spcPts val="0"/>
              </a:spcBef>
              <a:spcAft>
                <a:spcPts val="0"/>
              </a:spcAft>
              <a:defRPr/>
            </a:pPr>
            <a:r>
              <a:rPr lang="en-US" sz="1600" dirty="0" smtClean="0"/>
              <a:t>Planning (POI) website will be </a:t>
            </a:r>
            <a:r>
              <a:rPr lang="en-US" sz="1600" dirty="0" smtClean="0"/>
              <a:t>decommissioned.</a:t>
            </a:r>
            <a:endParaRPr lang="en-US" sz="1600" dirty="0" smtClean="0"/>
          </a:p>
          <a:p>
            <a:pPr marL="800100" lvl="2">
              <a:spcBef>
                <a:spcPts val="0"/>
              </a:spcBef>
              <a:spcAft>
                <a:spcPts val="0"/>
              </a:spcAft>
              <a:defRPr/>
            </a:pPr>
            <a:r>
              <a:rPr lang="en-US" sz="1600" dirty="0" smtClean="0"/>
              <a:t>Information will be archived or moved to the MIS, as </a:t>
            </a:r>
            <a:r>
              <a:rPr lang="en-US" sz="1600" dirty="0" smtClean="0"/>
              <a:t>appropriate.</a:t>
            </a:r>
            <a:endParaRPr lang="en-US" sz="1600" dirty="0" smtClean="0"/>
          </a:p>
          <a:p>
            <a:pPr marL="400050" lvl="1">
              <a:spcBef>
                <a:spcPts val="0"/>
              </a:spcBef>
              <a:spcAft>
                <a:spcPts val="0"/>
              </a:spcAft>
              <a:defRPr/>
            </a:pPr>
            <a:endParaRPr lang="en-US" sz="1600" dirty="0" smtClean="0"/>
          </a:p>
          <a:p>
            <a:pPr marL="400050" lvl="1">
              <a:spcBef>
                <a:spcPts val="0"/>
              </a:spcBef>
              <a:spcAft>
                <a:spcPts val="0"/>
              </a:spcAft>
              <a:defRPr/>
            </a:pPr>
            <a:r>
              <a:rPr lang="en-US" sz="1600" dirty="0" smtClean="0"/>
              <a:t>SCR 775 (Dashboard display for LZ Indicative LMPs</a:t>
            </a:r>
            <a:r>
              <a:rPr lang="en-US" sz="1600" dirty="0" smtClean="0"/>
              <a:t>).</a:t>
            </a:r>
            <a:endParaRPr lang="en-US" sz="1600" dirty="0" smtClean="0"/>
          </a:p>
          <a:p>
            <a:pPr marL="800100" lvl="2">
              <a:spcBef>
                <a:spcPts val="0"/>
              </a:spcBef>
              <a:spcAft>
                <a:spcPts val="0"/>
              </a:spcAft>
              <a:defRPr/>
            </a:pPr>
            <a:r>
              <a:rPr lang="en-US" sz="1600" dirty="0" smtClean="0"/>
              <a:t>MISUG will serve as the forum for the development and feedback for this </a:t>
            </a:r>
            <a:r>
              <a:rPr lang="en-US" sz="1600" dirty="0" smtClean="0"/>
              <a:t>project.</a:t>
            </a:r>
            <a:endParaRPr lang="en-US" sz="1600" dirty="0" smtClean="0"/>
          </a:p>
          <a:p>
            <a:pPr marL="0">
              <a:spcBef>
                <a:spcPts val="0"/>
              </a:spcBef>
              <a:spcAft>
                <a:spcPts val="0"/>
              </a:spcAft>
              <a:defRPr/>
            </a:pPr>
            <a:endParaRPr lang="en-US" sz="1600" b="0" dirty="0" smtClean="0"/>
          </a:p>
          <a:p>
            <a:pPr marL="0">
              <a:spcBef>
                <a:spcPts val="0"/>
              </a:spcBef>
              <a:spcAft>
                <a:spcPts val="0"/>
              </a:spcAft>
              <a:defRPr/>
            </a:pPr>
            <a:r>
              <a:rPr lang="en-US" sz="1600" b="0" dirty="0" smtClean="0"/>
              <a:t>Next Meeting: August 27, </a:t>
            </a:r>
            <a:r>
              <a:rPr lang="en-US" sz="1600" b="0" dirty="0" smtClean="0"/>
              <a:t>2014.</a:t>
            </a:r>
            <a:endParaRPr lang="en-US" sz="1600" b="0" dirty="0" smtClean="0"/>
          </a:p>
          <a:p>
            <a:pPr marL="400050" lvl="1">
              <a:spcBef>
                <a:spcPts val="0"/>
              </a:spcBef>
              <a:spcAft>
                <a:spcPts val="0"/>
              </a:spcAft>
              <a:defRPr/>
            </a:pPr>
            <a:r>
              <a:rPr lang="en-US" sz="1600" dirty="0" smtClean="0"/>
              <a:t>NOGRR084 Workshop at 9:30 </a:t>
            </a:r>
            <a:r>
              <a:rPr lang="en-US" sz="1600" dirty="0" smtClean="0"/>
              <a:t>AM.</a:t>
            </a:r>
            <a:endParaRPr lang="en-US" sz="1600" dirty="0" smtClean="0"/>
          </a:p>
          <a:p>
            <a:pPr marL="400050" lvl="1">
              <a:spcBef>
                <a:spcPts val="0"/>
              </a:spcBef>
              <a:spcAft>
                <a:spcPts val="0"/>
              </a:spcAft>
              <a:defRPr/>
            </a:pPr>
            <a:r>
              <a:rPr lang="en-US" sz="1600" dirty="0" smtClean="0"/>
              <a:t>MISUG regular meeting to </a:t>
            </a:r>
            <a:r>
              <a:rPr lang="en-US" sz="1600" dirty="0" smtClean="0"/>
              <a:t>follow.</a:t>
            </a:r>
            <a:endParaRPr lang="en-US" sz="1600"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Reports to be discontinued</a:t>
            </a:r>
          </a:p>
        </p:txBody>
      </p:sp>
      <p:graphicFrame>
        <p:nvGraphicFramePr>
          <p:cNvPr id="5" name="Content Placeholder 4"/>
          <p:cNvGraphicFramePr>
            <a:graphicFrameLocks noGrp="1"/>
          </p:cNvGraphicFramePr>
          <p:nvPr>
            <p:ph idx="1"/>
          </p:nvPr>
        </p:nvGraphicFramePr>
        <p:xfrm>
          <a:off x="228600" y="838200"/>
          <a:ext cx="8669215" cy="5303520"/>
        </p:xfrm>
        <a:graphic>
          <a:graphicData uri="http://schemas.openxmlformats.org/drawingml/2006/table">
            <a:tbl>
              <a:tblPr firstRow="1" firstCol="1" bandRow="1"/>
              <a:tblGrid>
                <a:gridCol w="4546961"/>
                <a:gridCol w="4122254"/>
              </a:tblGrid>
              <a:tr h="143256">
                <a:tc>
                  <a:txBody>
                    <a:bodyPr/>
                    <a:lstStyle/>
                    <a:p>
                      <a:pPr marL="0" marR="0">
                        <a:spcBef>
                          <a:spcPts val="0"/>
                        </a:spcBef>
                        <a:spcAft>
                          <a:spcPts val="0"/>
                        </a:spcAft>
                      </a:pPr>
                      <a:r>
                        <a:rPr lang="en-US" sz="1200" b="1" dirty="0">
                          <a:effectLst/>
                          <a:latin typeface="+mn-lt"/>
                          <a:ea typeface="Times New Roman"/>
                          <a:cs typeface="Arial" pitchFamily="34" charset="0"/>
                        </a:rPr>
                        <a:t>EMIL Name</a:t>
                      </a:r>
                      <a:endParaRPr lang="en-US" sz="1200" dirty="0">
                        <a:effectLst/>
                        <a:latin typeface="+mn-lt"/>
                        <a:ea typeface="Times New Roman"/>
                        <a:cs typeface="Arial" pitchFamily="34" charset="0"/>
                      </a:endParaRP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1">
                          <a:effectLst/>
                          <a:latin typeface="+mn-lt"/>
                          <a:ea typeface="Times New Roman"/>
                          <a:cs typeface="Arial" pitchFamily="34" charset="0"/>
                        </a:rPr>
                        <a:t>Comments</a:t>
                      </a:r>
                      <a:endParaRPr lang="en-US" sz="1200">
                        <a:effectLst/>
                        <a:latin typeface="+mn-lt"/>
                        <a:ea typeface="Times New Roman"/>
                        <a:cs typeface="Arial" pitchFamily="34" charset="0"/>
                      </a:endParaRP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512">
                <a:tc>
                  <a:txBody>
                    <a:bodyPr/>
                    <a:lstStyle/>
                    <a:p>
                      <a:pPr marL="0" marR="0">
                        <a:spcBef>
                          <a:spcPts val="0"/>
                        </a:spcBef>
                        <a:spcAft>
                          <a:spcPts val="0"/>
                        </a:spcAft>
                      </a:pPr>
                      <a:r>
                        <a:rPr lang="en-US" sz="1200" dirty="0">
                          <a:effectLst/>
                          <a:latin typeface="+mn-lt"/>
                          <a:ea typeface="Times New Roman"/>
                          <a:cs typeface="Arial" pitchFamily="34" charset="0"/>
                        </a:rPr>
                        <a:t>Ancillary Service Requirement Methodology Assessment</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Arial" pitchFamily="34" charset="0"/>
                        </a:rPr>
                        <a:t>None.</a:t>
                      </a:r>
                    </a:p>
                    <a:p>
                      <a:pPr marL="0" marR="0">
                        <a:spcBef>
                          <a:spcPts val="0"/>
                        </a:spcBef>
                        <a:spcAft>
                          <a:spcPts val="0"/>
                        </a:spcAft>
                      </a:pPr>
                      <a:r>
                        <a:rPr lang="en-US" sz="1200" dirty="0">
                          <a:effectLst/>
                          <a:latin typeface="+mn-lt"/>
                          <a:ea typeface="Times New Roman"/>
                          <a:cs typeface="Arial" pitchFamily="34" charset="0"/>
                        </a:rPr>
                        <a:t>Recommendation: Draft NPRR to discontinue.</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3">
                <a:tc>
                  <a:txBody>
                    <a:bodyPr/>
                    <a:lstStyle/>
                    <a:p>
                      <a:pPr marL="0" marR="0">
                        <a:spcBef>
                          <a:spcPts val="0"/>
                        </a:spcBef>
                        <a:spcAft>
                          <a:spcPts val="0"/>
                        </a:spcAft>
                      </a:pPr>
                      <a:r>
                        <a:rPr lang="en-US" sz="1200" dirty="0">
                          <a:effectLst/>
                          <a:latin typeface="+mn-lt"/>
                          <a:ea typeface="Times New Roman"/>
                          <a:cs typeface="Arial" pitchFamily="34" charset="0"/>
                        </a:rPr>
                        <a:t>Long-Term Weekly Peak Demand Forecast</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Times New Roman"/>
                          <a:cs typeface="Arial" pitchFamily="34" charset="0"/>
                        </a:rPr>
                        <a:t>None.</a:t>
                      </a:r>
                    </a:p>
                    <a:p>
                      <a:pPr marL="0" marR="0">
                        <a:spcBef>
                          <a:spcPts val="0"/>
                        </a:spcBef>
                        <a:spcAft>
                          <a:spcPts val="0"/>
                        </a:spcAft>
                      </a:pPr>
                      <a:r>
                        <a:rPr lang="en-US" sz="1200" dirty="0" smtClean="0">
                          <a:effectLst/>
                          <a:latin typeface="+mn-lt"/>
                          <a:ea typeface="Times New Roman"/>
                          <a:cs typeface="Arial" pitchFamily="34" charset="0"/>
                        </a:rPr>
                        <a:t>Recommendation: Draft NPRR to discontinue.</a:t>
                      </a:r>
                      <a:endParaRPr lang="en-US" sz="1200" dirty="0">
                        <a:effectLst/>
                        <a:latin typeface="+mn-lt"/>
                        <a:ea typeface="Times New Roman"/>
                        <a:cs typeface="Arial" pitchFamily="34" charset="0"/>
                      </a:endParaRP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Profile Data Evaluation Report (Ensure review by PWG)</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Arial" pitchFamily="34" charset="0"/>
                        </a:rPr>
                        <a:t>None.</a:t>
                      </a:r>
                    </a:p>
                    <a:p>
                      <a:pPr marL="0" marR="0">
                        <a:spcBef>
                          <a:spcPts val="0"/>
                        </a:spcBef>
                        <a:spcAft>
                          <a:spcPts val="0"/>
                        </a:spcAft>
                      </a:pPr>
                      <a:r>
                        <a:rPr lang="en-US" sz="1200" dirty="0">
                          <a:effectLst/>
                          <a:latin typeface="+mn-lt"/>
                          <a:ea typeface="Times New Roman"/>
                          <a:cs typeface="Arial" pitchFamily="34" charset="0"/>
                        </a:rPr>
                        <a:t>Recommendation: Draft NPRR to discontinue.</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3">
                <a:tc>
                  <a:txBody>
                    <a:bodyPr/>
                    <a:lstStyle/>
                    <a:p>
                      <a:pPr marL="0" marR="0">
                        <a:spcBef>
                          <a:spcPts val="0"/>
                        </a:spcBef>
                        <a:spcAft>
                          <a:spcPts val="0"/>
                        </a:spcAft>
                      </a:pPr>
                      <a:r>
                        <a:rPr lang="en-US" sz="1200" dirty="0">
                          <a:effectLst/>
                          <a:latin typeface="+mn-lt"/>
                          <a:ea typeface="Times New Roman"/>
                          <a:cs typeface="Arial" pitchFamily="34" charset="0"/>
                        </a:rPr>
                        <a:t>Contingency List Changes Due to Weather</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Times New Roman"/>
                          <a:cs typeface="Arial" pitchFamily="34" charset="0"/>
                        </a:rPr>
                        <a:t>No </a:t>
                      </a:r>
                      <a:r>
                        <a:rPr lang="en-US" sz="1200" dirty="0">
                          <a:effectLst/>
                          <a:latin typeface="+mn-lt"/>
                          <a:ea typeface="Times New Roman"/>
                          <a:cs typeface="Arial" pitchFamily="34" charset="0"/>
                        </a:rPr>
                        <a:t>posting to date</a:t>
                      </a:r>
                      <a:r>
                        <a:rPr lang="en-US" sz="1200" dirty="0" smtClean="0">
                          <a:effectLst/>
                          <a:latin typeface="+mn-lt"/>
                          <a:ea typeface="Times New Roman"/>
                          <a:cs typeface="Arial" pitchFamily="34" charset="0"/>
                        </a:rPr>
                        <a:t>.</a:t>
                      </a:r>
                      <a:r>
                        <a:rPr lang="en-US" sz="1200" baseline="0" dirty="0" smtClean="0">
                          <a:effectLst/>
                          <a:latin typeface="+mn-lt"/>
                          <a:ea typeface="Times New Roman"/>
                          <a:cs typeface="Arial" pitchFamily="34" charset="0"/>
                        </a:rPr>
                        <a:t> Would be posted separately if it ever happened.</a:t>
                      </a:r>
                      <a:endParaRPr lang="en-US" sz="1200" dirty="0">
                        <a:effectLst/>
                        <a:latin typeface="+mn-lt"/>
                        <a:ea typeface="Times New Roman"/>
                        <a:cs typeface="Arial" pitchFamily="34" charset="0"/>
                      </a:endParaRPr>
                    </a:p>
                    <a:p>
                      <a:pPr marL="0" marR="0">
                        <a:spcBef>
                          <a:spcPts val="0"/>
                        </a:spcBef>
                        <a:spcAft>
                          <a:spcPts val="0"/>
                        </a:spcAft>
                      </a:pPr>
                      <a:r>
                        <a:rPr lang="en-US" sz="1200" dirty="0">
                          <a:effectLst/>
                          <a:latin typeface="+mn-lt"/>
                          <a:ea typeface="Times New Roman"/>
                          <a:cs typeface="Arial" pitchFamily="34" charset="0"/>
                        </a:rPr>
                        <a:t>Recommendation: ERCOT to validate redundancy.</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Dispatch Instructions Compliance Metrics</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Arial" pitchFamily="34" charset="0"/>
                        </a:rPr>
                        <a:t>None. </a:t>
                      </a:r>
                      <a:r>
                        <a:rPr lang="en-US" sz="1200" dirty="0" smtClean="0">
                          <a:effectLst/>
                          <a:latin typeface="+mn-lt"/>
                          <a:ea typeface="Times New Roman"/>
                          <a:cs typeface="Arial" pitchFamily="34" charset="0"/>
                        </a:rPr>
                        <a:t>No </a:t>
                      </a:r>
                      <a:r>
                        <a:rPr lang="en-US" sz="1200" dirty="0">
                          <a:effectLst/>
                          <a:latin typeface="+mn-lt"/>
                          <a:ea typeface="Times New Roman"/>
                          <a:cs typeface="Arial" pitchFamily="34" charset="0"/>
                        </a:rPr>
                        <a:t>posting to </a:t>
                      </a:r>
                      <a:r>
                        <a:rPr lang="en-US" sz="1200" dirty="0" smtClean="0">
                          <a:effectLst/>
                          <a:latin typeface="+mn-lt"/>
                          <a:ea typeface="Times New Roman"/>
                          <a:cs typeface="Arial" pitchFamily="34" charset="0"/>
                        </a:rPr>
                        <a:t>date.</a:t>
                      </a:r>
                      <a:endParaRPr lang="en-US" sz="1200" dirty="0">
                        <a:effectLst/>
                        <a:latin typeface="+mn-lt"/>
                        <a:ea typeface="Times New Roman"/>
                        <a:cs typeface="Arial" pitchFamily="34" charset="0"/>
                      </a:endParaRPr>
                    </a:p>
                    <a:p>
                      <a:pPr marL="0" marR="0">
                        <a:spcBef>
                          <a:spcPts val="0"/>
                        </a:spcBef>
                        <a:spcAft>
                          <a:spcPts val="0"/>
                        </a:spcAft>
                      </a:pPr>
                      <a:r>
                        <a:rPr lang="en-US" sz="1200" dirty="0">
                          <a:effectLst/>
                          <a:latin typeface="+mn-lt"/>
                          <a:ea typeface="Times New Roman"/>
                          <a:cs typeface="Arial" pitchFamily="34" charset="0"/>
                        </a:rPr>
                        <a:t>Recommendation: Draft NPRR to discontinue.</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Projected Transmission Constraints for Medium Term PASA</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Arial" pitchFamily="34" charset="0"/>
                        </a:rPr>
                        <a:t>None. Redundant posting on </a:t>
                      </a:r>
                      <a:r>
                        <a:rPr lang="en-US" sz="1200" dirty="0" smtClean="0">
                          <a:effectLst/>
                          <a:latin typeface="+mn-lt"/>
                          <a:ea typeface="Times New Roman"/>
                          <a:cs typeface="Arial" pitchFamily="34" charset="0"/>
                        </a:rPr>
                        <a:t>POI &amp; </a:t>
                      </a:r>
                      <a:r>
                        <a:rPr lang="en-US" sz="1200" dirty="0">
                          <a:effectLst/>
                          <a:latin typeface="+mn-lt"/>
                          <a:ea typeface="Times New Roman"/>
                          <a:cs typeface="Arial" pitchFamily="34" charset="0"/>
                        </a:rPr>
                        <a:t>MIS.</a:t>
                      </a:r>
                    </a:p>
                    <a:p>
                      <a:pPr marL="0" marR="0">
                        <a:spcBef>
                          <a:spcPts val="0"/>
                        </a:spcBef>
                        <a:spcAft>
                          <a:spcPts val="0"/>
                        </a:spcAft>
                      </a:pPr>
                      <a:r>
                        <a:rPr lang="en-US" sz="1200" dirty="0">
                          <a:effectLst/>
                          <a:latin typeface="+mn-lt"/>
                          <a:ea typeface="Times New Roman"/>
                          <a:cs typeface="Arial" pitchFamily="34" charset="0"/>
                        </a:rPr>
                        <a:t>Recommendation: Draft NPRR to discontinue.</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Backup Control Plan Test Dates and Results Summary</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Arial" pitchFamily="34" charset="0"/>
                        </a:rPr>
                        <a:t>None. </a:t>
                      </a:r>
                      <a:r>
                        <a:rPr lang="en-US" sz="1200" dirty="0" smtClean="0">
                          <a:effectLst/>
                          <a:latin typeface="+mn-lt"/>
                          <a:ea typeface="Times New Roman"/>
                          <a:cs typeface="Arial" pitchFamily="34" charset="0"/>
                        </a:rPr>
                        <a:t>Grey </a:t>
                      </a:r>
                      <a:r>
                        <a:rPr lang="en-US" sz="1200" dirty="0">
                          <a:effectLst/>
                          <a:latin typeface="+mn-lt"/>
                          <a:ea typeface="Times New Roman"/>
                          <a:cs typeface="Arial" pitchFamily="34" charset="0"/>
                        </a:rPr>
                        <a:t>boxed, </a:t>
                      </a:r>
                      <a:r>
                        <a:rPr lang="en-US" sz="1200" dirty="0" smtClean="0">
                          <a:effectLst/>
                          <a:latin typeface="+mn-lt"/>
                          <a:ea typeface="Times New Roman"/>
                          <a:cs typeface="Arial" pitchFamily="34" charset="0"/>
                        </a:rPr>
                        <a:t>NOGRR025.</a:t>
                      </a:r>
                      <a:r>
                        <a:rPr lang="en-US" sz="1200" dirty="0">
                          <a:effectLst/>
                          <a:latin typeface="+mn-lt"/>
                          <a:ea typeface="Times New Roman"/>
                          <a:cs typeface="Arial" pitchFamily="34" charset="0"/>
                        </a:rPr>
                        <a:t> </a:t>
                      </a:r>
                    </a:p>
                    <a:p>
                      <a:pPr marL="0" marR="0">
                        <a:spcBef>
                          <a:spcPts val="0"/>
                        </a:spcBef>
                        <a:spcAft>
                          <a:spcPts val="0"/>
                        </a:spcAft>
                      </a:pPr>
                      <a:r>
                        <a:rPr lang="en-US" sz="1200" dirty="0">
                          <a:effectLst/>
                          <a:latin typeface="+mn-lt"/>
                          <a:ea typeface="Times New Roman"/>
                          <a:cs typeface="Arial" pitchFamily="34" charset="0"/>
                        </a:rPr>
                        <a:t>Recommendation: Confirm with Black Start WG.</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Backup Control Plan Submittal Results</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Times New Roman"/>
                          <a:cs typeface="Arial" pitchFamily="34" charset="0"/>
                        </a:rPr>
                        <a:t>None. Grey boxed, NOGRR025. </a:t>
                      </a:r>
                    </a:p>
                    <a:p>
                      <a:pPr marL="0" marR="0">
                        <a:spcBef>
                          <a:spcPts val="0"/>
                        </a:spcBef>
                        <a:spcAft>
                          <a:spcPts val="0"/>
                        </a:spcAft>
                      </a:pPr>
                      <a:r>
                        <a:rPr lang="en-US" sz="1200" dirty="0" smtClean="0">
                          <a:effectLst/>
                          <a:latin typeface="+mn-lt"/>
                          <a:ea typeface="Times New Roman"/>
                          <a:cs typeface="Arial" pitchFamily="34" charset="0"/>
                        </a:rPr>
                        <a:t>Recommendation: Confirm with Black Start WG.</a:t>
                      </a:r>
                      <a:endParaRPr lang="en-US" sz="1200" dirty="0">
                        <a:effectLst/>
                        <a:latin typeface="+mn-lt"/>
                        <a:ea typeface="Times New Roman"/>
                        <a:cs typeface="Arial" pitchFamily="34" charset="0"/>
                      </a:endParaRP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36 Month Resource Capacity Report</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Times New Roman"/>
                          <a:cs typeface="Arial" pitchFamily="34" charset="0"/>
                        </a:rPr>
                        <a:t>None.</a:t>
                      </a:r>
                    </a:p>
                    <a:p>
                      <a:pPr marL="0" marR="0">
                        <a:spcBef>
                          <a:spcPts val="0"/>
                        </a:spcBef>
                        <a:spcAft>
                          <a:spcPts val="0"/>
                        </a:spcAft>
                      </a:pPr>
                      <a:r>
                        <a:rPr lang="en-US" sz="1200" dirty="0" smtClean="0">
                          <a:effectLst/>
                          <a:latin typeface="+mn-lt"/>
                          <a:ea typeface="Times New Roman"/>
                          <a:cs typeface="Arial" pitchFamily="34" charset="0"/>
                        </a:rPr>
                        <a:t>Recommendation: Draft NPRR to discontinue.</a:t>
                      </a:r>
                      <a:endParaRPr lang="en-US" sz="1200" dirty="0">
                        <a:effectLst/>
                        <a:latin typeface="+mn-lt"/>
                        <a:ea typeface="Times New Roman"/>
                        <a:cs typeface="Arial" pitchFamily="34" charset="0"/>
                      </a:endParaRP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512">
                <a:tc>
                  <a:txBody>
                    <a:bodyPr/>
                    <a:lstStyle/>
                    <a:p>
                      <a:pPr marL="0" marR="0">
                        <a:spcBef>
                          <a:spcPts val="0"/>
                        </a:spcBef>
                        <a:spcAft>
                          <a:spcPts val="0"/>
                        </a:spcAft>
                      </a:pPr>
                      <a:r>
                        <a:rPr lang="en-US" sz="1200" dirty="0">
                          <a:effectLst/>
                          <a:latin typeface="+mn-lt"/>
                          <a:ea typeface="Times New Roman"/>
                          <a:cs typeface="Arial" pitchFamily="34" charset="0"/>
                        </a:rPr>
                        <a:t>Reliability Must Run Cost Data Deviation Requests/Responses</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Times New Roman"/>
                          <a:cs typeface="Arial" pitchFamily="34" charset="0"/>
                        </a:rPr>
                        <a:t>No posting to date. Available </a:t>
                      </a:r>
                      <a:r>
                        <a:rPr lang="en-US" sz="1200" dirty="0">
                          <a:effectLst/>
                          <a:latin typeface="+mn-lt"/>
                          <a:ea typeface="Times New Roman"/>
                          <a:cs typeface="Arial" pitchFamily="34" charset="0"/>
                        </a:rPr>
                        <a:t>in initial/final determination studies</a:t>
                      </a:r>
                      <a:r>
                        <a:rPr lang="en-US" sz="1200" dirty="0" smtClean="0">
                          <a:effectLst/>
                          <a:latin typeface="+mn-lt"/>
                          <a:ea typeface="Times New Roman"/>
                          <a:cs typeface="Arial" pitchFamily="34" charset="0"/>
                        </a:rPr>
                        <a:t>.</a:t>
                      </a:r>
                      <a:r>
                        <a:rPr lang="en-US" sz="1200" dirty="0">
                          <a:effectLst/>
                          <a:latin typeface="+mn-lt"/>
                          <a:ea typeface="Times New Roman"/>
                          <a:cs typeface="Arial" pitchFamily="34" charset="0"/>
                        </a:rPr>
                        <a:t> </a:t>
                      </a:r>
                    </a:p>
                    <a:p>
                      <a:pPr marL="0" marR="0">
                        <a:spcBef>
                          <a:spcPts val="0"/>
                        </a:spcBef>
                        <a:spcAft>
                          <a:spcPts val="0"/>
                        </a:spcAft>
                      </a:pPr>
                      <a:r>
                        <a:rPr lang="en-US" sz="1200" dirty="0">
                          <a:effectLst/>
                          <a:latin typeface="+mn-lt"/>
                          <a:ea typeface="Times New Roman"/>
                          <a:cs typeface="Arial" pitchFamily="34" charset="0"/>
                        </a:rPr>
                        <a:t>Recommendation: Draft NPRR to discontinue.</a:t>
                      </a:r>
                    </a:p>
                  </a:txBody>
                  <a:tcPr marL="44856" marR="448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04801">
                <a:tc>
                  <a:txBody>
                    <a:bodyPr/>
                    <a:lstStyle/>
                    <a:p>
                      <a:pPr marL="0" marR="0">
                        <a:spcBef>
                          <a:spcPts val="0"/>
                        </a:spcBef>
                        <a:spcAft>
                          <a:spcPts val="0"/>
                        </a:spcAft>
                      </a:pPr>
                      <a:r>
                        <a:rPr lang="en-US" sz="1200" dirty="0">
                          <a:effectLst/>
                          <a:latin typeface="+mn-lt"/>
                          <a:ea typeface="Times New Roman"/>
                          <a:cs typeface="Times New Roman"/>
                        </a:rPr>
                        <a:t>Move-In Status Trend Data</a:t>
                      </a:r>
                    </a:p>
                    <a:p>
                      <a:pPr marL="0" marR="0">
                        <a:spcBef>
                          <a:spcPts val="0"/>
                        </a:spcBef>
                        <a:spcAft>
                          <a:spcPts val="0"/>
                        </a:spcAft>
                      </a:pPr>
                      <a:r>
                        <a:rPr lang="en-US" sz="1200" dirty="0">
                          <a:effectLst/>
                          <a:latin typeface="+mn-lt"/>
                          <a:ea typeface="Times New Roman"/>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Times New Roman"/>
                          <a:cs typeface="Times New Roman"/>
                        </a:rPr>
                        <a:t>New report format and data is acceptable. Recommend replacement—investigate what the process will need to be to replace. PUC Substantive Rule 25.88.</a:t>
                      </a:r>
                      <a:endParaRPr lang="en-US" sz="1200" dirty="0">
                        <a:effectLst/>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2401">
                <a:tc>
                  <a:txBody>
                    <a:bodyPr/>
                    <a:lstStyle/>
                    <a:p>
                      <a:pPr marL="0" marR="0">
                        <a:spcBef>
                          <a:spcPts val="0"/>
                        </a:spcBef>
                        <a:spcAft>
                          <a:spcPts val="0"/>
                        </a:spcAft>
                      </a:pPr>
                      <a:r>
                        <a:rPr lang="en-US" sz="1200" dirty="0">
                          <a:effectLst/>
                          <a:latin typeface="+mn-lt"/>
                          <a:ea typeface="Times New Roman"/>
                          <a:cs typeface="Times New Roman"/>
                        </a:rPr>
                        <a:t>Other Retail Transactions Summary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Times New Roman"/>
                        </a:rPr>
                        <a:t>See above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2400">
                <a:tc>
                  <a:txBody>
                    <a:bodyPr/>
                    <a:lstStyle/>
                    <a:p>
                      <a:pPr marL="0" marR="0">
                        <a:spcBef>
                          <a:spcPts val="0"/>
                        </a:spcBef>
                        <a:spcAft>
                          <a:spcPts val="0"/>
                        </a:spcAft>
                      </a:pPr>
                      <a:r>
                        <a:rPr lang="en-US" sz="1200" dirty="0">
                          <a:effectLst/>
                          <a:latin typeface="+mn-lt"/>
                          <a:ea typeface="Times New Roman"/>
                          <a:cs typeface="Times New Roman"/>
                        </a:rPr>
                        <a:t>Switch Status Trend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Times New Roman"/>
                        </a:rPr>
                        <a:t>See above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2400">
                <a:tc>
                  <a:txBody>
                    <a:bodyPr/>
                    <a:lstStyle/>
                    <a:p>
                      <a:pPr marL="0" marR="0">
                        <a:spcBef>
                          <a:spcPts val="0"/>
                        </a:spcBef>
                        <a:spcAft>
                          <a:spcPts val="0"/>
                        </a:spcAft>
                      </a:pPr>
                      <a:r>
                        <a:rPr lang="en-US" sz="1200" dirty="0">
                          <a:effectLst/>
                          <a:latin typeface="+mn-lt"/>
                          <a:ea typeface="Times New Roman"/>
                          <a:cs typeface="Times New Roman"/>
                        </a:rPr>
                        <a:t>Number of Premises Switched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Times New Roman"/>
                          <a:cs typeface="Times New Roman"/>
                        </a:rPr>
                        <a:t>See above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COPS VOTING ITEMS:  07/16/14 meeting</a:t>
            </a:r>
          </a:p>
        </p:txBody>
      </p:sp>
      <p:sp>
        <p:nvSpPr>
          <p:cNvPr id="4099" name="Content Placeholder 2"/>
          <p:cNvSpPr>
            <a:spLocks noGrp="1"/>
          </p:cNvSpPr>
          <p:nvPr>
            <p:ph sz="quarter" idx="1"/>
          </p:nvPr>
        </p:nvSpPr>
        <p:spPr>
          <a:xfrm>
            <a:off x="228600" y="762000"/>
            <a:ext cx="8229600" cy="5943600"/>
          </a:xfrm>
        </p:spPr>
        <p:txBody>
          <a:bodyPr/>
          <a:lstStyle/>
          <a:p>
            <a:pPr>
              <a:defRPr/>
            </a:pPr>
            <a:r>
              <a:rPr lang="en-US" sz="1600" dirty="0" smtClean="0"/>
              <a:t>NPRR632, Eliminate Manual Calculations When Producing 4-CP Billing </a:t>
            </a:r>
            <a:r>
              <a:rPr lang="en-US" sz="1600" dirty="0" smtClean="0"/>
              <a:t>Determinant Data.</a:t>
            </a:r>
            <a:endParaRPr lang="en-US" sz="1600" dirty="0" smtClean="0"/>
          </a:p>
          <a:p>
            <a:pPr lvl="1">
              <a:buFontTx/>
              <a:buNone/>
              <a:defRPr/>
            </a:pPr>
            <a:r>
              <a:rPr lang="en-US" sz="1600" dirty="0" smtClean="0"/>
              <a:t>	</a:t>
            </a:r>
            <a:r>
              <a:rPr lang="en-US" sz="1200" dirty="0" smtClean="0"/>
              <a:t>This Nodal Protocol Revision Request (NPRR) eliminates manual calculation of Transmission and/or Distribution Service Provider (TDSP) 4-Coincident Peak (4-CP) data using lower-level non-aggregate Electric Service Identifier (ESI ID) data and requires instead the use of Settlement system aggregate data. This NPRR also clarifies treatment of Block Load Transfer (BLT) Load.</a:t>
            </a:r>
          </a:p>
          <a:p>
            <a:pPr marL="800100" lvl="1" indent="-342900">
              <a:buFont typeface="Wingdings" pitchFamily="2" charset="2"/>
              <a:buChar char="ü"/>
              <a:defRPr/>
            </a:pPr>
            <a:r>
              <a:rPr lang="en-US" sz="1600" i="1" dirty="0" smtClean="0">
                <a:solidFill>
                  <a:srgbClr val="FF0000"/>
                </a:solidFill>
              </a:rPr>
              <a:t>COPS endorsed this NPRR with one abstention</a:t>
            </a:r>
            <a:endParaRPr lang="en-US" sz="1600" dirty="0" smtClean="0"/>
          </a:p>
          <a:p>
            <a:pPr>
              <a:defRPr/>
            </a:pPr>
            <a:endParaRPr lang="en-US" sz="1600" dirty="0" smtClean="0"/>
          </a:p>
          <a:p>
            <a:pPr>
              <a:defRPr/>
            </a:pPr>
            <a:r>
              <a:rPr lang="en-US" sz="1600" dirty="0" smtClean="0"/>
              <a:t>NPRR628, Notification of Financial Impact of Settlement </a:t>
            </a:r>
            <a:r>
              <a:rPr lang="en-US" sz="1600" dirty="0" smtClean="0"/>
              <a:t>Disputes.</a:t>
            </a:r>
            <a:endParaRPr lang="en-US" sz="1600" dirty="0" smtClean="0"/>
          </a:p>
          <a:p>
            <a:pPr marL="628650" lvl="1" indent="-228600">
              <a:defRPr/>
            </a:pPr>
            <a:r>
              <a:rPr lang="en-US" sz="1200" dirty="0" smtClean="0"/>
              <a:t>NPRR aligns protocols with ERCOT current procedures regarding Dispute </a:t>
            </a:r>
            <a:r>
              <a:rPr lang="en-US" sz="1200" dirty="0" smtClean="0"/>
              <a:t>Reporting.</a:t>
            </a:r>
            <a:endParaRPr lang="en-US" sz="1200" dirty="0" smtClean="0"/>
          </a:p>
          <a:p>
            <a:pPr marL="628650" lvl="1" indent="-228600">
              <a:defRPr/>
            </a:pPr>
            <a:r>
              <a:rPr lang="en-US" sz="1200" dirty="0" smtClean="0"/>
              <a:t>NPRR 628 has been formally vetted at PRS on 6/11/2014 with no comments or </a:t>
            </a:r>
            <a:r>
              <a:rPr lang="en-US" sz="1200" dirty="0" smtClean="0"/>
              <a:t>issues.</a:t>
            </a:r>
            <a:endParaRPr lang="en-US" sz="1200" dirty="0" smtClean="0"/>
          </a:p>
          <a:p>
            <a:pPr marL="628650" lvl="1" indent="-228600">
              <a:defRPr/>
            </a:pPr>
            <a:r>
              <a:rPr lang="en-US" sz="1200" dirty="0" smtClean="0"/>
              <a:t>NPRR 628 Impact Analysis indicates no impacts to ERCOT systems or staffing and can be implemented upon ERCOT Board </a:t>
            </a:r>
            <a:r>
              <a:rPr lang="en-US" sz="1200" dirty="0" smtClean="0"/>
              <a:t>approval.</a:t>
            </a:r>
            <a:endParaRPr lang="en-US" sz="1200" i="1" dirty="0" smtClean="0">
              <a:solidFill>
                <a:srgbClr val="FF0000"/>
              </a:solidFill>
            </a:endParaRPr>
          </a:p>
          <a:p>
            <a:pPr marL="800100" lvl="1" indent="-342900">
              <a:buFont typeface="Wingdings" pitchFamily="2" charset="2"/>
              <a:buChar char="ü"/>
              <a:defRPr/>
            </a:pPr>
            <a:r>
              <a:rPr lang="en-US" sz="1600" i="1" dirty="0" smtClean="0">
                <a:solidFill>
                  <a:srgbClr val="FF0000"/>
                </a:solidFill>
              </a:rPr>
              <a:t>COPS endorsed this NPRR unanimously</a:t>
            </a:r>
          </a:p>
          <a:p>
            <a:pPr lvl="1">
              <a:defRPr/>
            </a:pPr>
            <a:endParaRPr lang="en-US" sz="1600" i="1" dirty="0" smtClean="0">
              <a:solidFill>
                <a:srgbClr val="FF0000"/>
              </a:solidFill>
            </a:endParaRPr>
          </a:p>
          <a:p>
            <a:pPr marL="0">
              <a:spcBef>
                <a:spcPts val="0"/>
              </a:spcBef>
              <a:spcAft>
                <a:spcPts val="0"/>
              </a:spcAft>
              <a:defRPr/>
            </a:pPr>
            <a:endParaRPr lang="en-US" sz="1600" dirty="0" smtClean="0"/>
          </a:p>
          <a:p>
            <a:pPr marL="0">
              <a:spcBef>
                <a:spcPts val="0"/>
              </a:spcBef>
              <a:spcAft>
                <a:spcPts val="0"/>
              </a:spcAft>
              <a:defRPr/>
            </a:pPr>
            <a:r>
              <a:rPr lang="en-US" sz="1600" dirty="0" smtClean="0"/>
              <a:t>2014 Leadership of MISUG confirmed </a:t>
            </a:r>
            <a:r>
              <a:rPr lang="en-US" sz="1600" dirty="0" smtClean="0"/>
              <a:t>unanimously.</a:t>
            </a:r>
            <a:endParaRPr lang="en-US" sz="1600" dirty="0" smtClean="0"/>
          </a:p>
          <a:p>
            <a:pPr marL="800100" lvl="2">
              <a:spcBef>
                <a:spcPts val="0"/>
              </a:spcBef>
              <a:spcAft>
                <a:spcPts val="0"/>
              </a:spcAft>
              <a:buFont typeface="Wingdings" pitchFamily="2" charset="2"/>
              <a:buChar char="ü"/>
              <a:defRPr/>
            </a:pPr>
            <a:endParaRPr lang="en-US" sz="1600" i="1" dirty="0" smtClean="0">
              <a:solidFill>
                <a:srgbClr val="FF0000"/>
              </a:solidFill>
            </a:endParaRPr>
          </a:p>
          <a:p>
            <a:pPr marL="800100" lvl="2">
              <a:spcBef>
                <a:spcPts val="0"/>
              </a:spcBef>
              <a:spcAft>
                <a:spcPts val="0"/>
              </a:spcAft>
              <a:buFont typeface="Wingdings" pitchFamily="2" charset="2"/>
              <a:buChar char="ü"/>
              <a:defRPr/>
            </a:pPr>
            <a:r>
              <a:rPr lang="en-US" sz="1600" i="1" dirty="0" smtClean="0">
                <a:solidFill>
                  <a:srgbClr val="FF0000"/>
                </a:solidFill>
              </a:rPr>
              <a:t>Julie Thomas (</a:t>
            </a:r>
            <a:r>
              <a:rPr lang="en-US" sz="1600" i="1" dirty="0" err="1" smtClean="0">
                <a:solidFill>
                  <a:srgbClr val="FF0000"/>
                </a:solidFill>
              </a:rPr>
              <a:t>Luminant</a:t>
            </a:r>
            <a:r>
              <a:rPr lang="en-US" sz="1600" i="1" dirty="0" smtClean="0">
                <a:solidFill>
                  <a:srgbClr val="FF0000"/>
                </a:solidFill>
              </a:rPr>
              <a:t>), Chair</a:t>
            </a:r>
          </a:p>
          <a:p>
            <a:pPr marL="800100" lvl="2">
              <a:spcBef>
                <a:spcPts val="0"/>
              </a:spcBef>
              <a:spcAft>
                <a:spcPts val="0"/>
              </a:spcAft>
              <a:buFont typeface="Wingdings" pitchFamily="2" charset="2"/>
              <a:buChar char="ü"/>
              <a:defRPr/>
            </a:pPr>
            <a:endParaRPr lang="en-US" sz="1600" i="1" dirty="0" smtClean="0">
              <a:solidFill>
                <a:srgbClr val="FF0000"/>
              </a:solidFill>
            </a:endParaRPr>
          </a:p>
          <a:p>
            <a:pPr marL="800100" lvl="2">
              <a:spcBef>
                <a:spcPts val="0"/>
              </a:spcBef>
              <a:spcAft>
                <a:spcPts val="0"/>
              </a:spcAft>
              <a:buFont typeface="Wingdings" pitchFamily="2" charset="2"/>
              <a:buChar char="ü"/>
              <a:defRPr/>
            </a:pPr>
            <a:r>
              <a:rPr lang="en-US" sz="1600" i="1" dirty="0" err="1" smtClean="0">
                <a:solidFill>
                  <a:srgbClr val="FF0000"/>
                </a:solidFill>
              </a:rPr>
              <a:t>Kaci</a:t>
            </a:r>
            <a:r>
              <a:rPr lang="en-US" sz="1600" i="1" dirty="0" smtClean="0">
                <a:solidFill>
                  <a:srgbClr val="FF0000"/>
                </a:solidFill>
              </a:rPr>
              <a:t> Jacobs (TXUE), Vice Chair</a:t>
            </a:r>
          </a:p>
          <a:p>
            <a:pPr>
              <a:defRPr/>
            </a:pPr>
            <a:endParaRPr lang="en-US" sz="16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6839</TotalTime>
  <Words>1321</Words>
  <Application>Microsoft Office PowerPoint</Application>
  <PresentationFormat>On-screen Show (4:3)</PresentationFormat>
  <Paragraphs>230</Paragraphs>
  <Slides>12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Custom Design</vt:lpstr>
      <vt:lpstr>Microsoft Office Excel 97-2003 Worksheet</vt:lpstr>
      <vt:lpstr>COPS JULY 2014 UPDATE TO TAC   7/31/2014</vt:lpstr>
      <vt:lpstr>CSWG:  06/16/14 meeting</vt:lpstr>
      <vt:lpstr>PWG:  06/30/14 meeting</vt:lpstr>
      <vt:lpstr>Average Daily % UFE (sorted low to high)</vt:lpstr>
      <vt:lpstr>Slide 5</vt:lpstr>
      <vt:lpstr>MISUG:  07/15/14 meeting</vt:lpstr>
      <vt:lpstr>MISUG:  07/15/14 meeting</vt:lpstr>
      <vt:lpstr>Reports to be discontinued</vt:lpstr>
      <vt:lpstr>COPS VOTING ITEMS:  07/16/14 meeting</vt:lpstr>
      <vt:lpstr>COPS MAJOR DISCUSSION ITEMS:  07/16/14 meeting</vt:lpstr>
      <vt:lpstr>OTHER</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Basaran, Harika</dc:creator>
  <cp:lastModifiedBy>Tony Marsh</cp:lastModifiedBy>
  <cp:revision>1006</cp:revision>
  <dcterms:created xsi:type="dcterms:W3CDTF">2005-04-21T14:28:35Z</dcterms:created>
  <dcterms:modified xsi:type="dcterms:W3CDTF">2014-07-30T13:57:45Z</dcterms:modified>
</cp:coreProperties>
</file>