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9" r:id="rId4"/>
    <p:sldMasterId id="2147493467" r:id="rId5"/>
  </p:sldMasterIdLst>
  <p:notesMasterIdLst>
    <p:notesMasterId r:id="rId7"/>
  </p:notesMasterIdLst>
  <p:handoutMasterIdLst>
    <p:handoutMasterId r:id="rId8"/>
  </p:handoutMasterIdLst>
  <p:sldIdLst>
    <p:sldId id="264" r:id="rId6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E6A4"/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2" autoAdjust="0"/>
    <p:restoredTop sz="94554" autoAdjust="0"/>
  </p:normalViewPr>
  <p:slideViewPr>
    <p:cSldViewPr snapToGrid="0" snapToObjects="1">
      <p:cViewPr>
        <p:scale>
          <a:sx n="100" d="100"/>
          <a:sy n="100" d="100"/>
        </p:scale>
        <p:origin x="-582" y="-300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-2034" y="-102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DE495-51AC-4723-A7B4-B1B58AAC8C5A}" type="datetimeFigureOut">
              <a:rPr lang="en-US" smtClean="0"/>
              <a:t>7/23/2014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D1E90-E9C6-42A2-8EB7-24DAC221AC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7879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F52B9-7E6C-4146-83FC-76B5AB271E46}" type="datetimeFigureOut">
              <a:rPr lang="en-US" smtClean="0"/>
              <a:t>7/23/2014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7768"/>
            <a:ext cx="5607050" cy="415591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B3D22-F502-4A52-A06E-717BD3D70E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138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62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101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34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202150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971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963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22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787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540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3008313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71474"/>
            <a:ext cx="5111750" cy="55832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6365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844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37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631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47625" y="0"/>
            <a:ext cx="923925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pic>
        <p:nvPicPr>
          <p:cNvPr id="9" name="Picture 8" descr="ERCOT cmyk-0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6024691"/>
            <a:ext cx="817615" cy="3464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5849" y="6010274"/>
            <a:ext cx="68675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smtClean="0"/>
              <a:t>						</a:t>
            </a:r>
            <a:endParaRPr lang="en-US" sz="105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229475" y="6126163"/>
            <a:ext cx="1533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Slide </a:t>
            </a:r>
            <a:fld id="{7CEF4881-E4C5-48A4-96DE-32B1BA3AEF52}" type="slidenum">
              <a:rPr lang="en-US" sz="1200" smtClean="0"/>
              <a:t>‹#›</a:t>
            </a:fld>
            <a:r>
              <a:rPr lang="en-US" sz="1200" dirty="0" smtClean="0"/>
              <a:t> of 1</a:t>
            </a:r>
          </a:p>
        </p:txBody>
      </p:sp>
    </p:spTree>
    <p:extLst>
      <p:ext uri="{BB962C8B-B14F-4D97-AF65-F5344CB8AC3E}">
        <p14:creationId xmlns:p14="http://schemas.microsoft.com/office/powerpoint/2010/main" val="415801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0" r:id="rId1"/>
    <p:sldLayoutId id="2147493491" r:id="rId2"/>
    <p:sldLayoutId id="2147493492" r:id="rId3"/>
    <p:sldLayoutId id="2147493493" r:id="rId4"/>
    <p:sldLayoutId id="2147493494" r:id="rId5"/>
    <p:sldLayoutId id="2147493495" r:id="rId6"/>
    <p:sldLayoutId id="2147493496" r:id="rId7"/>
    <p:sldLayoutId id="2147493497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7" y="-138112"/>
            <a:ext cx="9210675" cy="713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Hello I'm a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B48D-6708-5141-8A45-C2E8F9E833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33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4" r:id="rId1"/>
    <p:sldLayoutId id="2147493475" r:id="rId2"/>
    <p:sldLayoutId id="214749347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/>
              <a:t>Objective:</a:t>
            </a:r>
            <a:endParaRPr lang="en-US" sz="1400" dirty="0"/>
          </a:p>
          <a:p>
            <a:pPr lvl="1"/>
            <a:r>
              <a:rPr lang="en-US" sz="1400" dirty="0"/>
              <a:t>Upgrade ERCOT issued Client Digital Certificates from 1024 bit encryption to 2048 bit encryption for secure Market facing applications</a:t>
            </a:r>
            <a:r>
              <a:rPr lang="en-US" sz="1400" dirty="0" smtClean="0"/>
              <a:t>.</a:t>
            </a:r>
          </a:p>
          <a:p>
            <a:endParaRPr lang="en-US" sz="1400" dirty="0" smtClean="0"/>
          </a:p>
          <a:p>
            <a:r>
              <a:rPr lang="en-US" sz="1400" dirty="0" smtClean="0"/>
              <a:t>Justification:</a:t>
            </a:r>
            <a:endParaRPr lang="en-US" sz="1400" dirty="0"/>
          </a:p>
          <a:p>
            <a:pPr lvl="1"/>
            <a:r>
              <a:rPr lang="en-US" sz="1400" dirty="0"/>
              <a:t>Due to National Institute of Standards and Technology (NIST) Special Publication 800-131A, all RSA certificates must be issued using 2048 bit encryption.  </a:t>
            </a:r>
          </a:p>
          <a:p>
            <a:pPr lvl="1"/>
            <a:r>
              <a:rPr lang="en-US" sz="1400" dirty="0"/>
              <a:t>ERCOT currently uses a private Client Root Certificate to issue digital certificates to Market Participants, utilizing 1024 bit encryption with a 1 year expiration.  </a:t>
            </a:r>
          </a:p>
          <a:p>
            <a:pPr lvl="1"/>
            <a:r>
              <a:rPr lang="en-US" sz="1400" dirty="0"/>
              <a:t>ERCOT’s current 1024 bit Client Root Certificate expires on August 30th, 2015.</a:t>
            </a:r>
          </a:p>
          <a:p>
            <a:endParaRPr lang="en-US" sz="1400" dirty="0"/>
          </a:p>
          <a:p>
            <a:r>
              <a:rPr lang="en-US" sz="1400" dirty="0" smtClean="0"/>
              <a:t>Communication:</a:t>
            </a:r>
            <a:endParaRPr lang="en-US" sz="1400" dirty="0"/>
          </a:p>
          <a:p>
            <a:pPr lvl="1"/>
            <a:r>
              <a:rPr lang="en-US" sz="1400" dirty="0" smtClean="0"/>
              <a:t>Market Notice sent July 16, 2014 stating Market Operation Testing Environment (MOTE) will be upgraded on July 28, 2014 and Production will be upgraded August 17, 2014.</a:t>
            </a:r>
          </a:p>
          <a:p>
            <a:pPr lvl="1"/>
            <a:r>
              <a:rPr lang="en-US" sz="1400" dirty="0" smtClean="0"/>
              <a:t>Market Call held on July 23, 2014 describing the change and steps the Market needs to take for the upgrade.</a:t>
            </a:r>
          </a:p>
          <a:p>
            <a:pPr lvl="1"/>
            <a:r>
              <a:rPr lang="en-US" sz="1400" dirty="0" smtClean="0"/>
              <a:t>Published new Root Certificates and slide deck from the Market Call on ERCOT.com</a:t>
            </a:r>
            <a:endParaRPr lang="en-US" sz="1400" dirty="0"/>
          </a:p>
          <a:p>
            <a:pPr marL="457200" lvl="1" indent="0">
              <a:buNone/>
            </a:pPr>
            <a:endParaRPr lang="en-US" sz="1200" dirty="0" smtClean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Digital Certificate </a:t>
            </a:r>
            <a:r>
              <a:rPr lang="en-US" dirty="0" smtClean="0"/>
              <a:t>Upgrade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19CD394C7ABC43BBDEA6FBEF690313" ma:contentTypeVersion="0" ma:contentTypeDescription="Create a new document." ma:contentTypeScope="" ma:versionID="6430055220b1a0da18af457b0b2e44b2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882ba93a994f17b1042cec18bbfbfdc3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611E6218-1F89-477E-B6F5-7EB5053916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c34af464-7aa1-4edd-9be4-83dffc1cb926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913</TotalTime>
  <Words>164</Words>
  <Application>Microsoft Office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blank</vt:lpstr>
      <vt:lpstr>Custom Design</vt:lpstr>
      <vt:lpstr>Client Digital Certificate Upgrade</vt:lpstr>
    </vt:vector>
  </TitlesOfParts>
  <Company>The Electric Reliability Council of Texas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Shawna R. Jirasek</dc:creator>
  <cp:lastModifiedBy>Leo E Angele II</cp:lastModifiedBy>
  <cp:revision>60</cp:revision>
  <cp:lastPrinted>2013-12-19T21:37:15Z</cp:lastPrinted>
  <dcterms:created xsi:type="dcterms:W3CDTF">2013-12-02T17:09:54Z</dcterms:created>
  <dcterms:modified xsi:type="dcterms:W3CDTF">2014-07-23T22:19:50Z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0x010100FD19CD394C7ABC43BBDEA6FBEF690313</vt:lpwstr>
  </property>
</Properties>
</file>