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0"/>
  </p:notesMasterIdLst>
  <p:sldIdLst>
    <p:sldId id="372" r:id="rId2"/>
    <p:sldId id="302" r:id="rId3"/>
    <p:sldId id="438" r:id="rId4"/>
    <p:sldId id="460" r:id="rId5"/>
    <p:sldId id="459" r:id="rId6"/>
    <p:sldId id="447" r:id="rId7"/>
    <p:sldId id="461" r:id="rId8"/>
    <p:sldId id="457" r:id="rId9"/>
    <p:sldId id="406" r:id="rId10"/>
    <p:sldId id="471" r:id="rId11"/>
    <p:sldId id="472" r:id="rId12"/>
    <p:sldId id="473" r:id="rId13"/>
    <p:sldId id="474" r:id="rId14"/>
    <p:sldId id="475" r:id="rId15"/>
    <p:sldId id="476" r:id="rId16"/>
    <p:sldId id="477" r:id="rId17"/>
    <p:sldId id="478" r:id="rId18"/>
    <p:sldId id="479" r:id="rId1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14" d="100"/>
          <a:sy n="114" d="100"/>
        </p:scale>
        <p:origin x="-27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9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</a:t>
            </a:r>
            <a:r>
              <a:rPr lang="en-US" sz="2800" b="0" kern="0" dirty="0" smtClean="0">
                <a:latin typeface="+mj-lt"/>
              </a:rPr>
              <a:t>Date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July 17,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7/1/2014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56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25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7/1/2014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1"/>
            <a:ext cx="9144000" cy="5629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047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7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61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921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7/1/2014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55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7/1/2014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799"/>
            <a:ext cx="9144000" cy="562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30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7/1/2014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54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12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7/1/2014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54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614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7/1/2014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56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10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7/1/2014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638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19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Recent Internal Labor Results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Planning Next Set of Project Bundles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2015 </a:t>
            </a:r>
            <a:r>
              <a:rPr lang="en-US" sz="1600" dirty="0"/>
              <a:t>Release Targets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Update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8</a:t>
            </a:r>
            <a:r>
              <a:rPr lang="en-US" sz="1600" dirty="0" smtClean="0"/>
              <a:t>-17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14400"/>
            <a:ext cx="8991600" cy="4800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4 </a:t>
            </a:r>
            <a:r>
              <a:rPr lang="en-US" sz="1600" dirty="0"/>
              <a:t>Go-Lives	</a:t>
            </a:r>
            <a:r>
              <a:rPr lang="en-US" sz="1600" i="1" dirty="0" smtClean="0"/>
              <a:t>(</a:t>
            </a:r>
            <a:r>
              <a:rPr lang="en-US" sz="1600" i="1" dirty="0" smtClean="0"/>
              <a:t>July </a:t>
            </a:r>
            <a:r>
              <a:rPr lang="en-US" sz="1600" i="1" dirty="0"/>
              <a:t>2014)		</a:t>
            </a:r>
            <a:r>
              <a:rPr lang="en-US" sz="1600" i="1" dirty="0">
                <a:solidFill>
                  <a:srgbClr val="00B050"/>
                </a:solidFill>
              </a:rPr>
              <a:t> </a:t>
            </a:r>
            <a:r>
              <a:rPr lang="en-US" sz="1600" i="1" dirty="0" smtClean="0">
                <a:solidFill>
                  <a:srgbClr val="00B050"/>
                </a:solidFill>
              </a:rPr>
              <a:t>In Flight</a:t>
            </a:r>
            <a:endParaRPr lang="en-US" sz="16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400" dirty="0" smtClean="0"/>
              <a:t>SCR756 – </a:t>
            </a:r>
            <a:r>
              <a:rPr lang="en-US" sz="1400" dirty="0" err="1" smtClean="0"/>
              <a:t>MarkeTrak</a:t>
            </a:r>
            <a:r>
              <a:rPr lang="en-US" sz="1400" dirty="0" smtClean="0"/>
              <a:t> </a:t>
            </a:r>
            <a:r>
              <a:rPr lang="en-US" sz="1400" dirty="0"/>
              <a:t>Enhancements – </a:t>
            </a:r>
            <a:r>
              <a:rPr lang="en-US" sz="1400" dirty="0" smtClean="0"/>
              <a:t>Remaining SCR756 Items</a:t>
            </a:r>
            <a:endParaRPr lang="en-US" sz="1400" i="1" dirty="0" smtClean="0"/>
          </a:p>
          <a:p>
            <a:pPr lvl="1" eaLnBrk="1" hangingPunct="1"/>
            <a:r>
              <a:rPr lang="en-US" sz="1400" dirty="0"/>
              <a:t>SCR769 –</a:t>
            </a:r>
            <a:r>
              <a:rPr lang="en-US" sz="1400" dirty="0" smtClean="0"/>
              <a:t> </a:t>
            </a:r>
            <a:r>
              <a:rPr lang="en-US" sz="1400" dirty="0"/>
              <a:t>CRRAH Digital Certificate New Role for Read Only </a:t>
            </a:r>
            <a:r>
              <a:rPr lang="en-US" sz="1400" dirty="0" smtClean="0"/>
              <a:t>Access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NPRR491 – Updated </a:t>
            </a:r>
            <a:r>
              <a:rPr lang="en-US" sz="1400" dirty="0"/>
              <a:t>Distribution Generation and Demand Response Information for </a:t>
            </a:r>
            <a:r>
              <a:rPr lang="en-US" sz="1400" dirty="0" smtClean="0"/>
              <a:t>ERCOT</a:t>
            </a:r>
          </a:p>
          <a:p>
            <a:pPr lvl="2" eaLnBrk="1" hangingPunct="1"/>
            <a:r>
              <a:rPr lang="en-US" sz="1200" dirty="0"/>
              <a:t>The postings will not be </a:t>
            </a:r>
            <a:r>
              <a:rPr lang="en-US" sz="1200" dirty="0" smtClean="0"/>
              <a:t>available </a:t>
            </a:r>
            <a:r>
              <a:rPr lang="en-US" sz="1200" dirty="0"/>
              <a:t>behind these links until the implementation of NPRR634:</a:t>
            </a:r>
          </a:p>
          <a:p>
            <a:pPr lvl="3" eaLnBrk="1" hangingPunct="1"/>
            <a:r>
              <a:rPr lang="en-US" sz="1200" dirty="0" smtClean="0"/>
              <a:t>Monthly </a:t>
            </a:r>
            <a:r>
              <a:rPr lang="en-US" sz="1200" dirty="0"/>
              <a:t>ERCOT Demand Response from ERS (NP3-107, Report Type ID 13241)</a:t>
            </a:r>
          </a:p>
          <a:p>
            <a:pPr lvl="3" eaLnBrk="1" hangingPunct="1"/>
            <a:r>
              <a:rPr lang="en-US" sz="1200" dirty="0" smtClean="0"/>
              <a:t>Monthly </a:t>
            </a:r>
            <a:r>
              <a:rPr lang="en-US" sz="1200" dirty="0"/>
              <a:t>ERCOT Demand Response from Load Resources (NP3-108, Report Type ID 13242)</a:t>
            </a:r>
          </a:p>
          <a:p>
            <a:pPr lvl="3" eaLnBrk="1" hangingPunct="1"/>
            <a:r>
              <a:rPr lang="en-US" sz="1200" dirty="0" smtClean="0"/>
              <a:t>Monthly </a:t>
            </a:r>
            <a:r>
              <a:rPr lang="en-US" sz="1200" dirty="0"/>
              <a:t>ERCOT Demand Response from Pilot Projects (NP3-109, Report Type ID 13243)</a:t>
            </a:r>
          </a:p>
          <a:p>
            <a:pPr lvl="3" eaLnBrk="1" hangingPunct="1"/>
            <a:r>
              <a:rPr lang="en-US" sz="1200" dirty="0" smtClean="0"/>
              <a:t>Annual </a:t>
            </a:r>
            <a:r>
              <a:rPr lang="en-US" sz="1200" dirty="0"/>
              <a:t>Report on ERCOT Demand Response (NP3-110, Report Type ID 13244)</a:t>
            </a:r>
            <a:endParaRPr lang="en-US" sz="1200" dirty="0" smtClean="0"/>
          </a:p>
          <a:p>
            <a:pPr lvl="1" eaLnBrk="1" hangingPunct="1"/>
            <a:endParaRPr lang="en-US" sz="1400" dirty="0"/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600" dirty="0" smtClean="0"/>
              <a:t>Release Management</a:t>
            </a:r>
            <a:endParaRPr lang="en-US" sz="1600" dirty="0" smtClean="0"/>
          </a:p>
          <a:p>
            <a:pPr lvl="1" eaLnBrk="1" hangingPunct="1"/>
            <a:r>
              <a:rPr lang="en-US" sz="1400" dirty="0" smtClean="0"/>
              <a:t>ERCOT has </a:t>
            </a:r>
            <a:r>
              <a:rPr lang="en-US" sz="1400" dirty="0" smtClean="0"/>
              <a:t>added a Release Management function within the Busines</a:t>
            </a:r>
            <a:r>
              <a:rPr lang="en-US" sz="1400" dirty="0" smtClean="0"/>
              <a:t>s Planning &amp; Integration dept.</a:t>
            </a:r>
          </a:p>
          <a:p>
            <a:pPr lvl="1" eaLnBrk="1" hangingPunct="1"/>
            <a:r>
              <a:rPr lang="en-US" sz="1400" dirty="0"/>
              <a:t>Release Management is the identification, assessment, approval, </a:t>
            </a:r>
            <a:r>
              <a:rPr lang="en-US" sz="1400" dirty="0" smtClean="0"/>
              <a:t>planning, scheduling </a:t>
            </a:r>
            <a:r>
              <a:rPr lang="en-US" sz="1400" dirty="0"/>
              <a:t>and reporting of changes releases across the company.  It includes managing the inter-dependencies among projects.</a:t>
            </a:r>
          </a:p>
          <a:p>
            <a:pPr lvl="1" eaLnBrk="1" hangingPunct="1"/>
            <a:endParaRPr lang="en-US" sz="1400" dirty="0"/>
          </a:p>
          <a:p>
            <a:pPr eaLnBrk="1" hangingPunct="1"/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 ERCOT Internal Labor Results </a:t>
            </a:r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3"/>
          <p:cNvSpPr txBox="1">
            <a:spLocks noChangeArrowheads="1"/>
          </p:cNvSpPr>
          <p:nvPr/>
        </p:nvSpPr>
        <p:spPr bwMode="auto">
          <a:xfrm>
            <a:off x="515923" y="5450312"/>
            <a:ext cx="8034685" cy="2646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 smtClean="0"/>
              <a:t>Delivery of 2014 Market System Enhancements project in early June </a:t>
            </a:r>
            <a:endParaRPr lang="en-US" sz="1400" b="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80" y="782880"/>
            <a:ext cx="8123320" cy="455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7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Planning Next Set of Project Bundles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29142"/>
            <a:ext cx="4487336" cy="5443057"/>
          </a:xfrm>
        </p:spPr>
        <p:txBody>
          <a:bodyPr/>
          <a:lstStyle/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CMM	Start 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NPRR559 - </a:t>
            </a:r>
            <a:r>
              <a:rPr lang="en-US" sz="1200" dirty="0"/>
              <a:t>Revisions to MCE Calculation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SCR778 - </a:t>
            </a:r>
            <a:r>
              <a:rPr lang="en-US" sz="1200" dirty="0"/>
              <a:t>Credit Exposure Calculations for NOIE </a:t>
            </a:r>
            <a:r>
              <a:rPr lang="en-US" sz="1200" dirty="0" smtClean="0"/>
              <a:t>	Options </a:t>
            </a:r>
            <a:r>
              <a:rPr lang="en-US" sz="1200" dirty="0"/>
              <a:t>Linked to RTM PTP </a:t>
            </a:r>
            <a:r>
              <a:rPr lang="en-US" sz="1200" dirty="0" smtClean="0"/>
              <a:t>Obligations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NPRR597 - </a:t>
            </a:r>
            <a:r>
              <a:rPr lang="en-US" sz="1200" dirty="0"/>
              <a:t>Utilize Initial Estimated Liability (IEL) Only During Initial Market Activity</a:t>
            </a:r>
            <a:endParaRPr lang="en-US" sz="140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NPRR601 - </a:t>
            </a:r>
            <a:r>
              <a:rPr lang="en-US" sz="1200" dirty="0"/>
              <a:t>Inclusion of Incremental Exposure in Mass Transitions to Counter-Parties that are Registered as QSEs and LSEs and Provide POLR Service</a:t>
            </a:r>
            <a:endParaRPr lang="en-US" sz="12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CRR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SCR777 </a:t>
            </a:r>
            <a:r>
              <a:rPr lang="en-US" sz="1400" dirty="0"/>
              <a:t>- </a:t>
            </a:r>
            <a:r>
              <a:rPr lang="en-US" sz="1200" dirty="0"/>
              <a:t>Bilateral CRR Interface </a:t>
            </a:r>
            <a:r>
              <a:rPr lang="en-US" sz="1200" dirty="0" smtClean="0"/>
              <a:t>Enhancement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MMS / CDR / MIS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July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NPRR500 - </a:t>
            </a:r>
            <a:r>
              <a:rPr lang="en-US" sz="1200" dirty="0"/>
              <a:t>Posting of Generation that is Off but </a:t>
            </a:r>
            <a:r>
              <a:rPr lang="en-US" sz="1200" dirty="0" smtClean="0"/>
              <a:t>Avail.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NPRR543 - </a:t>
            </a:r>
            <a:r>
              <a:rPr lang="en-US" sz="1200" dirty="0"/>
              <a:t>Message for Confirmed </a:t>
            </a:r>
            <a:r>
              <a:rPr lang="en-US" sz="1200" dirty="0" smtClean="0"/>
              <a:t>E-Tags</a:t>
            </a:r>
            <a:endParaRPr lang="en-US" sz="1600" b="1" dirty="0">
              <a:ea typeface="+mn-ea"/>
              <a:cs typeface="+mn-cs"/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SCR775 - </a:t>
            </a:r>
            <a:r>
              <a:rPr lang="en-US" sz="1200" dirty="0"/>
              <a:t>Posting Results of </a:t>
            </a:r>
            <a:r>
              <a:rPr lang="en-US" sz="1200" dirty="0" smtClean="0"/>
              <a:t>Real-Time </a:t>
            </a:r>
            <a:r>
              <a:rPr lang="en-US" sz="1200" dirty="0"/>
              <a:t>Data in a </a:t>
            </a:r>
            <a:r>
              <a:rPr lang="en-US" sz="1200" dirty="0" smtClean="0"/>
              <a:t>	Display </a:t>
            </a:r>
            <a:r>
              <a:rPr lang="en-US" sz="1200" dirty="0"/>
              <a:t>Format</a:t>
            </a: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572000" y="729143"/>
            <a:ext cx="4487336" cy="597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EMS	</a:t>
            </a:r>
            <a:r>
              <a:rPr lang="en-US" sz="1600" dirty="0" smtClean="0"/>
              <a:t>Start = August 2014 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NPRR524 - </a:t>
            </a:r>
            <a:r>
              <a:rPr lang="en-US" sz="1200" b="0" dirty="0"/>
              <a:t>Resource Limits in Providing </a:t>
            </a:r>
            <a:r>
              <a:rPr lang="en-US" sz="1200" b="0" dirty="0" smtClean="0"/>
              <a:t>A/S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NPRR573 - </a:t>
            </a:r>
            <a:r>
              <a:rPr lang="en-US" sz="1200" b="0" dirty="0"/>
              <a:t>Alignment of PRC Calculation</a:t>
            </a: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NPRR581 - </a:t>
            </a:r>
            <a:r>
              <a:rPr lang="en-US" sz="1200" b="0" dirty="0"/>
              <a:t>Add </a:t>
            </a:r>
            <a:r>
              <a:rPr lang="en-US" sz="1200" b="0" dirty="0" smtClean="0"/>
              <a:t>FRRS </a:t>
            </a:r>
            <a:r>
              <a:rPr lang="en-US" sz="1200" b="0" dirty="0"/>
              <a:t>as a Subset of Regulation </a:t>
            </a:r>
            <a:r>
              <a:rPr lang="en-US" sz="1200" b="0" dirty="0" smtClean="0"/>
              <a:t>Svc</a:t>
            </a:r>
            <a:endParaRPr lang="en-US" sz="1400" b="0" kern="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r>
              <a:rPr lang="en-US" sz="1400" b="0" kern="0" dirty="0" smtClean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October 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NPRR272 - </a:t>
            </a:r>
            <a:r>
              <a:rPr lang="en-US" sz="1200" b="0" dirty="0"/>
              <a:t>Definition and Participation of </a:t>
            </a:r>
            <a:r>
              <a:rPr lang="en-US" sz="1200" b="0" dirty="0" smtClean="0"/>
              <a:t>QSGRs</a:t>
            </a:r>
            <a:endParaRPr lang="en-US" sz="12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MMS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ORDC Phase 2</a:t>
            </a:r>
          </a:p>
          <a:p>
            <a:pPr marL="744538" lvl="2" eaLnBrk="1" hangingPunct="1">
              <a:tabLst>
                <a:tab pos="2286000" algn="l"/>
              </a:tabLst>
            </a:pPr>
            <a:r>
              <a:rPr lang="en-US" sz="1000" b="0" kern="0" dirty="0" smtClean="0"/>
              <a:t>Identified gray-boxes plus potential new NPRRs (NPRR626?)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OBD for Shadow Price Caps</a:t>
            </a:r>
          </a:p>
          <a:p>
            <a:pPr marL="744538" lvl="2" eaLnBrk="1" hangingPunct="1">
              <a:tabLst>
                <a:tab pos="2286000" algn="l"/>
              </a:tabLst>
            </a:pPr>
            <a:r>
              <a:rPr lang="en-US" sz="1000" b="0" kern="0" dirty="0"/>
              <a:t>Revision to “Methodology for Setting the Constraint Shadow Price Cap for a Constraint that is Irresolvable in SCED”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b="0" kern="0" dirty="0" smtClean="0"/>
              <a:t>NPRR556 - </a:t>
            </a:r>
            <a:r>
              <a:rPr lang="en-US" sz="1200" b="0" dirty="0"/>
              <a:t>Resource Adequacy During Transmission </a:t>
            </a:r>
            <a:r>
              <a:rPr lang="en-US" sz="1200" b="0" dirty="0" smtClean="0"/>
              <a:t>	Equipment </a:t>
            </a:r>
            <a:r>
              <a:rPr lang="en-US" sz="1200" b="0" dirty="0"/>
              <a:t>Outage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NPRR589 </a:t>
            </a:r>
            <a:r>
              <a:rPr lang="en-US" sz="1400" b="0" kern="0" dirty="0"/>
              <a:t>-</a:t>
            </a:r>
            <a:r>
              <a:rPr lang="en-US" sz="1400" b="0" kern="0" dirty="0" smtClean="0"/>
              <a:t> </a:t>
            </a:r>
            <a:r>
              <a:rPr lang="en-US" sz="1200" b="0" dirty="0" smtClean="0"/>
              <a:t>A/S </a:t>
            </a:r>
            <a:r>
              <a:rPr lang="en-US" sz="1200" b="0" dirty="0"/>
              <a:t>Offers in the </a:t>
            </a:r>
            <a:r>
              <a:rPr lang="en-US" sz="1200" b="0" dirty="0" smtClean="0"/>
              <a:t>SASM</a:t>
            </a:r>
            <a:endParaRPr lang="en-US" sz="14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Registration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kern="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NPRR519 </a:t>
            </a:r>
            <a:r>
              <a:rPr lang="en-US" sz="1400" b="0" kern="0" dirty="0"/>
              <a:t>-</a:t>
            </a:r>
            <a:r>
              <a:rPr lang="en-US" sz="1400" b="0" kern="0" dirty="0" smtClean="0"/>
              <a:t> </a:t>
            </a:r>
            <a:r>
              <a:rPr lang="en-US" sz="1200" b="0" kern="0" dirty="0" smtClean="0"/>
              <a:t>Collateral Exemption for ERS-Only QSEs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SCR771 - </a:t>
            </a:r>
            <a:r>
              <a:rPr lang="en-US" sz="1200" b="0" dirty="0"/>
              <a:t>Independent Master QSE </a:t>
            </a:r>
            <a:r>
              <a:rPr lang="en-US" sz="1200" b="0" dirty="0" smtClean="0"/>
              <a:t>for Split Gen.</a:t>
            </a:r>
            <a:endParaRPr lang="en-US" sz="1400" b="0" kern="0" dirty="0" smtClean="0"/>
          </a:p>
          <a:p>
            <a:pPr lvl="1" eaLnBrk="1" hangingPunct="1">
              <a:tabLst>
                <a:tab pos="2286000" algn="l"/>
              </a:tabLst>
            </a:pPr>
            <a:endParaRPr lang="en-US" sz="1000" b="0" kern="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486275" y="801716"/>
            <a:ext cx="50334" cy="543899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22" y="3429000"/>
            <a:ext cx="425767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0666" y="4419600"/>
            <a:ext cx="428148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087" y="2438613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26628" y="4648200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02312" y="6338019"/>
            <a:ext cx="4333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Market input on this plan is greatly appreciated!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20822431">
            <a:off x="2855410" y="26832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 rot="20822431">
            <a:off x="2893791" y="56550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87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418723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4187236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545123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6002323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558135"/>
            <a:ext cx="226853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NPRR589(a) – MMS portion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170112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11623" y="4188578"/>
            <a:ext cx="1075944" cy="2560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549246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853203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1969" y="4715023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14100" y="2057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24000" y="3821668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266396870"/>
              </p:ext>
            </p:extLst>
          </p:nvPr>
        </p:nvGraphicFramePr>
        <p:xfrm>
          <a:off x="76200" y="762000"/>
          <a:ext cx="8991599" cy="4733544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05226"/>
                <a:gridCol w="1075918"/>
                <a:gridCol w="1095456"/>
                <a:gridCol w="1143000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NPRR601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860884"/>
            <a:ext cx="1106424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June 1</a:t>
            </a:r>
            <a:r>
              <a:rPr lang="en-US" sz="1050" baseline="30000" dirty="0" smtClean="0"/>
              <a:t>st</a:t>
            </a:r>
            <a:endParaRPr lang="en-US" sz="105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4181168"/>
            <a:ext cx="1105986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49980" y="3319388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572000" y="3335179"/>
            <a:ext cx="1143000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7/26-7/27</a:t>
            </a:r>
            <a:endParaRPr lang="en-US" sz="10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8350" y="205637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60" name="Straight Connector 59"/>
          <p:cNvCxnSpPr/>
          <p:nvPr/>
        </p:nvCxnSpPr>
        <p:spPr bwMode="auto">
          <a:xfrm flipH="1">
            <a:off x="7938960" y="4437821"/>
            <a:ext cx="1115568" cy="1193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H="1">
            <a:off x="3505200" y="4442736"/>
            <a:ext cx="1088136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279984" y="4714841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5545556" y="2057400"/>
            <a:ext cx="336264" cy="12695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60579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4446012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606299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601325"/>
            <a:ext cx="226853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NPRR</a:t>
            </a:r>
          </a:p>
          <a:p>
            <a:pPr eaLnBrk="1" hangingPunct="1"/>
            <a:r>
              <a:rPr lang="en-US" sz="800" b="0" dirty="0" smtClean="0"/>
              <a:t>NPRR589(b)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</a:t>
            </a:r>
            <a:endParaRPr lang="en-US" sz="800" b="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4446012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11623" y="4443159"/>
            <a:ext cx="107594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23077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60991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91387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30299240"/>
              </p:ext>
            </p:extLst>
          </p:nvPr>
        </p:nvGraphicFramePr>
        <p:xfrm>
          <a:off x="76200" y="762000"/>
          <a:ext cx="8991599" cy="4837176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05226"/>
                <a:gridCol w="1075918"/>
                <a:gridCol w="1152769"/>
                <a:gridCol w="1085687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2015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NPRR515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8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4446012"/>
            <a:ext cx="1106424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None</a:t>
            </a:r>
            <a:endParaRPr lang="en-US" sz="105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837027" y="4431421"/>
            <a:ext cx="1091967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4437091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 flipH="1">
            <a:off x="2134646" y="2362200"/>
            <a:ext cx="532354" cy="13716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134646" y="1371600"/>
            <a:ext cx="5705222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09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= $25M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" y="727745"/>
            <a:ext cx="902938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7/1/2014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67619</TotalTime>
  <Words>554</Words>
  <Application>Microsoft Office PowerPoint</Application>
  <PresentationFormat>On-screen Show (4:3)</PresentationFormat>
  <Paragraphs>284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PowerPoint Presentation</vt:lpstr>
      <vt:lpstr>2014 Project Update – Agenda</vt:lpstr>
      <vt:lpstr>Recent/Upcoming Project Highlights</vt:lpstr>
      <vt:lpstr>Recent ERCOT Internal Labor Results </vt:lpstr>
      <vt:lpstr>Planning Next Set of Project Bundles</vt:lpstr>
      <vt:lpstr>2014 Release Targets – Board-Approved NPRRs / SCRs / xGRRs</vt:lpstr>
      <vt:lpstr>2015 Release Targets – Board-Approved NPRRs / SCRs / 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1603</cp:revision>
  <cp:lastPrinted>2014-07-16T13:23:55Z</cp:lastPrinted>
  <dcterms:created xsi:type="dcterms:W3CDTF">2005-04-21T14:28:35Z</dcterms:created>
  <dcterms:modified xsi:type="dcterms:W3CDTF">2014-07-16T19:58:27Z</dcterms:modified>
</cp:coreProperties>
</file>