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1" r:id="rId3"/>
    <p:sldId id="266" r:id="rId4"/>
    <p:sldId id="267" r:id="rId5"/>
    <p:sldId id="268" r:id="rId6"/>
    <p:sldId id="269" r:id="rId7"/>
    <p:sldId id="270" r:id="rId8"/>
    <p:sldId id="265"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31" autoAdjust="0"/>
    <p:restoredTop sz="94660"/>
  </p:normalViewPr>
  <p:slideViewPr>
    <p:cSldViewPr>
      <p:cViewPr>
        <p:scale>
          <a:sx n="75" d="100"/>
          <a:sy n="75" d="100"/>
        </p:scale>
        <p:origin x="-2664" y="-120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568F978-713E-49CC-B833-5ABBB41BEB59}" type="datetimeFigureOut">
              <a:rPr lang="en-US" smtClean="0"/>
              <a:pPr/>
              <a:t>7/2/2014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5F21BF-5569-434E-BF7E-2E6F61C5F02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68F978-713E-49CC-B833-5ABBB41BEB59}" type="datetimeFigureOut">
              <a:rPr lang="en-US" smtClean="0"/>
              <a:pPr/>
              <a:t>7/2/2014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5F21BF-5569-434E-BF7E-2E6F61C5F02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68F978-713E-49CC-B833-5ABBB41BEB59}" type="datetimeFigureOut">
              <a:rPr lang="en-US" smtClean="0"/>
              <a:pPr/>
              <a:t>7/2/2014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5F21BF-5569-434E-BF7E-2E6F61C5F02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68F978-713E-49CC-B833-5ABBB41BEB59}" type="datetimeFigureOut">
              <a:rPr lang="en-US" smtClean="0"/>
              <a:pPr/>
              <a:t>7/2/2014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5F21BF-5569-434E-BF7E-2E6F61C5F02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568F978-713E-49CC-B833-5ABBB41BEB59}" type="datetimeFigureOut">
              <a:rPr lang="en-US" smtClean="0"/>
              <a:pPr/>
              <a:t>7/2/2014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5F21BF-5569-434E-BF7E-2E6F61C5F021}"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568F978-713E-49CC-B833-5ABBB41BEB59}" type="datetimeFigureOut">
              <a:rPr lang="en-US" smtClean="0"/>
              <a:pPr/>
              <a:t>7/2/2014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B5F21BF-5569-434E-BF7E-2E6F61C5F02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568F978-713E-49CC-B833-5ABBB41BEB59}" type="datetimeFigureOut">
              <a:rPr lang="en-US" smtClean="0"/>
              <a:pPr/>
              <a:t>7/2/2014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B5F21BF-5569-434E-BF7E-2E6F61C5F02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568F978-713E-49CC-B833-5ABBB41BEB59}" type="datetimeFigureOut">
              <a:rPr lang="en-US" smtClean="0"/>
              <a:pPr/>
              <a:t>7/2/2014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B5F21BF-5569-434E-BF7E-2E6F61C5F02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68F978-713E-49CC-B833-5ABBB41BEB59}" type="datetimeFigureOut">
              <a:rPr lang="en-US" smtClean="0"/>
              <a:pPr/>
              <a:t>7/2/2014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B5F21BF-5569-434E-BF7E-2E6F61C5F02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568F978-713E-49CC-B833-5ABBB41BEB59}" type="datetimeFigureOut">
              <a:rPr lang="en-US" smtClean="0"/>
              <a:pPr/>
              <a:t>7/2/2014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B5F21BF-5569-434E-BF7E-2E6F61C5F02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568F978-713E-49CC-B833-5ABBB41BEB59}" type="datetimeFigureOut">
              <a:rPr lang="en-US" smtClean="0"/>
              <a:pPr/>
              <a:t>7/2/2014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B5F21BF-5569-434E-BF7E-2E6F61C5F02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68F978-713E-49CC-B833-5ABBB41BEB59}" type="datetimeFigureOut">
              <a:rPr lang="en-US" smtClean="0"/>
              <a:pPr/>
              <a:t>7/2/2014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B5F21BF-5569-434E-BF7E-2E6F61C5F02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19201"/>
            <a:ext cx="7772400" cy="2381250"/>
          </a:xfrm>
        </p:spPr>
        <p:txBody>
          <a:bodyPr/>
          <a:lstStyle/>
          <a:p>
            <a:r>
              <a:rPr lang="en-US" dirty="0" smtClean="0"/>
              <a:t>PLWG Report to ROS</a:t>
            </a:r>
            <a:endParaRPr lang="en-US" dirty="0"/>
          </a:p>
        </p:txBody>
      </p:sp>
      <p:sp>
        <p:nvSpPr>
          <p:cNvPr id="3" name="Subtitle 2"/>
          <p:cNvSpPr>
            <a:spLocks noGrp="1"/>
          </p:cNvSpPr>
          <p:nvPr>
            <p:ph type="subTitle" idx="1"/>
          </p:nvPr>
        </p:nvSpPr>
        <p:spPr/>
        <p:txBody>
          <a:bodyPr/>
          <a:lstStyle/>
          <a:p>
            <a:r>
              <a:rPr lang="en-US" dirty="0" smtClean="0">
                <a:solidFill>
                  <a:schemeClr val="tx1"/>
                </a:solidFill>
              </a:rPr>
              <a:t>July 10, 2014</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ERCOT Planning Process Reviews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Planning Guide 6.9 </a:t>
            </a:r>
          </a:p>
          <a:p>
            <a:pPr lvl="1"/>
            <a:r>
              <a:rPr lang="en-US" dirty="0" smtClean="0"/>
              <a:t>ERCOT had questions about the attestation required from Interconnecting Entities (IEs) not required to obtain air or water permits</a:t>
            </a:r>
          </a:p>
          <a:p>
            <a:pPr lvl="1"/>
            <a:r>
              <a:rPr lang="en-US" dirty="0" smtClean="0"/>
              <a:t>ERCOT legal is reviewing the attestation will recommend either changing the Planning Guide language in section 6.9 or changing the attestation</a:t>
            </a:r>
          </a:p>
          <a:p>
            <a:r>
              <a:rPr lang="en-US" dirty="0" smtClean="0"/>
              <a:t>Review scaling methodologies in Planning Studies</a:t>
            </a:r>
          </a:p>
          <a:p>
            <a:r>
              <a:rPr lang="en-US" dirty="0" smtClean="0"/>
              <a:t>White Paper documenting CDR and Planning Study model differences</a:t>
            </a:r>
            <a:endParaRPr lang="en-US" dirty="0"/>
          </a:p>
        </p:txBody>
      </p:sp>
    </p:spTree>
    <p:extLst>
      <p:ext uri="{BB962C8B-B14F-4D97-AF65-F5344CB8AC3E}">
        <p14:creationId xmlns:p14="http://schemas.microsoft.com/office/powerpoint/2010/main" val="40554458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PGRR036, Planning Market Data Transparency	</a:t>
            </a:r>
            <a:endParaRPr lang="en-US" dirty="0"/>
          </a:p>
        </p:txBody>
      </p:sp>
      <p:sp>
        <p:nvSpPr>
          <p:cNvPr id="3" name="Content Placeholder 2"/>
          <p:cNvSpPr>
            <a:spLocks noGrp="1"/>
          </p:cNvSpPr>
          <p:nvPr>
            <p:ph idx="1"/>
          </p:nvPr>
        </p:nvSpPr>
        <p:spPr/>
        <p:txBody>
          <a:bodyPr>
            <a:normAutofit lnSpcReduction="10000"/>
          </a:bodyPr>
          <a:lstStyle/>
          <a:p>
            <a:r>
              <a:rPr lang="en-US" dirty="0" smtClean="0"/>
              <a:t>PGRR will move all data on the ERCOT Planning and Operations (POI) site to the ERCOT MIS site.</a:t>
            </a:r>
          </a:p>
          <a:p>
            <a:r>
              <a:rPr lang="en-US" dirty="0" smtClean="0"/>
              <a:t>Digital Certificate will be required to gain access to the ERCOT MIS site.</a:t>
            </a:r>
          </a:p>
          <a:p>
            <a:r>
              <a:rPr lang="en-US" dirty="0" smtClean="0"/>
              <a:t>PLWG was in consensus </a:t>
            </a:r>
            <a:r>
              <a:rPr lang="en-US" dirty="0" smtClean="0"/>
              <a:t>to endorse and forward </a:t>
            </a:r>
            <a:r>
              <a:rPr lang="en-US" dirty="0" smtClean="0"/>
              <a:t>the </a:t>
            </a:r>
            <a:r>
              <a:rPr lang="en-US" dirty="0" smtClean="0"/>
              <a:t>4/23/14 PLWG Report as revised by PLWG and the revised Impact </a:t>
            </a:r>
            <a:r>
              <a:rPr lang="en-US" smtClean="0"/>
              <a:t>Analysis for PGRR036 to </a:t>
            </a:r>
            <a:r>
              <a:rPr lang="en-US" dirty="0" smtClean="0"/>
              <a:t>ROS</a:t>
            </a:r>
            <a:endParaRPr lang="en-US" dirty="0"/>
          </a:p>
        </p:txBody>
      </p:sp>
    </p:spTree>
    <p:extLst>
      <p:ext uri="{BB962C8B-B14F-4D97-AF65-F5344CB8AC3E}">
        <p14:creationId xmlns:p14="http://schemas.microsoft.com/office/powerpoint/2010/main" val="31982212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t>PGRR038, Require ERCOT to Report Circuits Loaded Above 95% of Their Facility Rating</a:t>
            </a:r>
            <a:endParaRPr lang="en-US" sz="3600" dirty="0"/>
          </a:p>
        </p:txBody>
      </p:sp>
      <p:sp>
        <p:nvSpPr>
          <p:cNvPr id="3" name="Content Placeholder 2"/>
          <p:cNvSpPr>
            <a:spLocks noGrp="1"/>
          </p:cNvSpPr>
          <p:nvPr>
            <p:ph idx="1"/>
          </p:nvPr>
        </p:nvSpPr>
        <p:spPr/>
        <p:txBody>
          <a:bodyPr>
            <a:normAutofit fontScale="92500"/>
          </a:bodyPr>
          <a:lstStyle/>
          <a:p>
            <a:r>
              <a:rPr lang="en-US" dirty="0" smtClean="0"/>
              <a:t>PGRR038 was submitted by ERCOT to address concerns raised by the BOD on PGRR031 </a:t>
            </a:r>
          </a:p>
          <a:p>
            <a:r>
              <a:rPr lang="en-US" dirty="0" smtClean="0"/>
              <a:t>PGRR038 memorializes the discretion that the BOD believes Planners have when considering transmission projects</a:t>
            </a:r>
          </a:p>
          <a:p>
            <a:r>
              <a:rPr lang="en-US" dirty="0" smtClean="0"/>
              <a:t>PGRR038 requires ERCOT to report circuits loaded above 95% of their facility ratings</a:t>
            </a:r>
          </a:p>
          <a:p>
            <a:r>
              <a:rPr lang="en-US" dirty="0" smtClean="0"/>
              <a:t>No PLWG consensus, but good discussion and the following 3 options are for ROS consideration</a:t>
            </a:r>
            <a:endParaRPr lang="en-US" dirty="0"/>
          </a:p>
        </p:txBody>
      </p:sp>
    </p:spTree>
    <p:extLst>
      <p:ext uri="{BB962C8B-B14F-4D97-AF65-F5344CB8AC3E}">
        <p14:creationId xmlns:p14="http://schemas.microsoft.com/office/powerpoint/2010/main" val="23495050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t>PGRR038, Require ERCOT to Report Circuits Loaded Above 95% of Their Facility Rating</a:t>
            </a:r>
            <a:endParaRPr lang="en-US" sz="3600" dirty="0"/>
          </a:p>
        </p:txBody>
      </p:sp>
      <p:sp>
        <p:nvSpPr>
          <p:cNvPr id="3" name="Content Placeholder 2"/>
          <p:cNvSpPr>
            <a:spLocks noGrp="1"/>
          </p:cNvSpPr>
          <p:nvPr>
            <p:ph idx="1"/>
          </p:nvPr>
        </p:nvSpPr>
        <p:spPr/>
        <p:txBody>
          <a:bodyPr>
            <a:normAutofit/>
          </a:bodyPr>
          <a:lstStyle/>
          <a:p>
            <a:r>
              <a:rPr lang="en-US" dirty="0" smtClean="0"/>
              <a:t>Option 1 – as submitted and revised by PLWG</a:t>
            </a:r>
          </a:p>
          <a:p>
            <a:pPr lvl="1"/>
            <a:r>
              <a:rPr lang="en-US" dirty="0"/>
              <a:t>ERCOT shall include in the Regional Transmission Plan Report a list of Transmission Facilities that are loaded above 95% of their applicable Ratings for the following conditions:</a:t>
            </a:r>
          </a:p>
          <a:p>
            <a:pPr lvl="2"/>
            <a:r>
              <a:rPr lang="en-US" dirty="0"/>
              <a:t>(a)	Normal system conditions; or </a:t>
            </a:r>
          </a:p>
          <a:p>
            <a:pPr lvl="2"/>
            <a:r>
              <a:rPr lang="en-US" dirty="0"/>
              <a:t>(b)	Following the contingency loss of a single generating unit, transmission circuit, transformer, or common tower outage.</a:t>
            </a:r>
          </a:p>
          <a:p>
            <a:endParaRPr lang="en-US" dirty="0"/>
          </a:p>
        </p:txBody>
      </p:sp>
    </p:spTree>
    <p:extLst>
      <p:ext uri="{BB962C8B-B14F-4D97-AF65-F5344CB8AC3E}">
        <p14:creationId xmlns:p14="http://schemas.microsoft.com/office/powerpoint/2010/main" val="38763347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t>PGRR038, Require ERCOT to Report Circuits Loaded Above 95% of Their Facility Rating</a:t>
            </a:r>
            <a:endParaRPr lang="en-US" sz="3600" dirty="0"/>
          </a:p>
        </p:txBody>
      </p:sp>
      <p:sp>
        <p:nvSpPr>
          <p:cNvPr id="3" name="Content Placeholder 2"/>
          <p:cNvSpPr>
            <a:spLocks noGrp="1"/>
          </p:cNvSpPr>
          <p:nvPr>
            <p:ph idx="1"/>
          </p:nvPr>
        </p:nvSpPr>
        <p:spPr/>
        <p:txBody>
          <a:bodyPr>
            <a:normAutofit fontScale="92500" lnSpcReduction="20000"/>
          </a:bodyPr>
          <a:lstStyle/>
          <a:p>
            <a:r>
              <a:rPr lang="en-US" dirty="0" smtClean="0"/>
              <a:t>Option 2 – as submitted and revised by PLWG (leave the percentage open for yearly discussion)</a:t>
            </a:r>
          </a:p>
          <a:p>
            <a:pPr lvl="1"/>
            <a:r>
              <a:rPr lang="en-US" dirty="0"/>
              <a:t>ERCOT shall include in the Regional Transmission Plan Report a list of  Transmission Facilities that are loaded above a percentage of their applicable rating, such as 95%. The percentage will be determined by ERCOT in coordination with the RPG and will be included in the Regional Transmission Plan Report. The analysis will be performed for the following conditions:</a:t>
            </a:r>
          </a:p>
          <a:p>
            <a:pPr lvl="2"/>
            <a:r>
              <a:rPr lang="en-US" dirty="0"/>
              <a:t>(a)	Normal system conditions; or </a:t>
            </a:r>
          </a:p>
          <a:p>
            <a:pPr lvl="2"/>
            <a:r>
              <a:rPr lang="en-US" dirty="0"/>
              <a:t>(b)	Following the contingency loss of a single generating unit, transmission circuit, transformer, or common tower outage.</a:t>
            </a:r>
          </a:p>
          <a:p>
            <a:endParaRPr lang="en-US" dirty="0"/>
          </a:p>
        </p:txBody>
      </p:sp>
    </p:spTree>
    <p:extLst>
      <p:ext uri="{BB962C8B-B14F-4D97-AF65-F5344CB8AC3E}">
        <p14:creationId xmlns:p14="http://schemas.microsoft.com/office/powerpoint/2010/main" val="803424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t>PGRR038, Require ERCOT to Report Circuits Loaded Above 95% of Their Facility Rating</a:t>
            </a:r>
            <a:endParaRPr lang="en-US" sz="3600" dirty="0"/>
          </a:p>
        </p:txBody>
      </p:sp>
      <p:sp>
        <p:nvSpPr>
          <p:cNvPr id="3" name="Content Placeholder 2"/>
          <p:cNvSpPr>
            <a:spLocks noGrp="1"/>
          </p:cNvSpPr>
          <p:nvPr>
            <p:ph idx="1"/>
          </p:nvPr>
        </p:nvSpPr>
        <p:spPr/>
        <p:txBody>
          <a:bodyPr>
            <a:normAutofit/>
          </a:bodyPr>
          <a:lstStyle/>
          <a:p>
            <a:r>
              <a:rPr lang="en-US" dirty="0" smtClean="0"/>
              <a:t>Option 3 – no changes necessary, keep the Planning Guide language as is, without PGRR038.</a:t>
            </a:r>
            <a:endParaRPr lang="en-US" dirty="0"/>
          </a:p>
          <a:p>
            <a:endParaRPr lang="en-US" dirty="0"/>
          </a:p>
        </p:txBody>
      </p:sp>
    </p:spTree>
    <p:extLst>
      <p:ext uri="{BB962C8B-B14F-4D97-AF65-F5344CB8AC3E}">
        <p14:creationId xmlns:p14="http://schemas.microsoft.com/office/powerpoint/2010/main" val="23352358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143000"/>
          </a:xfrm>
        </p:spPr>
        <p:txBody>
          <a:bodyPr>
            <a:normAutofit fontScale="90000"/>
          </a:bodyPr>
          <a:lstStyle/>
          <a:p>
            <a:r>
              <a:rPr lang="en-US" b="1" dirty="0" smtClean="0"/>
              <a:t>ROS Direction Regarding Review of Constrained Generation</a:t>
            </a:r>
            <a:r>
              <a:rPr lang="en-US" dirty="0" smtClean="0"/>
              <a:t/>
            </a:r>
            <a:br>
              <a:rPr lang="en-US" dirty="0" smtClean="0"/>
            </a:br>
            <a:endParaRPr lang="en-US" dirty="0"/>
          </a:p>
        </p:txBody>
      </p:sp>
      <p:sp>
        <p:nvSpPr>
          <p:cNvPr id="3" name="Content Placeholder 2"/>
          <p:cNvSpPr>
            <a:spLocks noGrp="1"/>
          </p:cNvSpPr>
          <p:nvPr>
            <p:ph idx="1"/>
          </p:nvPr>
        </p:nvSpPr>
        <p:spPr>
          <a:xfrm>
            <a:off x="457200" y="1524000"/>
            <a:ext cx="8229600" cy="4525963"/>
          </a:xfrm>
        </p:spPr>
        <p:txBody>
          <a:bodyPr>
            <a:normAutofit/>
          </a:bodyPr>
          <a:lstStyle/>
          <a:p>
            <a:r>
              <a:rPr lang="en-US" dirty="0" smtClean="0"/>
              <a:t>PLWG has reviewed Generation Deliverability issues for several months and recommends including criteria in Section 4 of the Planning Guides to address generation deliverability in peak load conditions</a:t>
            </a:r>
          </a:p>
        </p:txBody>
      </p:sp>
    </p:spTree>
    <p:extLst>
      <p:ext uri="{BB962C8B-B14F-4D97-AF65-F5344CB8AC3E}">
        <p14:creationId xmlns:p14="http://schemas.microsoft.com/office/powerpoint/2010/main" val="313562908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1597</TotalTime>
  <Words>433</Words>
  <Application>Microsoft Office PowerPoint</Application>
  <PresentationFormat>On-screen Show (4:3)</PresentationFormat>
  <Paragraphs>31</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PLWG Report to ROS</vt:lpstr>
      <vt:lpstr>ERCOT Planning Process Reviews</vt:lpstr>
      <vt:lpstr>PGRR036, Planning Market Data Transparency </vt:lpstr>
      <vt:lpstr>PGRR038, Require ERCOT to Report Circuits Loaded Above 95% of Their Facility Rating</vt:lpstr>
      <vt:lpstr>PGRR038, Require ERCOT to Report Circuits Loaded Above 95% of Their Facility Rating</vt:lpstr>
      <vt:lpstr>PGRR038, Require ERCOT to Report Circuits Loaded Above 95% of Their Facility Rating</vt:lpstr>
      <vt:lpstr>PGRR038, Require ERCOT to Report Circuits Loaded Above 95% of Their Facility Rating</vt:lpstr>
      <vt:lpstr>ROS Direction Regarding Review of Constrained Generation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PLWG Report to ROS</dc:title>
  <dc:creator>John Moore</dc:creator>
  <cp:lastModifiedBy>ERCOT</cp:lastModifiedBy>
  <cp:revision>47</cp:revision>
  <dcterms:created xsi:type="dcterms:W3CDTF">2013-06-12T20:00:16Z</dcterms:created>
  <dcterms:modified xsi:type="dcterms:W3CDTF">2014-07-02T16:48:58Z</dcterms:modified>
</cp:coreProperties>
</file>