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6" r:id="rId3"/>
    <p:sldId id="300" r:id="rId4"/>
    <p:sldId id="297" r:id="rId5"/>
    <p:sldId id="298" r:id="rId6"/>
    <p:sldId id="301" r:id="rId7"/>
    <p:sldId id="299" r:id="rId8"/>
    <p:sldId id="267" r:id="rId9"/>
    <p:sldId id="287" r:id="rId10"/>
    <p:sldId id="260" r:id="rId11"/>
    <p:sldId id="259" r:id="rId12"/>
    <p:sldId id="295" r:id="rId13"/>
    <p:sldId id="261" r:id="rId14"/>
    <p:sldId id="264" r:id="rId15"/>
    <p:sldId id="256" r:id="rId16"/>
    <p:sldId id="257" r:id="rId17"/>
    <p:sldId id="258" r:id="rId18"/>
    <p:sldId id="269" r:id="rId19"/>
    <p:sldId id="268" r:id="rId20"/>
    <p:sldId id="285" r:id="rId21"/>
    <p:sldId id="278" r:id="rId22"/>
    <p:sldId id="288" r:id="rId23"/>
    <p:sldId id="270" r:id="rId24"/>
    <p:sldId id="284" r:id="rId25"/>
    <p:sldId id="276" r:id="rId26"/>
    <p:sldId id="271" r:id="rId27"/>
    <p:sldId id="272" r:id="rId28"/>
    <p:sldId id="291" r:id="rId29"/>
    <p:sldId id="290" r:id="rId30"/>
    <p:sldId id="289" r:id="rId31"/>
    <p:sldId id="281" r:id="rId32"/>
    <p:sldId id="279" r:id="rId33"/>
    <p:sldId id="28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A819-C2B3-492F-B136-66952C44604E}" type="datetimeFigureOut">
              <a:rPr lang="en-US" smtClean="0"/>
              <a:pPr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</a:t>
            </a:r>
            <a:r>
              <a:rPr lang="en-US" dirty="0" smtClean="0"/>
              <a:t>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Sydney Niemeyer Chair</a:t>
            </a:r>
          </a:p>
          <a:p>
            <a:r>
              <a:rPr lang="en-US" sz="2000" dirty="0" smtClean="0"/>
              <a:t>NRG Energy</a:t>
            </a:r>
          </a:p>
          <a:p>
            <a:r>
              <a:rPr lang="en-US" sz="2000" dirty="0" smtClean="0"/>
              <a:t>Don Blackburn Vice Chair</a:t>
            </a:r>
          </a:p>
          <a:p>
            <a:r>
              <a:rPr lang="en-US" sz="2000" dirty="0" err="1" smtClean="0"/>
              <a:t>Luminant</a:t>
            </a:r>
            <a:r>
              <a:rPr lang="en-US" sz="2000" dirty="0" smtClean="0"/>
              <a:t> Energy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4600" y="3200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July  10, 2014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079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6688"/>
            <a:ext cx="9144000" cy="652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38"/>
            <a:ext cx="91440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671513"/>
            <a:ext cx="9086850" cy="551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585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162.86</a:t>
            </a:r>
            <a:endParaRPr lang="en-US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37" y="304800"/>
            <a:ext cx="9169937" cy="623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222250"/>
            <a:ext cx="9193213" cy="641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55600"/>
            <a:ext cx="9136063" cy="614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0838"/>
            <a:ext cx="9144001" cy="615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0" y="1295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1524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60325"/>
            <a:ext cx="8659813" cy="673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298450"/>
            <a:ext cx="8867775" cy="625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Meeting July 1,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Reviewed June frequency control.</a:t>
            </a:r>
          </a:p>
          <a:p>
            <a:pPr lvl="1"/>
            <a:r>
              <a:rPr lang="en-US" dirty="0" smtClean="0"/>
              <a:t>Improved CPS1 &amp; 2.</a:t>
            </a:r>
          </a:p>
          <a:p>
            <a:pPr lvl="1"/>
            <a:r>
              <a:rPr lang="en-US" dirty="0" smtClean="0"/>
              <a:t>Frequency Profile continues to be on the high side.</a:t>
            </a:r>
          </a:p>
          <a:p>
            <a:pPr lvl="2"/>
            <a:r>
              <a:rPr lang="en-US" dirty="0" smtClean="0"/>
              <a:t>Causes were discussed:  More small high frequency “events” (small up swings in frequency).  Non-conforming load MW change larger on “turn-offs” than “turn-on” would contribute to larger upswings.  Must have data to prove.</a:t>
            </a:r>
          </a:p>
          <a:p>
            <a:pPr lvl="2"/>
            <a:r>
              <a:rPr lang="en-US" dirty="0" smtClean="0"/>
              <a:t>Wind turbines help with high frequency but typically not with low frequency.  This keeps high frequency limited to a tighter profile on the high side.</a:t>
            </a:r>
          </a:p>
          <a:p>
            <a:pPr lvl="2"/>
            <a:r>
              <a:rPr lang="en-US" dirty="0" smtClean="0"/>
              <a:t>Two “Normal” curve profiles were suggested.</a:t>
            </a:r>
          </a:p>
          <a:p>
            <a:pPr lvl="1"/>
            <a:r>
              <a:rPr lang="en-US" dirty="0" smtClean="0"/>
              <a:t>Fewer Time Error Corrections in June.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654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slow Time Error Corrections were executed in June.</a:t>
            </a:r>
          </a:p>
          <a:p>
            <a:r>
              <a:rPr lang="en-US" dirty="0" smtClean="0"/>
              <a:t>Other than the days with the TECs, 3 days had positive time error.  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87" y="609600"/>
            <a:ext cx="8835316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5563"/>
            <a:ext cx="9144001" cy="674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19173"/>
            <a:ext cx="7772400" cy="55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6725"/>
            <a:ext cx="8621713" cy="592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76200"/>
            <a:ext cx="8639175" cy="670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5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2015 Bias and Frequency Response Measure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47800"/>
            <a:ext cx="9144001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0" y="6057900"/>
            <a:ext cx="911696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923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BAL-001-TRE</a:t>
            </a:r>
          </a:p>
          <a:p>
            <a:pPr lvl="1"/>
            <a:r>
              <a:rPr lang="en-US" dirty="0" smtClean="0"/>
              <a:t>Implementation timeline was discussed.  ERCOT and TRE will meet to confirm dates.</a:t>
            </a:r>
          </a:p>
          <a:p>
            <a:pPr lvl="1"/>
            <a:r>
              <a:rPr lang="en-US" dirty="0" smtClean="0"/>
              <a:t>Resources requesting a waiver from the standard as allowed in the standard requested the process for confirming the waiver.</a:t>
            </a:r>
          </a:p>
          <a:p>
            <a:pPr lvl="1"/>
            <a:r>
              <a:rPr lang="en-US" dirty="0" smtClean="0"/>
              <a:t>RARF additional information needed for conventional steam turbines.  A revision request will be written.</a:t>
            </a:r>
          </a:p>
          <a:p>
            <a:pPr lvl="1"/>
            <a:r>
              <a:rPr lang="en-US" dirty="0" smtClean="0"/>
              <a:t>Protocol and Operating Guide revisions will be needed and are being developed.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501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October Total ERCOT Energy and Total Energy Production from Wind Resources.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325"/>
            <a:ext cx="9144000" cy="622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7975"/>
            <a:ext cx="9144000" cy="624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0"/>
            <a:ext cx="913311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Reviewed June 21 frequency event.</a:t>
            </a:r>
          </a:p>
          <a:p>
            <a:pPr lvl="1"/>
            <a:r>
              <a:rPr lang="en-US" dirty="0" smtClean="0"/>
              <a:t>RRS providers had 5 Resources with below expected performance.</a:t>
            </a:r>
          </a:p>
          <a:p>
            <a:pPr lvl="1"/>
            <a:r>
              <a:rPr lang="en-US" dirty="0" smtClean="0"/>
              <a:t>Non-RRS providers had 4 Resources with below expected performance.</a:t>
            </a:r>
          </a:p>
          <a:p>
            <a:r>
              <a:rPr lang="en-US" dirty="0" smtClean="0"/>
              <a:t>Reviewed June 7 frequency event.</a:t>
            </a:r>
          </a:p>
          <a:p>
            <a:pPr lvl="1"/>
            <a:r>
              <a:rPr lang="en-US" dirty="0" smtClean="0"/>
              <a:t>RRS providers had 2 Resources with below expected performance.</a:t>
            </a:r>
          </a:p>
          <a:p>
            <a:pPr lvl="1"/>
            <a:r>
              <a:rPr lang="en-US" dirty="0" smtClean="0"/>
              <a:t>Non-RRS providers had 9 Resources with below expected performance, poor data or inaccurate HSLs.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373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Reviewed June 23 frequency event.</a:t>
            </a:r>
          </a:p>
          <a:p>
            <a:pPr lvl="1"/>
            <a:r>
              <a:rPr lang="en-US" dirty="0" smtClean="0"/>
              <a:t>RRS providers had 4 Resources with less than expected performance.</a:t>
            </a:r>
          </a:p>
          <a:p>
            <a:pPr lvl="1"/>
            <a:r>
              <a:rPr lang="en-US" dirty="0" smtClean="0"/>
              <a:t>Non-RRS providers had 8 Resources with less than expected performance due to either on augmented energy or errors in their HSL. </a:t>
            </a:r>
          </a:p>
          <a:p>
            <a:r>
              <a:rPr lang="en-US" dirty="0" smtClean="0"/>
              <a:t>Interconnection Primary Frequency Response was excellent during each event.</a:t>
            </a:r>
          </a:p>
          <a:p>
            <a:pPr lvl="1"/>
            <a:r>
              <a:rPr lang="en-US" dirty="0" smtClean="0"/>
              <a:t>-694 MW/0.1 Hz, -847 MW/0.1 Hz and -1215 MW/0.1 Hz during the 21</a:t>
            </a:r>
            <a:r>
              <a:rPr lang="en-US" baseline="30000" dirty="0" smtClean="0"/>
              <a:t>st</a:t>
            </a:r>
            <a:r>
              <a:rPr lang="en-US" dirty="0" smtClean="0"/>
              <a:t>, 7</a:t>
            </a:r>
            <a:r>
              <a:rPr lang="en-US" baseline="30000" dirty="0" smtClean="0"/>
              <a:t>th</a:t>
            </a:r>
            <a:r>
              <a:rPr lang="en-US" dirty="0" smtClean="0"/>
              <a:t> and 23</a:t>
            </a:r>
            <a:r>
              <a:rPr lang="en-US" baseline="30000" dirty="0" smtClean="0"/>
              <a:t>rd</a:t>
            </a:r>
            <a:r>
              <a:rPr lang="en-US" dirty="0" smtClean="0"/>
              <a:t> events.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61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will provide the PDCWG an estimate of System Inertia data in each Frequency Disturbance Report prepared for the PDCWG.</a:t>
            </a:r>
          </a:p>
          <a:p>
            <a:r>
              <a:rPr lang="en-US" dirty="0" smtClean="0"/>
              <a:t>A request for high speed frequency data on each event was requested.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076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“New” Future Meeting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21, 2014</a:t>
            </a:r>
          </a:p>
          <a:p>
            <a:r>
              <a:rPr lang="en-US" dirty="0" smtClean="0"/>
              <a:t>September 10, 2014</a:t>
            </a:r>
          </a:p>
          <a:p>
            <a:r>
              <a:rPr lang="en-US" dirty="0" smtClean="0"/>
              <a:t>October 7, 2014</a:t>
            </a:r>
          </a:p>
          <a:p>
            <a:r>
              <a:rPr lang="en-US" dirty="0" smtClean="0"/>
              <a:t>November 11, 2014</a:t>
            </a:r>
          </a:p>
          <a:p>
            <a:r>
              <a:rPr lang="en-US" dirty="0" smtClean="0"/>
              <a:t>December 2, 2014</a:t>
            </a:r>
          </a:p>
          <a:p>
            <a:pPr lvl="1"/>
            <a:r>
              <a:rPr lang="en-US" dirty="0" smtClean="0"/>
              <a:t>All meetings at the Met Center.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224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June 2014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July 1, 2014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5173</TotalTime>
  <Words>545</Words>
  <Application>Microsoft Office PowerPoint</Application>
  <PresentationFormat>On-screen Show (4:3)</PresentationFormat>
  <Paragraphs>64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PDCWG Report to ROS</vt:lpstr>
      <vt:lpstr>PDCWG Meeting July 1, 2014</vt:lpstr>
      <vt:lpstr>PDCWG Meeting</vt:lpstr>
      <vt:lpstr>PDCWG Meeting</vt:lpstr>
      <vt:lpstr>PDCWG Meeting</vt:lpstr>
      <vt:lpstr>PDCWG Meeting</vt:lpstr>
      <vt:lpstr>“New” Future Meeting Dates</vt:lpstr>
      <vt:lpstr>ERCOT Frequency Control Report June 2014</vt:lpstr>
      <vt:lpstr>Ercot frequency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Time error and time correction</vt:lpstr>
      <vt:lpstr>Notes</vt:lpstr>
      <vt:lpstr>Time Error Corrections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primary frequency response performance</vt:lpstr>
      <vt:lpstr>PowerPoint Presentation</vt:lpstr>
      <vt:lpstr>Ercot total energy and wind production</vt:lpstr>
      <vt:lpstr>PowerPoint Presentation</vt:lpstr>
      <vt:lpstr>PowerPoint Presentation</vt:lpstr>
      <vt:lpstr>PowerPoint Presentation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 L Niemeyer</dc:creator>
  <cp:lastModifiedBy>NRGAdmin</cp:lastModifiedBy>
  <cp:revision>335</cp:revision>
  <dcterms:created xsi:type="dcterms:W3CDTF">2013-04-26T00:51:14Z</dcterms:created>
  <dcterms:modified xsi:type="dcterms:W3CDTF">2014-07-07T19:04:35Z</dcterms:modified>
</cp:coreProperties>
</file>