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4" r:id="rId5"/>
    <p:sldMasterId id="2147483672" r:id="rId6"/>
    <p:sldMasterId id="2147483679" r:id="rId7"/>
  </p:sldMasterIdLst>
  <p:notesMasterIdLst>
    <p:notesMasterId r:id="rId13"/>
  </p:notesMasterIdLst>
  <p:handoutMasterIdLst>
    <p:handoutMasterId r:id="rId14"/>
  </p:handoutMasterIdLst>
  <p:sldIdLst>
    <p:sldId id="395" r:id="rId8"/>
    <p:sldId id="398" r:id="rId9"/>
    <p:sldId id="399" r:id="rId10"/>
    <p:sldId id="400" r:id="rId11"/>
    <p:sldId id="401" r:id="rId12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BB8"/>
    <a:srgbClr val="008373"/>
    <a:srgbClr val="008080"/>
    <a:srgbClr val="FFFFCC"/>
    <a:srgbClr val="000000"/>
    <a:srgbClr val="580000"/>
    <a:srgbClr val="00385E"/>
    <a:srgbClr val="85AED7"/>
    <a:srgbClr val="0087E2"/>
    <a:srgbClr val="0057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725" autoAdjust="0"/>
  </p:normalViewPr>
  <p:slideViewPr>
    <p:cSldViewPr>
      <p:cViewPr>
        <p:scale>
          <a:sx n="120" d="100"/>
          <a:sy n="120" d="100"/>
        </p:scale>
        <p:origin x="-390" y="264"/>
      </p:cViewPr>
      <p:guideLst>
        <p:guide orient="horz" pos="2016"/>
        <p:guide pos="2880"/>
      </p:guideLst>
    </p:cSldViewPr>
  </p:slideViewPr>
  <p:outlineViewPr>
    <p:cViewPr>
      <p:scale>
        <a:sx n="33" d="100"/>
        <a:sy n="33" d="100"/>
      </p:scale>
      <p:origin x="0" y="66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504" y="-78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254C0-F7E9-4F4F-9A9F-78C31917496B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030F8-C492-4F54-89AA-7F82ED1120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466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388094E-DBE6-43F5-8EF5-211EE34915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68D29-3678-45B7-8E5D-4FE3C95C72C9}" type="datetimeFigureOut">
              <a:rPr lang="en-US" smtClean="0"/>
              <a:pPr/>
              <a:t>7/9/2014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226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71476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71476"/>
            <a:ext cx="5111751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2636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2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E05A-40A1-4094-9076-48210A4A3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6" y="0"/>
            <a:ext cx="9239251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3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5851" y="6010274"/>
            <a:ext cx="68675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07/10/2014</a:t>
            </a:r>
          </a:p>
        </p:txBody>
      </p: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50" smtClean="0">
                <a:solidFill>
                  <a:schemeClr val="tx1"/>
                </a:solidFill>
              </a:rPr>
              <a:pPr/>
              <a:t>‹#›</a:t>
            </a:fld>
            <a:endParaRPr 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6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E05A-40A1-4094-9076-48210A4A3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6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E05A-40A1-4094-9076-48210A4A3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3" r:id="rId3"/>
    <p:sldLayoutId id="2147483684" r:id="rId4"/>
    <p:sldLayoutId id="2147483685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other/keydocs/2014/0609-NPRR219/MarketRequirementsPrioritized_for_Workshop_20140606_v2.x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33400" y="609600"/>
            <a:ext cx="7727951" cy="3479432"/>
            <a:chOff x="603250" y="546100"/>
            <a:chExt cx="7727950" cy="271169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1" y="2130425"/>
              <a:ext cx="7543799" cy="1127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Outage Scheduler Enhancements</a:t>
              </a:r>
              <a:endParaRPr lang="en-US" sz="2800" b="1" dirty="0"/>
            </a:p>
            <a:p>
              <a:pPr algn="ctr"/>
              <a:r>
                <a:rPr lang="en-US" sz="2400" dirty="0" smtClean="0"/>
                <a:t>ROS and PRS Update </a:t>
              </a:r>
              <a:r>
                <a:rPr lang="en-US" sz="2400" dirty="0"/>
                <a:t/>
              </a:r>
              <a:br>
                <a:rPr lang="en-US" sz="2400" dirty="0"/>
              </a:b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07/10/2014</a:t>
              </a:r>
              <a:endParaRPr lang="en-US" sz="1200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456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sz="1800" dirty="0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ea typeface="ＭＳ Ｐゴシック" pitchFamily="34" charset="-128"/>
              </a:rPr>
              <a:t>Summary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Current Status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Go forward plan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Q&amp;A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82119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sz="1800" dirty="0" smtClean="0"/>
              <a:t>Summary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smtClean="0">
                <a:ea typeface="ＭＳ Ｐゴシック" pitchFamily="34" charset="-128"/>
              </a:rPr>
              <a:t>NPRR219 (provide </a:t>
            </a:r>
            <a:r>
              <a:rPr lang="en-US" altLang="en-US" sz="1800" dirty="0" smtClean="0">
                <a:ea typeface="ＭＳ Ｐゴシック" pitchFamily="34" charset="-128"/>
              </a:rPr>
              <a:t>REs the ability to enter outages on transmission assets which they own) </a:t>
            </a:r>
            <a:r>
              <a:rPr lang="en-US" altLang="en-US" sz="1800" dirty="0" smtClean="0">
                <a:ea typeface="ＭＳ Ｐゴシック" pitchFamily="34" charset="-128"/>
              </a:rPr>
              <a:t>and </a:t>
            </a:r>
            <a:r>
              <a:rPr lang="en-US" altLang="en-US" sz="1800" dirty="0" smtClean="0">
                <a:ea typeface="ＭＳ Ｐゴシック" pitchFamily="34" charset="-128"/>
              </a:rPr>
              <a:t>Outage Scheduler (OS) </a:t>
            </a:r>
            <a:r>
              <a:rPr lang="en-US" altLang="en-US" sz="1800" dirty="0" smtClean="0">
                <a:ea typeface="ＭＳ Ｐゴシック" pitchFamily="34" charset="-128"/>
              </a:rPr>
              <a:t>Enhancements are currently under review by ERCOT and the Market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These enhancements are feedback received by ERCOT over the past 3 years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Two workshops with the Market have confirmed and prioritized the list of </a:t>
            </a:r>
            <a:r>
              <a:rPr lang="en-US" altLang="en-US" sz="1400" dirty="0" smtClean="0">
                <a:ea typeface="ＭＳ Ｐゴシック" pitchFamily="34" charset="-128"/>
              </a:rPr>
              <a:t>requirements</a:t>
            </a:r>
            <a:endParaRPr lang="en-US" altLang="en-US" sz="1400" dirty="0" smtClean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After performing a preliminary assessment of the changes requested, ERCOT believes that the most economical and efficient path forward is to take an incremental approach to enhancing the current Outage </a:t>
            </a:r>
            <a:r>
              <a:rPr lang="en-US" altLang="en-US" sz="1800" dirty="0">
                <a:ea typeface="ＭＳ Ｐゴシック" pitchFamily="34" charset="-128"/>
              </a:rPr>
              <a:t>S</a:t>
            </a:r>
            <a:r>
              <a:rPr lang="en-US" altLang="en-US" sz="1800" dirty="0" smtClean="0">
                <a:ea typeface="ＭＳ Ｐゴシック" pitchFamily="34" charset="-128"/>
              </a:rPr>
              <a:t>cheduler rather than pursue a replacement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Avoids extensive market testing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Avoids required integration work internal to ERCOT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Avoids an extended period of dual entry while in transition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Today’s presentation will be to communicate this incremental approach and discuss next steps</a:t>
            </a:r>
            <a:endParaRPr lang="en-US" altLang="en-US" sz="1800" dirty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8305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altLang="en-US" sz="1800" dirty="0">
                <a:ea typeface="ＭＳ Ｐゴシック" pitchFamily="34" charset="-128"/>
              </a:rPr>
              <a:t>Current </a:t>
            </a:r>
            <a:r>
              <a:rPr lang="en-US" altLang="en-US" sz="1800" dirty="0" smtClean="0">
                <a:ea typeface="ＭＳ Ｐゴシック" pitchFamily="34" charset="-128"/>
              </a:rPr>
              <a:t>Status</a:t>
            </a:r>
            <a:endParaRPr lang="en-US" sz="18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ea typeface="ＭＳ Ｐゴシック" pitchFamily="34" charset="-128"/>
              </a:rPr>
              <a:t>ERCOT Conducted two Market Meeting to confirm our high level understanding of the requirements and their relative priority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Link to posted list of requirements</a:t>
            </a:r>
            <a:r>
              <a:rPr lang="en-US" altLang="en-US" sz="1400" dirty="0">
                <a:ea typeface="ＭＳ Ｐゴシック" pitchFamily="34" charset="-128"/>
              </a:rPr>
              <a:t>: </a:t>
            </a:r>
            <a:r>
              <a:rPr lang="en-US" altLang="en-US" sz="1400" dirty="0">
                <a:ea typeface="ＭＳ Ｐゴシック" pitchFamily="34" charset="-128"/>
                <a:hlinkClick r:id="rId3"/>
              </a:rPr>
              <a:t>http://</a:t>
            </a:r>
            <a:r>
              <a:rPr lang="en-US" altLang="en-US" sz="1400" dirty="0" smtClean="0">
                <a:ea typeface="ＭＳ Ｐゴシック" pitchFamily="34" charset="-128"/>
                <a:hlinkClick r:id="rId3"/>
              </a:rPr>
              <a:t>www.ercot.com/content/meetings/other/keydocs/2014/0609-NPRR219/MarketRequirementsPrioritized_for_Workshop_20140606_v2.xls</a:t>
            </a:r>
            <a:r>
              <a:rPr lang="en-US" altLang="en-US" sz="1400" dirty="0" smtClean="0">
                <a:ea typeface="ＭＳ Ｐゴシック" pitchFamily="34" charset="-128"/>
              </a:rPr>
              <a:t> 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ERCOT has grouped these requirements into </a:t>
            </a:r>
            <a:r>
              <a:rPr lang="en-US" altLang="en-US" sz="1800" dirty="0" smtClean="0">
                <a:ea typeface="ＭＳ Ｐゴシック" pitchFamily="34" charset="-128"/>
              </a:rPr>
              <a:t>4 </a:t>
            </a:r>
            <a:r>
              <a:rPr lang="en-US" altLang="en-US" sz="1800" dirty="0" smtClean="0">
                <a:ea typeface="ＭＳ Ｐゴシック" pitchFamily="34" charset="-128"/>
              </a:rPr>
              <a:t>groups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1: NPRR219 and TSP Notifications when an RE outage is submitted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2: Usability and Filtering Enhancements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3: Group Outage and Lower Priority Usability Enhancements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4: Low impact changes</a:t>
            </a: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For groups 1, 2, 3 SCRs are being drafted and will follow the standard SCR process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Group 4 items are what we believe to be low impact changes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These will follow the ERCOT small release pipeline process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Each requirement will still go through an impact analysis to ensure that it is appropriate for the small release pipeline</a:t>
            </a:r>
          </a:p>
          <a:p>
            <a:pPr lvl="1"/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1962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altLang="en-US" sz="1800" dirty="0">
                <a:ea typeface="ＭＳ Ｐゴシック" pitchFamily="34" charset="-128"/>
              </a:rPr>
              <a:t>Go forward plan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ea typeface="ＭＳ Ｐゴシック" pitchFamily="34" charset="-128"/>
              </a:rPr>
              <a:t>ERCOT will submit the SCRs once they are complete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The groupings are also in order of priority and will be considered separately, unless the vendor indicates that it would be more efficient to do them all at once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Currently, Groups 1 through 3 must wait for the Market System Tech Refresh to complete </a:t>
            </a:r>
            <a:r>
              <a:rPr lang="en-US" altLang="en-US" sz="1800" dirty="0" smtClean="0">
                <a:ea typeface="ＭＳ Ｐゴシック" pitchFamily="34" charset="-128"/>
              </a:rPr>
              <a:t>(mid-2015)</a:t>
            </a:r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r>
              <a:rPr lang="en-US" altLang="en-US" sz="1400" dirty="0">
                <a:ea typeface="ＭＳ Ｐゴシック" pitchFamily="34" charset="-128"/>
              </a:rPr>
              <a:t>Development will proceed in parallel with this </a:t>
            </a:r>
            <a:r>
              <a:rPr lang="en-US" altLang="en-US" sz="1400" dirty="0" smtClean="0">
                <a:ea typeface="ＭＳ Ｐゴシック" pitchFamily="34" charset="-128"/>
              </a:rPr>
              <a:t>effort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The first release would either go with the tech refresh or shortly thereafter</a:t>
            </a:r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Group 4 will move forward independently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30-day Market Notice will be leveraged to communicate the release dates on these</a:t>
            </a:r>
            <a:endParaRPr lang="en-US" altLang="en-US" sz="1400" dirty="0">
              <a:ea typeface="ＭＳ Ｐゴシック" pitchFamily="34" charset="-128"/>
            </a:endParaRP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ERCOT will schedule a WebEx in August to provide an update to OS users on these efforts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Details will be communicated via a Market Notice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0495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8B6F2DC43FED4691ADBE28B6298E57" ma:contentTypeVersion="0" ma:contentTypeDescription="Create a new document." ma:contentTypeScope="" ma:versionID="65e786f58f4d325b84fcaeaed7a89db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387AC2-0FD9-4B59-9A00-153C5EBD95D4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c34af464-7aa1-4edd-9be4-83dffc1cb926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6FDBD82-188B-4659-9B05-F91C1A0C20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A15E11-278A-41F0-A3AB-9D82A627AE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UPDATED ERCOT Presentation Template</Template>
  <TotalTime>12188</TotalTime>
  <Words>413</Words>
  <Application>Microsoft Office PowerPoint</Application>
  <PresentationFormat>On-screen Show (4:3)</PresentationFormat>
  <Paragraphs>61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Custom Design</vt:lpstr>
      <vt:lpstr>Office Theme</vt:lpstr>
      <vt:lpstr>1_Custom Design</vt:lpstr>
      <vt:lpstr>2_Custom Design</vt:lpstr>
      <vt:lpstr>PowerPoint Presentation</vt:lpstr>
      <vt:lpstr>Outage Scheduler Enhancements Agenda</vt:lpstr>
      <vt:lpstr>Outage Scheduler Enhancements Summary</vt:lpstr>
      <vt:lpstr>Outage Scheduler Enhancements Current Status</vt:lpstr>
      <vt:lpstr>Outage Scheduler Enhancements Go forward plan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Shawna R. Jirasek</dc:creator>
  <cp:lastModifiedBy>Middleton, Scott</cp:lastModifiedBy>
  <cp:revision>540</cp:revision>
  <cp:lastPrinted>2013-05-03T15:32:40Z</cp:lastPrinted>
  <dcterms:created xsi:type="dcterms:W3CDTF">2013-04-10T20:38:01Z</dcterms:created>
  <dcterms:modified xsi:type="dcterms:W3CDTF">2014-07-09T15:17:16Z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0x010100618B6F2DC43FED4691ADBE28B6298E57</vt:lpwstr>
  </property>
</Properties>
</file>