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93455" r:id="rId4"/>
    <p:sldMasterId id="2147493467" r:id="rId5"/>
  </p:sldMasterIdLst>
  <p:sldIdLst>
    <p:sldId id="260" r:id="rId6"/>
    <p:sldId id="269" r:id="rId7"/>
    <p:sldId id="263" r:id="rId8"/>
    <p:sldId id="265" r:id="rId9"/>
    <p:sldId id="266" r:id="rId10"/>
    <p:sldId id="274" r:id="rId11"/>
    <p:sldId id="275" r:id="rId12"/>
    <p:sldId id="276" r:id="rId13"/>
    <p:sldId id="277" r:id="rId14"/>
    <p:sldId id="278" r:id="rId15"/>
    <p:sldId id="279" r:id="rId16"/>
    <p:sldId id="272" r:id="rId17"/>
    <p:sldId id="273" r:id="rId18"/>
  </p:sldIdLst>
  <p:sldSz cx="9144000" cy="6858000" type="screen4x3"/>
  <p:notesSz cx="7010400" cy="92964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386"/>
    <a:srgbClr val="55BAB7"/>
    <a:srgbClr val="00385E"/>
    <a:srgbClr val="C4E3E1"/>
    <a:srgbClr val="C0D1E2"/>
    <a:srgbClr val="00837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71" autoAdjust="0"/>
    <p:restoredTop sz="94595" autoAdjust="0"/>
  </p:normalViewPr>
  <p:slideViewPr>
    <p:cSldViewPr snapToGrid="0" snapToObjects="1" showGuides="1">
      <p:cViewPr>
        <p:scale>
          <a:sx n="80" d="100"/>
          <a:sy n="80" d="100"/>
        </p:scale>
        <p:origin x="-804" y="-504"/>
      </p:cViewPr>
      <p:guideLst>
        <p:guide orient="horz" pos="2537"/>
        <p:guide orient="horz" pos="90"/>
        <p:guide orient="horz" pos="1032"/>
        <p:guide pos="5057"/>
        <p:guide pos="696"/>
        <p:guide pos="2873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16" d="100"/>
        <a:sy n="11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10" Type="http://schemas.openxmlformats.org/officeDocument/2006/relationships/slide" Target="slides/slide5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331610-3CDA-4053-9E78-2278BDE1581A}" type="datetimeFigureOut">
              <a:rPr lang="en-US"/>
              <a:pPr>
                <a:defRPr/>
              </a:pPr>
              <a:t>6/18/2014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D2F89F-7DB9-4057-821C-D95B069AD37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31389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2B5F3F-484D-4769-84F8-89CD00954802}" type="datetimeFigureOut">
              <a:rPr lang="en-US"/>
              <a:pPr>
                <a:defRPr/>
              </a:pPr>
              <a:t>6/18/2014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49EDA0-AEA6-43D0-A938-7A35B0BD349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27896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02258E-3CB9-4F1E-B86F-4F05C20AC96C}" type="datetimeFigureOut">
              <a:rPr lang="en-US"/>
              <a:pPr>
                <a:defRPr/>
              </a:pPr>
              <a:t>6/18/2014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BA7068-11C8-4020-A340-73BA64380D8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58894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36A1DE-E77E-46D0-8215-F795D827A4AB}" type="datetimeFigureOut">
              <a:rPr lang="en-US"/>
              <a:pPr>
                <a:defRPr/>
              </a:pPr>
              <a:t>6/18/2014</a:t>
            </a:fld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DE9FCB-C54D-4ADA-9F12-493D8F05A24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11190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2300F9-C65E-4571-8FC2-735C36BF7020}" type="datetimeFigureOut">
              <a:rPr lang="en-US"/>
              <a:pPr>
                <a:defRPr/>
              </a:pPr>
              <a:t>6/18/2014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CC83E6-4885-48C2-B15B-1A032C667C3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11772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DCBC90-9828-42A3-892A-F6299CC2D2E7}" type="datetimeFigureOut">
              <a:rPr lang="en-US"/>
              <a:pPr>
                <a:defRPr/>
              </a:pPr>
              <a:t>6/18/2014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37BDBD-FF9C-4424-B22A-86EABFA5625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09372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38057F-DE4E-4EC5-ADC1-719CFB8B9DB2}" type="datetimeFigureOut">
              <a:rPr lang="en-US"/>
              <a:pPr>
                <a:defRPr/>
              </a:pPr>
              <a:t>6/18/2014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1026EF-74D5-44F7-9F70-502D70A3D3E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48528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D8C203-7679-4BCC-8513-8AD89D1D01C9}" type="datetimeFigureOut">
              <a:rPr lang="en-US"/>
              <a:pPr>
                <a:defRPr/>
              </a:pPr>
              <a:t>6/18/2014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3A62EC-33A0-40E7-81C1-B899FFF159D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46667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14730D-E181-40E4-82D5-934153C56745}" type="datetimeFigureOut">
              <a:rPr lang="en-US"/>
              <a:pPr>
                <a:defRPr/>
              </a:pPr>
              <a:t>6/18/2014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E989B4-0893-47F8-9187-BC595DB3239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66029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8D5868-FBF5-4F18-9360-14F6D265F20C}" type="datetimeFigureOut">
              <a:rPr lang="en-US"/>
              <a:pPr>
                <a:defRPr/>
              </a:pPr>
              <a:t>6/18/2014</a:t>
            </a:fld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697023-9D89-4BAF-8831-7CB829B91CA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87137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53EA59-4324-4DFC-8019-0A1129451610}" type="datetimeFigureOut">
              <a:rPr lang="en-US"/>
              <a:pPr>
                <a:defRPr/>
              </a:pPr>
              <a:t>6/18/2014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624106-EA22-4D92-B74F-C1380AB1D928}" type="slidenum">
              <a:rPr lang="en-US"/>
              <a:pPr>
                <a:defRPr/>
              </a:pPr>
              <a:t>‹#›</a:t>
            </a:fld>
            <a:endParaRPr lang="en-US" dirty="0">
              <a:solidFill>
                <a:schemeClr val="accent3">
                  <a:shade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56921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EF38C9-829E-4C98-ADF6-05A82EA33039}" type="datetimeFigureOut">
              <a:rPr lang="en-US"/>
              <a:pPr>
                <a:defRPr/>
              </a:pPr>
              <a:t>6/18/2014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6E6069-05F1-4D0D-969C-BEC90E3F0AB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03632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6BE0705-9C42-4E0C-A959-064328F6FC99}" type="datetimeFigureOut">
              <a:rPr lang="en-US"/>
              <a:pPr>
                <a:defRPr/>
              </a:pPr>
              <a:t>6/18/2014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34D5C50-EAB5-4562-9FF6-5FE30770E51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0" y="-168275"/>
            <a:ext cx="9144000" cy="7216775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13"/>
          <a:srcRect t="9220"/>
          <a:stretch/>
        </p:blipFill>
        <p:spPr>
          <a:xfrm>
            <a:off x="214993" y="-168453"/>
            <a:ext cx="8714015" cy="6634475"/>
          </a:xfrm>
          <a:prstGeom prst="rect">
            <a:avLst/>
          </a:prstGeom>
          <a:effectLst>
            <a:reflection stA="58000" endPos="7000" dir="5400000" sy="-100000" algn="bl" rotWithShape="0"/>
          </a:effectLst>
        </p:spPr>
      </p:pic>
      <p:pic>
        <p:nvPicPr>
          <p:cNvPr id="1033" name="Picture 8" descr="ERCOT cmyk-01.png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7650" y="6024563"/>
            <a:ext cx="817563" cy="346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0" name="Straight Connector 9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93645" r:id="rId1"/>
    <p:sldLayoutId id="2147493646" r:id="rId2"/>
    <p:sldLayoutId id="2147493647" r:id="rId3"/>
    <p:sldLayoutId id="2147493648" r:id="rId4"/>
    <p:sldLayoutId id="2147493649" r:id="rId5"/>
    <p:sldLayoutId id="2147493650" r:id="rId6"/>
    <p:sldLayoutId id="2147493651" r:id="rId7"/>
    <p:sldLayoutId id="2147493656" r:id="rId8"/>
    <p:sldLayoutId id="2147493652" r:id="rId9"/>
    <p:sldLayoutId id="2147493653" r:id="rId10"/>
    <p:sldLayoutId id="2147493654" r:id="rId11"/>
  </p:sldLayoutIdLst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205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BE45466-1DB6-4ABD-9526-7A382919762B}" type="datetimeFigureOut">
              <a:rPr lang="en-US"/>
              <a:pPr>
                <a:defRPr/>
              </a:pPr>
              <a:t>6/18/2014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7FA8472-F0AE-44DC-8DC4-3CB81519A40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9" name="Rectangle 8"/>
          <p:cNvSpPr/>
          <p:nvPr userDrawn="1"/>
        </p:nvSpPr>
        <p:spPr>
          <a:xfrm>
            <a:off x="0" y="-168275"/>
            <a:ext cx="9144000" cy="7216775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 rotWithShape="1">
          <a:blip r:embed="rId3"/>
          <a:srcRect t="9220"/>
          <a:stretch/>
        </p:blipFill>
        <p:spPr>
          <a:xfrm>
            <a:off x="214993" y="-168453"/>
            <a:ext cx="8714015" cy="6634475"/>
          </a:xfrm>
          <a:prstGeom prst="rect">
            <a:avLst/>
          </a:prstGeom>
          <a:effectLst>
            <a:reflection stA="58000" endPos="7000" dir="5400000" sy="-100000" algn="bl" rotWithShape="0"/>
          </a:effec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93655" r:id="rId1"/>
  </p:sldLayoutIdLst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98" name="Group 13"/>
          <p:cNvGrpSpPr>
            <a:grpSpLocks/>
          </p:cNvGrpSpPr>
          <p:nvPr/>
        </p:nvGrpSpPr>
        <p:grpSpPr bwMode="auto">
          <a:xfrm>
            <a:off x="603250" y="1498600"/>
            <a:ext cx="7727950" cy="3862388"/>
            <a:chOff x="603250" y="546100"/>
            <a:chExt cx="7727950" cy="3862061"/>
          </a:xfrm>
        </p:grpSpPr>
        <p:pic>
          <p:nvPicPr>
            <p:cNvPr id="4099" name="Picture 8" descr="ERCOT cmyk-0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03250" y="546100"/>
              <a:ext cx="2457704" cy="1041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0" name="TextBox 9"/>
            <p:cNvSpPr txBox="1">
              <a:spLocks noChangeArrowheads="1"/>
            </p:cNvSpPr>
            <p:nvPr/>
          </p:nvSpPr>
          <p:spPr bwMode="auto">
            <a:xfrm>
              <a:off x="787400" y="2130425"/>
              <a:ext cx="7543800" cy="22777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n-US" b="1" dirty="0" smtClean="0"/>
                <a:t>Seasonal Adjustment Factor</a:t>
              </a:r>
              <a:endParaRPr lang="en-US" altLang="en-US" b="1" dirty="0"/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 b="1" dirty="0"/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2000" dirty="0"/>
                <a:t>Mark Ruane</a:t>
              </a: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800" dirty="0"/>
                <a:t> </a:t>
              </a: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800" dirty="0" smtClean="0"/>
                <a:t>TAC</a:t>
              </a:r>
              <a:endParaRPr lang="en-US" altLang="en-US" sz="1800" dirty="0"/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800" dirty="0"/>
                <a:t>ERCOT Public</a:t>
              </a: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800" dirty="0" smtClean="0"/>
                <a:t>June </a:t>
              </a:r>
              <a:r>
                <a:rPr lang="en-US" altLang="en-US" sz="1800" dirty="0" smtClean="0"/>
                <a:t>26, </a:t>
              </a:r>
              <a:r>
                <a:rPr lang="en-US" altLang="en-US" sz="1800" dirty="0" smtClean="0"/>
                <a:t>2014</a:t>
              </a:r>
              <a:endParaRPr lang="en-US" altLang="en-US" sz="1800" dirty="0"/>
            </a:p>
          </p:txBody>
        </p:sp>
        <p:cxnSp>
          <p:nvCxnSpPr>
            <p:cNvPr id="13" name="Straight Connector 12"/>
            <p:cNvCxnSpPr/>
            <p:nvPr/>
          </p:nvCxnSpPr>
          <p:spPr>
            <a:xfrm flipV="1">
              <a:off x="787400" y="1852502"/>
              <a:ext cx="6286500" cy="12699"/>
            </a:xfrm>
            <a:prstGeom prst="line">
              <a:avLst/>
            </a:prstGeom>
            <a:ln>
              <a:solidFill>
                <a:srgbClr val="00385E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Content Placeholder 2"/>
          <p:cNvSpPr>
            <a:spLocks noGrp="1"/>
          </p:cNvSpPr>
          <p:nvPr>
            <p:ph idx="1"/>
          </p:nvPr>
        </p:nvSpPr>
        <p:spPr>
          <a:xfrm>
            <a:off x="384174" y="765175"/>
            <a:ext cx="8302625" cy="719241"/>
          </a:xfrm>
        </p:spPr>
        <p:txBody>
          <a:bodyPr/>
          <a:lstStyle/>
          <a:p>
            <a:pPr marL="0" indent="0" eaLnBrk="1" hangingPunct="1">
              <a:buFont typeface="Arial" charset="0"/>
              <a:buNone/>
              <a:defRPr/>
            </a:pPr>
            <a:r>
              <a:rPr lang="en-US" altLang="en-US" sz="2000" dirty="0" smtClean="0"/>
              <a:t>Impact of changing SAF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065213" y="6024563"/>
            <a:ext cx="6867525" cy="4159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endParaRPr lang="en-US" sz="1050" b="1" dirty="0"/>
          </a:p>
          <a:p>
            <a:pPr>
              <a:defRPr/>
            </a:pPr>
            <a:r>
              <a:rPr lang="en-US" sz="1050" dirty="0"/>
              <a:t>ERCOT Public</a:t>
            </a:r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542925"/>
          </a:xfrm>
        </p:spPr>
        <p:txBody>
          <a:bodyPr/>
          <a:lstStyle/>
          <a:p>
            <a:pPr algn="l" eaLnBrk="1" hangingPunct="1"/>
            <a:r>
              <a:rPr lang="en-US" altLang="en-US" sz="2000" b="1" dirty="0" smtClean="0"/>
              <a:t>Seasonal Adjustment Factor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3268" y="1638299"/>
            <a:ext cx="6055239" cy="36381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97291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Content Placeholder 2"/>
          <p:cNvSpPr>
            <a:spLocks noGrp="1"/>
          </p:cNvSpPr>
          <p:nvPr>
            <p:ph idx="1"/>
          </p:nvPr>
        </p:nvSpPr>
        <p:spPr>
          <a:xfrm>
            <a:off x="384174" y="765175"/>
            <a:ext cx="8302625" cy="719241"/>
          </a:xfrm>
        </p:spPr>
        <p:txBody>
          <a:bodyPr/>
          <a:lstStyle/>
          <a:p>
            <a:pPr marL="0" indent="0" eaLnBrk="1" hangingPunct="1">
              <a:buFont typeface="Arial" charset="0"/>
              <a:buNone/>
              <a:defRPr/>
            </a:pPr>
            <a:r>
              <a:rPr lang="en-US" altLang="en-US" sz="2000" dirty="0" smtClean="0"/>
              <a:t>Impact of changing SAF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065213" y="6024563"/>
            <a:ext cx="6867525" cy="4159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endParaRPr lang="en-US" sz="1050" b="1" dirty="0"/>
          </a:p>
          <a:p>
            <a:pPr>
              <a:defRPr/>
            </a:pPr>
            <a:r>
              <a:rPr lang="en-US" sz="1050" dirty="0"/>
              <a:t>ERCOT Public</a:t>
            </a:r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542925"/>
          </a:xfrm>
        </p:spPr>
        <p:txBody>
          <a:bodyPr/>
          <a:lstStyle/>
          <a:p>
            <a:pPr algn="l" eaLnBrk="1" hangingPunct="1"/>
            <a:r>
              <a:rPr lang="en-US" altLang="en-US" sz="2000" b="1" dirty="0" smtClean="0"/>
              <a:t>Seasonal Adjustment Factor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5426" y="1638300"/>
            <a:ext cx="6150923" cy="36956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72406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542925"/>
          </a:xfrm>
        </p:spPr>
        <p:txBody>
          <a:bodyPr/>
          <a:lstStyle/>
          <a:p>
            <a:pPr algn="l" eaLnBrk="1" hangingPunct="1"/>
            <a:r>
              <a:rPr lang="en-US" altLang="en-US" sz="2000" b="1" dirty="0" smtClean="0"/>
              <a:t>Seasonal Adjustment Factor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065213" y="6024563"/>
            <a:ext cx="6867525" cy="4159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endParaRPr lang="en-US" sz="1050" b="1" dirty="0"/>
          </a:p>
          <a:p>
            <a:pPr>
              <a:defRPr/>
            </a:pPr>
            <a:r>
              <a:rPr lang="en-US" sz="1050" dirty="0"/>
              <a:t>ERCOT Public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384175" y="765174"/>
            <a:ext cx="8427316" cy="2263034"/>
          </a:xfrm>
        </p:spPr>
        <p:txBody>
          <a:bodyPr/>
          <a:lstStyle/>
          <a:p>
            <a:pPr marL="0" indent="0" eaLnBrk="1" hangingPunct="1">
              <a:buFont typeface="Arial" charset="0"/>
              <a:buNone/>
              <a:defRPr/>
            </a:pPr>
            <a:r>
              <a:rPr lang="en-US" altLang="en-US" sz="2000" dirty="0" smtClean="0"/>
              <a:t>ERCOT staff recommends increasing the Seasonal Adjustment Factor to a value of 400% from the effective date </a:t>
            </a:r>
            <a:r>
              <a:rPr lang="en-US" altLang="en-US" sz="2000" dirty="0" smtClean="0"/>
              <a:t>through </a:t>
            </a:r>
            <a:r>
              <a:rPr lang="en-US" altLang="en-US" sz="2000" dirty="0" smtClean="0"/>
              <a:t>the end of July, 500% for the month of August, and 400% for the month of September.  This will approximate the impact of the high price events in March 2014.</a:t>
            </a:r>
          </a:p>
          <a:p>
            <a:pPr marL="0" indent="0" eaLnBrk="1" hangingPunct="1">
              <a:buFont typeface="Arial" charset="0"/>
              <a:buNone/>
              <a:defRPr/>
            </a:pPr>
            <a:endParaRPr lang="en-US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993330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Content Placeholder 2"/>
          <p:cNvSpPr>
            <a:spLocks noGrp="1"/>
          </p:cNvSpPr>
          <p:nvPr>
            <p:ph idx="1"/>
          </p:nvPr>
        </p:nvSpPr>
        <p:spPr>
          <a:xfrm>
            <a:off x="2661711" y="2708275"/>
            <a:ext cx="3820577" cy="719241"/>
          </a:xfrm>
        </p:spPr>
        <p:txBody>
          <a:bodyPr/>
          <a:lstStyle/>
          <a:p>
            <a:pPr marL="0" indent="0" algn="ctr" eaLnBrk="1" hangingPunct="1">
              <a:buFont typeface="Arial" charset="0"/>
              <a:buNone/>
              <a:defRPr/>
            </a:pPr>
            <a:r>
              <a:rPr lang="en-US" altLang="en-US" sz="2000" dirty="0" smtClean="0"/>
              <a:t>Questions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065213" y="6024563"/>
            <a:ext cx="6867525" cy="4159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endParaRPr lang="en-US" sz="1050" b="1" dirty="0"/>
          </a:p>
          <a:p>
            <a:pPr>
              <a:defRPr/>
            </a:pPr>
            <a:r>
              <a:rPr lang="en-US" sz="1050" dirty="0"/>
              <a:t>ERCOT Public</a:t>
            </a:r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542925"/>
          </a:xfrm>
        </p:spPr>
        <p:txBody>
          <a:bodyPr/>
          <a:lstStyle/>
          <a:p>
            <a:pPr algn="l" eaLnBrk="1" hangingPunct="1"/>
            <a:r>
              <a:rPr lang="en-US" altLang="en-US" sz="2000" b="1" dirty="0" smtClean="0"/>
              <a:t>Seasonal Adjustment Factor</a:t>
            </a:r>
          </a:p>
        </p:txBody>
      </p:sp>
    </p:spTree>
    <p:extLst>
      <p:ext uri="{BB962C8B-B14F-4D97-AF65-F5344CB8AC3E}">
        <p14:creationId xmlns:p14="http://schemas.microsoft.com/office/powerpoint/2010/main" val="527940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065213" y="6024563"/>
            <a:ext cx="6867525" cy="4159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endParaRPr lang="en-US" sz="1050" b="1" dirty="0"/>
          </a:p>
          <a:p>
            <a:pPr>
              <a:defRPr/>
            </a:pPr>
            <a:r>
              <a:rPr lang="en-US" sz="1050" dirty="0"/>
              <a:t>ERCOT Public</a:t>
            </a:r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542925"/>
          </a:xfrm>
        </p:spPr>
        <p:txBody>
          <a:bodyPr/>
          <a:lstStyle/>
          <a:p>
            <a:pPr algn="l" eaLnBrk="1" hangingPunct="1"/>
            <a:r>
              <a:rPr lang="en-US" altLang="en-US" sz="2000" b="1" dirty="0" smtClean="0"/>
              <a:t>Seasonal Adjustment Factor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384175" y="765174"/>
            <a:ext cx="8427316" cy="2263034"/>
          </a:xfrm>
        </p:spPr>
        <p:txBody>
          <a:bodyPr/>
          <a:lstStyle/>
          <a:p>
            <a:pPr marL="0" indent="0" eaLnBrk="1" hangingPunct="1">
              <a:buFont typeface="Arial" charset="0"/>
              <a:buNone/>
              <a:defRPr/>
            </a:pPr>
            <a:r>
              <a:rPr lang="en-US" altLang="en-US" sz="2000" dirty="0" smtClean="0"/>
              <a:t>High price intervals can significantly increase ERCOT market exposure.  ERCOT has performed stress testing to approximate the relative impact of higher cap prices on RT credit exposure.</a:t>
            </a:r>
          </a:p>
          <a:p>
            <a:pPr marL="0" indent="0" eaLnBrk="1" hangingPunct="1">
              <a:buFont typeface="Arial" charset="0"/>
              <a:buNone/>
              <a:defRPr/>
            </a:pPr>
            <a:endParaRPr lang="en-US" altLang="en-US" sz="2000" dirty="0" smtClean="0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2988" y="1844617"/>
            <a:ext cx="7555799" cy="42071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61593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542925"/>
          </a:xfrm>
        </p:spPr>
        <p:txBody>
          <a:bodyPr/>
          <a:lstStyle/>
          <a:p>
            <a:pPr algn="l" eaLnBrk="1" hangingPunct="1"/>
            <a:r>
              <a:rPr lang="en-US" altLang="en-US" sz="2000" b="1" dirty="0" smtClean="0"/>
              <a:t>Seasonal Adjustment Factor</a:t>
            </a:r>
          </a:p>
        </p:txBody>
      </p:sp>
      <p:sp>
        <p:nvSpPr>
          <p:cNvPr id="5123" name="Content Placeholder 2"/>
          <p:cNvSpPr>
            <a:spLocks noGrp="1"/>
          </p:cNvSpPr>
          <p:nvPr>
            <p:ph idx="1"/>
          </p:nvPr>
        </p:nvSpPr>
        <p:spPr>
          <a:xfrm>
            <a:off x="384175" y="765175"/>
            <a:ext cx="8427316" cy="719241"/>
          </a:xfrm>
        </p:spPr>
        <p:txBody>
          <a:bodyPr/>
          <a:lstStyle/>
          <a:p>
            <a:pPr marL="0" indent="0" eaLnBrk="1" hangingPunct="1">
              <a:buFont typeface="Arial" charset="0"/>
              <a:buNone/>
              <a:defRPr/>
            </a:pPr>
            <a:r>
              <a:rPr lang="en-US" altLang="en-US" sz="2000" dirty="0" smtClean="0"/>
              <a:t>The Seasonal Adjustment Factor (SAF) is a component of the Minimum Current Exposure (MCE) calculation that serves as a price </a:t>
            </a:r>
            <a:r>
              <a:rPr lang="en-US" altLang="en-US" sz="2000" dirty="0" smtClean="0"/>
              <a:t>multiplier</a:t>
            </a:r>
            <a:endParaRPr lang="en-US" altLang="en-US" sz="2000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1065213" y="6024563"/>
            <a:ext cx="6867525" cy="4159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endParaRPr lang="en-US" sz="1050" b="1" dirty="0"/>
          </a:p>
          <a:p>
            <a:pPr>
              <a:defRPr/>
            </a:pPr>
            <a:r>
              <a:rPr lang="en-US" sz="1050" dirty="0"/>
              <a:t>ERCOT Public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1821976" y="2256303"/>
            <a:ext cx="5500048" cy="2585323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lvl="1" indent="-457200"/>
            <a:r>
              <a:rPr lang="en-US" dirty="0"/>
              <a:t>MCE = Max</a:t>
            </a:r>
            <a:r>
              <a:rPr lang="en-US" dirty="0" smtClean="0"/>
              <a:t>[{   </a:t>
            </a:r>
            <a:r>
              <a:rPr lang="en-US" b="1" dirty="0" smtClean="0"/>
              <a:t> </a:t>
            </a:r>
            <a:r>
              <a:rPr lang="fr-FR" dirty="0" smtClean="0"/>
              <a:t>[[[L</a:t>
            </a:r>
            <a:r>
              <a:rPr lang="fr-FR" i="1" baseline="-25000" dirty="0" smtClean="0"/>
              <a:t>o</a:t>
            </a:r>
            <a:r>
              <a:rPr lang="fr-FR" i="1" baseline="-25000" dirty="0"/>
              <a:t>, i, d, k</a:t>
            </a:r>
            <a:r>
              <a:rPr lang="fr-FR" dirty="0"/>
              <a:t> * T2</a:t>
            </a:r>
            <a:r>
              <a:rPr lang="fr-FR" baseline="-25000" dirty="0"/>
              <a:t>  </a:t>
            </a:r>
            <a:r>
              <a:rPr lang="fr-FR" b="1" dirty="0"/>
              <a:t>- </a:t>
            </a:r>
            <a:r>
              <a:rPr lang="fr-FR" dirty="0"/>
              <a:t>G </a:t>
            </a:r>
            <a:r>
              <a:rPr lang="fr-FR" i="1" baseline="-25000" dirty="0"/>
              <a:t>o, i, d, k</a:t>
            </a:r>
            <a:r>
              <a:rPr lang="fr-FR" dirty="0"/>
              <a:t> * (1-NUCADJ </a:t>
            </a:r>
            <a:r>
              <a:rPr lang="fr-FR" i="1" baseline="-25000" dirty="0"/>
              <a:t>o</a:t>
            </a:r>
            <a:r>
              <a:rPr lang="fr-FR" dirty="0"/>
              <a:t>) * T3</a:t>
            </a:r>
            <a:r>
              <a:rPr lang="en-US" dirty="0"/>
              <a:t>] </a:t>
            </a:r>
            <a:r>
              <a:rPr lang="fr-FR" dirty="0"/>
              <a:t>* RTSPP </a:t>
            </a:r>
            <a:r>
              <a:rPr lang="fr-FR" i="1" baseline="-25000" dirty="0"/>
              <a:t>i, d, k</a:t>
            </a:r>
            <a:r>
              <a:rPr lang="fr-FR" i="1" dirty="0"/>
              <a:t> </a:t>
            </a:r>
            <a:r>
              <a:rPr lang="en-US" dirty="0"/>
              <a:t>*</a:t>
            </a:r>
            <a:r>
              <a:rPr lang="en-US" b="1" dirty="0">
                <a:solidFill>
                  <a:srgbClr val="FF0000"/>
                </a:solidFill>
              </a:rPr>
              <a:t>SAF</a:t>
            </a:r>
            <a:r>
              <a:rPr lang="en-US" dirty="0"/>
              <a:t>] + [</a:t>
            </a:r>
            <a:r>
              <a:rPr lang="fr-FR" dirty="0"/>
              <a:t>RTQQNETES </a:t>
            </a:r>
            <a:r>
              <a:rPr lang="fr-FR" i="1" baseline="-25000" dirty="0"/>
              <a:t>o, i, d, k</a:t>
            </a:r>
            <a:r>
              <a:rPr lang="fr-FR" b="1" dirty="0"/>
              <a:t> </a:t>
            </a:r>
            <a:r>
              <a:rPr lang="fr-FR" dirty="0"/>
              <a:t>* T1]]</a:t>
            </a:r>
            <a:r>
              <a:rPr lang="fr-FR" b="1" dirty="0"/>
              <a:t>/</a:t>
            </a:r>
            <a:r>
              <a:rPr lang="fr-FR" dirty="0"/>
              <a:t>n}</a:t>
            </a:r>
            <a:r>
              <a:rPr lang="en-US" dirty="0"/>
              <a:t>, </a:t>
            </a:r>
            <a:endParaRPr lang="en-US" dirty="0" smtClean="0"/>
          </a:p>
          <a:p>
            <a:r>
              <a:rPr lang="en-US" dirty="0" smtClean="0"/>
              <a:t>	{</a:t>
            </a:r>
            <a:r>
              <a:rPr lang="en-US" b="1" dirty="0" smtClean="0"/>
              <a:t> </a:t>
            </a:r>
            <a:r>
              <a:rPr lang="fr-FR" dirty="0" smtClean="0"/>
              <a:t>[</a:t>
            </a:r>
            <a:r>
              <a:rPr lang="fr-FR" dirty="0"/>
              <a:t>G </a:t>
            </a:r>
            <a:r>
              <a:rPr lang="fr-FR" i="1" baseline="-25000" dirty="0"/>
              <a:t>o, i, d, k</a:t>
            </a:r>
            <a:r>
              <a:rPr lang="fr-FR" dirty="0"/>
              <a:t> * NUCADJ </a:t>
            </a:r>
            <a:r>
              <a:rPr lang="fr-FR" i="1" baseline="-25000" dirty="0"/>
              <a:t>o</a:t>
            </a:r>
            <a:r>
              <a:rPr lang="fr-FR" dirty="0"/>
              <a:t> * T1 * R</a:t>
            </a:r>
            <a:r>
              <a:rPr lang="fr-FR" dirty="0" smtClean="0"/>
              <a:t>TSPP</a:t>
            </a:r>
            <a:r>
              <a:rPr lang="fr-FR" baseline="-25000" dirty="0" smtClean="0"/>
              <a:t>idk</a:t>
            </a:r>
            <a:r>
              <a:rPr lang="en-US" dirty="0"/>
              <a:t>*</a:t>
            </a:r>
            <a:r>
              <a:rPr lang="en-US" b="1" dirty="0">
                <a:solidFill>
                  <a:srgbClr val="FF0000"/>
                </a:solidFill>
              </a:rPr>
              <a:t>SAF</a:t>
            </a:r>
            <a:r>
              <a:rPr lang="fr-FR" dirty="0"/>
              <a:t>]</a:t>
            </a:r>
            <a:r>
              <a:rPr lang="fr-FR" b="1" dirty="0"/>
              <a:t>/</a:t>
            </a:r>
            <a:r>
              <a:rPr lang="fr-FR" dirty="0"/>
              <a:t>n</a:t>
            </a:r>
            <a:r>
              <a:rPr lang="fr-FR" dirty="0" smtClean="0"/>
              <a:t>},</a:t>
            </a:r>
          </a:p>
          <a:p>
            <a:r>
              <a:rPr lang="fr-FR" dirty="0"/>
              <a:t>	</a:t>
            </a:r>
            <a:r>
              <a:rPr lang="fr-FR" dirty="0" smtClean="0"/>
              <a:t>{ </a:t>
            </a:r>
            <a:r>
              <a:rPr lang="fr-FR" dirty="0"/>
              <a:t>DARTNET</a:t>
            </a:r>
            <a:r>
              <a:rPr lang="fr-FR" baseline="-25000" dirty="0"/>
              <a:t> </a:t>
            </a:r>
            <a:r>
              <a:rPr lang="fr-FR" i="1" baseline="-25000" dirty="0"/>
              <a:t>o, i, d, k</a:t>
            </a:r>
            <a:r>
              <a:rPr lang="fr-FR" dirty="0"/>
              <a:t> * T4/n}</a:t>
            </a:r>
            <a:r>
              <a:rPr lang="en-US" dirty="0"/>
              <a:t>]</a:t>
            </a:r>
          </a:p>
          <a:p>
            <a:endParaRPr lang="fr-FR" dirty="0" smtClean="0"/>
          </a:p>
          <a:p>
            <a:pPr lvl="1" indent="-457200"/>
            <a:r>
              <a:rPr lang="fr-FR" dirty="0" smtClean="0"/>
              <a:t>RTQQNETES </a:t>
            </a:r>
            <a:r>
              <a:rPr lang="en-US" i="1" baseline="-25000" dirty="0"/>
              <a:t>o, </a:t>
            </a:r>
            <a:r>
              <a:rPr lang="en-US" i="1" baseline="-25000" dirty="0" err="1"/>
              <a:t>i</a:t>
            </a:r>
            <a:r>
              <a:rPr lang="en-US" i="1" baseline="-25000" dirty="0"/>
              <a:t>, d, k</a:t>
            </a:r>
            <a:r>
              <a:rPr lang="en-US" i="1" dirty="0"/>
              <a:t> </a:t>
            </a:r>
            <a:r>
              <a:rPr lang="fr-FR" dirty="0"/>
              <a:t>=  Max [0, [[RTQQES </a:t>
            </a:r>
            <a:r>
              <a:rPr lang="en-US" i="1" baseline="-25000" dirty="0"/>
              <a:t>o, </a:t>
            </a:r>
            <a:r>
              <a:rPr lang="en-US" i="1" baseline="-25000" dirty="0" err="1"/>
              <a:t>i</a:t>
            </a:r>
            <a:r>
              <a:rPr lang="en-US" i="1" baseline="-25000" dirty="0"/>
              <a:t>, d, k, c</a:t>
            </a:r>
            <a:r>
              <a:rPr lang="fr-FR" dirty="0"/>
              <a:t> * RTSPP </a:t>
            </a:r>
            <a:r>
              <a:rPr lang="en-US" i="1" baseline="-25000" dirty="0" err="1"/>
              <a:t>i</a:t>
            </a:r>
            <a:r>
              <a:rPr lang="en-US" i="1" baseline="-25000" dirty="0"/>
              <a:t>, d, k</a:t>
            </a:r>
            <a:r>
              <a:rPr lang="en-US" dirty="0"/>
              <a:t>*</a:t>
            </a:r>
            <a:r>
              <a:rPr lang="en-US" b="1" dirty="0">
                <a:solidFill>
                  <a:srgbClr val="FF0000"/>
                </a:solidFill>
              </a:rPr>
              <a:t>SAF</a:t>
            </a:r>
            <a:r>
              <a:rPr lang="fr-FR" dirty="0"/>
              <a:t>] - [RTQQEP </a:t>
            </a:r>
            <a:r>
              <a:rPr lang="en-US" i="1" baseline="-25000" dirty="0"/>
              <a:t>o, </a:t>
            </a:r>
            <a:r>
              <a:rPr lang="en-US" i="1" baseline="-25000" dirty="0" err="1"/>
              <a:t>i</a:t>
            </a:r>
            <a:r>
              <a:rPr lang="en-US" i="1" baseline="-25000" dirty="0"/>
              <a:t>, d, k, c</a:t>
            </a:r>
            <a:r>
              <a:rPr lang="en-US" i="1" dirty="0"/>
              <a:t> </a:t>
            </a:r>
            <a:r>
              <a:rPr lang="fr-FR" dirty="0"/>
              <a:t>* RTSPP </a:t>
            </a:r>
            <a:r>
              <a:rPr lang="en-US" i="1" baseline="-25000" dirty="0" err="1"/>
              <a:t>i</a:t>
            </a:r>
            <a:r>
              <a:rPr lang="en-US" i="1" baseline="-25000" dirty="0"/>
              <a:t>, d, k</a:t>
            </a:r>
            <a:r>
              <a:rPr lang="en-US" baseline="-25000" dirty="0"/>
              <a:t> </a:t>
            </a:r>
            <a:r>
              <a:rPr lang="en-US" dirty="0"/>
              <a:t>*</a:t>
            </a:r>
            <a:r>
              <a:rPr lang="en-US" b="1" dirty="0">
                <a:solidFill>
                  <a:srgbClr val="FF0000"/>
                </a:solidFill>
              </a:rPr>
              <a:t>SAF</a:t>
            </a:r>
            <a:r>
              <a:rPr lang="fr-FR" dirty="0" smtClean="0"/>
              <a:t>]]]</a:t>
            </a:r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61211" y="1602253"/>
            <a:ext cx="8125589" cy="36933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16.11.4.1    Determination </a:t>
            </a:r>
            <a:r>
              <a:rPr lang="en-US" dirty="0"/>
              <a:t>of Total Potential Exposure for a </a:t>
            </a:r>
            <a:r>
              <a:rPr lang="en-US" dirty="0" smtClean="0"/>
              <a:t>Counter-Party</a:t>
            </a:r>
            <a:endParaRPr lang="en-US" dirty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 bwMode="auto">
          <a:xfrm>
            <a:off x="347230" y="5216443"/>
            <a:ext cx="8427316" cy="719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eaLnBrk="1" hangingPunct="1">
              <a:buFont typeface="Arial" charset="0"/>
              <a:buNone/>
              <a:defRPr/>
            </a:pPr>
            <a:r>
              <a:rPr lang="en-US" altLang="en-US" sz="2000" dirty="0" smtClean="0"/>
              <a:t>Note that the SAF is not applied to the Estimated Aggregated Liability component of the credit calculation, which is typically larger than MCE.</a:t>
            </a:r>
            <a:endParaRPr lang="en-US" altLang="en-US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542925"/>
          </a:xfrm>
        </p:spPr>
        <p:txBody>
          <a:bodyPr/>
          <a:lstStyle/>
          <a:p>
            <a:pPr algn="l" eaLnBrk="1" hangingPunct="1"/>
            <a:r>
              <a:rPr lang="en-US" altLang="en-US" sz="2000" b="1" dirty="0" smtClean="0"/>
              <a:t>Seasonal Adjustment Factor</a:t>
            </a:r>
          </a:p>
        </p:txBody>
      </p:sp>
      <p:sp>
        <p:nvSpPr>
          <p:cNvPr id="5123" name="Content Placeholder 2"/>
          <p:cNvSpPr>
            <a:spLocks noGrp="1"/>
          </p:cNvSpPr>
          <p:nvPr>
            <p:ph idx="1"/>
          </p:nvPr>
        </p:nvSpPr>
        <p:spPr>
          <a:xfrm>
            <a:off x="384175" y="765175"/>
            <a:ext cx="8427316" cy="742991"/>
          </a:xfrm>
        </p:spPr>
        <p:txBody>
          <a:bodyPr/>
          <a:lstStyle/>
          <a:p>
            <a:pPr marL="0" indent="0" eaLnBrk="1" hangingPunct="1">
              <a:buNone/>
              <a:defRPr/>
            </a:pPr>
            <a:r>
              <a:rPr lang="en-US" altLang="en-US" sz="2000" dirty="0" smtClean="0"/>
              <a:t>The Seasonal Adjustment Factor (SAF is a component of the Minimum Current Exposure (MCE) calculation </a:t>
            </a:r>
            <a:r>
              <a:rPr lang="en-US" altLang="en-US" sz="2000" dirty="0"/>
              <a:t>that serves as a price multiplier.</a:t>
            </a:r>
            <a:endParaRPr lang="en-US" altLang="en-US" sz="2000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1065213" y="6024563"/>
            <a:ext cx="6867525" cy="4159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endParaRPr lang="en-US" sz="1050" b="1" dirty="0"/>
          </a:p>
          <a:p>
            <a:pPr>
              <a:defRPr/>
            </a:pPr>
            <a:r>
              <a:rPr lang="en-US" sz="1050" dirty="0"/>
              <a:t>ERCOT Public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1821976" y="2708275"/>
            <a:ext cx="5500048" cy="2308324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lvl="1" indent="-457200"/>
            <a:r>
              <a:rPr lang="en-US" dirty="0"/>
              <a:t>SAF = 	</a:t>
            </a:r>
            <a:r>
              <a:rPr lang="en-US" i="1" dirty="0"/>
              <a:t>Seasonal Adjustment Factor</a:t>
            </a:r>
            <a:r>
              <a:rPr lang="en-US" dirty="0"/>
              <a:t>—Used to provide for the potential for Seasonal price increases based on historical trends.  ERCOT shall initially set this factor equal to 100%.  This factor will not go below 100%. ERCOT will provide Notice to Market Participants of any change at least 14 days prior to effective date along with the analysis supporting the change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61211" y="1851628"/>
            <a:ext cx="8125589" cy="36933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16.11.4.1    Determination </a:t>
            </a:r>
            <a:r>
              <a:rPr lang="en-US" dirty="0"/>
              <a:t>of Total Potential Exposure for a </a:t>
            </a:r>
            <a:r>
              <a:rPr lang="en-US" dirty="0" smtClean="0"/>
              <a:t>Counter-Party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310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542925"/>
          </a:xfrm>
        </p:spPr>
        <p:txBody>
          <a:bodyPr/>
          <a:lstStyle/>
          <a:p>
            <a:pPr algn="l" eaLnBrk="1" hangingPunct="1"/>
            <a:r>
              <a:rPr lang="en-US" altLang="en-US" sz="2000" b="1" dirty="0" smtClean="0"/>
              <a:t>Seasonal Adjustment Factor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065213" y="6024563"/>
            <a:ext cx="6867525" cy="4159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endParaRPr lang="en-US" sz="1050" b="1" dirty="0"/>
          </a:p>
          <a:p>
            <a:pPr>
              <a:defRPr/>
            </a:pPr>
            <a:r>
              <a:rPr lang="en-US" sz="1050" dirty="0"/>
              <a:t>ERCOT Public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384175" y="765174"/>
            <a:ext cx="8427316" cy="2263034"/>
          </a:xfrm>
        </p:spPr>
        <p:txBody>
          <a:bodyPr/>
          <a:lstStyle/>
          <a:p>
            <a:pPr marL="0" indent="0" eaLnBrk="1" hangingPunct="1">
              <a:buFont typeface="Arial" charset="0"/>
              <a:buNone/>
              <a:defRPr/>
            </a:pPr>
            <a:r>
              <a:rPr lang="en-US" altLang="en-US" sz="2000" dirty="0" smtClean="0"/>
              <a:t>The current Seasonal Adjustment Factor variable replaced the former SAF with the implementation of NPRR 347/400.  The former SAF was a fixed value for each month based on the ratio of prices during historic months with average annual prices.  </a:t>
            </a:r>
          </a:p>
          <a:p>
            <a:pPr marL="0" indent="0" eaLnBrk="1" hangingPunct="1">
              <a:buFont typeface="Arial" charset="0"/>
              <a:buNone/>
              <a:defRPr/>
            </a:pPr>
            <a:endParaRPr lang="en-US" altLang="en-US" sz="2000" dirty="0"/>
          </a:p>
          <a:p>
            <a:pPr marL="0" indent="0" eaLnBrk="1" hangingPunct="1">
              <a:buFont typeface="Arial" charset="0"/>
              <a:buNone/>
              <a:defRPr/>
            </a:pPr>
            <a:r>
              <a:rPr lang="en-US" altLang="en-US" sz="2000" dirty="0" smtClean="0"/>
              <a:t>The </a:t>
            </a:r>
            <a:r>
              <a:rPr lang="en-US" altLang="en-US" sz="2000" dirty="0"/>
              <a:t>current </a:t>
            </a:r>
            <a:r>
              <a:rPr lang="en-US" altLang="en-US" sz="2000" dirty="0" smtClean="0"/>
              <a:t>SAF has remained at 100% since implementation of NPRR 347/400. </a:t>
            </a:r>
          </a:p>
          <a:p>
            <a:pPr marL="0" indent="0" eaLnBrk="1" hangingPunct="1">
              <a:buFont typeface="Arial" charset="0"/>
              <a:buNone/>
              <a:defRPr/>
            </a:pPr>
            <a:endParaRPr lang="en-US" altLang="en-US" sz="2000" dirty="0"/>
          </a:p>
          <a:p>
            <a:pPr marL="0" indent="0" eaLnBrk="1" hangingPunct="1">
              <a:buFont typeface="Arial" charset="0"/>
              <a:buNone/>
              <a:defRPr/>
            </a:pPr>
            <a:r>
              <a:rPr lang="en-US" altLang="en-US" sz="2000" dirty="0" smtClean="0"/>
              <a:t>The impact of SAF at  different values is shown </a:t>
            </a:r>
            <a:r>
              <a:rPr lang="en-US" altLang="en-US" sz="2000" dirty="0" smtClean="0"/>
              <a:t>on the following slides using </a:t>
            </a:r>
            <a:r>
              <a:rPr lang="en-US" altLang="en-US" sz="2000" dirty="0" smtClean="0"/>
              <a:t>data from August 2013, March 2014, April 2014 and May 2014 .</a:t>
            </a:r>
          </a:p>
        </p:txBody>
      </p:sp>
    </p:spTree>
    <p:extLst>
      <p:ext uri="{BB962C8B-B14F-4D97-AF65-F5344CB8AC3E}">
        <p14:creationId xmlns:p14="http://schemas.microsoft.com/office/powerpoint/2010/main" val="3855977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Content Placeholder 2"/>
          <p:cNvSpPr>
            <a:spLocks noGrp="1"/>
          </p:cNvSpPr>
          <p:nvPr>
            <p:ph idx="1"/>
          </p:nvPr>
        </p:nvSpPr>
        <p:spPr>
          <a:xfrm>
            <a:off x="384174" y="765175"/>
            <a:ext cx="8302625" cy="719241"/>
          </a:xfrm>
        </p:spPr>
        <p:txBody>
          <a:bodyPr/>
          <a:lstStyle/>
          <a:p>
            <a:pPr marL="0" indent="0" eaLnBrk="1" hangingPunct="1">
              <a:buFont typeface="Arial" charset="0"/>
              <a:buNone/>
              <a:defRPr/>
            </a:pPr>
            <a:r>
              <a:rPr lang="en-US" altLang="en-US" sz="2000" dirty="0" smtClean="0"/>
              <a:t>Impact of changing SAF (based on August 31, 2013 market data)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065213" y="6024563"/>
            <a:ext cx="6867525" cy="4159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endParaRPr lang="en-US" sz="1050" b="1" dirty="0"/>
          </a:p>
          <a:p>
            <a:pPr>
              <a:defRPr/>
            </a:pPr>
            <a:r>
              <a:rPr lang="en-US" sz="1050" dirty="0"/>
              <a:t>ERCOT Public</a:t>
            </a:r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542925"/>
          </a:xfrm>
        </p:spPr>
        <p:txBody>
          <a:bodyPr/>
          <a:lstStyle/>
          <a:p>
            <a:pPr algn="l" eaLnBrk="1" hangingPunct="1"/>
            <a:r>
              <a:rPr lang="en-US" altLang="en-US" sz="2000" b="1" dirty="0" smtClean="0"/>
              <a:t>Seasonal Adjustment Factor</a:t>
            </a:r>
          </a:p>
        </p:txBody>
      </p:sp>
      <p:sp>
        <p:nvSpPr>
          <p:cNvPr id="8" name="Content Placeholder 2"/>
          <p:cNvSpPr txBox="1">
            <a:spLocks/>
          </p:cNvSpPr>
          <p:nvPr/>
        </p:nvSpPr>
        <p:spPr bwMode="auto">
          <a:xfrm>
            <a:off x="1047202" y="4729549"/>
            <a:ext cx="7004251" cy="719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eaLnBrk="1" hangingPunct="1">
              <a:buFont typeface="Arial" charset="0"/>
              <a:buNone/>
              <a:defRPr/>
            </a:pPr>
            <a:r>
              <a:rPr lang="en-US" altLang="en-US" sz="1600" dirty="0" smtClean="0"/>
              <a:t>* Total collateral and unsecured credit, less amounts locked for CRR auction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1250" y="1638300"/>
            <a:ext cx="6899275" cy="24014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88045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Content Placeholder 2"/>
          <p:cNvSpPr>
            <a:spLocks noGrp="1"/>
          </p:cNvSpPr>
          <p:nvPr>
            <p:ph idx="1"/>
          </p:nvPr>
        </p:nvSpPr>
        <p:spPr>
          <a:xfrm>
            <a:off x="384174" y="765175"/>
            <a:ext cx="8302625" cy="719241"/>
          </a:xfrm>
        </p:spPr>
        <p:txBody>
          <a:bodyPr/>
          <a:lstStyle/>
          <a:p>
            <a:pPr marL="0" indent="0" eaLnBrk="1" hangingPunct="1">
              <a:buFont typeface="Arial" charset="0"/>
              <a:buNone/>
              <a:defRPr/>
            </a:pPr>
            <a:r>
              <a:rPr lang="en-US" altLang="en-US" sz="2000" dirty="0" smtClean="0"/>
              <a:t>Impact of changing SAF (based on March 31, 2014 market data)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065213" y="6024563"/>
            <a:ext cx="6867525" cy="4159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endParaRPr lang="en-US" sz="1050" b="1" dirty="0"/>
          </a:p>
          <a:p>
            <a:pPr>
              <a:defRPr/>
            </a:pPr>
            <a:r>
              <a:rPr lang="en-US" sz="1050" dirty="0"/>
              <a:t>ERCOT Public</a:t>
            </a:r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542925"/>
          </a:xfrm>
        </p:spPr>
        <p:txBody>
          <a:bodyPr/>
          <a:lstStyle/>
          <a:p>
            <a:pPr algn="l" eaLnBrk="1" hangingPunct="1"/>
            <a:r>
              <a:rPr lang="en-US" altLang="en-US" sz="2000" b="1" dirty="0" smtClean="0"/>
              <a:t>Seasonal Adjustment Factor</a:t>
            </a:r>
          </a:p>
        </p:txBody>
      </p:sp>
      <p:sp>
        <p:nvSpPr>
          <p:cNvPr id="7" name="Content Placeholder 2"/>
          <p:cNvSpPr txBox="1">
            <a:spLocks/>
          </p:cNvSpPr>
          <p:nvPr/>
        </p:nvSpPr>
        <p:spPr bwMode="auto">
          <a:xfrm>
            <a:off x="1047202" y="4729549"/>
            <a:ext cx="7004251" cy="719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eaLnBrk="1" hangingPunct="1">
              <a:buFont typeface="Arial" charset="0"/>
              <a:buNone/>
              <a:defRPr/>
            </a:pPr>
            <a:r>
              <a:rPr lang="en-US" altLang="en-US" sz="1600" dirty="0" smtClean="0"/>
              <a:t>* Total collateral and unsecured credit, less amounts locked for CRR auction</a:t>
            </a: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4900" y="1638300"/>
            <a:ext cx="6923088" cy="24097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9722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Content Placeholder 2"/>
          <p:cNvSpPr>
            <a:spLocks noGrp="1"/>
          </p:cNvSpPr>
          <p:nvPr>
            <p:ph idx="1"/>
          </p:nvPr>
        </p:nvSpPr>
        <p:spPr>
          <a:xfrm>
            <a:off x="384174" y="765175"/>
            <a:ext cx="8302625" cy="719241"/>
          </a:xfrm>
        </p:spPr>
        <p:txBody>
          <a:bodyPr/>
          <a:lstStyle/>
          <a:p>
            <a:pPr marL="0" indent="0" eaLnBrk="1" hangingPunct="1">
              <a:buFont typeface="Arial" charset="0"/>
              <a:buNone/>
              <a:defRPr/>
            </a:pPr>
            <a:r>
              <a:rPr lang="en-US" altLang="en-US" sz="2000" dirty="0" smtClean="0"/>
              <a:t>Impact of changing SAF (based on April 30, 2014 market data)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065213" y="6024563"/>
            <a:ext cx="6867525" cy="4159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endParaRPr lang="en-US" sz="1050" b="1" dirty="0"/>
          </a:p>
          <a:p>
            <a:pPr>
              <a:defRPr/>
            </a:pPr>
            <a:r>
              <a:rPr lang="en-US" sz="1050" dirty="0"/>
              <a:t>ERCOT Public</a:t>
            </a:r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542925"/>
          </a:xfrm>
        </p:spPr>
        <p:txBody>
          <a:bodyPr/>
          <a:lstStyle/>
          <a:p>
            <a:pPr algn="l" eaLnBrk="1" hangingPunct="1"/>
            <a:r>
              <a:rPr lang="en-US" altLang="en-US" sz="2000" b="1" dirty="0" smtClean="0"/>
              <a:t>Seasonal Adjustment Factor</a:t>
            </a:r>
          </a:p>
        </p:txBody>
      </p:sp>
      <p:sp>
        <p:nvSpPr>
          <p:cNvPr id="7" name="Content Placeholder 2"/>
          <p:cNvSpPr txBox="1">
            <a:spLocks/>
          </p:cNvSpPr>
          <p:nvPr/>
        </p:nvSpPr>
        <p:spPr bwMode="auto">
          <a:xfrm>
            <a:off x="1047202" y="4729549"/>
            <a:ext cx="7004251" cy="719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eaLnBrk="1" hangingPunct="1">
              <a:buFont typeface="Arial" charset="0"/>
              <a:buNone/>
              <a:defRPr/>
            </a:pPr>
            <a:r>
              <a:rPr lang="en-US" altLang="en-US" sz="1600" dirty="0" smtClean="0"/>
              <a:t>* Total collateral and unsecured credit, less amounts locked for CRR auction</a:t>
            </a: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4900" y="1638299"/>
            <a:ext cx="6923088" cy="24097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Donut 4"/>
          <p:cNvSpPr/>
          <p:nvPr/>
        </p:nvSpPr>
        <p:spPr>
          <a:xfrm>
            <a:off x="6020789" y="3170713"/>
            <a:ext cx="380009" cy="427508"/>
          </a:xfrm>
          <a:prstGeom prst="donut">
            <a:avLst>
              <a:gd name="adj" fmla="val 5227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cxnSp>
        <p:nvCxnSpPr>
          <p:cNvPr id="9" name="Straight Arrow Connector 8"/>
          <p:cNvCxnSpPr/>
          <p:nvPr/>
        </p:nvCxnSpPr>
        <p:spPr>
          <a:xfrm flipH="1" flipV="1">
            <a:off x="6293914" y="3598231"/>
            <a:ext cx="475014" cy="688761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6531421" y="4393870"/>
            <a:ext cx="1496567" cy="335679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 smtClean="0">
                <a:solidFill>
                  <a:schemeClr val="tx1"/>
                </a:solidFill>
              </a:rPr>
              <a:t>Approx. March 2014 impact</a:t>
            </a:r>
            <a:endParaRPr lang="en-US" sz="105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4180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Content Placeholder 2"/>
          <p:cNvSpPr>
            <a:spLocks noGrp="1"/>
          </p:cNvSpPr>
          <p:nvPr>
            <p:ph idx="1"/>
          </p:nvPr>
        </p:nvSpPr>
        <p:spPr>
          <a:xfrm>
            <a:off x="384174" y="765175"/>
            <a:ext cx="8302625" cy="719241"/>
          </a:xfrm>
        </p:spPr>
        <p:txBody>
          <a:bodyPr/>
          <a:lstStyle/>
          <a:p>
            <a:pPr marL="0" indent="0" eaLnBrk="1" hangingPunct="1">
              <a:buFont typeface="Arial" charset="0"/>
              <a:buNone/>
              <a:defRPr/>
            </a:pPr>
            <a:r>
              <a:rPr lang="en-US" altLang="en-US" sz="2000" dirty="0" smtClean="0"/>
              <a:t>Impact of changing SAF (based on May 31, 2014 market data)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065213" y="6024563"/>
            <a:ext cx="6867525" cy="4159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endParaRPr lang="en-US" sz="1050" b="1" dirty="0"/>
          </a:p>
          <a:p>
            <a:pPr>
              <a:defRPr/>
            </a:pPr>
            <a:r>
              <a:rPr lang="en-US" sz="1050" dirty="0"/>
              <a:t>ERCOT Public</a:t>
            </a:r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542925"/>
          </a:xfrm>
        </p:spPr>
        <p:txBody>
          <a:bodyPr/>
          <a:lstStyle/>
          <a:p>
            <a:pPr algn="l" eaLnBrk="1" hangingPunct="1"/>
            <a:r>
              <a:rPr lang="en-US" altLang="en-US" sz="2000" b="1" dirty="0" smtClean="0"/>
              <a:t>Seasonal Adjustment Factor</a:t>
            </a:r>
          </a:p>
        </p:txBody>
      </p:sp>
      <p:sp>
        <p:nvSpPr>
          <p:cNvPr id="7" name="Content Placeholder 2"/>
          <p:cNvSpPr txBox="1">
            <a:spLocks/>
          </p:cNvSpPr>
          <p:nvPr/>
        </p:nvSpPr>
        <p:spPr bwMode="auto">
          <a:xfrm>
            <a:off x="1047202" y="4729549"/>
            <a:ext cx="7004251" cy="719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eaLnBrk="1" hangingPunct="1">
              <a:buFont typeface="Arial" charset="0"/>
              <a:buNone/>
              <a:defRPr/>
            </a:pPr>
            <a:r>
              <a:rPr lang="en-US" altLang="en-US" sz="1600" dirty="0" smtClean="0"/>
              <a:t>* Total collateral and unsecured credit, less amounts locked for CRR auction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4900" y="1638299"/>
            <a:ext cx="6923088" cy="24097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3756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ERCOT">
      <a:dk1>
        <a:sysClr val="windowText" lastClr="000000"/>
      </a:dk1>
      <a:lt1>
        <a:sysClr val="window" lastClr="FFFFFF"/>
      </a:lt1>
      <a:dk2>
        <a:srgbClr val="00385E"/>
      </a:dk2>
      <a:lt2>
        <a:srgbClr val="EEECE1"/>
      </a:lt2>
      <a:accent1>
        <a:srgbClr val="008373"/>
      </a:accent1>
      <a:accent2>
        <a:srgbClr val="1B5026"/>
      </a:accent2>
      <a:accent3>
        <a:srgbClr val="0F1423"/>
      </a:accent3>
      <a:accent4>
        <a:srgbClr val="400E22"/>
      </a:accent4>
      <a:accent5>
        <a:srgbClr val="E5E5E2"/>
      </a:accent5>
      <a:accent6>
        <a:srgbClr val="86878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Custom Design">
  <a:themeElements>
    <a:clrScheme name="ERCOT">
      <a:dk1>
        <a:sysClr val="windowText" lastClr="000000"/>
      </a:dk1>
      <a:lt1>
        <a:sysClr val="window" lastClr="FFFFFF"/>
      </a:lt1>
      <a:dk2>
        <a:srgbClr val="00385E"/>
      </a:dk2>
      <a:lt2>
        <a:srgbClr val="EEECE1"/>
      </a:lt2>
      <a:accent1>
        <a:srgbClr val="008373"/>
      </a:accent1>
      <a:accent2>
        <a:srgbClr val="1B5026"/>
      </a:accent2>
      <a:accent3>
        <a:srgbClr val="0F1423"/>
      </a:accent3>
      <a:accent4>
        <a:srgbClr val="400E22"/>
      </a:accent4>
      <a:accent5>
        <a:srgbClr val="E5E5E2"/>
      </a:accent5>
      <a:accent6>
        <a:srgbClr val="86878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EB6C32BA7893B4D8D08DA703C6B8599" ma:contentTypeVersion="0" ma:contentTypeDescription="Create a new document." ma:contentTypeScope="" ma:versionID="438847a72b75665982a8a359f97ca60b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429eac13a7923d6b47fc28e8f4096b10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EDB35CFF-028E-42FA-B883-6D3B52DC7A0C}">
  <ds:schemaRefs>
    <ds:schemaRef ds:uri="http://purl.org/dc/elements/1.1/"/>
    <ds:schemaRef ds:uri="http://schemas.microsoft.com/office/2006/documentManagement/types"/>
    <ds:schemaRef ds:uri="http://purl.org/dc/terms/"/>
    <ds:schemaRef ds:uri="c34af464-7aa1-4edd-9be4-83dffc1cb926"/>
    <ds:schemaRef ds:uri="http://www.w3.org/XML/1998/namespace"/>
    <ds:schemaRef ds:uri="http://purl.org/dc/dcmitype/"/>
    <ds:schemaRef ds:uri="http://schemas.openxmlformats.org/package/2006/metadata/core-properties"/>
    <ds:schemaRef ds:uri="http://schemas.microsoft.com/office/infopath/2007/PartnerControls"/>
    <ds:schemaRef ds:uri="http://schemas.microsoft.com/office/2006/metadata/properties"/>
  </ds:schemaRefs>
</ds:datastoreItem>
</file>

<file path=customXml/itemProps2.xml><?xml version="1.0" encoding="utf-8"?>
<ds:datastoreItem xmlns:ds="http://schemas.openxmlformats.org/officeDocument/2006/customXml" ds:itemID="{6C9659B9-8752-4DC3-8CFE-950F74D5E77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87D2A1B0-FF3E-4009-940D-AED0EB70AA2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1435</TotalTime>
  <Words>471</Words>
  <Application>Microsoft Office PowerPoint</Application>
  <PresentationFormat>On-screen Show (4:3)</PresentationFormat>
  <Paragraphs>73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13</vt:i4>
      </vt:variant>
    </vt:vector>
  </HeadingPairs>
  <TitlesOfParts>
    <vt:vector size="15" baseType="lpstr">
      <vt:lpstr>Office Theme</vt:lpstr>
      <vt:lpstr>Custom Design</vt:lpstr>
      <vt:lpstr>PowerPoint Presentation</vt:lpstr>
      <vt:lpstr>Seasonal Adjustment Factor</vt:lpstr>
      <vt:lpstr>Seasonal Adjustment Factor</vt:lpstr>
      <vt:lpstr>Seasonal Adjustment Factor</vt:lpstr>
      <vt:lpstr>Seasonal Adjustment Factor</vt:lpstr>
      <vt:lpstr>Seasonal Adjustment Factor</vt:lpstr>
      <vt:lpstr>Seasonal Adjustment Factor</vt:lpstr>
      <vt:lpstr>Seasonal Adjustment Factor</vt:lpstr>
      <vt:lpstr>Seasonal Adjustment Factor</vt:lpstr>
      <vt:lpstr>Seasonal Adjustment Factor</vt:lpstr>
      <vt:lpstr>Seasonal Adjustment Factor</vt:lpstr>
      <vt:lpstr>Seasonal Adjustment Factor</vt:lpstr>
      <vt:lpstr>Seasonal Adjustment Factor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FileNewTemplate</dc:title>
  <dc:creator>Diana</dc:creator>
  <cp:lastModifiedBy>Ruane, Mark</cp:lastModifiedBy>
  <cp:revision>146</cp:revision>
  <cp:lastPrinted>2013-04-05T20:39:02Z</cp:lastPrinted>
  <dcterms:created xsi:type="dcterms:W3CDTF">2010-04-12T23:12:02Z</dcterms:created>
  <dcterms:modified xsi:type="dcterms:W3CDTF">2014-06-18T21:37:18Z</dcterms:modified>
  <cp:contentStatus>Draft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0x0101000EB6C32BA7893B4D8D08DA703C6B8599</vt:lpwstr>
  </property>
</Properties>
</file>