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9E08A-A103-4580-A7ED-D3DFF36B14B8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67933-13C3-46FD-9083-7ABE6967E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33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6740-AAB4-41F2-A863-0606252F6240}" type="datetime1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F0E5B-FAFB-4CE2-B1FC-90D85FE3291B}" type="datetime1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B1DB-DE78-44DA-A18B-7B6B254047F6}" type="datetime1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420EC-E13D-4E17-B6D5-AFE48E122FEE}" type="datetime1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CADC-46C2-4CC8-A733-D2222D380C3A}" type="datetime1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484D-591B-475B-8C74-30AA8CBE2AE4}" type="datetime1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A07A-F5BB-4490-97AB-74DD9FA5D0D9}" type="datetime1">
              <a:rPr lang="en-US" smtClean="0"/>
              <a:t>6/24/2014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8064-3C0A-4A08-B567-B76A014A44E7}" type="datetime1">
              <a:rPr lang="en-US" smtClean="0"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DD546-55FC-473E-9E67-591038AD63C0}" type="datetime1">
              <a:rPr lang="en-US" smtClean="0"/>
              <a:t>6/24/2014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8CE86-F91D-4095-AC4F-AEB675023CBD}" type="datetime1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9E8F-6D10-4035-B9F6-561E050DC80C}" type="datetime1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11BA-5B6D-4B7A-8DAD-AE609FE4284F}" type="datetime1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Seasonal Adjustment Factor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Technical Advisory Committee</a:t>
            </a:r>
          </a:p>
          <a:p>
            <a:r>
              <a:rPr lang="en-US" dirty="0" smtClean="0"/>
              <a:t>6-26-14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84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Background on CWG/MCWG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CWG/MCWG has been discussing how to best manage the credit exposure risk resulting </a:t>
            </a:r>
            <a:r>
              <a:rPr lang="en-US" dirty="0" smtClean="0"/>
              <a:t>from pricing </a:t>
            </a:r>
            <a:r>
              <a:rPr lang="en-US" dirty="0" smtClean="0"/>
              <a:t>excursions</a:t>
            </a:r>
          </a:p>
          <a:p>
            <a:pPr lvl="1"/>
            <a:r>
              <a:rPr lang="en-US" dirty="0" smtClean="0"/>
              <a:t>Recognition that existing methodology for determining Estimated Aggregate Liability and Minimum Current Exposure is </a:t>
            </a:r>
            <a:r>
              <a:rPr lang="en-US" u="sng" dirty="0" smtClean="0"/>
              <a:t>backward looking </a:t>
            </a:r>
            <a:r>
              <a:rPr lang="en-US" dirty="0" smtClean="0"/>
              <a:t>and therefore insufficient</a:t>
            </a:r>
          </a:p>
          <a:p>
            <a:pPr lvl="1"/>
            <a:r>
              <a:rPr lang="en-US" dirty="0" smtClean="0"/>
              <a:t>Options for addressing price spike risk are currently being evaluated</a:t>
            </a:r>
          </a:p>
          <a:p>
            <a:r>
              <a:rPr lang="en-US" dirty="0" smtClean="0"/>
              <a:t>CMW/MCWG has also been discussing credit exposure methodology changes which recognize differences in seasonal pricing outcomes</a:t>
            </a:r>
          </a:p>
          <a:p>
            <a:pPr lvl="1"/>
            <a:r>
              <a:rPr lang="en-US" dirty="0" smtClean="0"/>
              <a:t>Seasonal EAL NPRR</a:t>
            </a:r>
          </a:p>
          <a:p>
            <a:pPr lvl="1"/>
            <a:r>
              <a:rPr lang="en-US" dirty="0" smtClean="0"/>
              <a:t>Discussion of Seasonal Adjustment Factor increase at May CWG/MCWG meeting (no recommendation of magnitude or timing)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72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5857875"/>
            <a:ext cx="8229600" cy="54292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en-US" sz="2000" b="1" dirty="0" smtClean="0"/>
              <a:t>Seasonal Adjustment Factor is a static multiplier applied to real-time prices on a 7x24 basis to calculate a daily Minimum Current Exposure (MCE).  SAF has been set to 100% since implementation in 2012.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2450" y="2813051"/>
            <a:ext cx="5499100" cy="25844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1" indent="-457200">
              <a:defRPr/>
            </a:pPr>
            <a:r>
              <a:rPr lang="en-US" dirty="0"/>
              <a:t>MCE = Max[{   </a:t>
            </a:r>
            <a:r>
              <a:rPr lang="en-US" b="1" dirty="0"/>
              <a:t> </a:t>
            </a:r>
            <a:r>
              <a:rPr lang="fr-FR" dirty="0"/>
              <a:t>[[[L</a:t>
            </a:r>
            <a:r>
              <a:rPr lang="fr-FR" i="1" baseline="-25000" dirty="0"/>
              <a:t>o, i, d, k</a:t>
            </a:r>
            <a:r>
              <a:rPr lang="fr-FR" dirty="0"/>
              <a:t> * T2</a:t>
            </a:r>
            <a:r>
              <a:rPr lang="fr-FR" baseline="-25000" dirty="0"/>
              <a:t>  </a:t>
            </a:r>
            <a:r>
              <a:rPr lang="fr-FR" b="1" dirty="0"/>
              <a:t>- </a:t>
            </a:r>
            <a:r>
              <a:rPr lang="fr-FR" dirty="0"/>
              <a:t>G </a:t>
            </a:r>
            <a:r>
              <a:rPr lang="fr-FR" i="1" baseline="-25000" dirty="0"/>
              <a:t>o, i, d, k</a:t>
            </a:r>
            <a:r>
              <a:rPr lang="fr-FR" dirty="0"/>
              <a:t> * (1-NUCADJ </a:t>
            </a:r>
            <a:r>
              <a:rPr lang="fr-FR" i="1" baseline="-25000" dirty="0"/>
              <a:t>o</a:t>
            </a:r>
            <a:r>
              <a:rPr lang="fr-FR" dirty="0"/>
              <a:t>) * T3</a:t>
            </a:r>
            <a:r>
              <a:rPr lang="en-US" dirty="0"/>
              <a:t>] </a:t>
            </a:r>
            <a:r>
              <a:rPr lang="fr-FR" dirty="0"/>
              <a:t>* RTSPP </a:t>
            </a:r>
            <a:r>
              <a:rPr lang="fr-FR" i="1" baseline="-25000" dirty="0"/>
              <a:t>i, d, k</a:t>
            </a:r>
            <a:r>
              <a:rPr lang="fr-FR" i="1" dirty="0"/>
              <a:t> 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en-US" dirty="0"/>
              <a:t>] + [</a:t>
            </a:r>
            <a:r>
              <a:rPr lang="fr-FR" dirty="0"/>
              <a:t>RTQQNETES </a:t>
            </a:r>
            <a:r>
              <a:rPr lang="fr-FR" i="1" baseline="-25000" dirty="0"/>
              <a:t>o, i, d, k</a:t>
            </a:r>
            <a:r>
              <a:rPr lang="fr-FR" b="1" dirty="0"/>
              <a:t> </a:t>
            </a:r>
            <a:r>
              <a:rPr lang="fr-FR" dirty="0"/>
              <a:t>* T1]]</a:t>
            </a:r>
            <a:r>
              <a:rPr lang="fr-FR" b="1" dirty="0"/>
              <a:t>/</a:t>
            </a:r>
            <a:r>
              <a:rPr lang="fr-FR" dirty="0"/>
              <a:t>n}</a:t>
            </a:r>
            <a:r>
              <a:rPr lang="en-US" dirty="0"/>
              <a:t>, </a:t>
            </a:r>
          </a:p>
          <a:p>
            <a:pPr>
              <a:defRPr/>
            </a:pPr>
            <a:r>
              <a:rPr lang="en-US" dirty="0"/>
              <a:t>	{</a:t>
            </a:r>
            <a:r>
              <a:rPr lang="en-US" b="1" dirty="0"/>
              <a:t> </a:t>
            </a:r>
            <a:r>
              <a:rPr lang="fr-FR" dirty="0"/>
              <a:t>[G </a:t>
            </a:r>
            <a:r>
              <a:rPr lang="fr-FR" i="1" baseline="-25000" dirty="0"/>
              <a:t>o, i, d, k</a:t>
            </a:r>
            <a:r>
              <a:rPr lang="fr-FR" dirty="0"/>
              <a:t> * NUCADJ </a:t>
            </a:r>
            <a:r>
              <a:rPr lang="fr-FR" i="1" baseline="-25000" dirty="0"/>
              <a:t>o</a:t>
            </a:r>
            <a:r>
              <a:rPr lang="fr-FR" dirty="0"/>
              <a:t> * T1 * RTSPP</a:t>
            </a:r>
            <a:r>
              <a:rPr lang="fr-FR" baseline="-25000" dirty="0"/>
              <a:t>idk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fr-FR" dirty="0"/>
              <a:t>]</a:t>
            </a:r>
            <a:r>
              <a:rPr lang="fr-FR" b="1" dirty="0"/>
              <a:t>/</a:t>
            </a:r>
            <a:r>
              <a:rPr lang="fr-FR" dirty="0"/>
              <a:t>n},</a:t>
            </a:r>
          </a:p>
          <a:p>
            <a:pPr>
              <a:defRPr/>
            </a:pPr>
            <a:r>
              <a:rPr lang="fr-FR" dirty="0"/>
              <a:t>	{ DARTNET</a:t>
            </a:r>
            <a:r>
              <a:rPr lang="fr-FR" baseline="-25000" dirty="0"/>
              <a:t> </a:t>
            </a:r>
            <a:r>
              <a:rPr lang="fr-FR" i="1" baseline="-25000" dirty="0"/>
              <a:t>o, i, d, k</a:t>
            </a:r>
            <a:r>
              <a:rPr lang="fr-FR" dirty="0"/>
              <a:t> * T4/n}</a:t>
            </a:r>
            <a:r>
              <a:rPr lang="en-US" dirty="0"/>
              <a:t>]</a:t>
            </a:r>
          </a:p>
          <a:p>
            <a:pPr>
              <a:defRPr/>
            </a:pPr>
            <a:endParaRPr lang="fr-FR" dirty="0"/>
          </a:p>
          <a:p>
            <a:pPr lvl="1" indent="-457200">
              <a:defRPr/>
            </a:pPr>
            <a:r>
              <a:rPr lang="fr-FR" dirty="0"/>
              <a:t>RTQQNETES </a:t>
            </a:r>
            <a:r>
              <a:rPr lang="en-US" i="1" baseline="-25000" dirty="0"/>
              <a:t>o,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</a:t>
            </a:r>
            <a:r>
              <a:rPr lang="en-US" i="1" dirty="0"/>
              <a:t> </a:t>
            </a:r>
            <a:r>
              <a:rPr lang="fr-FR" dirty="0"/>
              <a:t>=  Max [0, [[RTQQES </a:t>
            </a:r>
            <a:r>
              <a:rPr lang="en-US" i="1" baseline="-25000" dirty="0"/>
              <a:t>o,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k, c</a:t>
            </a:r>
            <a:r>
              <a:rPr lang="fr-FR" dirty="0"/>
              <a:t> * RTSPP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fr-FR" dirty="0"/>
              <a:t>] - [RTQQEP </a:t>
            </a:r>
            <a:r>
              <a:rPr lang="en-US" i="1" baseline="-25000" dirty="0"/>
              <a:t>o,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k, c</a:t>
            </a:r>
            <a:r>
              <a:rPr lang="en-US" i="1" dirty="0"/>
              <a:t> </a:t>
            </a:r>
            <a:r>
              <a:rPr lang="fr-FR" dirty="0"/>
              <a:t>* RTSPP </a:t>
            </a:r>
            <a:r>
              <a:rPr lang="en-US" i="1" baseline="-25000" dirty="0" err="1"/>
              <a:t>i</a:t>
            </a:r>
            <a:r>
              <a:rPr lang="en-US" i="1" baseline="-25000" dirty="0"/>
              <a:t>, d, k</a:t>
            </a:r>
            <a:r>
              <a:rPr lang="en-US" baseline="-25000" dirty="0"/>
              <a:t> </a:t>
            </a:r>
            <a:r>
              <a:rPr lang="en-US" dirty="0"/>
              <a:t>*</a:t>
            </a:r>
            <a:r>
              <a:rPr lang="en-US" b="1" dirty="0">
                <a:solidFill>
                  <a:srgbClr val="FF0000"/>
                </a:solidFill>
              </a:rPr>
              <a:t>SAF</a:t>
            </a:r>
            <a:r>
              <a:rPr lang="fr-FR" dirty="0"/>
              <a:t>]]]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1975" y="2200275"/>
            <a:ext cx="8124825" cy="3698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16.11.4.1    Determination of Total Potential Exposure for a Counter-Party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Background on SAF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4175" y="1447800"/>
            <a:ext cx="8428038" cy="7429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2000" dirty="0" smtClean="0"/>
              <a:t>The Seasonal Adjustment Factor (SAF) is a component of the Minimum Current Exposure (MCE) calculation that serves as a price multiplier.</a:t>
            </a:r>
          </a:p>
        </p:txBody>
      </p:sp>
    </p:spTree>
    <p:extLst>
      <p:ext uri="{BB962C8B-B14F-4D97-AF65-F5344CB8AC3E}">
        <p14:creationId xmlns:p14="http://schemas.microsoft.com/office/powerpoint/2010/main" val="318423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5867400"/>
            <a:ext cx="8229600" cy="542925"/>
          </a:xfrm>
        </p:spPr>
        <p:txBody>
          <a:bodyPr/>
          <a:lstStyle/>
          <a:p>
            <a:pPr algn="l" eaLnBrk="1" hangingPunct="1"/>
            <a:r>
              <a:rPr lang="en-US" altLang="en-US" sz="2000" b="1" u="sng" dirty="0" smtClean="0"/>
              <a:t>Seasonal Adjustment Factor is </a:t>
            </a:r>
            <a:r>
              <a:rPr lang="en-US" altLang="en-US" sz="2000" b="1" u="sng" dirty="0" smtClean="0">
                <a:solidFill>
                  <a:srgbClr val="FF0000"/>
                </a:solidFill>
              </a:rPr>
              <a:t>not</a:t>
            </a:r>
            <a:r>
              <a:rPr lang="en-US" altLang="en-US" sz="2000" b="1" u="sng" dirty="0" smtClean="0"/>
              <a:t> a Price Spike Adjustment Factor.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84175" y="1619250"/>
            <a:ext cx="8428038" cy="7429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sz="2000" dirty="0" smtClean="0"/>
              <a:t>The Seasonal Adjustment Factor (SAF) is </a:t>
            </a:r>
            <a:r>
              <a:rPr lang="en-US" altLang="en-US" sz="2000" dirty="0" smtClean="0"/>
              <a:t>intended to adjust for seasonal price increases based on historical trends.</a:t>
            </a:r>
            <a:endParaRPr lang="en-US" altLang="en-US" sz="20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822450" y="3238500"/>
            <a:ext cx="5499100" cy="23082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1" indent="-457200">
              <a:defRPr/>
            </a:pPr>
            <a:r>
              <a:rPr lang="en-US" dirty="0"/>
              <a:t>SAF = 	</a:t>
            </a:r>
            <a:r>
              <a:rPr lang="en-US" i="1" dirty="0"/>
              <a:t>Seasonal Adjustment Factor</a:t>
            </a:r>
            <a:r>
              <a:rPr lang="en-US" dirty="0"/>
              <a:t>—Used to provide for </a:t>
            </a:r>
            <a:r>
              <a:rPr lang="en-US" u="sng" dirty="0"/>
              <a:t>the potential for </a:t>
            </a:r>
            <a:r>
              <a:rPr lang="en-US" b="1" u="sng" dirty="0">
                <a:solidFill>
                  <a:srgbClr val="FF0000"/>
                </a:solidFill>
              </a:rPr>
              <a:t>Seasonal</a:t>
            </a:r>
            <a:r>
              <a:rPr lang="en-US" b="1" u="sng" dirty="0"/>
              <a:t> price increases </a:t>
            </a:r>
            <a:r>
              <a:rPr lang="en-US" u="sng" dirty="0"/>
              <a:t>based on </a:t>
            </a:r>
            <a:r>
              <a:rPr lang="en-US" b="1" u="sng" dirty="0">
                <a:solidFill>
                  <a:srgbClr val="FF0000"/>
                </a:solidFill>
              </a:rPr>
              <a:t>historical trends</a:t>
            </a:r>
            <a:r>
              <a:rPr lang="en-US" dirty="0"/>
              <a:t>.  ERCOT shall initially set this factor equal to 100%.  This factor will not go below 100%. ERCOT will provide Notice to Market Participants of any change at least 14 days prior to effective date along with the analysis supporting the change.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1975" y="2601912"/>
            <a:ext cx="8124825" cy="3698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16.11.4.1    Determination of Total Potential Exposure for a Counter-Party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Background on SAF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1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18</a:t>
            </a:r>
            <a:r>
              <a:rPr lang="en-US" baseline="30000" dirty="0" smtClean="0"/>
              <a:t>th</a:t>
            </a:r>
            <a:r>
              <a:rPr lang="en-US" dirty="0" smtClean="0"/>
              <a:t> CWG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altLang="en-US" dirty="0"/>
              <a:t>ERCOT staff recommends increasing the Seasonal Adjustment Factor to a value of 400% from the effective date through the end of July, 500% for the month of August, and 400% for the month of September.  This will approximate the impact of the </a:t>
            </a:r>
            <a:r>
              <a:rPr lang="en-US" altLang="en-US" u="sng" dirty="0">
                <a:solidFill>
                  <a:srgbClr val="FF0000"/>
                </a:solidFill>
              </a:rPr>
              <a:t>high price events </a:t>
            </a:r>
            <a:r>
              <a:rPr lang="en-US" altLang="en-US" dirty="0"/>
              <a:t>in March 2014.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87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MCE vs. Pricing Events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03325"/>
            <a:ext cx="8023225" cy="565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600075"/>
            <a:ext cx="8763000" cy="695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000" b="1" dirty="0" smtClean="0"/>
              <a:t>Since the MCE calculation is backward looking, increasing the Seasonal Adjustment Factor does not mitigate price spike risk.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048000" y="4876800"/>
            <a:ext cx="609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590800" y="5715000"/>
            <a:ext cx="4572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81200" y="2656582"/>
            <a:ext cx="1828800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price spike event does not get picked up in MCE until 11 days later.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64423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Price Trends</a:t>
            </a: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86037"/>
            <a:ext cx="8716966" cy="137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4114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ERCOT North Hub RT Settlement Point Prices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046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Increase the Seasonal Adjustment Factor consistent with its intended use: to adjust for </a:t>
            </a:r>
            <a:r>
              <a:rPr lang="en-US" u="sng" dirty="0" smtClean="0"/>
              <a:t>seasonal</a:t>
            </a:r>
            <a:r>
              <a:rPr lang="en-US" dirty="0" smtClean="0"/>
              <a:t> price increases based on historical pricing trends.</a:t>
            </a:r>
          </a:p>
          <a:p>
            <a:pPr lvl="1"/>
            <a:r>
              <a:rPr lang="en-US" dirty="0" smtClean="0"/>
              <a:t>SAF is not a price spike mitigation tool</a:t>
            </a:r>
          </a:p>
          <a:p>
            <a:pPr lvl="1"/>
            <a:r>
              <a:rPr lang="en-US" dirty="0" smtClean="0"/>
              <a:t>150% for July and September, 200% for August</a:t>
            </a:r>
          </a:p>
          <a:p>
            <a:pPr lvl="2"/>
            <a:r>
              <a:rPr lang="en-US" dirty="0" smtClean="0"/>
              <a:t>Given relevant historical data (on previous slide) this still seems high</a:t>
            </a:r>
          </a:p>
          <a:p>
            <a:r>
              <a:rPr lang="en-US" dirty="0" smtClean="0"/>
              <a:t>Endorse CWG/MCWG’s pursuit of credit exposure reforms which actually mitigate price spike risks to the market.</a:t>
            </a:r>
          </a:p>
          <a:p>
            <a:pPr lvl="1"/>
            <a:r>
              <a:rPr lang="en-US" dirty="0" smtClean="0"/>
              <a:t>Evaluate Credit Insurance products</a:t>
            </a:r>
          </a:p>
          <a:p>
            <a:pPr lvl="1"/>
            <a:r>
              <a:rPr lang="en-US" dirty="0" smtClean="0"/>
              <a:t>Other?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48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</TotalTime>
  <Words>426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Seasonal Adjustment Factor Discussion</vt:lpstr>
      <vt:lpstr>Background on CWG/MCWG Discussions</vt:lpstr>
      <vt:lpstr>Seasonal Adjustment Factor is a static multiplier applied to real-time prices on a 7x24 basis to calculate a daily Minimum Current Exposure (MCE).  SAF has been set to 100% since implementation in 2012.</vt:lpstr>
      <vt:lpstr>Seasonal Adjustment Factor is not a Price Spike Adjustment Factor.</vt:lpstr>
      <vt:lpstr>June 18th CWG Action</vt:lpstr>
      <vt:lpstr>MCE vs. Pricing Events</vt:lpstr>
      <vt:lpstr>Historical Price Trends</vt:lpstr>
      <vt:lpstr>Recommendations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Seasonal Adjustment Factor Discussion</dc:title>
  <dc:creator>Barnes, Bill</dc:creator>
  <cp:lastModifiedBy>Bill Barnes (NRG)</cp:lastModifiedBy>
  <cp:revision>29</cp:revision>
  <dcterms:created xsi:type="dcterms:W3CDTF">2006-08-16T00:00:00Z</dcterms:created>
  <dcterms:modified xsi:type="dcterms:W3CDTF">2014-06-24T15:43:17Z</dcterms:modified>
</cp:coreProperties>
</file>