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5"/>
  </p:notesMasterIdLst>
  <p:sldIdLst>
    <p:sldId id="256" r:id="rId2"/>
    <p:sldId id="259" r:id="rId3"/>
    <p:sldId id="258" r:id="rId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prnPr/>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118" autoAdjust="0"/>
  </p:normalViewPr>
  <p:slideViewPr>
    <p:cSldViewPr snapToGrid="0" snapToObjects="1">
      <p:cViewPr>
        <p:scale>
          <a:sx n="145" d="100"/>
          <a:sy n="145" d="100"/>
        </p:scale>
        <p:origin x="-592" y="-8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notesMaster" Target="notesMasters/notesMaster1.xml"/><Relationship Id="rId6" Type="http://schemas.openxmlformats.org/officeDocument/2006/relationships/printerSettings" Target="printerSettings/printerSettings1.bin"/><Relationship Id="rId7" Type="http://schemas.openxmlformats.org/officeDocument/2006/relationships/presProps" Target="presProps.xml"/><Relationship Id="rId8" Type="http://schemas.openxmlformats.org/officeDocument/2006/relationships/viewProps" Target="viewProps.xml"/><Relationship Id="rId9" Type="http://schemas.openxmlformats.org/officeDocument/2006/relationships/theme" Target="theme/theme1.xml"/><Relationship Id="rId10"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4A1CE6B8-2F64-4F48-B174-496BE2E80289}" type="datetimeFigureOut">
              <a:rPr lang="en-US" smtClean="0"/>
              <a:t>6/24/14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52FFF69-2078-4644-8F6D-F4394CCA2371}" type="slidenum">
              <a:rPr lang="en-US" smtClean="0"/>
              <a:t>‹#›</a:t>
            </a:fld>
            <a:endParaRPr lang="en-US"/>
          </a:p>
        </p:txBody>
      </p:sp>
    </p:spTree>
    <p:extLst>
      <p:ext uri="{BB962C8B-B14F-4D97-AF65-F5344CB8AC3E}">
        <p14:creationId xmlns:p14="http://schemas.microsoft.com/office/powerpoint/2010/main" val="1063861541"/>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1" indent="0" algn="l" defTabSz="457200" rtl="0" eaLnBrk="1" fontAlgn="auto" latinLnBrk="0" hangingPunct="1">
              <a:lnSpc>
                <a:spcPct val="100000"/>
              </a:lnSpc>
              <a:spcBef>
                <a:spcPts val="0"/>
              </a:spcBef>
              <a:spcAft>
                <a:spcPts val="0"/>
              </a:spcAft>
              <a:buClrTx/>
              <a:buSzTx/>
              <a:buFontTx/>
              <a:buNone/>
              <a:tabLst/>
              <a:defRPr/>
            </a:pPr>
            <a:r>
              <a:rPr lang="en-US" sz="2400" dirty="0" smtClean="0"/>
              <a:t>Revisions are designed to avoid price reversals by releasing the HASL earlier</a:t>
            </a:r>
          </a:p>
          <a:p>
            <a:endParaRPr lang="en-US" dirty="0"/>
          </a:p>
        </p:txBody>
      </p:sp>
      <p:sp>
        <p:nvSpPr>
          <p:cNvPr id="4" name="Slide Number Placeholder 3"/>
          <p:cNvSpPr>
            <a:spLocks noGrp="1"/>
          </p:cNvSpPr>
          <p:nvPr>
            <p:ph type="sldNum" sz="quarter" idx="10"/>
          </p:nvPr>
        </p:nvSpPr>
        <p:spPr/>
        <p:txBody>
          <a:bodyPr/>
          <a:lstStyle/>
          <a:p>
            <a:fld id="{D52FFF69-2078-4644-8F6D-F4394CCA2371}" type="slidenum">
              <a:rPr lang="en-US" smtClean="0"/>
              <a:t>2</a:t>
            </a:fld>
            <a:endParaRPr lang="en-US"/>
          </a:p>
        </p:txBody>
      </p:sp>
    </p:spTree>
    <p:extLst>
      <p:ext uri="{BB962C8B-B14F-4D97-AF65-F5344CB8AC3E}">
        <p14:creationId xmlns:p14="http://schemas.microsoft.com/office/powerpoint/2010/main" val="131324304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589 implementation- </a:t>
            </a:r>
          </a:p>
          <a:p>
            <a:r>
              <a:rPr lang="en-US" dirty="0" smtClean="0"/>
              <a:t>-removed option of</a:t>
            </a:r>
            <a:r>
              <a:rPr lang="en-US" baseline="0" dirty="0" smtClean="0"/>
              <a:t> sending a market notice for </a:t>
            </a:r>
            <a:r>
              <a:rPr lang="en-US" dirty="0" smtClean="0"/>
              <a:t>replacement</a:t>
            </a:r>
            <a:r>
              <a:rPr lang="en-US" baseline="0" dirty="0" smtClean="0"/>
              <a:t> of AS  related to the </a:t>
            </a:r>
            <a:r>
              <a:rPr lang="en-US" baseline="0" dirty="0" err="1" smtClean="0"/>
              <a:t>undeliverability</a:t>
            </a:r>
            <a:r>
              <a:rPr lang="en-US" baseline="0" dirty="0" smtClean="0"/>
              <a:t> or failure to provide </a:t>
            </a:r>
          </a:p>
          <a:p>
            <a:r>
              <a:rPr lang="en-US" sz="1200" kern="1200" dirty="0" smtClean="0">
                <a:solidFill>
                  <a:schemeClr val="tx1"/>
                </a:solidFill>
                <a:latin typeface="+mn-lt"/>
                <a:ea typeface="+mn-ea"/>
                <a:cs typeface="+mn-cs"/>
              </a:rPr>
              <a:t>-add language to the Supplemental Ancillary Services Market (SASM) timeline to allow Qualified Scheduling Entities (QSEs) to submit Ancillary Service Offers after notification of the need to run a SASM.  </a:t>
            </a:r>
          </a:p>
          <a:p>
            <a:endParaRPr lang="en-US" sz="1200" kern="1200" dirty="0" smtClean="0">
              <a:solidFill>
                <a:schemeClr val="tx1"/>
              </a:solidFill>
              <a:latin typeface="+mn-lt"/>
              <a:ea typeface="+mn-ea"/>
              <a:cs typeface="+mn-cs"/>
            </a:endParaRPr>
          </a:p>
          <a:p>
            <a:endParaRPr lang="en-US" sz="1200" kern="1200" dirty="0" smtClean="0">
              <a:solidFill>
                <a:schemeClr val="tx1"/>
              </a:solidFill>
              <a:latin typeface="+mn-lt"/>
              <a:ea typeface="+mn-ea"/>
              <a:cs typeface="+mn-cs"/>
            </a:endParaRPr>
          </a:p>
          <a:p>
            <a:endParaRPr lang="en-US" sz="1200" kern="1200" dirty="0" smtClean="0">
              <a:solidFill>
                <a:schemeClr val="tx1"/>
              </a:solidFill>
              <a:latin typeface="+mn-lt"/>
              <a:ea typeface="+mn-ea"/>
              <a:cs typeface="+mn-cs"/>
            </a:endParaRPr>
          </a:p>
          <a:p>
            <a:r>
              <a:rPr lang="en-US" sz="1200" kern="1200" dirty="0" smtClean="0">
                <a:solidFill>
                  <a:schemeClr val="tx1"/>
                </a:solidFill>
                <a:latin typeface="+mn-lt"/>
                <a:ea typeface="+mn-ea"/>
                <a:cs typeface="+mn-cs"/>
              </a:rPr>
              <a:t>GATF</a:t>
            </a:r>
          </a:p>
          <a:p>
            <a:r>
              <a:rPr lang="en-US" sz="1200" kern="1200" dirty="0" smtClean="0">
                <a:solidFill>
                  <a:schemeClr val="tx1"/>
                </a:solidFill>
                <a:latin typeface="+mn-lt"/>
                <a:ea typeface="+mn-ea"/>
                <a:cs typeface="+mn-cs"/>
              </a:rPr>
              <a:t>Changes to ERS: awaiting ERCOT Draft NPRR  - - </a:t>
            </a:r>
          </a:p>
          <a:p>
            <a:endParaRPr lang="en-US" sz="1200" kern="1200" dirty="0" smtClean="0">
              <a:solidFill>
                <a:schemeClr val="tx1"/>
              </a:solidFill>
              <a:latin typeface="+mn-lt"/>
              <a:ea typeface="+mn-ea"/>
              <a:cs typeface="+mn-cs"/>
            </a:endParaRPr>
          </a:p>
          <a:p>
            <a:r>
              <a:rPr lang="en-US" sz="1200" kern="1200" dirty="0" smtClean="0">
                <a:solidFill>
                  <a:schemeClr val="tx1"/>
                </a:solidFill>
                <a:latin typeface="+mn-lt"/>
                <a:ea typeface="+mn-ea"/>
                <a:cs typeface="+mn-cs"/>
              </a:rPr>
              <a:t>1) ERCOT wants more flexibility in coming up with the ERS load forecast - estimate to account for proposed modifications to the program including expense limit. --  Some concern about whether this is too unbounded and may need review.</a:t>
            </a:r>
          </a:p>
          <a:p>
            <a:r>
              <a:rPr lang="en-US" sz="1200" kern="1200" dirty="0" smtClean="0">
                <a:solidFill>
                  <a:schemeClr val="tx1"/>
                </a:solidFill>
                <a:latin typeface="+mn-lt"/>
                <a:ea typeface="+mn-ea"/>
                <a:cs typeface="+mn-cs"/>
              </a:rPr>
              <a:t>2) What happens when there is a call for ERS and how does that influence load forecast?  ERCOT still wanting to come up with an analysis and proposal later this year (before September). (This is the crux of the assignment from WMS).    (No protocol needed) Adding Load providing RRS to that analysis.</a:t>
            </a:r>
          </a:p>
          <a:p>
            <a:endParaRPr lang="en-US" sz="1200" kern="1200" dirty="0" smtClean="0">
              <a:solidFill>
                <a:schemeClr val="tx1"/>
              </a:solidFill>
              <a:latin typeface="+mn-lt"/>
              <a:ea typeface="+mn-ea"/>
              <a:cs typeface="+mn-cs"/>
            </a:endParaRPr>
          </a:p>
          <a:p>
            <a:r>
              <a:rPr lang="en-US" sz="1200" kern="1200" dirty="0" smtClean="0">
                <a:solidFill>
                  <a:schemeClr val="tx1"/>
                </a:solidFill>
                <a:latin typeface="+mn-lt"/>
                <a:ea typeface="+mn-ea"/>
                <a:cs typeface="+mn-cs"/>
              </a:rPr>
              <a:t>Energy Efficiency : ERCOT Proposal   - Include the line item back into the CDR.  There is a chance that EIA data could be included for the next CDR, though ERCOT is concerned about double dipping by removing Energy Efficiency forecasts from the  load forecast</a:t>
            </a:r>
          </a:p>
          <a:p>
            <a:endParaRPr lang="en-US" sz="1200" kern="1200" dirty="0" smtClean="0">
              <a:solidFill>
                <a:schemeClr val="tx1"/>
              </a:solidFill>
              <a:latin typeface="+mn-lt"/>
              <a:ea typeface="+mn-ea"/>
              <a:cs typeface="+mn-cs"/>
            </a:endParaRPr>
          </a:p>
          <a:p>
            <a:r>
              <a:rPr lang="en-US" sz="1200" kern="1200" dirty="0" smtClean="0">
                <a:solidFill>
                  <a:schemeClr val="tx1"/>
                </a:solidFill>
                <a:latin typeface="+mn-lt"/>
                <a:ea typeface="+mn-ea"/>
                <a:cs typeface="+mn-cs"/>
              </a:rPr>
              <a:t>Distributed Generation: ERCOT doing more analysis on how to handle the DG, currently they would prefer to keep it embedded in the load forecast.</a:t>
            </a:r>
          </a:p>
          <a:p>
            <a:r>
              <a:rPr lang="en-US" sz="1200" kern="1200" dirty="0" smtClean="0">
                <a:solidFill>
                  <a:schemeClr val="tx1"/>
                </a:solidFill>
                <a:latin typeface="+mn-lt"/>
                <a:ea typeface="+mn-ea"/>
                <a:cs typeface="+mn-cs"/>
              </a:rPr>
              <a:t> </a:t>
            </a:r>
            <a:endParaRPr lang="en-US" dirty="0"/>
          </a:p>
        </p:txBody>
      </p:sp>
      <p:sp>
        <p:nvSpPr>
          <p:cNvPr id="4" name="Slide Number Placeholder 3"/>
          <p:cNvSpPr>
            <a:spLocks noGrp="1"/>
          </p:cNvSpPr>
          <p:nvPr>
            <p:ph type="sldNum" sz="quarter" idx="10"/>
          </p:nvPr>
        </p:nvSpPr>
        <p:spPr/>
        <p:txBody>
          <a:bodyPr/>
          <a:lstStyle/>
          <a:p>
            <a:fld id="{D52FFF69-2078-4644-8F6D-F4394CCA2371}" type="slidenum">
              <a:rPr lang="en-US" smtClean="0"/>
              <a:t>3</a:t>
            </a:fld>
            <a:endParaRPr lang="en-US"/>
          </a:p>
        </p:txBody>
      </p:sp>
    </p:spTree>
    <p:extLst>
      <p:ext uri="{BB962C8B-B14F-4D97-AF65-F5344CB8AC3E}">
        <p14:creationId xmlns:p14="http://schemas.microsoft.com/office/powerpoint/2010/main" val="376547256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CE4CB44-72A2-7846-A430-9D24DAE912B2}" type="datetimeFigureOut">
              <a:rPr lang="en-US" smtClean="0"/>
              <a:t>6/24/14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393A830-CC28-9E48-9E48-A64A18D0B7D8}" type="slidenum">
              <a:rPr lang="en-US" smtClean="0"/>
              <a:t>‹#›</a:t>
            </a:fld>
            <a:endParaRPr lang="en-US" dirty="0"/>
          </a:p>
        </p:txBody>
      </p:sp>
    </p:spTree>
    <p:extLst>
      <p:ext uri="{BB962C8B-B14F-4D97-AF65-F5344CB8AC3E}">
        <p14:creationId xmlns:p14="http://schemas.microsoft.com/office/powerpoint/2010/main" val="350438346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CE4CB44-72A2-7846-A430-9D24DAE912B2}" type="datetimeFigureOut">
              <a:rPr lang="en-US" smtClean="0"/>
              <a:t>6/24/14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393A830-CC28-9E48-9E48-A64A18D0B7D8}" type="slidenum">
              <a:rPr lang="en-US" smtClean="0"/>
              <a:t>‹#›</a:t>
            </a:fld>
            <a:endParaRPr lang="en-US" dirty="0"/>
          </a:p>
        </p:txBody>
      </p:sp>
    </p:spTree>
    <p:extLst>
      <p:ext uri="{BB962C8B-B14F-4D97-AF65-F5344CB8AC3E}">
        <p14:creationId xmlns:p14="http://schemas.microsoft.com/office/powerpoint/2010/main" val="6657392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CE4CB44-72A2-7846-A430-9D24DAE912B2}" type="datetimeFigureOut">
              <a:rPr lang="en-US" smtClean="0"/>
              <a:t>6/24/14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393A830-CC28-9E48-9E48-A64A18D0B7D8}" type="slidenum">
              <a:rPr lang="en-US" smtClean="0"/>
              <a:t>‹#›</a:t>
            </a:fld>
            <a:endParaRPr lang="en-US" dirty="0"/>
          </a:p>
        </p:txBody>
      </p:sp>
    </p:spTree>
    <p:extLst>
      <p:ext uri="{BB962C8B-B14F-4D97-AF65-F5344CB8AC3E}">
        <p14:creationId xmlns:p14="http://schemas.microsoft.com/office/powerpoint/2010/main" val="15658270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CE4CB44-72A2-7846-A430-9D24DAE912B2}" type="datetimeFigureOut">
              <a:rPr lang="en-US" smtClean="0"/>
              <a:t>6/24/14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393A830-CC28-9E48-9E48-A64A18D0B7D8}" type="slidenum">
              <a:rPr lang="en-US" smtClean="0"/>
              <a:t>‹#›</a:t>
            </a:fld>
            <a:endParaRPr lang="en-US" dirty="0"/>
          </a:p>
        </p:txBody>
      </p:sp>
    </p:spTree>
    <p:extLst>
      <p:ext uri="{BB962C8B-B14F-4D97-AF65-F5344CB8AC3E}">
        <p14:creationId xmlns:p14="http://schemas.microsoft.com/office/powerpoint/2010/main" val="264631617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CE4CB44-72A2-7846-A430-9D24DAE912B2}" type="datetimeFigureOut">
              <a:rPr lang="en-US" smtClean="0"/>
              <a:t>6/24/14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393A830-CC28-9E48-9E48-A64A18D0B7D8}" type="slidenum">
              <a:rPr lang="en-US" smtClean="0"/>
              <a:t>‹#›</a:t>
            </a:fld>
            <a:endParaRPr lang="en-US" dirty="0"/>
          </a:p>
        </p:txBody>
      </p:sp>
    </p:spTree>
    <p:extLst>
      <p:ext uri="{BB962C8B-B14F-4D97-AF65-F5344CB8AC3E}">
        <p14:creationId xmlns:p14="http://schemas.microsoft.com/office/powerpoint/2010/main" val="26242821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CE4CB44-72A2-7846-A430-9D24DAE912B2}" type="datetimeFigureOut">
              <a:rPr lang="en-US" smtClean="0"/>
              <a:t>6/24/14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393A830-CC28-9E48-9E48-A64A18D0B7D8}" type="slidenum">
              <a:rPr lang="en-US" smtClean="0"/>
              <a:t>‹#›</a:t>
            </a:fld>
            <a:endParaRPr lang="en-US" dirty="0"/>
          </a:p>
        </p:txBody>
      </p:sp>
    </p:spTree>
    <p:extLst>
      <p:ext uri="{BB962C8B-B14F-4D97-AF65-F5344CB8AC3E}">
        <p14:creationId xmlns:p14="http://schemas.microsoft.com/office/powerpoint/2010/main" val="26960295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CE4CB44-72A2-7846-A430-9D24DAE912B2}" type="datetimeFigureOut">
              <a:rPr lang="en-US" smtClean="0"/>
              <a:t>6/24/14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5393A830-CC28-9E48-9E48-A64A18D0B7D8}" type="slidenum">
              <a:rPr lang="en-US" smtClean="0"/>
              <a:t>‹#›</a:t>
            </a:fld>
            <a:endParaRPr lang="en-US" dirty="0"/>
          </a:p>
        </p:txBody>
      </p:sp>
    </p:spTree>
    <p:extLst>
      <p:ext uri="{BB962C8B-B14F-4D97-AF65-F5344CB8AC3E}">
        <p14:creationId xmlns:p14="http://schemas.microsoft.com/office/powerpoint/2010/main" val="279013267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CE4CB44-72A2-7846-A430-9D24DAE912B2}" type="datetimeFigureOut">
              <a:rPr lang="en-US" smtClean="0"/>
              <a:t>6/24/14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5393A830-CC28-9E48-9E48-A64A18D0B7D8}" type="slidenum">
              <a:rPr lang="en-US" smtClean="0"/>
              <a:t>‹#›</a:t>
            </a:fld>
            <a:endParaRPr lang="en-US" dirty="0"/>
          </a:p>
        </p:txBody>
      </p:sp>
    </p:spTree>
    <p:extLst>
      <p:ext uri="{BB962C8B-B14F-4D97-AF65-F5344CB8AC3E}">
        <p14:creationId xmlns:p14="http://schemas.microsoft.com/office/powerpoint/2010/main" val="32891651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CE4CB44-72A2-7846-A430-9D24DAE912B2}" type="datetimeFigureOut">
              <a:rPr lang="en-US" smtClean="0"/>
              <a:t>6/24/14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5393A830-CC28-9E48-9E48-A64A18D0B7D8}" type="slidenum">
              <a:rPr lang="en-US" smtClean="0"/>
              <a:t>‹#›</a:t>
            </a:fld>
            <a:endParaRPr lang="en-US" dirty="0"/>
          </a:p>
        </p:txBody>
      </p:sp>
    </p:spTree>
    <p:extLst>
      <p:ext uri="{BB962C8B-B14F-4D97-AF65-F5344CB8AC3E}">
        <p14:creationId xmlns:p14="http://schemas.microsoft.com/office/powerpoint/2010/main" val="116292511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CE4CB44-72A2-7846-A430-9D24DAE912B2}" type="datetimeFigureOut">
              <a:rPr lang="en-US" smtClean="0"/>
              <a:t>6/24/14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393A830-CC28-9E48-9E48-A64A18D0B7D8}" type="slidenum">
              <a:rPr lang="en-US" smtClean="0"/>
              <a:t>‹#›</a:t>
            </a:fld>
            <a:endParaRPr lang="en-US" dirty="0"/>
          </a:p>
        </p:txBody>
      </p:sp>
    </p:spTree>
    <p:extLst>
      <p:ext uri="{BB962C8B-B14F-4D97-AF65-F5344CB8AC3E}">
        <p14:creationId xmlns:p14="http://schemas.microsoft.com/office/powerpoint/2010/main" val="5511522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CE4CB44-72A2-7846-A430-9D24DAE912B2}" type="datetimeFigureOut">
              <a:rPr lang="en-US" smtClean="0"/>
              <a:t>6/24/14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393A830-CC28-9E48-9E48-A64A18D0B7D8}" type="slidenum">
              <a:rPr lang="en-US" smtClean="0"/>
              <a:t>‹#›</a:t>
            </a:fld>
            <a:endParaRPr lang="en-US" dirty="0"/>
          </a:p>
        </p:txBody>
      </p:sp>
    </p:spTree>
    <p:extLst>
      <p:ext uri="{BB962C8B-B14F-4D97-AF65-F5344CB8AC3E}">
        <p14:creationId xmlns:p14="http://schemas.microsoft.com/office/powerpoint/2010/main" val="405407425"/>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CE4CB44-72A2-7846-A430-9D24DAE912B2}" type="datetimeFigureOut">
              <a:rPr lang="en-US" smtClean="0"/>
              <a:t>6/24/14</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393A830-CC28-9E48-9E48-A64A18D0B7D8}" type="slidenum">
              <a:rPr lang="en-US" smtClean="0"/>
              <a:t>‹#›</a:t>
            </a:fld>
            <a:endParaRPr lang="en-US" dirty="0"/>
          </a:p>
        </p:txBody>
      </p:sp>
    </p:spTree>
    <p:extLst>
      <p:ext uri="{BB962C8B-B14F-4D97-AF65-F5344CB8AC3E}">
        <p14:creationId xmlns:p14="http://schemas.microsoft.com/office/powerpoint/2010/main" val="117917993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The Wholesale Market Subcommittee Update</a:t>
            </a:r>
            <a:endParaRPr lang="en-US" dirty="0"/>
          </a:p>
        </p:txBody>
      </p:sp>
      <p:sp>
        <p:nvSpPr>
          <p:cNvPr id="3" name="Subtitle 2"/>
          <p:cNvSpPr>
            <a:spLocks noGrp="1"/>
          </p:cNvSpPr>
          <p:nvPr>
            <p:ph type="subTitle" idx="1"/>
          </p:nvPr>
        </p:nvSpPr>
        <p:spPr>
          <a:xfrm>
            <a:off x="1371600" y="3886200"/>
            <a:ext cx="3051503" cy="1752600"/>
          </a:xfrm>
        </p:spPr>
        <p:txBody>
          <a:bodyPr>
            <a:normAutofit/>
          </a:bodyPr>
          <a:lstStyle/>
          <a:p>
            <a:pPr algn="l"/>
            <a:r>
              <a:rPr lang="en-US" sz="2000" dirty="0" smtClean="0"/>
              <a:t>Prepared for the June 6</a:t>
            </a:r>
            <a:r>
              <a:rPr lang="en-US" sz="2000" baseline="30000" dirty="0" smtClean="0"/>
              <a:t>th</a:t>
            </a:r>
            <a:r>
              <a:rPr lang="en-US" sz="2000" dirty="0" smtClean="0"/>
              <a:t> TAC meeting</a:t>
            </a:r>
            <a:endParaRPr lang="en-US" sz="2000" dirty="0"/>
          </a:p>
        </p:txBody>
      </p:sp>
    </p:spTree>
    <p:extLst>
      <p:ext uri="{BB962C8B-B14F-4D97-AF65-F5344CB8AC3E}">
        <p14:creationId xmlns:p14="http://schemas.microsoft.com/office/powerpoint/2010/main" val="299686526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WMS recommendation</a:t>
            </a:r>
            <a:endParaRPr lang="en-US" dirty="0"/>
          </a:p>
        </p:txBody>
      </p:sp>
      <p:sp>
        <p:nvSpPr>
          <p:cNvPr id="3" name="Content Placeholder 2"/>
          <p:cNvSpPr>
            <a:spLocks noGrp="1"/>
          </p:cNvSpPr>
          <p:nvPr>
            <p:ph idx="1"/>
          </p:nvPr>
        </p:nvSpPr>
        <p:spPr/>
        <p:txBody>
          <a:bodyPr>
            <a:normAutofit/>
          </a:bodyPr>
          <a:lstStyle/>
          <a:p>
            <a:r>
              <a:rPr lang="en-US" sz="2800" dirty="0" smtClean="0"/>
              <a:t>Responsive </a:t>
            </a:r>
            <a:r>
              <a:rPr lang="en-US" sz="2800" dirty="0"/>
              <a:t>Reserve Service during Scarcity Conditions – Release of HASL </a:t>
            </a:r>
            <a:endParaRPr lang="en-US" sz="2800" dirty="0" smtClean="0"/>
          </a:p>
          <a:p>
            <a:pPr lvl="1"/>
            <a:r>
              <a:rPr lang="en-US" sz="2400" dirty="0" smtClean="0"/>
              <a:t>The WMS endorsed the ERCOT Ancillary </a:t>
            </a:r>
            <a:r>
              <a:rPr lang="en-US" sz="2400" dirty="0"/>
              <a:t>Service Deployment and Recall Business </a:t>
            </a:r>
            <a:r>
              <a:rPr lang="en-US" sz="2400" dirty="0" smtClean="0"/>
              <a:t>Practice</a:t>
            </a:r>
          </a:p>
          <a:p>
            <a:pPr lvl="1"/>
            <a:r>
              <a:rPr lang="en-US" sz="2400" dirty="0"/>
              <a:t>The revisions are designed to address the HASL release issue </a:t>
            </a:r>
            <a:r>
              <a:rPr lang="en-US" sz="2400" dirty="0" smtClean="0"/>
              <a:t>post ORDC implementation (June 1, 2014) when regulation </a:t>
            </a:r>
            <a:r>
              <a:rPr lang="en-US" sz="2400" dirty="0"/>
              <a:t>and RRS </a:t>
            </a:r>
            <a:r>
              <a:rPr lang="en-US" sz="2400" dirty="0" smtClean="0"/>
              <a:t>floors are </a:t>
            </a:r>
            <a:r>
              <a:rPr lang="en-US" sz="2400" dirty="0" smtClean="0"/>
              <a:t>removed</a:t>
            </a:r>
            <a:endParaRPr lang="en-US" sz="2400" u="sng" dirty="0" smtClean="0"/>
          </a:p>
          <a:p>
            <a:pPr marL="0" indent="0">
              <a:buNone/>
            </a:pPr>
            <a:endParaRPr lang="en-US" dirty="0" smtClean="0"/>
          </a:p>
          <a:p>
            <a:pPr marL="0" indent="0">
              <a:buNone/>
            </a:pPr>
            <a:endParaRPr lang="en-US" dirty="0"/>
          </a:p>
        </p:txBody>
      </p:sp>
    </p:spTree>
    <p:extLst>
      <p:ext uri="{BB962C8B-B14F-4D97-AF65-F5344CB8AC3E}">
        <p14:creationId xmlns:p14="http://schemas.microsoft.com/office/powerpoint/2010/main" val="301896179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1486" y="0"/>
            <a:ext cx="8229600" cy="849586"/>
          </a:xfrm>
        </p:spPr>
        <p:txBody>
          <a:bodyPr>
            <a:normAutofit/>
          </a:bodyPr>
          <a:lstStyle/>
          <a:p>
            <a:r>
              <a:rPr lang="en-US" sz="3600" dirty="0" smtClean="0"/>
              <a:t>TAC Assignment List Update</a:t>
            </a:r>
            <a:endParaRPr lang="en-US" sz="3600" dirty="0"/>
          </a:p>
        </p:txBody>
      </p:sp>
      <p:graphicFrame>
        <p:nvGraphicFramePr>
          <p:cNvPr id="31" name="Content Placeholder 30"/>
          <p:cNvGraphicFramePr>
            <a:graphicFrameLocks noGrp="1"/>
          </p:cNvGraphicFramePr>
          <p:nvPr>
            <p:ph idx="1"/>
            <p:extLst>
              <p:ext uri="{D42A27DB-BD31-4B8C-83A1-F6EECF244321}">
                <p14:modId xmlns:p14="http://schemas.microsoft.com/office/powerpoint/2010/main" val="2030070591"/>
              </p:ext>
            </p:extLst>
          </p:nvPr>
        </p:nvGraphicFramePr>
        <p:xfrm>
          <a:off x="804708" y="849586"/>
          <a:ext cx="7313406" cy="4070589"/>
        </p:xfrm>
        <a:graphic>
          <a:graphicData uri="http://schemas.openxmlformats.org/drawingml/2006/table">
            <a:tbl>
              <a:tblPr/>
              <a:tblGrid>
                <a:gridCol w="839978"/>
                <a:gridCol w="3236714"/>
                <a:gridCol w="3236714"/>
              </a:tblGrid>
              <a:tr h="431261">
                <a:tc gridSpan="3">
                  <a:txBody>
                    <a:bodyPr/>
                    <a:lstStyle/>
                    <a:p>
                      <a:pPr algn="ctr" fontAlgn="b"/>
                      <a:r>
                        <a:rPr lang="en-US" sz="1300" b="1" i="0" u="none" strike="noStrike" dirty="0">
                          <a:solidFill>
                            <a:srgbClr val="000000"/>
                          </a:solidFill>
                          <a:effectLst/>
                          <a:latin typeface="Calibri"/>
                        </a:rPr>
                        <a:t>WMS Assignments From The TAC</a:t>
                      </a:r>
                    </a:p>
                  </a:txBody>
                  <a:tcPr marL="9943" marR="9943" marT="9943"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r>
              <a:tr h="158129">
                <a:tc>
                  <a:txBody>
                    <a:bodyPr/>
                    <a:lstStyle/>
                    <a:p>
                      <a:pPr algn="l" fontAlgn="b"/>
                      <a:r>
                        <a:rPr lang="en-US" sz="900" b="1" i="0" u="none" strike="noStrike" dirty="0">
                          <a:solidFill>
                            <a:srgbClr val="000000"/>
                          </a:solidFill>
                          <a:effectLst/>
                          <a:latin typeface="Calibri"/>
                        </a:rPr>
                        <a:t>Date </a:t>
                      </a:r>
                    </a:p>
                  </a:txBody>
                  <a:tcPr marL="9943" marR="9943" marT="9943"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1" i="0" u="none" strike="noStrike" dirty="0">
                          <a:solidFill>
                            <a:srgbClr val="000000"/>
                          </a:solidFill>
                          <a:effectLst/>
                          <a:latin typeface="Calibri"/>
                        </a:rPr>
                        <a:t>Assignment</a:t>
                      </a:r>
                    </a:p>
                  </a:txBody>
                  <a:tcPr marL="9943" marR="9943" marT="9943"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1" i="0" u="none" strike="noStrike" dirty="0">
                          <a:solidFill>
                            <a:srgbClr val="000000"/>
                          </a:solidFill>
                          <a:effectLst/>
                          <a:latin typeface="Calibri"/>
                        </a:rPr>
                        <a:t>Status</a:t>
                      </a:r>
                    </a:p>
                  </a:txBody>
                  <a:tcPr marL="9943" marR="9943" marT="9943"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905780">
                <a:tc>
                  <a:txBody>
                    <a:bodyPr/>
                    <a:lstStyle/>
                    <a:p>
                      <a:pPr algn="ctr" fontAlgn="ctr"/>
                      <a:r>
                        <a:rPr lang="en-US" sz="900" b="0" i="0" u="none" strike="noStrike" dirty="0">
                          <a:solidFill>
                            <a:srgbClr val="000000"/>
                          </a:solidFill>
                          <a:effectLst/>
                          <a:latin typeface="Calibri"/>
                        </a:rPr>
                        <a:t>7/9/12</a:t>
                      </a: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dirty="0" smtClean="0">
                          <a:solidFill>
                            <a:srgbClr val="000000"/>
                          </a:solidFill>
                          <a:effectLst/>
                          <a:latin typeface="Calibri"/>
                        </a:rPr>
                        <a:t>Consider long-term solution for credit requirements in light of revisions to System Wide Offer Cap</a:t>
                      </a:r>
                      <a:endParaRPr lang="en-US" sz="900" b="0" i="0" u="none" strike="noStrike" dirty="0">
                        <a:solidFill>
                          <a:srgbClr val="000000"/>
                        </a:solidFill>
                        <a:effectLst/>
                        <a:latin typeface="Calibri"/>
                      </a:endParaRP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dirty="0" smtClean="0">
                          <a:solidFill>
                            <a:srgbClr val="000000"/>
                          </a:solidFill>
                          <a:effectLst/>
                          <a:latin typeface="Calibri"/>
                        </a:rPr>
                        <a:t>The </a:t>
                      </a:r>
                      <a:r>
                        <a:rPr lang="en-US" sz="900" b="0" i="0" u="none" strike="noStrike" dirty="0">
                          <a:solidFill>
                            <a:srgbClr val="000000"/>
                          </a:solidFill>
                          <a:effectLst/>
                          <a:latin typeface="Calibri"/>
                        </a:rPr>
                        <a:t>Market Credit Working </a:t>
                      </a:r>
                      <a:r>
                        <a:rPr lang="en-US" sz="900" b="0" i="0" u="none" strike="noStrike" dirty="0" smtClean="0">
                          <a:solidFill>
                            <a:srgbClr val="000000"/>
                          </a:solidFill>
                          <a:effectLst/>
                          <a:latin typeface="Calibri"/>
                        </a:rPr>
                        <a:t>Group is looking</a:t>
                      </a:r>
                      <a:r>
                        <a:rPr lang="en-US" sz="900" b="0" i="0" u="none" strike="noStrike" baseline="0" dirty="0" smtClean="0">
                          <a:solidFill>
                            <a:srgbClr val="000000"/>
                          </a:solidFill>
                          <a:effectLst/>
                          <a:latin typeface="Calibri"/>
                        </a:rPr>
                        <a:t> into insurance that would absorb uncollected market defaults</a:t>
                      </a:r>
                      <a:r>
                        <a:rPr lang="en-US" sz="900" b="0" i="0" u="none" strike="noStrike" baseline="0" smtClean="0">
                          <a:solidFill>
                            <a:srgbClr val="000000"/>
                          </a:solidFill>
                          <a:effectLst/>
                          <a:latin typeface="Calibri"/>
                        </a:rPr>
                        <a:t>.  </a:t>
                      </a:r>
                      <a:endParaRPr lang="en-US" sz="900" b="0" i="0" u="none" strike="noStrike" dirty="0">
                        <a:solidFill>
                          <a:srgbClr val="000000"/>
                        </a:solidFill>
                        <a:effectLst/>
                        <a:latin typeface="Calibri"/>
                      </a:endParaRP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93888">
                <a:tc>
                  <a:txBody>
                    <a:bodyPr/>
                    <a:lstStyle/>
                    <a:p>
                      <a:pPr algn="ctr" fontAlgn="ctr"/>
                      <a:r>
                        <a:rPr lang="en-US" sz="900" b="0" i="0" u="none" strike="noStrike" dirty="0">
                          <a:solidFill>
                            <a:srgbClr val="000000"/>
                          </a:solidFill>
                          <a:effectLst/>
                          <a:latin typeface="Calibri"/>
                        </a:rPr>
                        <a:t>9/5/13</a:t>
                      </a: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dirty="0">
                          <a:solidFill>
                            <a:srgbClr val="000000"/>
                          </a:solidFill>
                          <a:effectLst/>
                          <a:latin typeface="Calibri"/>
                        </a:rPr>
                        <a:t>Review steps ERCOT utilizes in the CDR load forecasts</a:t>
                      </a: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dirty="0" smtClean="0">
                          <a:solidFill>
                            <a:srgbClr val="000000"/>
                          </a:solidFill>
                          <a:effectLst/>
                          <a:latin typeface="Calibri"/>
                        </a:rPr>
                        <a:t>GATF </a:t>
                      </a:r>
                      <a:r>
                        <a:rPr lang="en-US" sz="900" b="0" i="0" u="none" strike="noStrike" baseline="0" dirty="0" smtClean="0">
                          <a:solidFill>
                            <a:srgbClr val="000000"/>
                          </a:solidFill>
                          <a:effectLst/>
                          <a:latin typeface="Calibri"/>
                        </a:rPr>
                        <a:t>review </a:t>
                      </a:r>
                      <a:r>
                        <a:rPr lang="en-US" sz="900" b="0" i="0" u="none" strike="noStrike" baseline="0" dirty="0" smtClean="0">
                          <a:solidFill>
                            <a:srgbClr val="000000"/>
                          </a:solidFill>
                          <a:effectLst/>
                          <a:latin typeface="Calibri"/>
                        </a:rPr>
                        <a:t>is ongoing.  The treatment of ERS, Load Resources providing RRS,</a:t>
                      </a:r>
                      <a:r>
                        <a:rPr lang="en-US" sz="900" b="0" i="0" u="none" strike="noStrike" baseline="0" dirty="0" smtClean="0">
                          <a:solidFill>
                            <a:srgbClr val="000000"/>
                          </a:solidFill>
                          <a:effectLst/>
                          <a:latin typeface="+mn-lt"/>
                        </a:rPr>
                        <a:t> energy efficiency, and distributive generation are being reviewed.  </a:t>
                      </a:r>
                      <a:endParaRPr lang="en-US" sz="900" b="0" i="0" u="none" strike="noStrike" dirty="0">
                        <a:solidFill>
                          <a:srgbClr val="000000"/>
                        </a:solidFill>
                        <a:effectLst/>
                        <a:latin typeface="Calibri"/>
                      </a:endParaRP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646032">
                <a:tc>
                  <a:txBody>
                    <a:bodyPr/>
                    <a:lstStyle/>
                    <a:p>
                      <a:pPr algn="ctr" fontAlgn="ctr"/>
                      <a:r>
                        <a:rPr lang="en-US" sz="900" b="0" i="0" u="none" strike="noStrike" dirty="0">
                          <a:solidFill>
                            <a:srgbClr val="000000"/>
                          </a:solidFill>
                          <a:effectLst/>
                          <a:latin typeface="Calibri"/>
                        </a:rPr>
                        <a:t>2/27/14</a:t>
                      </a: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dirty="0">
                          <a:solidFill>
                            <a:srgbClr val="000000"/>
                          </a:solidFill>
                          <a:effectLst/>
                          <a:latin typeface="Calibri"/>
                        </a:rPr>
                        <a:t>Review Operating Procedure that ERCOT uses to determine when they need RUC (specifically RUC for bad weather) </a:t>
                      </a: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baseline="0" dirty="0" smtClean="0">
                          <a:solidFill>
                            <a:srgbClr val="000000"/>
                          </a:solidFill>
                          <a:effectLst/>
                          <a:latin typeface="+mn-lt"/>
                        </a:rPr>
                        <a:t>WMS plans to create a task force to conduct a review of the RUC process.  Optimize market based tools and minimize RUC.  </a:t>
                      </a:r>
                      <a:endParaRPr lang="en-US" sz="900" b="0" i="0" u="none" strike="noStrike" dirty="0">
                        <a:solidFill>
                          <a:srgbClr val="000000"/>
                        </a:solidFill>
                        <a:effectLst/>
                        <a:latin typeface="Calibri"/>
                      </a:endParaRP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449415">
                <a:tc>
                  <a:txBody>
                    <a:bodyPr/>
                    <a:lstStyle/>
                    <a:p>
                      <a:pPr algn="ctr" fontAlgn="ctr"/>
                      <a:r>
                        <a:rPr lang="en-US" sz="900" b="0" i="0" u="none" strike="noStrike" dirty="0">
                          <a:solidFill>
                            <a:srgbClr val="000000"/>
                          </a:solidFill>
                          <a:effectLst/>
                          <a:latin typeface="Calibri"/>
                        </a:rPr>
                        <a:t>2/27/14</a:t>
                      </a: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dirty="0">
                          <a:solidFill>
                            <a:srgbClr val="000000"/>
                          </a:solidFill>
                          <a:effectLst/>
                          <a:latin typeface="Calibri"/>
                        </a:rPr>
                        <a:t>Related to NPRR582, Refinements to Testing ERS – address testing requirements for all Resources.</a:t>
                      </a: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dirty="0" smtClean="0">
                          <a:solidFill>
                            <a:srgbClr val="000000"/>
                          </a:solidFill>
                          <a:effectLst/>
                          <a:latin typeface="Calibri"/>
                        </a:rPr>
                        <a:t>QMWG </a:t>
                      </a:r>
                      <a:r>
                        <a:rPr lang="en-US" sz="900" b="0" i="0" u="none" strike="noStrike" dirty="0">
                          <a:solidFill>
                            <a:srgbClr val="000000"/>
                          </a:solidFill>
                          <a:effectLst/>
                          <a:latin typeface="Calibri"/>
                        </a:rPr>
                        <a:t>review ongoing</a:t>
                      </a: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529275">
                <a:tc>
                  <a:txBody>
                    <a:bodyPr/>
                    <a:lstStyle/>
                    <a:p>
                      <a:pPr algn="ctr" fontAlgn="ctr"/>
                      <a:r>
                        <a:rPr lang="en-US" sz="900" b="0" i="0" u="none" strike="noStrike" dirty="0">
                          <a:solidFill>
                            <a:srgbClr val="000000"/>
                          </a:solidFill>
                          <a:effectLst/>
                          <a:latin typeface="Calibri"/>
                        </a:rPr>
                        <a:t>2/27/14</a:t>
                      </a: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dirty="0">
                          <a:solidFill>
                            <a:srgbClr val="000000"/>
                          </a:solidFill>
                          <a:effectLst/>
                          <a:latin typeface="Calibri"/>
                        </a:rPr>
                        <a:t>Related to NPRR598, Clarify Inputs to PRC and ORDC – address additional ORDC enhancements including addressing bandwidth oscillations</a:t>
                      </a: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dirty="0" smtClean="0">
                          <a:solidFill>
                            <a:srgbClr val="000000"/>
                          </a:solidFill>
                          <a:effectLst/>
                          <a:latin typeface="Calibri"/>
                        </a:rPr>
                        <a:t>QMWG </a:t>
                      </a:r>
                      <a:r>
                        <a:rPr lang="en-US" sz="900" b="0" i="0" u="none" strike="noStrike" dirty="0">
                          <a:solidFill>
                            <a:srgbClr val="000000"/>
                          </a:solidFill>
                          <a:effectLst/>
                          <a:latin typeface="Calibri"/>
                        </a:rPr>
                        <a:t>review ongoing</a:t>
                      </a: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529275">
                <a:tc>
                  <a:txBody>
                    <a:bodyPr/>
                    <a:lstStyle/>
                    <a:p>
                      <a:pPr algn="ctr" fontAlgn="ctr"/>
                      <a:r>
                        <a:rPr lang="en-US" sz="900" b="0" i="0" u="none" strike="noStrike" dirty="0" smtClean="0">
                          <a:solidFill>
                            <a:srgbClr val="000000"/>
                          </a:solidFill>
                          <a:effectLst/>
                          <a:latin typeface="Calibri"/>
                        </a:rPr>
                        <a:t>5/30/14</a:t>
                      </a:r>
                      <a:endParaRPr lang="en-US" sz="900" b="0" i="0" u="none" strike="noStrike" dirty="0">
                        <a:solidFill>
                          <a:srgbClr val="000000"/>
                        </a:solidFill>
                        <a:effectLst/>
                        <a:latin typeface="Calibri"/>
                      </a:endParaRP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dirty="0" smtClean="0">
                          <a:solidFill>
                            <a:srgbClr val="000000"/>
                          </a:solidFill>
                          <a:effectLst/>
                          <a:latin typeface="Calibri"/>
                        </a:rPr>
                        <a:t>Augmented ORDC </a:t>
                      </a:r>
                      <a:endParaRPr lang="en-US" sz="900" b="0" i="0" u="none" strike="noStrike" dirty="0">
                        <a:solidFill>
                          <a:srgbClr val="000000"/>
                        </a:solidFill>
                        <a:effectLst/>
                        <a:latin typeface="Calibri"/>
                      </a:endParaRP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900" b="0" i="0" u="none" strike="noStrike" dirty="0" smtClean="0">
                          <a:solidFill>
                            <a:srgbClr val="000000"/>
                          </a:solidFill>
                          <a:effectLst/>
                          <a:latin typeface="Calibri"/>
                        </a:rPr>
                        <a:t>NPRR</a:t>
                      </a:r>
                      <a:r>
                        <a:rPr lang="en-US" sz="900" b="0" i="0" u="none" strike="noStrike" baseline="0" dirty="0" smtClean="0">
                          <a:solidFill>
                            <a:srgbClr val="000000"/>
                          </a:solidFill>
                          <a:effectLst/>
                          <a:latin typeface="+mn-lt"/>
                        </a:rPr>
                        <a:t> 627 Augmented ORDC to Include Reliability Factor Methodology  </a:t>
                      </a:r>
                      <a:r>
                        <a:rPr lang="en-US" sz="900" b="0" i="0" u="none" strike="noStrike" baseline="0" dirty="0" smtClean="0">
                          <a:solidFill>
                            <a:srgbClr val="000000"/>
                          </a:solidFill>
                          <a:effectLst/>
                          <a:latin typeface="Calibri"/>
                        </a:rPr>
                        <a:t>will be reviewed at the July WMS meeting</a:t>
                      </a:r>
                      <a:endParaRPr lang="en-US" sz="900" b="0" i="0" u="none" strike="noStrike" dirty="0">
                        <a:solidFill>
                          <a:srgbClr val="000000"/>
                        </a:solidFill>
                        <a:effectLst/>
                        <a:latin typeface="Calibri"/>
                      </a:endParaRPr>
                    </a:p>
                  </a:txBody>
                  <a:tcPr marL="9943" marR="9943" marT="9943"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270253940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2725</TotalTime>
  <Words>347</Words>
  <Application>Microsoft Macintosh PowerPoint</Application>
  <PresentationFormat>On-screen Show (4:3)</PresentationFormat>
  <Paragraphs>48</Paragraphs>
  <Slides>3</Slides>
  <Notes>2</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The Wholesale Market Subcommittee Update</vt:lpstr>
      <vt:lpstr>WMS recommendation</vt:lpstr>
      <vt:lpstr>TAC Assignment List Update</vt:lpstr>
    </vt:vector>
  </TitlesOfParts>
  <Company>Dean &amp; Co</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Wholesale Market Subcommittee</dc:title>
  <dc:creator>Systems Administrator</dc:creator>
  <cp:lastModifiedBy>Systems Administrator</cp:lastModifiedBy>
  <cp:revision>116</cp:revision>
  <cp:lastPrinted>2014-03-25T15:14:24Z</cp:lastPrinted>
  <dcterms:created xsi:type="dcterms:W3CDTF">2014-03-24T20:43:11Z</dcterms:created>
  <dcterms:modified xsi:type="dcterms:W3CDTF">2014-06-24T18:30:55Z</dcterms:modified>
</cp:coreProperties>
</file>

<file path=docProps/thumbnail.jpeg>
</file>